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38"/>
  </p:notesMasterIdLst>
  <p:sldIdLst>
    <p:sldId id="258" r:id="rId6"/>
    <p:sldId id="397" r:id="rId7"/>
    <p:sldId id="615" r:id="rId8"/>
    <p:sldId id="616" r:id="rId9"/>
    <p:sldId id="617" r:id="rId10"/>
    <p:sldId id="618" r:id="rId11"/>
    <p:sldId id="619" r:id="rId12"/>
    <p:sldId id="647" r:id="rId13"/>
    <p:sldId id="648" r:id="rId14"/>
    <p:sldId id="375" r:id="rId15"/>
    <p:sldId id="614" r:id="rId16"/>
    <p:sldId id="649" r:id="rId17"/>
    <p:sldId id="620" r:id="rId18"/>
    <p:sldId id="645" r:id="rId19"/>
    <p:sldId id="621" r:id="rId20"/>
    <p:sldId id="650" r:id="rId21"/>
    <p:sldId id="651" r:id="rId22"/>
    <p:sldId id="652" r:id="rId23"/>
    <p:sldId id="653" r:id="rId24"/>
    <p:sldId id="654" r:id="rId25"/>
    <p:sldId id="623" r:id="rId26"/>
    <p:sldId id="632" r:id="rId27"/>
    <p:sldId id="624" r:id="rId28"/>
    <p:sldId id="625" r:id="rId29"/>
    <p:sldId id="655" r:id="rId30"/>
    <p:sldId id="626" r:id="rId31"/>
    <p:sldId id="627" r:id="rId32"/>
    <p:sldId id="656" r:id="rId33"/>
    <p:sldId id="657" r:id="rId34"/>
    <p:sldId id="628" r:id="rId35"/>
    <p:sldId id="394" r:id="rId36"/>
    <p:sldId id="658" r:id="rId37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FFCC"/>
    <a:srgbClr val="CCFF99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415" autoAdjust="0"/>
    <p:restoredTop sz="94643" autoAdjust="0"/>
  </p:normalViewPr>
  <p:slideViewPr>
    <p:cSldViewPr snapToGrid="0">
      <p:cViewPr varScale="1">
        <p:scale>
          <a:sx n="105" d="100"/>
          <a:sy n="105" d="100"/>
        </p:scale>
        <p:origin x="14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presProps" Target="presProp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1666" y="3323227"/>
            <a:ext cx="8860665" cy="1256627"/>
          </a:xfrm>
        </p:spPr>
        <p:txBody>
          <a:bodyPr rtlCol="0" anchor="t">
            <a:normAutofit fontScale="90000"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4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Project Scope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Projects in the Organisation BMSW 5104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248186" y="672337"/>
            <a:ext cx="8647610" cy="168584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After completion of this session you should be able to: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Understand the concept of project management scope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Understand to develop work breakdown structure (WBS)</a:t>
            </a:r>
          </a:p>
        </p:txBody>
      </p:sp>
    </p:spTree>
    <p:extLst>
      <p:ext uri="{BB962C8B-B14F-4D97-AF65-F5344CB8AC3E}">
        <p14:creationId xmlns:p14="http://schemas.microsoft.com/office/powerpoint/2010/main" val="2150305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7297B-2013-4244-B01A-B6B497D71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145" y="676870"/>
            <a:ext cx="8849710" cy="1005626"/>
          </a:xfrm>
        </p:spPr>
        <p:txBody>
          <a:bodyPr>
            <a:normAutofit/>
          </a:bodyPr>
          <a:lstStyle/>
          <a:p>
            <a:pPr eaLnBrk="1" hangingPunct="1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Arial" panose="020B0604020202020204" pitchFamily="34" charset="0"/>
              </a:rPr>
              <a:t>Scope refers to all the work involved in creating the products of the project and the processes used to create them</a:t>
            </a:r>
          </a:p>
          <a:p>
            <a:pPr eaLnBrk="1" hangingPunct="1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Project Scope Management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FBA3D8-3AFA-4B8B-AC9E-E0E0021676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618" y="1594885"/>
            <a:ext cx="6742786" cy="4586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9963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Scope Management Process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9430042-E2BF-4522-809C-6B45C7609E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7917723"/>
              </p:ext>
            </p:extLst>
          </p:nvPr>
        </p:nvGraphicFramePr>
        <p:xfrm>
          <a:off x="609600" y="676870"/>
          <a:ext cx="8077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Process Group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Integration Management 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Major </a:t>
                      </a:r>
                    </a:p>
                    <a:p>
                      <a:pPr algn="ctr"/>
                      <a:r>
                        <a:rPr lang="en-US" sz="1800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4470">
                <a:tc rowSpan="4"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Planning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P1: Plan Scope Management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Scope Management </a:t>
                      </a:r>
                      <a:r>
                        <a:rPr lang="en-US" sz="1800" baseline="0" dirty="0"/>
                        <a:t>Plan</a:t>
                      </a:r>
                    </a:p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aseline="0" dirty="0"/>
                        <a:t>Requirement Mgt. Plan</a:t>
                      </a:r>
                      <a:endParaRPr lang="en-US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561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P2: Collect Requirements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Req.</a:t>
                      </a:r>
                      <a:r>
                        <a:rPr lang="en-US" sz="1800" baseline="0" dirty="0"/>
                        <a:t> </a:t>
                      </a:r>
                      <a:r>
                        <a:rPr lang="en-US" sz="1800" dirty="0"/>
                        <a:t>Documentation</a:t>
                      </a:r>
                    </a:p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Req</a:t>
                      </a:r>
                      <a:r>
                        <a:rPr lang="en-US" sz="1800" baseline="0" dirty="0"/>
                        <a:t>. Traceability Matrix</a:t>
                      </a:r>
                      <a:endParaRPr lang="en-US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11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P3: Define</a:t>
                      </a:r>
                      <a:r>
                        <a:rPr lang="en-US" sz="1800" baseline="0" dirty="0"/>
                        <a:t> Scope</a:t>
                      </a:r>
                      <a:endParaRPr lang="en-US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Project Scope</a:t>
                      </a:r>
                      <a:r>
                        <a:rPr lang="en-US" sz="1800" baseline="0" dirty="0"/>
                        <a:t> Statement</a:t>
                      </a:r>
                    </a:p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aseline="0" dirty="0"/>
                        <a:t>Project Docs Update</a:t>
                      </a:r>
                      <a:endParaRPr lang="en-US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447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P4: Create WBS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Scope Baseline</a:t>
                      </a:r>
                    </a:p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Project Docs</a:t>
                      </a:r>
                      <a:r>
                        <a:rPr lang="en-US" sz="1800" baseline="0" dirty="0"/>
                        <a:t> Update</a:t>
                      </a:r>
                      <a:endParaRPr lang="en-US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6100">
                <a:tc rowSpan="2"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Monitoring and Controlling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MC1: Validate</a:t>
                      </a:r>
                      <a:r>
                        <a:rPr lang="en-US" sz="1800" baseline="0" dirty="0"/>
                        <a:t> Scope</a:t>
                      </a:r>
                      <a:endParaRPr lang="en-US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Accept</a:t>
                      </a:r>
                      <a:r>
                        <a:rPr lang="en-US" sz="1800" baseline="0" dirty="0"/>
                        <a:t> Deliverables</a:t>
                      </a:r>
                    </a:p>
                    <a:p>
                      <a:r>
                        <a:rPr lang="en-US" sz="1800" baseline="0" dirty="0"/>
                        <a:t>Change Requests</a:t>
                      </a:r>
                    </a:p>
                    <a:p>
                      <a:r>
                        <a:rPr lang="en-US" sz="1800" baseline="0" dirty="0"/>
                        <a:t>Work Performance Info</a:t>
                      </a:r>
                      <a:endParaRPr lang="en-US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610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MC2: Control Scope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Change Requests</a:t>
                      </a:r>
                    </a:p>
                    <a:p>
                      <a:r>
                        <a:rPr lang="en-US" sz="1800" dirty="0"/>
                        <a:t>Project Mgt. </a:t>
                      </a:r>
                      <a:r>
                        <a:rPr lang="en-US" sz="1800" baseline="0" dirty="0"/>
                        <a:t>Plan Updates</a:t>
                      </a:r>
                    </a:p>
                    <a:p>
                      <a:r>
                        <a:rPr lang="en-US" sz="1800" baseline="0" dirty="0"/>
                        <a:t>Org, Process Asset Updates</a:t>
                      </a:r>
                      <a:endParaRPr lang="en-US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68857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Scope Management Process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A66F4DF-E314-4E28-8491-110401D97B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7145" y="834683"/>
            <a:ext cx="3450102" cy="2594317"/>
          </a:xfrm>
        </p:spPr>
        <p:txBody>
          <a:bodyPr/>
          <a:lstStyle/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Planning scope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Collecting requirements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Defining scope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Creating the WBS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Validating scope</a:t>
            </a:r>
          </a:p>
          <a:p>
            <a:pPr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Controlling scope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5696B3B-37DA-41E4-A85F-7716A95F97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0904" y="1663506"/>
            <a:ext cx="6335951" cy="4429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904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Creating the Work Breakdown Structure (WBS)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270ABAAC-CCF7-4884-A703-D17D5B6FC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145" y="676870"/>
            <a:ext cx="8896124" cy="1525173"/>
          </a:xfrm>
        </p:spPr>
        <p:txBody>
          <a:bodyPr/>
          <a:lstStyle/>
          <a:p>
            <a:pPr>
              <a:buClr>
                <a:srgbClr val="FF0000"/>
              </a:buClr>
              <a:buSzPct val="62000"/>
              <a:buFont typeface="Wingdings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WBS is a deliverable-oriented grouping of the work involved in a project that defines the total scope of the project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31A3F98-3776-41C7-97A4-9BEADAF794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54" y="1573547"/>
            <a:ext cx="8465506" cy="4089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939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Internet WBS (Organised by Product)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E41CD07-3A2B-4D1D-B96D-50EABDA1D7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343" y="1082040"/>
            <a:ext cx="8793283" cy="3370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284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Internet WBS (Organised by Phase)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4F56AA02-79B2-4AC2-BC8C-4EE5340D62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351" y="517225"/>
            <a:ext cx="8681504" cy="5055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ounded Rectangle 2">
            <a:extLst>
              <a:ext uri="{FF2B5EF4-FFF2-40B4-BE49-F238E27FC236}">
                <a16:creationId xmlns:a16="http://schemas.microsoft.com/office/drawing/2014/main" id="{08C3A9E0-DA8B-4214-9703-5AE4E90FFBA4}"/>
              </a:ext>
            </a:extLst>
          </p:cNvPr>
          <p:cNvSpPr/>
          <p:nvPr/>
        </p:nvSpPr>
        <p:spPr>
          <a:xfrm>
            <a:off x="315351" y="997909"/>
            <a:ext cx="2301240" cy="43699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  <p:sp>
        <p:nvSpPr>
          <p:cNvPr id="8" name="Rounded Rectangle 5">
            <a:extLst>
              <a:ext uri="{FF2B5EF4-FFF2-40B4-BE49-F238E27FC236}">
                <a16:creationId xmlns:a16="http://schemas.microsoft.com/office/drawing/2014/main" id="{06B7C4B0-F5F8-4F73-8A00-C3E9370A6F53}"/>
              </a:ext>
            </a:extLst>
          </p:cNvPr>
          <p:cNvSpPr/>
          <p:nvPr/>
        </p:nvSpPr>
        <p:spPr>
          <a:xfrm>
            <a:off x="315351" y="2074984"/>
            <a:ext cx="908538" cy="43699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5">
            <a:extLst>
              <a:ext uri="{FF2B5EF4-FFF2-40B4-BE49-F238E27FC236}">
                <a16:creationId xmlns:a16="http://schemas.microsoft.com/office/drawing/2014/main" id="{986C6A79-E25E-4010-87A0-DEA89FF87831}"/>
              </a:ext>
            </a:extLst>
          </p:cNvPr>
          <p:cNvSpPr/>
          <p:nvPr/>
        </p:nvSpPr>
        <p:spPr>
          <a:xfrm>
            <a:off x="329418" y="3152059"/>
            <a:ext cx="908538" cy="43699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5">
            <a:extLst>
              <a:ext uri="{FF2B5EF4-FFF2-40B4-BE49-F238E27FC236}">
                <a16:creationId xmlns:a16="http://schemas.microsoft.com/office/drawing/2014/main" id="{C1852F79-5EEF-4465-AADC-294F0FBCA487}"/>
              </a:ext>
            </a:extLst>
          </p:cNvPr>
          <p:cNvSpPr/>
          <p:nvPr/>
        </p:nvSpPr>
        <p:spPr>
          <a:xfrm>
            <a:off x="329418" y="4506350"/>
            <a:ext cx="908538" cy="43699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95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Internet WBS (Organised by Phase)</a:t>
            </a: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8CFC1A87-627F-44F9-804C-801C63368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261" y="809477"/>
            <a:ext cx="6197828" cy="4451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Rounded Rectangle 15">
            <a:extLst>
              <a:ext uri="{FF2B5EF4-FFF2-40B4-BE49-F238E27FC236}">
                <a16:creationId xmlns:a16="http://schemas.microsoft.com/office/drawing/2014/main" id="{381AE6CB-BD38-4378-B107-ED5B4C6699FE}"/>
              </a:ext>
            </a:extLst>
          </p:cNvPr>
          <p:cNvSpPr/>
          <p:nvPr/>
        </p:nvSpPr>
        <p:spPr>
          <a:xfrm>
            <a:off x="913401" y="1246456"/>
            <a:ext cx="1619956" cy="40503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Level 2</a:t>
            </a:r>
          </a:p>
        </p:txBody>
      </p:sp>
      <p:sp>
        <p:nvSpPr>
          <p:cNvPr id="13" name="Rounded Rectangle 15">
            <a:extLst>
              <a:ext uri="{FF2B5EF4-FFF2-40B4-BE49-F238E27FC236}">
                <a16:creationId xmlns:a16="http://schemas.microsoft.com/office/drawing/2014/main" id="{E3B322E9-77BD-49D5-9E95-5104B0D39D0E}"/>
              </a:ext>
            </a:extLst>
          </p:cNvPr>
          <p:cNvSpPr/>
          <p:nvPr/>
        </p:nvSpPr>
        <p:spPr>
          <a:xfrm>
            <a:off x="913401" y="1831100"/>
            <a:ext cx="1619956" cy="40503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Level 3</a:t>
            </a:r>
          </a:p>
        </p:txBody>
      </p:sp>
      <p:sp>
        <p:nvSpPr>
          <p:cNvPr id="14" name="Rounded Rectangle 15">
            <a:extLst>
              <a:ext uri="{FF2B5EF4-FFF2-40B4-BE49-F238E27FC236}">
                <a16:creationId xmlns:a16="http://schemas.microsoft.com/office/drawing/2014/main" id="{D3E4BA77-FC11-45EE-9AEA-21BE3217A846}"/>
              </a:ext>
            </a:extLst>
          </p:cNvPr>
          <p:cNvSpPr/>
          <p:nvPr/>
        </p:nvSpPr>
        <p:spPr>
          <a:xfrm>
            <a:off x="913401" y="2383301"/>
            <a:ext cx="1619956" cy="40503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Level 4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FADB61C-053B-45ED-9C24-89C26FF6F3BB}"/>
              </a:ext>
            </a:extLst>
          </p:cNvPr>
          <p:cNvCxnSpPr/>
          <p:nvPr/>
        </p:nvCxnSpPr>
        <p:spPr>
          <a:xfrm>
            <a:off x="2691618" y="1448972"/>
            <a:ext cx="1219200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665238B-8196-434C-89FA-670BA8CEAE75}"/>
              </a:ext>
            </a:extLst>
          </p:cNvPr>
          <p:cNvCxnSpPr/>
          <p:nvPr/>
        </p:nvCxnSpPr>
        <p:spPr>
          <a:xfrm>
            <a:off x="2691618" y="1956374"/>
            <a:ext cx="1600200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D98D67D-D19C-46F9-BF3F-BF82484A823D}"/>
              </a:ext>
            </a:extLst>
          </p:cNvPr>
          <p:cNvCxnSpPr>
            <a:cxnSpLocks/>
          </p:cNvCxnSpPr>
          <p:nvPr/>
        </p:nvCxnSpPr>
        <p:spPr>
          <a:xfrm>
            <a:off x="2691618" y="2386818"/>
            <a:ext cx="2038643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1922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2" descr="https://moodle.uwtsd.ac.uk/draftfile.php/114850/user/draft/876116955/new%20screenshot.png"/>
          <p:cNvSpPr>
            <a:spLocks noChangeAspect="1" noChangeArrowheads="1"/>
          </p:cNvSpPr>
          <p:nvPr/>
        </p:nvSpPr>
        <p:spPr bwMode="auto">
          <a:xfrm>
            <a:off x="2289394" y="1848240"/>
            <a:ext cx="3107531" cy="280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 descr="https://moodle.uwtsd.ac.uk/draftfile.php/114850/user/draft/876116955/new%20screenshot.png"/>
          <p:cNvSpPr>
            <a:spLocks noChangeAspect="1" noChangeArrowheads="1"/>
          </p:cNvSpPr>
          <p:nvPr/>
        </p:nvSpPr>
        <p:spPr bwMode="auto">
          <a:xfrm>
            <a:off x="116682" y="-485775"/>
            <a:ext cx="3107531" cy="280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B3CA24F3-D59B-4367-9662-5638ECBCD8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PMI Practice Standard for WBS – 100% Rule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E6830FF-DED7-4932-8961-6A7F09CCE91E}"/>
              </a:ext>
            </a:extLst>
          </p:cNvPr>
          <p:cNvSpPr txBox="1">
            <a:spLocks/>
          </p:cNvSpPr>
          <p:nvPr/>
        </p:nvSpPr>
        <p:spPr>
          <a:xfrm>
            <a:off x="157638" y="1158561"/>
            <a:ext cx="8869680" cy="269598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WBS should include 100% of the work defined by the project scope and capture ALL deliverables (internal, external, interim) in terms of work to be completed</a:t>
            </a:r>
          </a:p>
        </p:txBody>
      </p:sp>
    </p:spTree>
    <p:extLst>
      <p:ext uri="{BB962C8B-B14F-4D97-AF65-F5344CB8AC3E}">
        <p14:creationId xmlns:p14="http://schemas.microsoft.com/office/powerpoint/2010/main" val="1273925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2691D-3DFC-4E28-8409-79FEBF961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4CFE622B-FE9C-4989-A2C7-1C79419768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Internet WBS and Gantt Chart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E32090-A9E1-4DF7-9E35-06EC8436DB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585" y="801629"/>
            <a:ext cx="8686799" cy="4349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8343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2691D-3DFC-4E28-8409-79FEBF961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4CFE622B-FE9C-4989-A2C7-1C79419768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Internet Gantt Chart Organised by Project Management Process Groups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5D8E2F-DF1E-42A3-8D06-836257A7F9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673" y="935903"/>
            <a:ext cx="8686799" cy="4580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199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73E741-FF38-4A74-A08C-D7AA3C1CD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2C7F5679-80F2-4CED-A69A-0B0163F3E6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Executing Tasks – Consulting’s WBS</a:t>
            </a:r>
          </a:p>
        </p:txBody>
      </p:sp>
      <p:pic>
        <p:nvPicPr>
          <p:cNvPr id="7" name="Picture 3">
            <a:extLst>
              <a:ext uri="{FF2B5EF4-FFF2-40B4-BE49-F238E27FC236}">
                <a16:creationId xmlns:a16="http://schemas.microsoft.com/office/drawing/2014/main" id="{28E88180-6840-433A-AB99-9230C72A27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 t="5244"/>
          <a:stretch>
            <a:fillRect/>
          </a:stretch>
        </p:blipFill>
        <p:spPr bwMode="auto">
          <a:xfrm>
            <a:off x="990600" y="638233"/>
            <a:ext cx="7162800" cy="5091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656226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E4F261-A95A-4C59-9A85-919730DFC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C5B3664-D6DC-410D-B550-DF6CEC148D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Approaches to developing a WBS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79C2F79D-9A0F-449D-A877-B0839B50DA9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7145" y="1029286"/>
            <a:ext cx="8757703" cy="44100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Using guidelines: Some organizations provide guidelines for preparing WBSs</a:t>
            </a:r>
          </a:p>
          <a:p>
            <a:pPr lvl="1">
              <a:lnSpc>
                <a:spcPct val="90000"/>
              </a:lnSpc>
              <a:buClr>
                <a:srgbClr val="FF0000"/>
              </a:buClr>
              <a:buSzPct val="63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analogy approach</a:t>
            </a:r>
          </a:p>
          <a:p>
            <a:pPr lvl="1">
              <a:lnSpc>
                <a:spcPct val="90000"/>
              </a:lnSpc>
              <a:buClr>
                <a:srgbClr val="FF0000"/>
              </a:buClr>
              <a:buSzPct val="63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top-down approach</a:t>
            </a:r>
          </a:p>
          <a:p>
            <a:pPr lvl="1">
              <a:lnSpc>
                <a:spcPct val="90000"/>
              </a:lnSpc>
              <a:buClr>
                <a:srgbClr val="FF0000"/>
              </a:buClr>
              <a:buSzPct val="63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bottom-up approach</a:t>
            </a:r>
          </a:p>
          <a:p>
            <a:pPr lvl="1">
              <a:lnSpc>
                <a:spcPct val="90000"/>
              </a:lnSpc>
              <a:buClr>
                <a:srgbClr val="FF0000"/>
              </a:buClr>
              <a:buSzPct val="63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Mind-mapping approach</a:t>
            </a:r>
          </a:p>
        </p:txBody>
      </p:sp>
    </p:spTree>
    <p:extLst>
      <p:ext uri="{BB962C8B-B14F-4D97-AF65-F5344CB8AC3E}">
        <p14:creationId xmlns:p14="http://schemas.microsoft.com/office/powerpoint/2010/main" val="7479019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FD832-116E-4E31-B13C-F2BD572B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C5E0E1B-6807-426D-9F5A-F20954E094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Approaches to developing a WBS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241C15F-DDBD-4572-9D49-2836603E1D8E}"/>
              </a:ext>
            </a:extLst>
          </p:cNvPr>
          <p:cNvSpPr txBox="1">
            <a:spLocks/>
          </p:cNvSpPr>
          <p:nvPr/>
        </p:nvSpPr>
        <p:spPr>
          <a:xfrm>
            <a:off x="147145" y="1158561"/>
            <a:ext cx="8869679" cy="406055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Analogy Approach</a:t>
            </a:r>
          </a:p>
          <a:p>
            <a:pPr marL="347663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might be very helpful - If you have a similar project, you could tailor it to your project. For example, if I have an e-Commerce website and I have already worked on similar kind of project. That is simple for me to break down based on past experience.</a:t>
            </a:r>
          </a:p>
        </p:txBody>
      </p:sp>
    </p:spTree>
    <p:extLst>
      <p:ext uri="{BB962C8B-B14F-4D97-AF65-F5344CB8AC3E}">
        <p14:creationId xmlns:p14="http://schemas.microsoft.com/office/powerpoint/2010/main" val="19415539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FD832-116E-4E31-B13C-F2BD572B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C5E0E1B-6807-426D-9F5A-F20954E094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Approaches to developing a WBS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241C15F-DDBD-4572-9D49-2836603E1D8E}"/>
              </a:ext>
            </a:extLst>
          </p:cNvPr>
          <p:cNvSpPr txBox="1">
            <a:spLocks/>
          </p:cNvSpPr>
          <p:nvPr/>
        </p:nvSpPr>
        <p:spPr>
          <a:xfrm>
            <a:off x="147145" y="1158561"/>
            <a:ext cx="8869679" cy="406055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Top-down Approach</a:t>
            </a:r>
          </a:p>
          <a:p>
            <a:pPr marL="347663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Top-down approach states that you need to take the biggest task or module in the project and break them down. It requires more logic and structure and generally it is a preferred method for creating WBS. </a:t>
            </a:r>
          </a:p>
          <a:p>
            <a:pPr marL="347663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7663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approach will identify the solution first and then dissect the solution into smaller steps required to implement it.</a:t>
            </a:r>
          </a:p>
        </p:txBody>
      </p:sp>
    </p:spTree>
    <p:extLst>
      <p:ext uri="{BB962C8B-B14F-4D97-AF65-F5344CB8AC3E}">
        <p14:creationId xmlns:p14="http://schemas.microsoft.com/office/powerpoint/2010/main" val="17310727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FD832-116E-4E31-B13C-F2BD572B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C5E0E1B-6807-426D-9F5A-F20954E094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Approaches to developing a WBS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241C15F-DDBD-4572-9D49-2836603E1D8E}"/>
              </a:ext>
            </a:extLst>
          </p:cNvPr>
          <p:cNvSpPr txBox="1">
            <a:spLocks/>
          </p:cNvSpPr>
          <p:nvPr/>
        </p:nvSpPr>
        <p:spPr>
          <a:xfrm>
            <a:off x="147145" y="1158561"/>
            <a:ext cx="8869679" cy="294920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Bottom-up Approach: </a:t>
            </a:r>
          </a:p>
          <a:p>
            <a:pPr marL="347663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is very straight forward. Pick the specific task that can be easily done and complete it. Bottom up method is ideal for brainstorming a solution to a problem.</a:t>
            </a:r>
          </a:p>
        </p:txBody>
      </p:sp>
    </p:spTree>
    <p:extLst>
      <p:ext uri="{BB962C8B-B14F-4D97-AF65-F5344CB8AC3E}">
        <p14:creationId xmlns:p14="http://schemas.microsoft.com/office/powerpoint/2010/main" val="18308407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FD832-116E-4E31-B13C-F2BD572B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C5E0E1B-6807-426D-9F5A-F20954E094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Approaches to developing a WBS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241C15F-DDBD-4572-9D49-2836603E1D8E}"/>
              </a:ext>
            </a:extLst>
          </p:cNvPr>
          <p:cNvSpPr txBox="1">
            <a:spLocks/>
          </p:cNvSpPr>
          <p:nvPr/>
        </p:nvSpPr>
        <p:spPr>
          <a:xfrm>
            <a:off x="147146" y="792801"/>
            <a:ext cx="8869679" cy="437004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Mind-mapping Technique: </a:t>
            </a:r>
          </a:p>
          <a:p>
            <a:pPr marL="347663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is a very useful technique used by most Project Specialists and especially for the Project Managers. In this approach, we need to write the task in a non-linear, branching format and then create the WBS structure. 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4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 are many mind-mapping tools available in the market. Just Google it! </a:t>
            </a:r>
          </a:p>
        </p:txBody>
      </p:sp>
    </p:spTree>
    <p:extLst>
      <p:ext uri="{BB962C8B-B14F-4D97-AF65-F5344CB8AC3E}">
        <p14:creationId xmlns:p14="http://schemas.microsoft.com/office/powerpoint/2010/main" val="26289110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FD832-116E-4E31-B13C-F2BD572B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C5E0E1B-6807-426D-9F5A-F20954E094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Points to be noted …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241C15F-DDBD-4572-9D49-2836603E1D8E}"/>
              </a:ext>
            </a:extLst>
          </p:cNvPr>
          <p:cNvSpPr txBox="1">
            <a:spLocks/>
          </p:cNvSpPr>
          <p:nvPr/>
        </p:nvSpPr>
        <p:spPr>
          <a:xfrm>
            <a:off x="137160" y="775393"/>
            <a:ext cx="8869679" cy="437004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the WBS is the sum of all the work involved in your project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While the WBS list is for an individual, multiple people can work on this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Work break down structure must be consistent in the way work is going to be performed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Project team members need to be included in the WBS so that things run smoothly</a:t>
            </a:r>
          </a:p>
          <a:p>
            <a:pPr fontAlgn="auto">
              <a:spcAft>
                <a:spcPts val="0"/>
              </a:spcAft>
              <a:buClr>
                <a:srgbClr val="FF0000"/>
              </a:buClr>
              <a:buSzPct val="64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Each WBS must be documented in a WBS dictionary to ensure the accurate understanding of the scope of the project.</a:t>
            </a:r>
          </a:p>
        </p:txBody>
      </p:sp>
    </p:spTree>
    <p:extLst>
      <p:ext uri="{BB962C8B-B14F-4D97-AF65-F5344CB8AC3E}">
        <p14:creationId xmlns:p14="http://schemas.microsoft.com/office/powerpoint/2010/main" val="10238986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36F71-01DC-477C-8714-1710C049E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CCF8946B-32EA-4F0D-8C22-8053E8CD53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– Mind-mapping approach for creating a WBS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85AFB2-751B-4E0D-9D52-5A77890A2F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674" y="1731499"/>
            <a:ext cx="8372622" cy="2301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6060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36F71-01DC-477C-8714-1710C049E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CCF8946B-32EA-4F0D-8C22-8053E8CD53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– Mind-mapping approach for creating a WBS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86C7D1-33DA-44DF-929C-9597B5B31FC4}"/>
              </a:ext>
            </a:extLst>
          </p:cNvPr>
          <p:cNvSpPr txBox="1"/>
          <p:nvPr/>
        </p:nvSpPr>
        <p:spPr>
          <a:xfrm>
            <a:off x="3137095" y="2433712"/>
            <a:ext cx="26587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Name of the Project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193175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92F8E-E445-4E82-AF07-3036F1698C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456" y="896113"/>
            <a:ext cx="8814816" cy="769441"/>
          </a:xfrm>
        </p:spPr>
        <p:txBody>
          <a:bodyPr>
            <a:normAutofit/>
          </a:bodyPr>
          <a:lstStyle/>
          <a:p>
            <a:pPr algn="l" fontAlgn="base">
              <a:buClr>
                <a:srgbClr val="FF0000"/>
              </a:buClr>
              <a:buSzPct val="63000"/>
              <a:buFont typeface="Wingdings" panose="05000000000000000000" pitchFamily="2" charset="2"/>
              <a:buChar char="Ø"/>
            </a:pPr>
            <a:r>
              <a:rPr lang="en-US" sz="20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Many tasks are vague and must be explained more so people know what to do and can estimate how long it will take and what it will cost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E604C2-B1DE-4BE7-BC38-20BBA866C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5977FFD-831A-40AC-BC04-7D001A1D7E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57466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WBS Dictionary and Scope Baseline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25D9EDE-5727-4FE9-B224-6D48182B9E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1299" y="1729562"/>
            <a:ext cx="6077529" cy="390314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49B0B2F-AD5A-43AB-96EF-B5E7A3AD1489}"/>
              </a:ext>
            </a:extLst>
          </p:cNvPr>
          <p:cNvSpPr/>
          <p:nvPr/>
        </p:nvSpPr>
        <p:spPr>
          <a:xfrm>
            <a:off x="723900" y="2371112"/>
            <a:ext cx="20574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WBS Dictionary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551767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BBB066-FB7E-49DD-B856-42F1136BC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AFE4D00-AB0B-499C-B877-999C50301A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Advice for creating a WBS and WBS dictionary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9C7C9B48-F069-4F9E-9025-E2778205BC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66700" y="875861"/>
            <a:ext cx="8610600" cy="4486275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Unit of work should appear only once in WBS.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Work content of WBS item is sum of items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Limit responsibility of a WBS item to one individual (even though many people may be working on it)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Project team member involvement in developing 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Document WBS items in WBS Dictionary</a:t>
            </a:r>
          </a:p>
          <a:p>
            <a:pPr>
              <a:lnSpc>
                <a:spcPct val="90000"/>
              </a:lnSpc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825655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B8FB30-7620-480C-8D5E-DD78E3743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6B92A615-4071-4E9B-8CF6-5ACF70FB4D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Validating Scope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6337510-918A-43FD-B718-160F3A866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638234"/>
            <a:ext cx="8788225" cy="171107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Scope validation involves formal acceptance of the completed project deliverables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Acceptance is often achieved by a customer inspection and then sign-off on key deliverables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7AF5A5-C156-4657-898B-91199BCC7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511" y="2532185"/>
            <a:ext cx="8295289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2134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B8FB30-7620-480C-8D5E-DD78E3743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25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6B92A615-4071-4E9B-8CF6-5ACF70FB4D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Controlling Scope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6337510-918A-43FD-B718-160F3A866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638234"/>
            <a:ext cx="8788225" cy="895144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Scope control involves controlling changes to the project scope</a:t>
            </a:r>
          </a:p>
          <a:p>
            <a:pPr marL="0" indent="0">
              <a:spcBef>
                <a:spcPts val="0"/>
              </a:spcBef>
              <a:buClr>
                <a:srgbClr val="FF0000"/>
              </a:buClr>
              <a:buSzPct val="62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E423A92-A9C1-45D3-8532-2A10742000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683527"/>
            <a:ext cx="8721746" cy="3634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4394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321A60-19A0-4EFC-AB7E-2394C7D89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23118ACF-E2CA-4CFA-98F8-7E2F9D2BCD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Controlling Scope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A5D7E08-FD77-4C61-862A-09889EFFB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716281"/>
            <a:ext cx="8991600" cy="4623816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Goals of scope control </a:t>
            </a:r>
          </a:p>
          <a:p>
            <a:pPr marL="1082675" indent="-280988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influence the factors that cause scope changes</a:t>
            </a:r>
          </a:p>
          <a:p>
            <a:pPr marL="1082675" indent="-280988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assure changes are processed according to procedures developed as part of integrated change control</a:t>
            </a:r>
          </a:p>
          <a:p>
            <a:pPr marL="1082675" indent="-280988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manage changes when they occur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Variance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the difference between planned and actual performance</a:t>
            </a:r>
          </a:p>
          <a:p>
            <a:pPr marL="0" indent="0" algn="ctr">
              <a:lnSpc>
                <a:spcPct val="110000"/>
              </a:lnSpc>
              <a:spcBef>
                <a:spcPts val="0"/>
              </a:spcBef>
              <a:buSzPct val="75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56161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2BC0EE-62FD-4B2D-91E0-A1E915EB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27E8BC7-C531-4B04-9381-040CA9EEB9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Avoiding Scope Creep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0D081C6-EC76-4638-B083-CD362BA255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048" y="795271"/>
            <a:ext cx="8229600" cy="4525963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Scope creep may occur as a result of:</a:t>
            </a:r>
          </a:p>
          <a:p>
            <a:pPr marL="746125" indent="-352425"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Poor change control</a:t>
            </a:r>
          </a:p>
          <a:p>
            <a:pPr marL="746125" indent="-352425"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6125" indent="-352425"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Lack of proper initial identification and/or documentation of the features that are required for the achievement of project objectives</a:t>
            </a:r>
          </a:p>
          <a:p>
            <a:pPr marL="746125" indent="-352425"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6125" indent="-352425">
              <a:spcBef>
                <a:spcPts val="0"/>
              </a:spcBef>
              <a:buClr>
                <a:srgbClr val="FF0000"/>
              </a:buClr>
              <a:buSzPct val="62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Weak project manager or executive sponsor</a:t>
            </a:r>
          </a:p>
        </p:txBody>
      </p:sp>
    </p:spTree>
    <p:extLst>
      <p:ext uri="{BB962C8B-B14F-4D97-AF65-F5344CB8AC3E}">
        <p14:creationId xmlns:p14="http://schemas.microsoft.com/office/powerpoint/2010/main" val="25463815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2BC0EE-62FD-4B2D-91E0-A1E915EB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27E8BC7-C531-4B04-9381-040CA9EEB9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Avoiding Scope Creep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0D081C6-EC76-4638-B083-CD362BA255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047" y="795271"/>
            <a:ext cx="8649777" cy="4525963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mitigate these types of issues, the proposed solutions are the following:</a:t>
            </a:r>
          </a:p>
          <a:p>
            <a:pPr marL="688975" indent="-407988">
              <a:spcBef>
                <a:spcPts val="0"/>
              </a:spcBef>
              <a:buClr>
                <a:srgbClr val="FF0000"/>
              </a:buClr>
              <a:buSzPct val="63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Define requirements as “must-haves” and “nice to haves” </a:t>
            </a:r>
          </a:p>
          <a:p>
            <a:pPr marL="688975" indent="-407988">
              <a:spcBef>
                <a:spcPts val="0"/>
              </a:spcBef>
              <a:buClr>
                <a:srgbClr val="FF0000"/>
              </a:buClr>
              <a:buSzPct val="63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Set project expectations</a:t>
            </a:r>
          </a:p>
          <a:p>
            <a:pPr marL="688975" indent="-407988">
              <a:spcBef>
                <a:spcPts val="0"/>
              </a:spcBef>
              <a:buClr>
                <a:srgbClr val="FF0000"/>
              </a:buClr>
              <a:buSzPct val="63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Agree on deliverables, and document</a:t>
            </a:r>
          </a:p>
          <a:p>
            <a:pPr marL="688975" indent="-407988">
              <a:spcBef>
                <a:spcPts val="0"/>
              </a:spcBef>
              <a:buClr>
                <a:srgbClr val="FF0000"/>
              </a:buClr>
              <a:buSzPct val="63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Document and review business requirements</a:t>
            </a:r>
          </a:p>
        </p:txBody>
      </p:sp>
    </p:spTree>
    <p:extLst>
      <p:ext uri="{BB962C8B-B14F-4D97-AF65-F5344CB8AC3E}">
        <p14:creationId xmlns:p14="http://schemas.microsoft.com/office/powerpoint/2010/main" val="37503590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2BC0EE-62FD-4B2D-91E0-A1E915EB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29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27E8BC7-C531-4B04-9381-040CA9EEB9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practices - Avoiding Scope problems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0D081C6-EC76-4638-B083-CD362BA255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047" y="795271"/>
            <a:ext cx="8649777" cy="4525963"/>
          </a:xfrm>
        </p:spPr>
        <p:txBody>
          <a:bodyPr>
            <a:normAutofit/>
          </a:bodyPr>
          <a:lstStyle/>
          <a:p>
            <a:pPr marL="514350" indent="-514350">
              <a:spcBef>
                <a:spcPts val="0"/>
              </a:spcBef>
              <a:buClr>
                <a:srgbClr val="FF0000"/>
              </a:buClr>
              <a:buSzPct val="65000"/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Keep the scope realistic. Don’t make projects so large that they can’t be completed. </a:t>
            </a:r>
          </a:p>
          <a:p>
            <a:pPr marL="514350" indent="-514350">
              <a:spcBef>
                <a:spcPts val="0"/>
              </a:spcBef>
              <a:buClr>
                <a:srgbClr val="FF0000"/>
              </a:buClr>
              <a:buSzPct val="65000"/>
              <a:buFont typeface="+mj-lt"/>
              <a:buAutoNum type="arabicPeriod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0"/>
              </a:spcBef>
              <a:buClr>
                <a:srgbClr val="FF0000"/>
              </a:buClr>
              <a:buSzPct val="65000"/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Involve users in project scope management. </a:t>
            </a:r>
          </a:p>
          <a:p>
            <a:pPr marL="514350" indent="-514350">
              <a:spcBef>
                <a:spcPts val="0"/>
              </a:spcBef>
              <a:buClr>
                <a:srgbClr val="FF0000"/>
              </a:buClr>
              <a:buSzPct val="65000"/>
              <a:buFont typeface="+mj-lt"/>
              <a:buAutoNum type="arabicPeriod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0"/>
              </a:spcBef>
              <a:buClr>
                <a:srgbClr val="FF0000"/>
              </a:buClr>
              <a:buSzPct val="65000"/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Use off-the-shelf hardware and software whenever possible. </a:t>
            </a:r>
          </a:p>
          <a:p>
            <a:pPr marL="514350" indent="-514350">
              <a:spcBef>
                <a:spcPts val="0"/>
              </a:spcBef>
              <a:buClr>
                <a:srgbClr val="FF0000"/>
              </a:buClr>
              <a:buSzPct val="65000"/>
              <a:buFont typeface="+mj-lt"/>
              <a:buAutoNum type="arabicPeriod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0"/>
              </a:spcBef>
              <a:buClr>
                <a:srgbClr val="FF0000"/>
              </a:buClr>
              <a:buSzPct val="65000"/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Follow good project management processes. </a:t>
            </a:r>
          </a:p>
        </p:txBody>
      </p:sp>
    </p:spTree>
    <p:extLst>
      <p:ext uri="{BB962C8B-B14F-4D97-AF65-F5344CB8AC3E}">
        <p14:creationId xmlns:p14="http://schemas.microsoft.com/office/powerpoint/2010/main" val="24458273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811C88-25A6-4CE6-BFB3-8AF19DF0D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30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8A1673B-234B-468B-BB12-97F65D8849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43248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Improving user input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2E40504-BA87-42E3-AF3C-89776CFB9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625" y="969135"/>
            <a:ext cx="8839200" cy="4390656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Develop a good project selection process and insist that sponsors are from the user organization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Have users on the project team in important roles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Have regular meetings with defined agendas, and have users sign off on key deliverables presented at meetings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Deliver something to users and sponsors on a regular basis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Don’t promise to deliver when you know you can’t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Co-locate users with developers</a:t>
            </a:r>
          </a:p>
          <a:p>
            <a:pPr marL="0" indent="0">
              <a:spcBef>
                <a:spcPts val="0"/>
              </a:spcBef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Clr>
                <a:srgbClr val="FF0000"/>
              </a:buClr>
              <a:buSzPct val="61000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08892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41C02-0AE4-4D4C-816C-EE7C1A60E6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429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Teamwork, leadership and management for projects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FBD0C3-75B7-45CF-B6FF-A26B4E359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31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3C71F95-B437-4E94-B41F-2FA851EC3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4510"/>
            <a:ext cx="8229600" cy="626116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Next Week … </a:t>
            </a:r>
            <a:endParaRPr lang="en-US" altLang="ja-JP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428151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FBD0C3-75B7-45CF-B6FF-A26B4E359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32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3C71F95-B437-4E94-B41F-2FA851EC3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42294"/>
            <a:ext cx="8229600" cy="626116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Thank you …!</a:t>
            </a:r>
            <a:endParaRPr lang="en-US" altLang="ja-JP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25714422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LongProperties xmlns="http://schemas.microsoft.com/office/2006/metadata/longProperties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1692</TotalTime>
  <Words>1060</Words>
  <Application>Microsoft Office PowerPoint</Application>
  <PresentationFormat>On-screen Show (4:3)</PresentationFormat>
  <Paragraphs>177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Arial Narrow</vt:lpstr>
      <vt:lpstr>Myriad Pro</vt:lpstr>
      <vt:lpstr>Tahoma</vt:lpstr>
      <vt:lpstr>Wingdings</vt:lpstr>
      <vt:lpstr>1_Custom Design</vt:lpstr>
      <vt:lpstr>20140311PresentationUWTSDTemplate</vt:lpstr>
      <vt:lpstr>Week 4 Project Scope Management</vt:lpstr>
      <vt:lpstr>Learning Objectives:</vt:lpstr>
      <vt:lpstr>What is Project Scope Management</vt:lpstr>
      <vt:lpstr>Project Scope Management Process</vt:lpstr>
      <vt:lpstr>Project Scope Management Process</vt:lpstr>
      <vt:lpstr>Creating the Work Breakdown Structure (WBS)</vt:lpstr>
      <vt:lpstr>Sample Internet WBS (Organised by Product)</vt:lpstr>
      <vt:lpstr>Sample Internet WBS (Organised by Phase)</vt:lpstr>
      <vt:lpstr>Sample Internet WBS (Organised by Phase)</vt:lpstr>
      <vt:lpstr>PMI Practice Standard for WBS – 100% Rule</vt:lpstr>
      <vt:lpstr>Internet WBS and Gantt Chart</vt:lpstr>
      <vt:lpstr>Internet Gantt Chart Organised by Project Management Process Groups</vt:lpstr>
      <vt:lpstr>Executing Tasks – Consulting’s WBS</vt:lpstr>
      <vt:lpstr>Approaches to developing a WBS</vt:lpstr>
      <vt:lpstr>Approaches to developing a WBS</vt:lpstr>
      <vt:lpstr>Approaches to developing a WBS</vt:lpstr>
      <vt:lpstr>Approaches to developing a WBS</vt:lpstr>
      <vt:lpstr>Approaches to developing a WBS</vt:lpstr>
      <vt:lpstr>Points to be noted …</vt:lpstr>
      <vt:lpstr>Sample – Mind-mapping approach for creating a WBS</vt:lpstr>
      <vt:lpstr>Sample – Mind-mapping approach for creating a WBS</vt:lpstr>
      <vt:lpstr>The WBS Dictionary and Scope Baseline</vt:lpstr>
      <vt:lpstr>Advice for creating a WBS and WBS dictionary</vt:lpstr>
      <vt:lpstr>Validating Scope</vt:lpstr>
      <vt:lpstr>Controlling Scope</vt:lpstr>
      <vt:lpstr>Controlling Scope</vt:lpstr>
      <vt:lpstr>Avoiding Scope Creep</vt:lpstr>
      <vt:lpstr>Avoiding Scope Creep</vt:lpstr>
      <vt:lpstr>Best practices - Avoiding Scope problems</vt:lpstr>
      <vt:lpstr>Improving user input</vt:lpstr>
      <vt:lpstr>Next Week … </vt:lpstr>
      <vt:lpstr>Thank you …!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vajira balasuriya</cp:lastModifiedBy>
  <cp:revision>167</cp:revision>
  <dcterms:created xsi:type="dcterms:W3CDTF">2005-02-17T16:44:33Z</dcterms:created>
  <dcterms:modified xsi:type="dcterms:W3CDTF">2021-06-08T05:31:43Z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