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403" r:id="rId6"/>
    <p:sldId id="395" r:id="rId7"/>
    <p:sldId id="396" r:id="rId8"/>
    <p:sldId id="402"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BC38B-8E6D-4515-993E-DB0BD1FA41EE}" v="688" dt="2026-07-18T13:49:59.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4C8903-F14A-40C1-8B28-545638287FBF}"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23DD682B-B4F9-443E-B3A2-C21F55E8078D}">
      <dgm:prSet/>
      <dgm:spPr/>
      <dgm:t>
        <a:bodyPr/>
        <a:lstStyle/>
        <a:p>
          <a:r>
            <a:rPr lang="en-GB"/>
            <a:t>Forming</a:t>
          </a:r>
        </a:p>
      </dgm:t>
    </dgm:pt>
    <dgm:pt modelId="{711CE0CD-1667-4EAC-B6A2-AD781F006FF0}" type="parTrans" cxnId="{4FC2236C-4F77-47BA-8172-AE07D6CE831B}">
      <dgm:prSet/>
      <dgm:spPr/>
      <dgm:t>
        <a:bodyPr/>
        <a:lstStyle/>
        <a:p>
          <a:endParaRPr lang="en-GB"/>
        </a:p>
      </dgm:t>
    </dgm:pt>
    <dgm:pt modelId="{47C55205-1B12-4B5E-B7CF-BD4D67A3B3DF}" type="sibTrans" cxnId="{4FC2236C-4F77-47BA-8172-AE07D6CE831B}">
      <dgm:prSet/>
      <dgm:spPr/>
      <dgm:t>
        <a:bodyPr/>
        <a:lstStyle/>
        <a:p>
          <a:endParaRPr lang="en-GB"/>
        </a:p>
      </dgm:t>
    </dgm:pt>
    <dgm:pt modelId="{6BD8E948-AAB2-4076-A32A-EC47F972AD5D}">
      <dgm:prSet/>
      <dgm:spPr/>
      <dgm:t>
        <a:bodyPr/>
        <a:lstStyle/>
        <a:p>
          <a:r>
            <a:rPr lang="en-GB"/>
            <a:t>Storming</a:t>
          </a:r>
        </a:p>
      </dgm:t>
    </dgm:pt>
    <dgm:pt modelId="{65846FFC-D9A3-4510-BF66-B8B6D8D0F0D9}" type="parTrans" cxnId="{BF882C29-69F6-4DB0-93D9-54431A2BD4ED}">
      <dgm:prSet/>
      <dgm:spPr/>
      <dgm:t>
        <a:bodyPr/>
        <a:lstStyle/>
        <a:p>
          <a:endParaRPr lang="en-GB"/>
        </a:p>
      </dgm:t>
    </dgm:pt>
    <dgm:pt modelId="{397B728A-22F2-4E2E-9495-FEE7046145A8}" type="sibTrans" cxnId="{BF882C29-69F6-4DB0-93D9-54431A2BD4ED}">
      <dgm:prSet/>
      <dgm:spPr/>
      <dgm:t>
        <a:bodyPr/>
        <a:lstStyle/>
        <a:p>
          <a:endParaRPr lang="en-GB"/>
        </a:p>
      </dgm:t>
    </dgm:pt>
    <dgm:pt modelId="{6895E6A5-6D19-45C1-8791-F35ABA9FB325}">
      <dgm:prSet/>
      <dgm:spPr/>
      <dgm:t>
        <a:bodyPr/>
        <a:lstStyle/>
        <a:p>
          <a:r>
            <a:rPr lang="en-GB"/>
            <a:t>Norming</a:t>
          </a:r>
        </a:p>
      </dgm:t>
    </dgm:pt>
    <dgm:pt modelId="{1AA21B28-6264-4805-94C3-B88E55002165}" type="parTrans" cxnId="{4609468B-52A2-4564-9344-EA3B0DE8CC6F}">
      <dgm:prSet/>
      <dgm:spPr/>
      <dgm:t>
        <a:bodyPr/>
        <a:lstStyle/>
        <a:p>
          <a:endParaRPr lang="en-GB"/>
        </a:p>
      </dgm:t>
    </dgm:pt>
    <dgm:pt modelId="{EC78A9ED-D60F-4417-B44E-46D9DBEEFA9E}" type="sibTrans" cxnId="{4609468B-52A2-4564-9344-EA3B0DE8CC6F}">
      <dgm:prSet/>
      <dgm:spPr/>
      <dgm:t>
        <a:bodyPr/>
        <a:lstStyle/>
        <a:p>
          <a:endParaRPr lang="en-GB"/>
        </a:p>
      </dgm:t>
    </dgm:pt>
    <dgm:pt modelId="{501CA6CE-B300-4D69-8668-84658E8A7B6A}">
      <dgm:prSet/>
      <dgm:spPr/>
      <dgm:t>
        <a:bodyPr/>
        <a:lstStyle/>
        <a:p>
          <a:r>
            <a:rPr lang="en-GB"/>
            <a:t>Performing</a:t>
          </a:r>
        </a:p>
      </dgm:t>
    </dgm:pt>
    <dgm:pt modelId="{5628D7B9-C9BD-4407-8CE1-0FE83D084C3E}" type="parTrans" cxnId="{823A7B62-CE2B-43CD-BFA0-46A69D75ED0E}">
      <dgm:prSet/>
      <dgm:spPr/>
      <dgm:t>
        <a:bodyPr/>
        <a:lstStyle/>
        <a:p>
          <a:endParaRPr lang="en-GB"/>
        </a:p>
      </dgm:t>
    </dgm:pt>
    <dgm:pt modelId="{53EE0CE2-E79D-477E-89A4-E5A2F6473414}" type="sibTrans" cxnId="{823A7B62-CE2B-43CD-BFA0-46A69D75ED0E}">
      <dgm:prSet/>
      <dgm:spPr/>
      <dgm:t>
        <a:bodyPr/>
        <a:lstStyle/>
        <a:p>
          <a:endParaRPr lang="en-GB"/>
        </a:p>
      </dgm:t>
    </dgm:pt>
    <dgm:pt modelId="{D309AAF1-E803-497E-8F52-712F93C2527B}">
      <dgm:prSet/>
      <dgm:spPr/>
      <dgm:t>
        <a:bodyPr/>
        <a:lstStyle/>
        <a:p>
          <a:r>
            <a:rPr lang="en-GB"/>
            <a:t>Adjourning</a:t>
          </a:r>
        </a:p>
      </dgm:t>
    </dgm:pt>
    <dgm:pt modelId="{C7536AA4-A7AC-4224-AF98-B3E28F99AE32}" type="parTrans" cxnId="{2E4A8BB0-4499-4852-8BCF-3742A3BA547A}">
      <dgm:prSet/>
      <dgm:spPr/>
      <dgm:t>
        <a:bodyPr/>
        <a:lstStyle/>
        <a:p>
          <a:endParaRPr lang="en-GB"/>
        </a:p>
      </dgm:t>
    </dgm:pt>
    <dgm:pt modelId="{690E2CAF-529D-4B07-8CA6-65040D81FB07}" type="sibTrans" cxnId="{2E4A8BB0-4499-4852-8BCF-3742A3BA547A}">
      <dgm:prSet/>
      <dgm:spPr/>
      <dgm:t>
        <a:bodyPr/>
        <a:lstStyle/>
        <a:p>
          <a:endParaRPr lang="en-GB"/>
        </a:p>
      </dgm:t>
    </dgm:pt>
    <dgm:pt modelId="{0B12538C-D6DB-4626-9D06-71D13B781506}" type="pres">
      <dgm:prSet presAssocID="{834C8903-F14A-40C1-8B28-545638287FBF}" presName="cycle" presStyleCnt="0">
        <dgm:presLayoutVars>
          <dgm:dir/>
          <dgm:resizeHandles val="exact"/>
        </dgm:presLayoutVars>
      </dgm:prSet>
      <dgm:spPr/>
    </dgm:pt>
    <dgm:pt modelId="{C01AACE1-5A25-4332-8027-EDD65814FD43}" type="pres">
      <dgm:prSet presAssocID="{23DD682B-B4F9-443E-B3A2-C21F55E8078D}" presName="node" presStyleLbl="node1" presStyleIdx="0" presStyleCnt="5">
        <dgm:presLayoutVars>
          <dgm:bulletEnabled val="1"/>
        </dgm:presLayoutVars>
      </dgm:prSet>
      <dgm:spPr/>
    </dgm:pt>
    <dgm:pt modelId="{D69D0C9C-E9CB-4FD4-8A17-0F5DA33A915A}" type="pres">
      <dgm:prSet presAssocID="{47C55205-1B12-4B5E-B7CF-BD4D67A3B3DF}" presName="sibTrans" presStyleLbl="sibTrans2D1" presStyleIdx="0" presStyleCnt="5"/>
      <dgm:spPr/>
    </dgm:pt>
    <dgm:pt modelId="{BAFD00BD-12C6-4D39-B009-AA5B54B6B12E}" type="pres">
      <dgm:prSet presAssocID="{47C55205-1B12-4B5E-B7CF-BD4D67A3B3DF}" presName="connectorText" presStyleLbl="sibTrans2D1" presStyleIdx="0" presStyleCnt="5"/>
      <dgm:spPr/>
    </dgm:pt>
    <dgm:pt modelId="{5C1F710D-0559-4204-BF90-86B168DE440D}" type="pres">
      <dgm:prSet presAssocID="{6BD8E948-AAB2-4076-A32A-EC47F972AD5D}" presName="node" presStyleLbl="node1" presStyleIdx="1" presStyleCnt="5">
        <dgm:presLayoutVars>
          <dgm:bulletEnabled val="1"/>
        </dgm:presLayoutVars>
      </dgm:prSet>
      <dgm:spPr/>
    </dgm:pt>
    <dgm:pt modelId="{B92AF462-BC12-4628-8488-853BE7C975C9}" type="pres">
      <dgm:prSet presAssocID="{397B728A-22F2-4E2E-9495-FEE7046145A8}" presName="sibTrans" presStyleLbl="sibTrans2D1" presStyleIdx="1" presStyleCnt="5"/>
      <dgm:spPr/>
    </dgm:pt>
    <dgm:pt modelId="{9BA93B77-F5E1-46FA-9778-0A65149F5CA9}" type="pres">
      <dgm:prSet presAssocID="{397B728A-22F2-4E2E-9495-FEE7046145A8}" presName="connectorText" presStyleLbl="sibTrans2D1" presStyleIdx="1" presStyleCnt="5"/>
      <dgm:spPr/>
    </dgm:pt>
    <dgm:pt modelId="{6D1DE518-8A9A-4906-BD59-BB5EFCE658C8}" type="pres">
      <dgm:prSet presAssocID="{6895E6A5-6D19-45C1-8791-F35ABA9FB325}" presName="node" presStyleLbl="node1" presStyleIdx="2" presStyleCnt="5">
        <dgm:presLayoutVars>
          <dgm:bulletEnabled val="1"/>
        </dgm:presLayoutVars>
      </dgm:prSet>
      <dgm:spPr/>
    </dgm:pt>
    <dgm:pt modelId="{AE02CE03-1A6B-4F8E-91E5-61BB1A3B78C8}" type="pres">
      <dgm:prSet presAssocID="{EC78A9ED-D60F-4417-B44E-46D9DBEEFA9E}" presName="sibTrans" presStyleLbl="sibTrans2D1" presStyleIdx="2" presStyleCnt="5"/>
      <dgm:spPr/>
    </dgm:pt>
    <dgm:pt modelId="{441ED52F-44C9-458F-B5CA-7A6743A579E6}" type="pres">
      <dgm:prSet presAssocID="{EC78A9ED-D60F-4417-B44E-46D9DBEEFA9E}" presName="connectorText" presStyleLbl="sibTrans2D1" presStyleIdx="2" presStyleCnt="5"/>
      <dgm:spPr/>
    </dgm:pt>
    <dgm:pt modelId="{E9575123-21DE-4E25-B888-497A221B937C}" type="pres">
      <dgm:prSet presAssocID="{501CA6CE-B300-4D69-8668-84658E8A7B6A}" presName="node" presStyleLbl="node1" presStyleIdx="3" presStyleCnt="5">
        <dgm:presLayoutVars>
          <dgm:bulletEnabled val="1"/>
        </dgm:presLayoutVars>
      </dgm:prSet>
      <dgm:spPr/>
    </dgm:pt>
    <dgm:pt modelId="{EA07E493-B071-49DC-949D-7903294201AB}" type="pres">
      <dgm:prSet presAssocID="{53EE0CE2-E79D-477E-89A4-E5A2F6473414}" presName="sibTrans" presStyleLbl="sibTrans2D1" presStyleIdx="3" presStyleCnt="5"/>
      <dgm:spPr/>
    </dgm:pt>
    <dgm:pt modelId="{5037BB77-9E66-4D03-A126-AE19CD966AF3}" type="pres">
      <dgm:prSet presAssocID="{53EE0CE2-E79D-477E-89A4-E5A2F6473414}" presName="connectorText" presStyleLbl="sibTrans2D1" presStyleIdx="3" presStyleCnt="5"/>
      <dgm:spPr/>
    </dgm:pt>
    <dgm:pt modelId="{AE572021-FAA1-4EB3-BDC9-1BB833F9A68F}" type="pres">
      <dgm:prSet presAssocID="{D309AAF1-E803-497E-8F52-712F93C2527B}" presName="node" presStyleLbl="node1" presStyleIdx="4" presStyleCnt="5">
        <dgm:presLayoutVars>
          <dgm:bulletEnabled val="1"/>
        </dgm:presLayoutVars>
      </dgm:prSet>
      <dgm:spPr/>
    </dgm:pt>
    <dgm:pt modelId="{553EDAC4-1EC1-4DB2-912C-9200188B0A2B}" type="pres">
      <dgm:prSet presAssocID="{690E2CAF-529D-4B07-8CA6-65040D81FB07}" presName="sibTrans" presStyleLbl="sibTrans2D1" presStyleIdx="4" presStyleCnt="5"/>
      <dgm:spPr/>
    </dgm:pt>
    <dgm:pt modelId="{E19DD0D1-20B5-40DF-9D0E-7A13CBD35634}" type="pres">
      <dgm:prSet presAssocID="{690E2CAF-529D-4B07-8CA6-65040D81FB07}" presName="connectorText" presStyleLbl="sibTrans2D1" presStyleIdx="4" presStyleCnt="5"/>
      <dgm:spPr/>
    </dgm:pt>
  </dgm:ptLst>
  <dgm:cxnLst>
    <dgm:cxn modelId="{BF882C29-69F6-4DB0-93D9-54431A2BD4ED}" srcId="{834C8903-F14A-40C1-8B28-545638287FBF}" destId="{6BD8E948-AAB2-4076-A32A-EC47F972AD5D}" srcOrd="1" destOrd="0" parTransId="{65846FFC-D9A3-4510-BF66-B8B6D8D0F0D9}" sibTransId="{397B728A-22F2-4E2E-9495-FEE7046145A8}"/>
    <dgm:cxn modelId="{E03B7E2F-D25E-415D-BE93-59CCF85AD868}" type="presOf" srcId="{397B728A-22F2-4E2E-9495-FEE7046145A8}" destId="{B92AF462-BC12-4628-8488-853BE7C975C9}" srcOrd="0" destOrd="0" presId="urn:microsoft.com/office/officeart/2005/8/layout/cycle2"/>
    <dgm:cxn modelId="{F49B0A33-4566-4597-8A45-55246BDB70E3}" type="presOf" srcId="{53EE0CE2-E79D-477E-89A4-E5A2F6473414}" destId="{EA07E493-B071-49DC-949D-7903294201AB}" srcOrd="0" destOrd="0" presId="urn:microsoft.com/office/officeart/2005/8/layout/cycle2"/>
    <dgm:cxn modelId="{E7E65C35-34AF-4E1C-BDDA-B5CF5CFEECCA}" type="presOf" srcId="{6BD8E948-AAB2-4076-A32A-EC47F972AD5D}" destId="{5C1F710D-0559-4204-BF90-86B168DE440D}" srcOrd="0" destOrd="0" presId="urn:microsoft.com/office/officeart/2005/8/layout/cycle2"/>
    <dgm:cxn modelId="{823A7B62-CE2B-43CD-BFA0-46A69D75ED0E}" srcId="{834C8903-F14A-40C1-8B28-545638287FBF}" destId="{501CA6CE-B300-4D69-8668-84658E8A7B6A}" srcOrd="3" destOrd="0" parTransId="{5628D7B9-C9BD-4407-8CE1-0FE83D084C3E}" sibTransId="{53EE0CE2-E79D-477E-89A4-E5A2F6473414}"/>
    <dgm:cxn modelId="{8636F967-F1B7-4DCF-B8F9-206B988D1AB1}" type="presOf" srcId="{690E2CAF-529D-4B07-8CA6-65040D81FB07}" destId="{E19DD0D1-20B5-40DF-9D0E-7A13CBD35634}" srcOrd="1" destOrd="0" presId="urn:microsoft.com/office/officeart/2005/8/layout/cycle2"/>
    <dgm:cxn modelId="{9A1DF34B-ACF2-4F23-B29C-BE98D28235D7}" type="presOf" srcId="{690E2CAF-529D-4B07-8CA6-65040D81FB07}" destId="{553EDAC4-1EC1-4DB2-912C-9200188B0A2B}" srcOrd="0" destOrd="0" presId="urn:microsoft.com/office/officeart/2005/8/layout/cycle2"/>
    <dgm:cxn modelId="{4FC2236C-4F77-47BA-8172-AE07D6CE831B}" srcId="{834C8903-F14A-40C1-8B28-545638287FBF}" destId="{23DD682B-B4F9-443E-B3A2-C21F55E8078D}" srcOrd="0" destOrd="0" parTransId="{711CE0CD-1667-4EAC-B6A2-AD781F006FF0}" sibTransId="{47C55205-1B12-4B5E-B7CF-BD4D67A3B3DF}"/>
    <dgm:cxn modelId="{0E28AE4E-CC3A-4674-9771-D39209BE98C0}" type="presOf" srcId="{397B728A-22F2-4E2E-9495-FEE7046145A8}" destId="{9BA93B77-F5E1-46FA-9778-0A65149F5CA9}" srcOrd="1" destOrd="0" presId="urn:microsoft.com/office/officeart/2005/8/layout/cycle2"/>
    <dgm:cxn modelId="{6526504F-C019-41F2-8E97-7BFEDB6C9179}" type="presOf" srcId="{23DD682B-B4F9-443E-B3A2-C21F55E8078D}" destId="{C01AACE1-5A25-4332-8027-EDD65814FD43}" srcOrd="0" destOrd="0" presId="urn:microsoft.com/office/officeart/2005/8/layout/cycle2"/>
    <dgm:cxn modelId="{23D61873-DA17-49CB-98E9-4B0F5173B77A}" type="presOf" srcId="{53EE0CE2-E79D-477E-89A4-E5A2F6473414}" destId="{5037BB77-9E66-4D03-A126-AE19CD966AF3}" srcOrd="1" destOrd="0" presId="urn:microsoft.com/office/officeart/2005/8/layout/cycle2"/>
    <dgm:cxn modelId="{4609468B-52A2-4564-9344-EA3B0DE8CC6F}" srcId="{834C8903-F14A-40C1-8B28-545638287FBF}" destId="{6895E6A5-6D19-45C1-8791-F35ABA9FB325}" srcOrd="2" destOrd="0" parTransId="{1AA21B28-6264-4805-94C3-B88E55002165}" sibTransId="{EC78A9ED-D60F-4417-B44E-46D9DBEEFA9E}"/>
    <dgm:cxn modelId="{04A54DAB-3CDD-4574-9391-664FC6C33B95}" type="presOf" srcId="{501CA6CE-B300-4D69-8668-84658E8A7B6A}" destId="{E9575123-21DE-4E25-B888-497A221B937C}" srcOrd="0" destOrd="0" presId="urn:microsoft.com/office/officeart/2005/8/layout/cycle2"/>
    <dgm:cxn modelId="{2E4A8BB0-4499-4852-8BCF-3742A3BA547A}" srcId="{834C8903-F14A-40C1-8B28-545638287FBF}" destId="{D309AAF1-E803-497E-8F52-712F93C2527B}" srcOrd="4" destOrd="0" parTransId="{C7536AA4-A7AC-4224-AF98-B3E28F99AE32}" sibTransId="{690E2CAF-529D-4B07-8CA6-65040D81FB07}"/>
    <dgm:cxn modelId="{D6C658CF-6993-404A-8BFF-975AA174D9A6}" type="presOf" srcId="{EC78A9ED-D60F-4417-B44E-46D9DBEEFA9E}" destId="{AE02CE03-1A6B-4F8E-91E5-61BB1A3B78C8}" srcOrd="0" destOrd="0" presId="urn:microsoft.com/office/officeart/2005/8/layout/cycle2"/>
    <dgm:cxn modelId="{7ADA03D0-2CD9-4701-B2ED-55142B0FDCED}" type="presOf" srcId="{D309AAF1-E803-497E-8F52-712F93C2527B}" destId="{AE572021-FAA1-4EB3-BDC9-1BB833F9A68F}" srcOrd="0" destOrd="0" presId="urn:microsoft.com/office/officeart/2005/8/layout/cycle2"/>
    <dgm:cxn modelId="{BF85A3D4-1D0D-4438-8F5C-544E47E6DEB2}" type="presOf" srcId="{6895E6A5-6D19-45C1-8791-F35ABA9FB325}" destId="{6D1DE518-8A9A-4906-BD59-BB5EFCE658C8}" srcOrd="0" destOrd="0" presId="urn:microsoft.com/office/officeart/2005/8/layout/cycle2"/>
    <dgm:cxn modelId="{0B3572E2-DECE-419F-8979-9DE0A4E6E33E}" type="presOf" srcId="{834C8903-F14A-40C1-8B28-545638287FBF}" destId="{0B12538C-D6DB-4626-9D06-71D13B781506}" srcOrd="0" destOrd="0" presId="urn:microsoft.com/office/officeart/2005/8/layout/cycle2"/>
    <dgm:cxn modelId="{C501C8E6-D38A-4AFE-969C-39EA38E625B1}" type="presOf" srcId="{47C55205-1B12-4B5E-B7CF-BD4D67A3B3DF}" destId="{BAFD00BD-12C6-4D39-B009-AA5B54B6B12E}" srcOrd="1" destOrd="0" presId="urn:microsoft.com/office/officeart/2005/8/layout/cycle2"/>
    <dgm:cxn modelId="{A991C2E8-EEF6-4639-9F89-CC5EE76F2558}" type="presOf" srcId="{47C55205-1B12-4B5E-B7CF-BD4D67A3B3DF}" destId="{D69D0C9C-E9CB-4FD4-8A17-0F5DA33A915A}" srcOrd="0" destOrd="0" presId="urn:microsoft.com/office/officeart/2005/8/layout/cycle2"/>
    <dgm:cxn modelId="{9B6B5EEB-D4D0-459D-A58C-391A59BDA08A}" type="presOf" srcId="{EC78A9ED-D60F-4417-B44E-46D9DBEEFA9E}" destId="{441ED52F-44C9-458F-B5CA-7A6743A579E6}" srcOrd="1" destOrd="0" presId="urn:microsoft.com/office/officeart/2005/8/layout/cycle2"/>
    <dgm:cxn modelId="{56A7C04F-499C-4EAE-8ED5-2D9C48833B30}" type="presParOf" srcId="{0B12538C-D6DB-4626-9D06-71D13B781506}" destId="{C01AACE1-5A25-4332-8027-EDD65814FD43}" srcOrd="0" destOrd="0" presId="urn:microsoft.com/office/officeart/2005/8/layout/cycle2"/>
    <dgm:cxn modelId="{92150691-1490-4DE9-AB02-FF91632970AC}" type="presParOf" srcId="{0B12538C-D6DB-4626-9D06-71D13B781506}" destId="{D69D0C9C-E9CB-4FD4-8A17-0F5DA33A915A}" srcOrd="1" destOrd="0" presId="urn:microsoft.com/office/officeart/2005/8/layout/cycle2"/>
    <dgm:cxn modelId="{01A26157-12DC-4789-A789-2919CED30E4D}" type="presParOf" srcId="{D69D0C9C-E9CB-4FD4-8A17-0F5DA33A915A}" destId="{BAFD00BD-12C6-4D39-B009-AA5B54B6B12E}" srcOrd="0" destOrd="0" presId="urn:microsoft.com/office/officeart/2005/8/layout/cycle2"/>
    <dgm:cxn modelId="{B5D446CF-CC0A-45DA-A3AB-BB00EE0F7C44}" type="presParOf" srcId="{0B12538C-D6DB-4626-9D06-71D13B781506}" destId="{5C1F710D-0559-4204-BF90-86B168DE440D}" srcOrd="2" destOrd="0" presId="urn:microsoft.com/office/officeart/2005/8/layout/cycle2"/>
    <dgm:cxn modelId="{B546BB63-D5EC-4560-81B3-54E971DBADDF}" type="presParOf" srcId="{0B12538C-D6DB-4626-9D06-71D13B781506}" destId="{B92AF462-BC12-4628-8488-853BE7C975C9}" srcOrd="3" destOrd="0" presId="urn:microsoft.com/office/officeart/2005/8/layout/cycle2"/>
    <dgm:cxn modelId="{43DE72AF-8B5E-4256-A91D-EED4BF2E16BB}" type="presParOf" srcId="{B92AF462-BC12-4628-8488-853BE7C975C9}" destId="{9BA93B77-F5E1-46FA-9778-0A65149F5CA9}" srcOrd="0" destOrd="0" presId="urn:microsoft.com/office/officeart/2005/8/layout/cycle2"/>
    <dgm:cxn modelId="{59BEE263-9448-489A-8CA9-21138FE75548}" type="presParOf" srcId="{0B12538C-D6DB-4626-9D06-71D13B781506}" destId="{6D1DE518-8A9A-4906-BD59-BB5EFCE658C8}" srcOrd="4" destOrd="0" presId="urn:microsoft.com/office/officeart/2005/8/layout/cycle2"/>
    <dgm:cxn modelId="{225A3CF7-8435-4B14-B88D-907CBE01A4B6}" type="presParOf" srcId="{0B12538C-D6DB-4626-9D06-71D13B781506}" destId="{AE02CE03-1A6B-4F8E-91E5-61BB1A3B78C8}" srcOrd="5" destOrd="0" presId="urn:microsoft.com/office/officeart/2005/8/layout/cycle2"/>
    <dgm:cxn modelId="{B6432003-957D-4ECD-867D-6E97EE107BB4}" type="presParOf" srcId="{AE02CE03-1A6B-4F8E-91E5-61BB1A3B78C8}" destId="{441ED52F-44C9-458F-B5CA-7A6743A579E6}" srcOrd="0" destOrd="0" presId="urn:microsoft.com/office/officeart/2005/8/layout/cycle2"/>
    <dgm:cxn modelId="{A5B06E44-8844-4E39-B211-58C6BCD677DD}" type="presParOf" srcId="{0B12538C-D6DB-4626-9D06-71D13B781506}" destId="{E9575123-21DE-4E25-B888-497A221B937C}" srcOrd="6" destOrd="0" presId="urn:microsoft.com/office/officeart/2005/8/layout/cycle2"/>
    <dgm:cxn modelId="{F5343070-1611-4D56-BB80-726D25C8027D}" type="presParOf" srcId="{0B12538C-D6DB-4626-9D06-71D13B781506}" destId="{EA07E493-B071-49DC-949D-7903294201AB}" srcOrd="7" destOrd="0" presId="urn:microsoft.com/office/officeart/2005/8/layout/cycle2"/>
    <dgm:cxn modelId="{53B9A6D6-0BAF-472F-959F-A77062B3D886}" type="presParOf" srcId="{EA07E493-B071-49DC-949D-7903294201AB}" destId="{5037BB77-9E66-4D03-A126-AE19CD966AF3}" srcOrd="0" destOrd="0" presId="urn:microsoft.com/office/officeart/2005/8/layout/cycle2"/>
    <dgm:cxn modelId="{8A1629DF-4765-477E-B484-D0FB8D857103}" type="presParOf" srcId="{0B12538C-D6DB-4626-9D06-71D13B781506}" destId="{AE572021-FAA1-4EB3-BDC9-1BB833F9A68F}" srcOrd="8" destOrd="0" presId="urn:microsoft.com/office/officeart/2005/8/layout/cycle2"/>
    <dgm:cxn modelId="{0780EACE-C308-4753-BC57-21DD6071733F}" type="presParOf" srcId="{0B12538C-D6DB-4626-9D06-71D13B781506}" destId="{553EDAC4-1EC1-4DB2-912C-9200188B0A2B}" srcOrd="9" destOrd="0" presId="urn:microsoft.com/office/officeart/2005/8/layout/cycle2"/>
    <dgm:cxn modelId="{6ABBA274-BE35-4958-97FD-488055353BB2}" type="presParOf" srcId="{553EDAC4-1EC1-4DB2-912C-9200188B0A2B}" destId="{E19DD0D1-20B5-40DF-9D0E-7A13CBD3563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AACE1-5A25-4332-8027-EDD65814FD43}">
      <dsp:nvSpPr>
        <dsp:cNvPr id="0" name=""/>
        <dsp:cNvSpPr/>
      </dsp:nvSpPr>
      <dsp:spPr>
        <a:xfrm>
          <a:off x="2099283" y="1301"/>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Forming</a:t>
          </a:r>
        </a:p>
      </dsp:txBody>
      <dsp:txXfrm>
        <a:off x="2309070" y="211088"/>
        <a:ext cx="1012942" cy="1012942"/>
      </dsp:txXfrm>
    </dsp:sp>
    <dsp:sp modelId="{D69D0C9C-E9CB-4FD4-8A17-0F5DA33A915A}">
      <dsp:nvSpPr>
        <dsp:cNvPr id="0" name=""/>
        <dsp:cNvSpPr/>
      </dsp:nvSpPr>
      <dsp:spPr>
        <a:xfrm rot="2160000">
          <a:off x="3486605" y="1101837"/>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497524" y="1164928"/>
        <a:ext cx="266799" cy="290084"/>
      </dsp:txXfrm>
    </dsp:sp>
    <dsp:sp modelId="{5C1F710D-0559-4204-BF90-86B168DE440D}">
      <dsp:nvSpPr>
        <dsp:cNvPr id="0" name=""/>
        <dsp:cNvSpPr/>
      </dsp:nvSpPr>
      <dsp:spPr>
        <a:xfrm>
          <a:off x="3840006" y="1266010"/>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Storming</a:t>
          </a:r>
        </a:p>
      </dsp:txBody>
      <dsp:txXfrm>
        <a:off x="4049793" y="1475797"/>
        <a:ext cx="1012942" cy="1012942"/>
      </dsp:txXfrm>
    </dsp:sp>
    <dsp:sp modelId="{B92AF462-BC12-4628-8488-853BE7C975C9}">
      <dsp:nvSpPr>
        <dsp:cNvPr id="0" name=""/>
        <dsp:cNvSpPr/>
      </dsp:nvSpPr>
      <dsp:spPr>
        <a:xfrm rot="6480000">
          <a:off x="4036578" y="2753444"/>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111416" y="2795766"/>
        <a:ext cx="266799" cy="290084"/>
      </dsp:txXfrm>
    </dsp:sp>
    <dsp:sp modelId="{6D1DE518-8A9A-4906-BD59-BB5EFCE658C8}">
      <dsp:nvSpPr>
        <dsp:cNvPr id="0" name=""/>
        <dsp:cNvSpPr/>
      </dsp:nvSpPr>
      <dsp:spPr>
        <a:xfrm>
          <a:off x="3175109" y="3312353"/>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Norming</a:t>
          </a:r>
        </a:p>
      </dsp:txBody>
      <dsp:txXfrm>
        <a:off x="3384896" y="3522140"/>
        <a:ext cx="1012942" cy="1012942"/>
      </dsp:txXfrm>
    </dsp:sp>
    <dsp:sp modelId="{AE02CE03-1A6B-4F8E-91E5-61BB1A3B78C8}">
      <dsp:nvSpPr>
        <dsp:cNvPr id="0" name=""/>
        <dsp:cNvSpPr/>
      </dsp:nvSpPr>
      <dsp:spPr>
        <a:xfrm rot="10800000">
          <a:off x="2635758" y="3786874"/>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750100" y="3883569"/>
        <a:ext cx="266799" cy="290084"/>
      </dsp:txXfrm>
    </dsp:sp>
    <dsp:sp modelId="{E9575123-21DE-4E25-B888-497A221B937C}">
      <dsp:nvSpPr>
        <dsp:cNvPr id="0" name=""/>
        <dsp:cNvSpPr/>
      </dsp:nvSpPr>
      <dsp:spPr>
        <a:xfrm>
          <a:off x="1023457" y="3312353"/>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Performing</a:t>
          </a:r>
        </a:p>
      </dsp:txBody>
      <dsp:txXfrm>
        <a:off x="1233244" y="3522140"/>
        <a:ext cx="1012942" cy="1012942"/>
      </dsp:txXfrm>
    </dsp:sp>
    <dsp:sp modelId="{EA07E493-B071-49DC-949D-7903294201AB}">
      <dsp:nvSpPr>
        <dsp:cNvPr id="0" name=""/>
        <dsp:cNvSpPr/>
      </dsp:nvSpPr>
      <dsp:spPr>
        <a:xfrm rot="15120000">
          <a:off x="1220030" y="2773962"/>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1294868" y="2925030"/>
        <a:ext cx="266799" cy="290084"/>
      </dsp:txXfrm>
    </dsp:sp>
    <dsp:sp modelId="{AE572021-FAA1-4EB3-BDC9-1BB833F9A68F}">
      <dsp:nvSpPr>
        <dsp:cNvPr id="0" name=""/>
        <dsp:cNvSpPr/>
      </dsp:nvSpPr>
      <dsp:spPr>
        <a:xfrm>
          <a:off x="358560" y="1266010"/>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Adjourning</a:t>
          </a:r>
        </a:p>
      </dsp:txBody>
      <dsp:txXfrm>
        <a:off x="568347" y="1475797"/>
        <a:ext cx="1012942" cy="1012942"/>
      </dsp:txXfrm>
    </dsp:sp>
    <dsp:sp modelId="{553EDAC4-1EC1-4DB2-912C-9200188B0A2B}">
      <dsp:nvSpPr>
        <dsp:cNvPr id="0" name=""/>
        <dsp:cNvSpPr/>
      </dsp:nvSpPr>
      <dsp:spPr>
        <a:xfrm rot="19440000">
          <a:off x="1745883" y="1114518"/>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756802" y="1244817"/>
        <a:ext cx="266799" cy="29008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F8F34B-88B2-4E95-BAF2-2DEC8712B943}"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C1F64-24AF-44A8-8EE3-91CF91B282CC}" type="slidenum">
              <a:rPr lang="en-GB" smtClean="0"/>
              <a:t>‹#›</a:t>
            </a:fld>
            <a:endParaRPr lang="en-GB"/>
          </a:p>
        </p:txBody>
      </p:sp>
    </p:spTree>
    <p:extLst>
      <p:ext uri="{BB962C8B-B14F-4D97-AF65-F5344CB8AC3E}">
        <p14:creationId xmlns:p14="http://schemas.microsoft.com/office/powerpoint/2010/main" val="3025684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C1F64-24AF-44A8-8EE3-91CF91B282CC}" type="slidenum">
              <a:rPr lang="en-GB" smtClean="0"/>
              <a:t>8</a:t>
            </a:fld>
            <a:endParaRPr lang="en-GB"/>
          </a:p>
        </p:txBody>
      </p:sp>
    </p:spTree>
    <p:extLst>
      <p:ext uri="{BB962C8B-B14F-4D97-AF65-F5344CB8AC3E}">
        <p14:creationId xmlns:p14="http://schemas.microsoft.com/office/powerpoint/2010/main" val="19466528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hyperlink" Target="https://www.insightassessment.com/Resources/Importance-of-Critical-Thinking/Critical-Thinking-What-It-Is-and-Why-It-Counts" TargetMode="External"/><Relationship Id="rId1" Type="http://schemas.openxmlformats.org/officeDocument/2006/relationships/slideLayout" Target="../slideLayouts/slideLayout2.xml"/><Relationship Id="rId4" Type="http://schemas.openxmlformats.org/officeDocument/2006/relationships/hyperlink" Target="https://www.open.edu/openlearn/mod/oucontent/view.php?id=679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Jovita Carpio</a:t>
            </a:r>
          </a:p>
          <a:p>
            <a:r>
              <a:rPr lang="en-GB" altLang="en-US" u="sng" dirty="0"/>
              <a:t>Student ID:  2514539</a:t>
            </a:r>
            <a:endParaRPr lang="en-GB" altLang="en-US" b="1" i="1" dirty="0"/>
          </a:p>
          <a:p>
            <a:r>
              <a:rPr lang="en-GB" altLang="en-US" u="sng" dirty="0"/>
              <a:t>Lecturer’s Name</a:t>
            </a:r>
            <a:r>
              <a:rPr lang="en-GB" altLang="en-US" b="1" i="1"/>
              <a:t>: Dr. </a:t>
            </a:r>
            <a:r>
              <a:rPr lang="en-GB" altLang="en-US" b="1" i="1" dirty="0"/>
              <a:t>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acknowledge the use of ChatGPT and Google to generate an initial outline for this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052515"/>
            <a:ext cx="8229600" cy="4464050"/>
          </a:xfrm>
        </p:spPr>
        <p:txBody>
          <a:bodyPr/>
          <a:lstStyle/>
          <a:p>
            <a:pPr marL="0" indent="0">
              <a:buNone/>
              <a:defRPr/>
            </a:pPr>
            <a:endParaRPr lang="en-GB" altLang="en-US" sz="2800" dirty="0"/>
          </a:p>
          <a:p>
            <a:pPr marL="0" lvl="0" indent="0" eaLnBrk="1" fontAlgn="auto" hangingPunct="1">
              <a:lnSpc>
                <a:spcPct val="90000"/>
              </a:lnSpc>
              <a:spcBef>
                <a:spcPts val="1000"/>
              </a:spcBef>
              <a:spcAft>
                <a:spcPts val="0"/>
              </a:spcAft>
              <a:buNone/>
              <a:defRPr/>
            </a:pPr>
            <a:r>
              <a:rPr lang="en-GB" sz="2800" b="1" i="1" dirty="0">
                <a:solidFill>
                  <a:prstClr val="black"/>
                </a:solidFill>
                <a:latin typeface="Aptos" panose="02110004020202020204"/>
              </a:rPr>
              <a:t>My name is Jovita Carpio, I am interested in developing my knowledge and skills in Health and Social Care. I am hardworking and always eager to learn and take on new challenges.</a:t>
            </a:r>
            <a:endParaRPr lang="en-GB" sz="2800" dirty="0">
              <a:solidFill>
                <a:prstClr val="black"/>
              </a:solidFill>
              <a:latin typeface="Aptos" panose="02110004020202020204"/>
            </a:endParaRPr>
          </a:p>
          <a:p>
            <a:pPr marL="0" lvl="0" indent="0" eaLnBrk="1" fontAlgn="auto" hangingPunct="1">
              <a:lnSpc>
                <a:spcPct val="90000"/>
              </a:lnSpc>
              <a:spcBef>
                <a:spcPts val="1000"/>
              </a:spcBef>
              <a:spcAft>
                <a:spcPts val="0"/>
              </a:spcAft>
              <a:buNone/>
              <a:defRPr/>
            </a:pPr>
            <a:r>
              <a:rPr lang="en-GB" altLang="en-US" sz="2800" dirty="0">
                <a:solidFill>
                  <a:prstClr val="black"/>
                </a:solidFill>
                <a:latin typeface="Aptos" panose="02110004020202020204"/>
              </a:rPr>
              <a:t>Objectives of my presentation are:</a:t>
            </a:r>
          </a:p>
          <a:p>
            <a:pPr marL="0" lvl="0" indent="0" eaLnBrk="1" fontAlgn="auto" hangingPunct="1">
              <a:lnSpc>
                <a:spcPct val="90000"/>
              </a:lnSpc>
              <a:spcBef>
                <a:spcPts val="1000"/>
              </a:spcBef>
              <a:spcAft>
                <a:spcPts val="0"/>
              </a:spcAft>
              <a:buNone/>
              <a:defRPr/>
            </a:pPr>
            <a:r>
              <a:rPr lang="en-GB" altLang="en-US" sz="2800" dirty="0">
                <a:solidFill>
                  <a:prstClr val="black"/>
                </a:solidFill>
                <a:latin typeface="Aptos" panose="02110004020202020204"/>
              </a:rPr>
              <a:t>To share information clearly, ensure understanding, and encourage interaction or action from the audience.</a:t>
            </a: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518858" y="449873"/>
            <a:ext cx="8412497" cy="1068480"/>
          </a:xfrm>
        </p:spPr>
        <p:txBody>
          <a:bodyPr/>
          <a:lstStyle/>
          <a:p>
            <a:r>
              <a:rPr lang="en-GB" altLang="en-US" sz="2800" b="1" i="1" dirty="0"/>
              <a:t>Critical Thinking</a:t>
            </a:r>
            <a:endParaRPr lang="en-GB" altLang="en-US" sz="2800" i="1"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800100" y="1262680"/>
            <a:ext cx="10630426" cy="415498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is the ability to analyse, evaluate and interpret information objectively with the aim to make reasoned judgements and decisions (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Facione</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Critical thinking in everyday practice involves carefully evaluating information, questioning assumptions, checking evidence, considering different viewpoints, and using logical reasoning before making decisions.  It also includes being aware of bias and reflecting on outcomes to improve future judgments (Richard Paul and Linda Elder, 2020; Diane F. Halpern, 2014).</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BEF9B-1C59-B379-A46A-B0076D2C6500}"/>
              </a:ext>
            </a:extLst>
          </p:cNvPr>
          <p:cNvSpPr>
            <a:spLocks noGrp="1"/>
          </p:cNvSpPr>
          <p:nvPr>
            <p:ph type="title"/>
          </p:nvPr>
        </p:nvSpPr>
        <p:spPr/>
        <p:txBody>
          <a:bodyPr/>
          <a:lstStyle/>
          <a:p>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Where and how I developed this skill?</a:t>
            </a:r>
            <a:endParaRPr lang="en-GB" dirty="0"/>
          </a:p>
        </p:txBody>
      </p:sp>
      <p:sp>
        <p:nvSpPr>
          <p:cNvPr id="3" name="Content Placeholder 2">
            <a:extLst>
              <a:ext uri="{FF2B5EF4-FFF2-40B4-BE49-F238E27FC236}">
                <a16:creationId xmlns:a16="http://schemas.microsoft.com/office/drawing/2014/main" id="{6A04B83A-14B1-3AB5-46B1-AB366DF65C97}"/>
              </a:ext>
            </a:extLst>
          </p:cNvPr>
          <p:cNvSpPr>
            <a:spLocks noGrp="1"/>
          </p:cNvSpPr>
          <p:nvPr>
            <p:ph idx="1"/>
          </p:nvPr>
        </p:nvSpPr>
        <p:spPr>
          <a:xfrm>
            <a:off x="696686" y="2362201"/>
            <a:ext cx="10972800" cy="2536370"/>
          </a:xfrm>
        </p:spPr>
        <p:txBody>
          <a:bodyPr/>
          <a:lstStyle/>
          <a:p>
            <a:pPr marL="0" indent="0">
              <a:buNone/>
            </a:pPr>
            <a:r>
              <a:rPr lang="en-GB" sz="2800" dirty="0">
                <a:solidFill>
                  <a:prstClr val="black"/>
                </a:solidFill>
                <a:latin typeface="Arial" panose="020B0604020202020204" pitchFamily="34" charset="0"/>
                <a:cs typeface="Arial" panose="020B0604020202020204" pitchFamily="34" charset="0"/>
              </a:rPr>
              <a:t>I usually developed this skill through a mix of education, experience, and reflection. I develop continuously through learning, practice, and reflecting on real-life decisions.</a:t>
            </a:r>
            <a:endParaRPr lang="en-GB" dirty="0"/>
          </a:p>
        </p:txBody>
      </p:sp>
      <p:sp>
        <p:nvSpPr>
          <p:cNvPr id="4" name="Date Placeholder 3">
            <a:extLst>
              <a:ext uri="{FF2B5EF4-FFF2-40B4-BE49-F238E27FC236}">
                <a16:creationId xmlns:a16="http://schemas.microsoft.com/office/drawing/2014/main" id="{9E199AE2-DDEC-88CB-BEFE-B0CE7181528B}"/>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BB9A7827-5DC0-89F0-156B-C6FF7C618F66}"/>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3111051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6</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136523"/>
            <a:ext cx="9206974" cy="1228941"/>
          </a:xfrm>
        </p:spPr>
        <p:txBody>
          <a:bodyPr/>
          <a:lstStyle/>
          <a:p>
            <a:r>
              <a:rPr lang="en-GB" sz="2800" b="1" dirty="0"/>
              <a:t>Importance of Critical Thinking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40934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Critical thinking is essential in health and social care because it helps: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 Professionals assess complex information,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Identify risks, and;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Make safe evidence-based decisions that support patient wellbeing.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 It also ensures care is ethical and person-centred by encouraging practitioners to evaluate situations carefully  and choose the most appropriate actions rather than relying on assumptions (The Open University, 2020).</a:t>
            </a: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Tuckman’s Team Development Model</a:t>
            </a:r>
          </a:p>
        </p:txBody>
      </p:sp>
      <p:graphicFrame>
        <p:nvGraphicFramePr>
          <p:cNvPr id="6" name="Content Placeholder 5">
            <a:extLst>
              <a:ext uri="{FF2B5EF4-FFF2-40B4-BE49-F238E27FC236}">
                <a16:creationId xmlns:a16="http://schemas.microsoft.com/office/drawing/2014/main" id="{56B9F65D-65D4-31C2-D0A5-E7C0FC296D15}"/>
              </a:ext>
            </a:extLst>
          </p:cNvPr>
          <p:cNvGraphicFramePr>
            <a:graphicFrameLocks noGrp="1"/>
          </p:cNvGraphicFramePr>
          <p:nvPr>
            <p:ph idx="1"/>
            <p:extLst>
              <p:ext uri="{D42A27DB-BD31-4B8C-83A1-F6EECF244321}">
                <p14:modId xmlns:p14="http://schemas.microsoft.com/office/powerpoint/2010/main" val="2595866051"/>
              </p:ext>
            </p:extLst>
          </p:nvPr>
        </p:nvGraphicFramePr>
        <p:xfrm>
          <a:off x="5584371" y="854528"/>
          <a:ext cx="5631084" cy="4746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3A074D07-35EB-BCC0-63FE-B03013B6C47D}"/>
              </a:ext>
            </a:extLst>
          </p:cNvPr>
          <p:cNvSpPr txBox="1"/>
          <p:nvPr/>
        </p:nvSpPr>
        <p:spPr>
          <a:xfrm>
            <a:off x="881743" y="1341901"/>
            <a:ext cx="4870342" cy="2400657"/>
          </a:xfrm>
          <a:prstGeom prst="rect">
            <a:avLst/>
          </a:prstGeom>
          <a:noFill/>
        </p:spPr>
        <p:txBody>
          <a:bodyPr wrap="square" rtlCol="0">
            <a:spAutoFit/>
          </a:bodyPr>
          <a:lstStyle/>
          <a:p>
            <a:r>
              <a:rPr lang="en-GB" dirty="0"/>
              <a:t>It is a theory developed by Bruce Tuckman (1965) that explains how teams develop and become more effective over time (Tuckman, 1965).</a:t>
            </a:r>
          </a:p>
          <a:p>
            <a:endParaRPr lang="en-GB" dirty="0"/>
          </a:p>
          <a:p>
            <a:r>
              <a:rPr lang="en-GB" dirty="0"/>
              <a:t>  </a:t>
            </a:r>
          </a:p>
          <a:p>
            <a:endParaRPr lang="en-GB" dirty="0"/>
          </a:p>
          <a:p>
            <a:r>
              <a:rPr lang="en-GB" sz="2400" b="1" dirty="0"/>
              <a:t>The model includes five stages</a:t>
            </a:r>
            <a:r>
              <a:rPr lang="en-GB" dirty="0"/>
              <a:t>:</a:t>
            </a:r>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629833" y="1319875"/>
            <a:ext cx="8600757" cy="4318925"/>
          </a:xfrm>
        </p:spPr>
        <p:txBody>
          <a:bodyPr/>
          <a:lstStyle/>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 A patient suddenly becomes out of breathe and their oxygen levels start to fall.</a:t>
            </a:r>
          </a:p>
          <a:p>
            <a:pPr marL="228600" lvl="0" indent="-228600" eaLnBrk="1" fontAlgn="auto" hangingPunct="1">
              <a:lnSpc>
                <a:spcPct val="90000"/>
              </a:lnSpc>
              <a:spcBef>
                <a:spcPts val="1000"/>
              </a:spcBef>
              <a:spcAft>
                <a:spcPts val="0"/>
              </a:spcAft>
            </a:pPr>
            <a:endParaRPr lang="en-GB" sz="2000" dirty="0">
              <a:solidFill>
                <a:prstClr val="black"/>
              </a:solidFill>
              <a:latin typeface="Arial" panose="020B0604020202020204" pitchFamily="34" charset="0"/>
              <a:cs typeface="Arial" panose="020B0604020202020204" pitchFamily="34" charset="0"/>
            </a:endParaRPr>
          </a:p>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I assess observations, recognise changes, review the patient’s history, and report concerns to the registered using SBAR.</a:t>
            </a:r>
          </a:p>
          <a:p>
            <a:pPr marL="0" lvl="0" indent="0" eaLnBrk="1" fontAlgn="auto" hangingPunct="1">
              <a:lnSpc>
                <a:spcPct val="90000"/>
              </a:lnSpc>
              <a:spcBef>
                <a:spcPts val="1000"/>
              </a:spcBef>
              <a:spcAft>
                <a:spcPts val="0"/>
              </a:spcAft>
              <a:buNone/>
            </a:pPr>
            <a:endParaRPr lang="en-GB" sz="2000" dirty="0">
              <a:solidFill>
                <a:prstClr val="black"/>
              </a:solidFill>
              <a:latin typeface="Arial" panose="020B0604020202020204" pitchFamily="34" charset="0"/>
              <a:cs typeface="Arial" panose="020B0604020202020204" pitchFamily="34" charset="0"/>
            </a:endParaRPr>
          </a:p>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These helping me feel safe with my actions, evidence-based decisions instead of making assumptions.</a:t>
            </a:r>
          </a:p>
          <a:p>
            <a:pPr marL="228600" lvl="0" indent="-228600" eaLnBrk="1" fontAlgn="auto" hangingPunct="1">
              <a:lnSpc>
                <a:spcPct val="90000"/>
              </a:lnSpc>
              <a:spcBef>
                <a:spcPts val="1000"/>
              </a:spcBef>
              <a:spcAft>
                <a:spcPts val="0"/>
              </a:spcAft>
            </a:pPr>
            <a:endParaRPr lang="en-GB" sz="2000" dirty="0">
              <a:solidFill>
                <a:prstClr val="black"/>
              </a:solidFill>
              <a:latin typeface="Arial" panose="020B0604020202020204" pitchFamily="34" charset="0"/>
              <a:cs typeface="Arial" panose="020B0604020202020204" pitchFamily="34" charset="0"/>
            </a:endParaRPr>
          </a:p>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Early recognition of deterioration leads to faster treatment, improves patient safety, reduces complications, and reassures the service-user by using prompt, organised care (Nursing and Midwifery Council, 2018).</a:t>
            </a: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476249"/>
            <a:ext cx="8444644" cy="1232808"/>
          </a:xfrm>
        </p:spPr>
        <p:txBody>
          <a:bodyPr/>
          <a:lstStyle/>
          <a:p>
            <a:r>
              <a:rPr lang="en-GB" sz="2800" b="1" dirty="0"/>
              <a:t>How Critical Thinking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685800" y="1448780"/>
            <a:ext cx="11146972" cy="3351820"/>
          </a:xfrm>
        </p:spPr>
        <p:txBody>
          <a:bodyPr/>
          <a:lstStyle/>
          <a:p>
            <a:pPr marL="0" indent="0">
              <a:buNone/>
            </a:pPr>
            <a:r>
              <a:rPr lang="en-GB" sz="2000" dirty="0"/>
              <a:t>Critical thinking is important for my employability because it helps me evaluate, solve problems efficiently and provide safe, high-quality care in the work-place.</a:t>
            </a:r>
          </a:p>
          <a:p>
            <a:pPr marL="0" indent="0">
              <a:buNone/>
            </a:pPr>
            <a:endParaRPr lang="en-GB" sz="2000" dirty="0"/>
          </a:p>
          <a:p>
            <a:pPr marL="0" indent="0">
              <a:buNone/>
            </a:pPr>
            <a:r>
              <a:rPr lang="en-GB" sz="2000" dirty="0"/>
              <a:t>This skill is necessary for my future role in Health and Social Care given than it supports me make safe, gathering adequate fact decisions and provide person-centred care for individuals.</a:t>
            </a:r>
          </a:p>
          <a:p>
            <a:pPr marL="0" indent="0">
              <a:buNone/>
            </a:pPr>
            <a:endParaRPr lang="en-GB" sz="2000" dirty="0"/>
          </a:p>
          <a:p>
            <a:pPr marL="0" indent="0">
              <a:buNone/>
            </a:pPr>
            <a:r>
              <a:rPr lang="en-GB" sz="2000" dirty="0"/>
              <a:t>For me, critical thinking is one of my strengths because I like to think carefully before making choices, consider different options, and make sure my actions are based on evidence rather than assumptions.</a:t>
            </a:r>
          </a:p>
          <a:p>
            <a:pPr marL="0" indent="0">
              <a:buNone/>
            </a:pPr>
            <a:endParaRPr lang="en-GB" sz="20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128157" y="2171700"/>
            <a:ext cx="7935685" cy="2366708"/>
          </a:xfrm>
        </p:spPr>
        <p:txBody>
          <a:bodyPr/>
          <a:lstStyle/>
          <a:p>
            <a:pPr marL="0" indent="0" algn="just">
              <a:buNone/>
            </a:pPr>
            <a:r>
              <a:rPr lang="en-GB" altLang="en-US" sz="2000" dirty="0">
                <a:latin typeface="Arial" panose="020B0604020202020204" pitchFamily="34" charset="0"/>
                <a:cs typeface="Arial" panose="020B0604020202020204" pitchFamily="34" charset="0"/>
              </a:rPr>
              <a:t>Critical thinking is an essential skill that helps professional,  that supports  informed decisions, solve problems and work effectively with others. When applied alongside Tuckman’s Team Development Model, it enables professionals to adapt to different stages of team development, strengthen communication and contribute to safe, person-centred and high-quality care for service users (Tuckman, </a:t>
            </a:r>
            <a:r>
              <a:rPr lang="en-GB" altLang="en-US" sz="2000">
                <a:latin typeface="Arial" panose="020B0604020202020204" pitchFamily="34" charset="0"/>
                <a:cs typeface="Arial" panose="020B0604020202020204" pitchFamily="34" charset="0"/>
              </a:rPr>
              <a:t>1965).</a:t>
            </a:r>
            <a:endParaRPr lang="en-GB" altLang="en-US"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64029" y="216354"/>
            <a:ext cx="10643204" cy="1064080"/>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032782" y="1405619"/>
            <a:ext cx="10425793" cy="3929742"/>
          </a:xfrm>
        </p:spPr>
        <p:txBody>
          <a:bodyPr/>
          <a:lstStyle/>
          <a:p>
            <a:pPr marL="0" indent="0" algn="just">
              <a:buNone/>
            </a:pPr>
            <a:r>
              <a:rPr lang="en-GB" sz="1600" b="1" dirty="0" err="1"/>
              <a:t>Facione</a:t>
            </a:r>
            <a:r>
              <a:rPr lang="en-GB" sz="1600" b="1" dirty="0"/>
              <a:t>, P.A. (2011) </a:t>
            </a:r>
            <a:r>
              <a:rPr lang="en-GB" sz="1600" i="1" dirty="0"/>
              <a:t>Critical Thinking: What It Is and Why It Counts</a:t>
            </a:r>
            <a:r>
              <a:rPr lang="en-GB" sz="1600" dirty="0"/>
              <a:t>. Millbrae, CA: Insight Assessment. Available at: </a:t>
            </a:r>
            <a:r>
              <a:rPr lang="en-GB" sz="1600" dirty="0">
                <a:hlinkClick r:id="rId2"/>
              </a:rPr>
              <a:t>https://www.insightassessment.com/Resources/Importance-of-Critical-Thinking/Critical-Thinking-What-It-Is-and-Why-It-Counts</a:t>
            </a:r>
            <a:endParaRPr lang="en-GB" sz="1600" dirty="0"/>
          </a:p>
          <a:p>
            <a:pPr marL="0" indent="0" algn="just">
              <a:buNone/>
            </a:pPr>
            <a:r>
              <a:rPr lang="en-GB" sz="1600" b="1" dirty="0"/>
              <a:t>Halpern, D.F. (2014) </a:t>
            </a:r>
            <a:r>
              <a:rPr lang="en-GB" sz="1600" dirty="0"/>
              <a:t>Thought and Knowledge. An introduction to critical thinking. 5</a:t>
            </a:r>
            <a:r>
              <a:rPr lang="en-GB" sz="1600" baseline="30000" dirty="0"/>
              <a:t>th</a:t>
            </a:r>
            <a:r>
              <a:rPr lang="en-GB" sz="1600" dirty="0"/>
              <a:t> edition. New York: Psychology Press.</a:t>
            </a:r>
          </a:p>
          <a:p>
            <a:pPr algn="just">
              <a:buNone/>
            </a:pPr>
            <a:r>
              <a:rPr lang="en-GB" sz="1600" b="1" dirty="0"/>
              <a:t>Nursing and Midwifery Council (2018) </a:t>
            </a:r>
            <a:r>
              <a:rPr lang="en-GB" sz="1600" i="1" dirty="0"/>
              <a:t>The Code: Professional standards of practice and behaviour for nurses, midwives and nursing associates</a:t>
            </a:r>
            <a:r>
              <a:rPr lang="en-GB" sz="1600" dirty="0"/>
              <a:t>. London: NMC. Available at: </a:t>
            </a:r>
            <a:r>
              <a:rPr lang="en-GB" sz="1600" dirty="0">
                <a:hlinkClick r:id="rId3"/>
              </a:rPr>
              <a:t>https://www.nmc.org.uk/standards/code/</a:t>
            </a:r>
            <a:r>
              <a:rPr lang="en-GB" sz="1600" dirty="0"/>
              <a:t> (Accessed: 18 July 2026).</a:t>
            </a:r>
          </a:p>
          <a:p>
            <a:pPr algn="just">
              <a:buNone/>
            </a:pPr>
            <a:r>
              <a:rPr lang="en-GB" sz="1600" b="1" dirty="0"/>
              <a:t>Paul, R. and Elder, L. (2020) </a:t>
            </a:r>
            <a:r>
              <a:rPr lang="en-GB" sz="1600" dirty="0"/>
              <a:t>The Miniature Guide to Critical Thinking: Concepts and Tools. 8</a:t>
            </a:r>
            <a:r>
              <a:rPr lang="en-GB" sz="1600" baseline="30000" dirty="0"/>
              <a:t>th</a:t>
            </a:r>
            <a:r>
              <a:rPr lang="en-GB" sz="1600" dirty="0"/>
              <a:t> edition. Dillon Beach, CA: Foundation for Critical Thinking.</a:t>
            </a:r>
          </a:p>
          <a:p>
            <a:pPr marL="0" indent="0" algn="just">
              <a:buNone/>
            </a:pPr>
            <a:r>
              <a:rPr lang="en-GB" sz="1600" b="1" dirty="0"/>
              <a:t>The Open University (2020)</a:t>
            </a:r>
            <a:r>
              <a:rPr lang="en-GB" sz="1600" dirty="0"/>
              <a:t> Critical Thinking. Available at: </a:t>
            </a:r>
            <a:r>
              <a:rPr lang="en-GB" sz="1600" dirty="0">
                <a:hlinkClick r:id="rId4"/>
              </a:rPr>
              <a:t>https://www.open.edu/openlearn/mod/oucontent/view.php?id=67955</a:t>
            </a:r>
            <a:r>
              <a:rPr lang="en-GB" sz="1600" dirty="0"/>
              <a:t> (Accessed: 18 July 2026).</a:t>
            </a:r>
          </a:p>
          <a:p>
            <a:pPr marL="0" indent="0" algn="just">
              <a:buNone/>
            </a:pPr>
            <a:r>
              <a:rPr lang="en-GB" sz="1600" b="1" dirty="0"/>
              <a:t>Tuckman, B.W. (1965)</a:t>
            </a:r>
            <a:r>
              <a:rPr lang="en-GB" sz="1600" dirty="0"/>
              <a:t> ‘Developmental sequence in small groups’, </a:t>
            </a:r>
            <a:r>
              <a:rPr lang="en-GB" sz="1600" i="1" dirty="0"/>
              <a:t>Psychological Bulletin</a:t>
            </a:r>
            <a:r>
              <a:rPr lang="en-GB" sz="1600" dirty="0"/>
              <a:t>, 63(6), pp. 384–399. doi:10.1037/h0022100.</a:t>
            </a:r>
          </a:p>
          <a:p>
            <a:pPr marL="0" indent="0" algn="just">
              <a:buNone/>
            </a:pPr>
            <a:endParaRPr lang="en-GB" altLang="en-US" sz="1800" dirty="0"/>
          </a:p>
          <a:p>
            <a:pPr marL="0" indent="0" algn="just">
              <a:buNone/>
            </a:pPr>
            <a:endParaRPr lang="en-GB" altLang="en-US" sz="18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879</Words>
  <Application>Microsoft Office PowerPoint</Application>
  <PresentationFormat>Widescreen</PresentationFormat>
  <Paragraphs>89</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Myriad Pro</vt:lpstr>
      <vt:lpstr>20140311PresentationUWTSDTemplate</vt:lpstr>
      <vt:lpstr>PowerPoint Presentation</vt:lpstr>
      <vt:lpstr>Acknowledge use of AI</vt:lpstr>
      <vt:lpstr>Introduction</vt:lpstr>
      <vt:lpstr>Critical Thinking</vt:lpstr>
      <vt:lpstr>Where and how I developed this skill?</vt:lpstr>
      <vt:lpstr>Importance of Critical Thinking in professional practice</vt:lpstr>
      <vt:lpstr>Tuckman’s Team Development Model</vt:lpstr>
      <vt:lpstr>Applying this skill in practice </vt:lpstr>
      <vt:lpstr>How Critical Thinking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Jovita Carpio</cp:lastModifiedBy>
  <cp:revision>29</cp:revision>
  <dcterms:created xsi:type="dcterms:W3CDTF">2025-02-21T18:28:54Z</dcterms:created>
  <dcterms:modified xsi:type="dcterms:W3CDTF">2026-07-18T13:57:55Z</dcterms:modified>
</cp:coreProperties>
</file>