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2" r:id="rId1"/>
    <p:sldMasterId id="2147484024" r:id="rId2"/>
  </p:sldMasterIdLst>
  <p:notesMasterIdLst>
    <p:notesMasterId r:id="rId28"/>
  </p:notesMasterIdLst>
  <p:sldIdLst>
    <p:sldId id="256" r:id="rId3"/>
    <p:sldId id="279" r:id="rId4"/>
    <p:sldId id="260" r:id="rId5"/>
    <p:sldId id="282" r:id="rId6"/>
    <p:sldId id="261" r:id="rId7"/>
    <p:sldId id="259" r:id="rId8"/>
    <p:sldId id="283" r:id="rId9"/>
    <p:sldId id="284"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80" r:id="rId24"/>
    <p:sldId id="281" r:id="rId25"/>
    <p:sldId id="277" r:id="rId26"/>
    <p:sldId id="278"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9" autoAdjust="0"/>
    <p:restoredTop sz="94660"/>
  </p:normalViewPr>
  <p:slideViewPr>
    <p:cSldViewPr>
      <p:cViewPr varScale="1">
        <p:scale>
          <a:sx n="90" d="100"/>
          <a:sy n="90" d="100"/>
        </p:scale>
        <p:origin x="98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19A3A2-BD4D-4D12-A75D-9AF37BF8C813}"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C043052A-F30F-4289-B8DA-F8564284FCCE}">
      <dgm:prSet/>
      <dgm:spPr/>
      <dgm:t>
        <a:bodyPr/>
        <a:lstStyle/>
        <a:p>
          <a:r>
            <a:rPr lang="en-GB"/>
            <a:t>Geographical information has been with us since man travelled and made map references.</a:t>
          </a:r>
          <a:endParaRPr lang="en-US"/>
        </a:p>
      </dgm:t>
    </dgm:pt>
    <dgm:pt modelId="{93FB68C7-3A0C-459C-96F4-177DCF5CF7ED}" type="parTrans" cxnId="{7566C608-CCAE-424D-8EB2-7298AD7F9848}">
      <dgm:prSet/>
      <dgm:spPr/>
      <dgm:t>
        <a:bodyPr/>
        <a:lstStyle/>
        <a:p>
          <a:endParaRPr lang="en-US"/>
        </a:p>
      </dgm:t>
    </dgm:pt>
    <dgm:pt modelId="{6A08A4F8-6E8D-444D-BBA7-D37A9D3ED8D4}" type="sibTrans" cxnId="{7566C608-CCAE-424D-8EB2-7298AD7F9848}">
      <dgm:prSet/>
      <dgm:spPr/>
      <dgm:t>
        <a:bodyPr/>
        <a:lstStyle/>
        <a:p>
          <a:endParaRPr lang="en-US"/>
        </a:p>
      </dgm:t>
    </dgm:pt>
    <dgm:pt modelId="{9025CF4B-7282-4533-B585-92E1DA298C9E}">
      <dgm:prSet/>
      <dgm:spPr/>
      <dgm:t>
        <a:bodyPr/>
        <a:lstStyle/>
        <a:p>
          <a:r>
            <a:rPr lang="en-GB"/>
            <a:t>GIS has been developed out of a desire to replace manual cartography with a digital solution.</a:t>
          </a:r>
          <a:endParaRPr lang="en-US"/>
        </a:p>
      </dgm:t>
    </dgm:pt>
    <dgm:pt modelId="{AB6AD076-4F45-410A-8DD9-E578E785A628}" type="parTrans" cxnId="{D8D0D340-1FB9-454D-B02C-EB638FF79455}">
      <dgm:prSet/>
      <dgm:spPr/>
      <dgm:t>
        <a:bodyPr/>
        <a:lstStyle/>
        <a:p>
          <a:endParaRPr lang="en-US"/>
        </a:p>
      </dgm:t>
    </dgm:pt>
    <dgm:pt modelId="{D72AE19F-5DD8-43D5-9FB1-C8DE726D116A}" type="sibTrans" cxnId="{D8D0D340-1FB9-454D-B02C-EB638FF79455}">
      <dgm:prSet/>
      <dgm:spPr/>
      <dgm:t>
        <a:bodyPr/>
        <a:lstStyle/>
        <a:p>
          <a:endParaRPr lang="en-US"/>
        </a:p>
      </dgm:t>
    </dgm:pt>
    <dgm:pt modelId="{B3F89C3C-811E-42AC-AE5F-DD10F2BFDFC1}">
      <dgm:prSet/>
      <dgm:spPr/>
      <dgm:t>
        <a:bodyPr/>
        <a:lstStyle/>
        <a:p>
          <a:r>
            <a:rPr lang="en-GB"/>
            <a:t>The OS ( ordnance survey) organisation of UK was under pressure to convert their maps into digital format and the aim was to have many paper maps digitised by 1995.</a:t>
          </a:r>
          <a:endParaRPr lang="en-US"/>
        </a:p>
      </dgm:t>
    </dgm:pt>
    <dgm:pt modelId="{2E159438-E725-4BB9-BCA6-9D7AD8729C6D}" type="parTrans" cxnId="{49F3329B-5CD9-4943-A091-388AB864D4F0}">
      <dgm:prSet/>
      <dgm:spPr/>
      <dgm:t>
        <a:bodyPr/>
        <a:lstStyle/>
        <a:p>
          <a:endParaRPr lang="en-US"/>
        </a:p>
      </dgm:t>
    </dgm:pt>
    <dgm:pt modelId="{DF083BFA-9887-43DF-983D-94504C606863}" type="sibTrans" cxnId="{49F3329B-5CD9-4943-A091-388AB864D4F0}">
      <dgm:prSet/>
      <dgm:spPr/>
      <dgm:t>
        <a:bodyPr/>
        <a:lstStyle/>
        <a:p>
          <a:endParaRPr lang="en-US"/>
        </a:p>
      </dgm:t>
    </dgm:pt>
    <dgm:pt modelId="{DF4F2577-ED5B-4F0C-B84C-38D11506A6D1}" type="pres">
      <dgm:prSet presAssocID="{5D19A3A2-BD4D-4D12-A75D-9AF37BF8C813}" presName="outerComposite" presStyleCnt="0">
        <dgm:presLayoutVars>
          <dgm:chMax val="5"/>
          <dgm:dir/>
          <dgm:resizeHandles val="exact"/>
        </dgm:presLayoutVars>
      </dgm:prSet>
      <dgm:spPr/>
    </dgm:pt>
    <dgm:pt modelId="{7EE30E7F-3B79-45EE-AABF-A4FF496A2FA4}" type="pres">
      <dgm:prSet presAssocID="{5D19A3A2-BD4D-4D12-A75D-9AF37BF8C813}" presName="dummyMaxCanvas" presStyleCnt="0">
        <dgm:presLayoutVars/>
      </dgm:prSet>
      <dgm:spPr/>
    </dgm:pt>
    <dgm:pt modelId="{AF6B6640-2FBD-47D7-B03E-6B2675583C52}" type="pres">
      <dgm:prSet presAssocID="{5D19A3A2-BD4D-4D12-A75D-9AF37BF8C813}" presName="ThreeNodes_1" presStyleLbl="node1" presStyleIdx="0" presStyleCnt="3">
        <dgm:presLayoutVars>
          <dgm:bulletEnabled val="1"/>
        </dgm:presLayoutVars>
      </dgm:prSet>
      <dgm:spPr/>
    </dgm:pt>
    <dgm:pt modelId="{3AC73A13-91CF-4978-A7F5-03E2438D627B}" type="pres">
      <dgm:prSet presAssocID="{5D19A3A2-BD4D-4D12-A75D-9AF37BF8C813}" presName="ThreeNodes_2" presStyleLbl="node1" presStyleIdx="1" presStyleCnt="3">
        <dgm:presLayoutVars>
          <dgm:bulletEnabled val="1"/>
        </dgm:presLayoutVars>
      </dgm:prSet>
      <dgm:spPr/>
    </dgm:pt>
    <dgm:pt modelId="{459C9751-D1C5-4892-8448-F3D76BCBAF47}" type="pres">
      <dgm:prSet presAssocID="{5D19A3A2-BD4D-4D12-A75D-9AF37BF8C813}" presName="ThreeNodes_3" presStyleLbl="node1" presStyleIdx="2" presStyleCnt="3">
        <dgm:presLayoutVars>
          <dgm:bulletEnabled val="1"/>
        </dgm:presLayoutVars>
      </dgm:prSet>
      <dgm:spPr/>
    </dgm:pt>
    <dgm:pt modelId="{88E63E6D-4069-433A-A7F8-8B1011968D7E}" type="pres">
      <dgm:prSet presAssocID="{5D19A3A2-BD4D-4D12-A75D-9AF37BF8C813}" presName="ThreeConn_1-2" presStyleLbl="fgAccFollowNode1" presStyleIdx="0" presStyleCnt="2">
        <dgm:presLayoutVars>
          <dgm:bulletEnabled val="1"/>
        </dgm:presLayoutVars>
      </dgm:prSet>
      <dgm:spPr/>
    </dgm:pt>
    <dgm:pt modelId="{55207D27-3999-467E-AB12-52E525320DDB}" type="pres">
      <dgm:prSet presAssocID="{5D19A3A2-BD4D-4D12-A75D-9AF37BF8C813}" presName="ThreeConn_2-3" presStyleLbl="fgAccFollowNode1" presStyleIdx="1" presStyleCnt="2">
        <dgm:presLayoutVars>
          <dgm:bulletEnabled val="1"/>
        </dgm:presLayoutVars>
      </dgm:prSet>
      <dgm:spPr/>
    </dgm:pt>
    <dgm:pt modelId="{35BE9972-A344-46CA-90C7-7D6E8951FDF0}" type="pres">
      <dgm:prSet presAssocID="{5D19A3A2-BD4D-4D12-A75D-9AF37BF8C813}" presName="ThreeNodes_1_text" presStyleLbl="node1" presStyleIdx="2" presStyleCnt="3">
        <dgm:presLayoutVars>
          <dgm:bulletEnabled val="1"/>
        </dgm:presLayoutVars>
      </dgm:prSet>
      <dgm:spPr/>
    </dgm:pt>
    <dgm:pt modelId="{35F80B34-8683-40D1-AE61-8B6E50E528D0}" type="pres">
      <dgm:prSet presAssocID="{5D19A3A2-BD4D-4D12-A75D-9AF37BF8C813}" presName="ThreeNodes_2_text" presStyleLbl="node1" presStyleIdx="2" presStyleCnt="3">
        <dgm:presLayoutVars>
          <dgm:bulletEnabled val="1"/>
        </dgm:presLayoutVars>
      </dgm:prSet>
      <dgm:spPr/>
    </dgm:pt>
    <dgm:pt modelId="{15A796A0-661E-49E8-8997-97013329C043}" type="pres">
      <dgm:prSet presAssocID="{5D19A3A2-BD4D-4D12-A75D-9AF37BF8C813}" presName="ThreeNodes_3_text" presStyleLbl="node1" presStyleIdx="2" presStyleCnt="3">
        <dgm:presLayoutVars>
          <dgm:bulletEnabled val="1"/>
        </dgm:presLayoutVars>
      </dgm:prSet>
      <dgm:spPr/>
    </dgm:pt>
  </dgm:ptLst>
  <dgm:cxnLst>
    <dgm:cxn modelId="{7566C608-CCAE-424D-8EB2-7298AD7F9848}" srcId="{5D19A3A2-BD4D-4D12-A75D-9AF37BF8C813}" destId="{C043052A-F30F-4289-B8DA-F8564284FCCE}" srcOrd="0" destOrd="0" parTransId="{93FB68C7-3A0C-459C-96F4-177DCF5CF7ED}" sibTransId="{6A08A4F8-6E8D-444D-BBA7-D37A9D3ED8D4}"/>
    <dgm:cxn modelId="{C4B2D31C-3497-41BF-8405-B67415478D0F}" type="presOf" srcId="{C043052A-F30F-4289-B8DA-F8564284FCCE}" destId="{35BE9972-A344-46CA-90C7-7D6E8951FDF0}" srcOrd="1" destOrd="0" presId="urn:microsoft.com/office/officeart/2005/8/layout/vProcess5"/>
    <dgm:cxn modelId="{D8D0D340-1FB9-454D-B02C-EB638FF79455}" srcId="{5D19A3A2-BD4D-4D12-A75D-9AF37BF8C813}" destId="{9025CF4B-7282-4533-B585-92E1DA298C9E}" srcOrd="1" destOrd="0" parTransId="{AB6AD076-4F45-410A-8DD9-E578E785A628}" sibTransId="{D72AE19F-5DD8-43D5-9FB1-C8DE726D116A}"/>
    <dgm:cxn modelId="{C456FB5B-5483-439B-A57C-BC2F751E5ED6}" type="presOf" srcId="{5D19A3A2-BD4D-4D12-A75D-9AF37BF8C813}" destId="{DF4F2577-ED5B-4F0C-B84C-38D11506A6D1}" srcOrd="0" destOrd="0" presId="urn:microsoft.com/office/officeart/2005/8/layout/vProcess5"/>
    <dgm:cxn modelId="{EA841C5F-2622-4F66-9930-1E3A1610FBD8}" type="presOf" srcId="{6A08A4F8-6E8D-444D-BBA7-D37A9D3ED8D4}" destId="{88E63E6D-4069-433A-A7F8-8B1011968D7E}" srcOrd="0" destOrd="0" presId="urn:microsoft.com/office/officeart/2005/8/layout/vProcess5"/>
    <dgm:cxn modelId="{CE14757C-82B0-464A-BCCE-0B75382973AB}" type="presOf" srcId="{B3F89C3C-811E-42AC-AE5F-DD10F2BFDFC1}" destId="{15A796A0-661E-49E8-8997-97013329C043}" srcOrd="1" destOrd="0" presId="urn:microsoft.com/office/officeart/2005/8/layout/vProcess5"/>
    <dgm:cxn modelId="{ACA5567D-89CC-4187-8673-AA4996AC6DAC}" type="presOf" srcId="{9025CF4B-7282-4533-B585-92E1DA298C9E}" destId="{35F80B34-8683-40D1-AE61-8B6E50E528D0}" srcOrd="1" destOrd="0" presId="urn:microsoft.com/office/officeart/2005/8/layout/vProcess5"/>
    <dgm:cxn modelId="{49F3329B-5CD9-4943-A091-388AB864D4F0}" srcId="{5D19A3A2-BD4D-4D12-A75D-9AF37BF8C813}" destId="{B3F89C3C-811E-42AC-AE5F-DD10F2BFDFC1}" srcOrd="2" destOrd="0" parTransId="{2E159438-E725-4BB9-BCA6-9D7AD8729C6D}" sibTransId="{DF083BFA-9887-43DF-983D-94504C606863}"/>
    <dgm:cxn modelId="{8A30FAA4-A916-491C-81D3-BAE1A70BA515}" type="presOf" srcId="{B3F89C3C-811E-42AC-AE5F-DD10F2BFDFC1}" destId="{459C9751-D1C5-4892-8448-F3D76BCBAF47}" srcOrd="0" destOrd="0" presId="urn:microsoft.com/office/officeart/2005/8/layout/vProcess5"/>
    <dgm:cxn modelId="{2107E6BD-C299-40C9-BC0D-2DD1704AB298}" type="presOf" srcId="{C043052A-F30F-4289-B8DA-F8564284FCCE}" destId="{AF6B6640-2FBD-47D7-B03E-6B2675583C52}" srcOrd="0" destOrd="0" presId="urn:microsoft.com/office/officeart/2005/8/layout/vProcess5"/>
    <dgm:cxn modelId="{90118CE4-6A2A-4CC4-A977-11F15C650C57}" type="presOf" srcId="{D72AE19F-5DD8-43D5-9FB1-C8DE726D116A}" destId="{55207D27-3999-467E-AB12-52E525320DDB}" srcOrd="0" destOrd="0" presId="urn:microsoft.com/office/officeart/2005/8/layout/vProcess5"/>
    <dgm:cxn modelId="{FF4A4BFA-8821-4F7A-91F5-F6B2C06E6F0A}" type="presOf" srcId="{9025CF4B-7282-4533-B585-92E1DA298C9E}" destId="{3AC73A13-91CF-4978-A7F5-03E2438D627B}" srcOrd="0" destOrd="0" presId="urn:microsoft.com/office/officeart/2005/8/layout/vProcess5"/>
    <dgm:cxn modelId="{04A23F25-C82F-49F0-AD3F-A8B20AD8B14E}" type="presParOf" srcId="{DF4F2577-ED5B-4F0C-B84C-38D11506A6D1}" destId="{7EE30E7F-3B79-45EE-AABF-A4FF496A2FA4}" srcOrd="0" destOrd="0" presId="urn:microsoft.com/office/officeart/2005/8/layout/vProcess5"/>
    <dgm:cxn modelId="{B5A06D94-18C5-44D6-BCC4-C8C53ABBCBED}" type="presParOf" srcId="{DF4F2577-ED5B-4F0C-B84C-38D11506A6D1}" destId="{AF6B6640-2FBD-47D7-B03E-6B2675583C52}" srcOrd="1" destOrd="0" presId="urn:microsoft.com/office/officeart/2005/8/layout/vProcess5"/>
    <dgm:cxn modelId="{591742E1-6387-4DB5-8D0D-30847202295D}" type="presParOf" srcId="{DF4F2577-ED5B-4F0C-B84C-38D11506A6D1}" destId="{3AC73A13-91CF-4978-A7F5-03E2438D627B}" srcOrd="2" destOrd="0" presId="urn:microsoft.com/office/officeart/2005/8/layout/vProcess5"/>
    <dgm:cxn modelId="{EA739C0C-A8E7-426C-9F90-42ADCEFD6A98}" type="presParOf" srcId="{DF4F2577-ED5B-4F0C-B84C-38D11506A6D1}" destId="{459C9751-D1C5-4892-8448-F3D76BCBAF47}" srcOrd="3" destOrd="0" presId="urn:microsoft.com/office/officeart/2005/8/layout/vProcess5"/>
    <dgm:cxn modelId="{7F38A66A-896F-415B-9458-83A9A107D0BB}" type="presParOf" srcId="{DF4F2577-ED5B-4F0C-B84C-38D11506A6D1}" destId="{88E63E6D-4069-433A-A7F8-8B1011968D7E}" srcOrd="4" destOrd="0" presId="urn:microsoft.com/office/officeart/2005/8/layout/vProcess5"/>
    <dgm:cxn modelId="{16789653-B3A6-421D-BD3A-6861858401BB}" type="presParOf" srcId="{DF4F2577-ED5B-4F0C-B84C-38D11506A6D1}" destId="{55207D27-3999-467E-AB12-52E525320DDB}" srcOrd="5" destOrd="0" presId="urn:microsoft.com/office/officeart/2005/8/layout/vProcess5"/>
    <dgm:cxn modelId="{F2557F15-D96F-4F34-8F48-D54ED9541FF7}" type="presParOf" srcId="{DF4F2577-ED5B-4F0C-B84C-38D11506A6D1}" destId="{35BE9972-A344-46CA-90C7-7D6E8951FDF0}" srcOrd="6" destOrd="0" presId="urn:microsoft.com/office/officeart/2005/8/layout/vProcess5"/>
    <dgm:cxn modelId="{B8F0FA8D-E5E6-4204-9727-E18C55B313F0}" type="presParOf" srcId="{DF4F2577-ED5B-4F0C-B84C-38D11506A6D1}" destId="{35F80B34-8683-40D1-AE61-8B6E50E528D0}" srcOrd="7" destOrd="0" presId="urn:microsoft.com/office/officeart/2005/8/layout/vProcess5"/>
    <dgm:cxn modelId="{64117D63-4618-4EC4-B865-C9544A5C5F11}" type="presParOf" srcId="{DF4F2577-ED5B-4F0C-B84C-38D11506A6D1}" destId="{15A796A0-661E-49E8-8997-97013329C04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B6640-2FBD-47D7-B03E-6B2675583C52}">
      <dsp:nvSpPr>
        <dsp:cNvPr id="0" name=""/>
        <dsp:cNvSpPr/>
      </dsp:nvSpPr>
      <dsp:spPr>
        <a:xfrm>
          <a:off x="0" y="0"/>
          <a:ext cx="6284596" cy="1260443"/>
        </a:xfrm>
        <a:prstGeom prst="roundRect">
          <a:avLst>
            <a:gd name="adj" fmla="val 10000"/>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Geographical information has been with us since man travelled and made map references.</a:t>
          </a:r>
          <a:endParaRPr lang="en-US" sz="1800" kern="1200"/>
        </a:p>
      </dsp:txBody>
      <dsp:txXfrm>
        <a:off x="36917" y="36917"/>
        <a:ext cx="4924480" cy="1186609"/>
      </dsp:txXfrm>
    </dsp:sp>
    <dsp:sp modelId="{3AC73A13-91CF-4978-A7F5-03E2438D627B}">
      <dsp:nvSpPr>
        <dsp:cNvPr id="0" name=""/>
        <dsp:cNvSpPr/>
      </dsp:nvSpPr>
      <dsp:spPr>
        <a:xfrm>
          <a:off x="554523" y="1470517"/>
          <a:ext cx="6284596" cy="1260443"/>
        </a:xfrm>
        <a:prstGeom prst="roundRect">
          <a:avLst>
            <a:gd name="adj" fmla="val 10000"/>
          </a:avLst>
        </a:prstGeom>
        <a:solidFill>
          <a:schemeClr val="accent2">
            <a:hueOff val="-3712334"/>
            <a:satOff val="1211"/>
            <a:lumOff val="-107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GIS has been developed out of a desire to replace manual cartography with a digital solution.</a:t>
          </a:r>
          <a:endParaRPr lang="en-US" sz="1800" kern="1200"/>
        </a:p>
      </dsp:txBody>
      <dsp:txXfrm>
        <a:off x="591440" y="1507434"/>
        <a:ext cx="4836951" cy="1186609"/>
      </dsp:txXfrm>
    </dsp:sp>
    <dsp:sp modelId="{459C9751-D1C5-4892-8448-F3D76BCBAF47}">
      <dsp:nvSpPr>
        <dsp:cNvPr id="0" name=""/>
        <dsp:cNvSpPr/>
      </dsp:nvSpPr>
      <dsp:spPr>
        <a:xfrm>
          <a:off x="1109046" y="2941034"/>
          <a:ext cx="6284596" cy="1260443"/>
        </a:xfrm>
        <a:prstGeom prst="roundRect">
          <a:avLst>
            <a:gd name="adj" fmla="val 10000"/>
          </a:avLst>
        </a:prstGeom>
        <a:solidFill>
          <a:schemeClr val="accent2">
            <a:hueOff val="-7424668"/>
            <a:satOff val="2422"/>
            <a:lumOff val="-2157"/>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OS ( ordnance survey) organisation of UK was under pressure to convert their maps into digital format and the aim was to have many paper maps digitised by 1995.</a:t>
          </a:r>
          <a:endParaRPr lang="en-US" sz="1800" kern="1200"/>
        </a:p>
      </dsp:txBody>
      <dsp:txXfrm>
        <a:off x="1145963" y="2977951"/>
        <a:ext cx="4836951" cy="1186609"/>
      </dsp:txXfrm>
    </dsp:sp>
    <dsp:sp modelId="{88E63E6D-4069-433A-A7F8-8B1011968D7E}">
      <dsp:nvSpPr>
        <dsp:cNvPr id="0" name=""/>
        <dsp:cNvSpPr/>
      </dsp:nvSpPr>
      <dsp:spPr>
        <a:xfrm>
          <a:off x="5465308" y="955836"/>
          <a:ext cx="819288" cy="819288"/>
        </a:xfrm>
        <a:prstGeom prst="downArrow">
          <a:avLst>
            <a:gd name="adj1" fmla="val 55000"/>
            <a:gd name="adj2" fmla="val 45000"/>
          </a:avLst>
        </a:prstGeom>
        <a:solidFill>
          <a:schemeClr val="accent2">
            <a:tint val="40000"/>
            <a:alpha val="90000"/>
            <a:hueOff val="0"/>
            <a:satOff val="0"/>
            <a:lumOff val="0"/>
            <a:alphaOff val="0"/>
          </a:schemeClr>
        </a:solidFill>
        <a:ln w="1397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49648" y="955836"/>
        <a:ext cx="450608" cy="616514"/>
      </dsp:txXfrm>
    </dsp:sp>
    <dsp:sp modelId="{55207D27-3999-467E-AB12-52E525320DDB}">
      <dsp:nvSpPr>
        <dsp:cNvPr id="0" name=""/>
        <dsp:cNvSpPr/>
      </dsp:nvSpPr>
      <dsp:spPr>
        <a:xfrm>
          <a:off x="6019831" y="2417950"/>
          <a:ext cx="819288" cy="819288"/>
        </a:xfrm>
        <a:prstGeom prst="downArrow">
          <a:avLst>
            <a:gd name="adj1" fmla="val 55000"/>
            <a:gd name="adj2" fmla="val 45000"/>
          </a:avLst>
        </a:prstGeom>
        <a:solidFill>
          <a:schemeClr val="accent2">
            <a:tint val="40000"/>
            <a:alpha val="90000"/>
            <a:hueOff val="-7408615"/>
            <a:satOff val="1581"/>
            <a:lumOff val="-519"/>
            <a:alphaOff val="0"/>
          </a:schemeClr>
        </a:solidFill>
        <a:ln w="13970" cap="flat" cmpd="sng" algn="ctr">
          <a:solidFill>
            <a:schemeClr val="accent2">
              <a:tint val="40000"/>
              <a:alpha val="90000"/>
              <a:hueOff val="-7408615"/>
              <a:satOff val="1581"/>
              <a:lumOff val="-51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204171" y="2417950"/>
        <a:ext cx="450608" cy="6165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5AAB17DF-F3E0-421F-9BEF-63D171103BB2}" type="datetimeFigureOut">
              <a:rPr lang="en-GB"/>
              <a:pPr>
                <a:defRPr/>
              </a:pPr>
              <a:t>11/10/2023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CB0B7CBC-D946-4AA4-830B-D933A332207D}" type="slidenum">
              <a:rPr lang="en-GB"/>
              <a:pPr>
                <a:defRPr/>
              </a:pPr>
              <a:t>‹#›</a:t>
            </a:fld>
            <a:endParaRPr lang="en-GB"/>
          </a:p>
        </p:txBody>
      </p:sp>
    </p:spTree>
    <p:extLst>
      <p:ext uri="{BB962C8B-B14F-4D97-AF65-F5344CB8AC3E}">
        <p14:creationId xmlns:p14="http://schemas.microsoft.com/office/powerpoint/2010/main" val="7928027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MM</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9E6C94-2B7F-4020-BCB8-FA328CB1DD6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54388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BB6F1B23-FB74-4942-B453-50BCDC906E8E}" type="slidenum">
              <a:rPr lang="en-GB" altLang="en-US"/>
              <a:pPr eaLnBrk="1" hangingPunct="1"/>
              <a:t>12</a:t>
            </a:fld>
            <a:endParaRPr lang="en-GB"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B0BD74DF-4E6F-481B-A11E-B72C4E01244E}" type="slidenum">
              <a:rPr lang="en-GB" altLang="en-US"/>
              <a:pPr eaLnBrk="1" hangingPunct="1"/>
              <a:t>13</a:t>
            </a:fld>
            <a:endParaRPr lang="en-GB"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DE6254A6-D5D5-48B6-80D6-569A88D775F3}" type="slidenum">
              <a:rPr lang="en-GB" altLang="en-US"/>
              <a:pPr eaLnBrk="1" hangingPunct="1"/>
              <a:t>14</a:t>
            </a:fld>
            <a:endParaRPr lang="en-GB"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4654264B-DCFE-412B-89B8-6E67EFF58D76}" type="slidenum">
              <a:rPr lang="en-GB" altLang="en-US"/>
              <a:pPr eaLnBrk="1" hangingPunct="1"/>
              <a:t>16</a:t>
            </a:fld>
            <a:endParaRPr lang="en-GB"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E728FA0D-2822-47FB-93F1-02F53E09FAFF}" type="slidenum">
              <a:rPr lang="en-GB" altLang="en-US"/>
              <a:pPr eaLnBrk="1" hangingPunct="1"/>
              <a:t>17</a:t>
            </a:fld>
            <a:endParaRPr lang="en-GB"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5FCD782F-2BA9-4E50-986C-F15D9265026F}" type="slidenum">
              <a:rPr lang="en-GB" altLang="en-US"/>
              <a:pPr eaLnBrk="1" hangingPunct="1"/>
              <a:t>18</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4294967295"/>
          </p:nvPr>
        </p:nvSpPr>
        <p:spPr bwMode="auto">
          <a:xfrm>
            <a:off x="3884338" y="8685321"/>
            <a:ext cx="2972019"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40" tIns="44920" rIns="89840" bIns="44920"/>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67E45CA8-455E-4AD9-B192-371AA0CDF6EE}" type="slidenum">
              <a:rPr lang="en-GB" altLang="en-US"/>
              <a:pPr eaLnBrk="1" hangingPunct="1"/>
              <a:t>19</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These are typical geographical question so whats new</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pPr>
              <a:defRPr/>
            </a:pPr>
            <a:fld id="{3A64F598-FC54-42DB-9200-90233967D2CF}" type="datetimeFigureOut">
              <a:rPr lang="en-GB" smtClean="0"/>
              <a:pPr>
                <a:defRPr/>
              </a:pPr>
              <a:t>11/10/2023</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pPr>
              <a:defRPr/>
            </a:pPr>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pPr>
              <a:defRPr/>
            </a:pPr>
            <a:fld id="{C8716646-EF14-4E1C-86F5-DB75E69E4CA7}" type="slidenum">
              <a:rPr lang="en-GB" smtClean="0"/>
              <a:pPr>
                <a:defRPr/>
              </a:pPr>
              <a:t>‹#›</a:t>
            </a:fld>
            <a:endParaRPr lang="en-GB"/>
          </a:p>
        </p:txBody>
      </p:sp>
    </p:spTree>
    <p:extLst>
      <p:ext uri="{BB962C8B-B14F-4D97-AF65-F5344CB8AC3E}">
        <p14:creationId xmlns:p14="http://schemas.microsoft.com/office/powerpoint/2010/main" val="325490797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smtClean="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8E3F4F-51B2-42EE-AFA2-40C4572185CC}" type="slidenum">
              <a:rPr lang="en-US" smtClean="0"/>
              <a:t>‹#›</a:t>
            </a:fld>
            <a:endParaRPr lang="en-US" dirty="0"/>
          </a:p>
        </p:txBody>
      </p:sp>
    </p:spTree>
    <p:extLst>
      <p:ext uri="{BB962C8B-B14F-4D97-AF65-F5344CB8AC3E}">
        <p14:creationId xmlns:p14="http://schemas.microsoft.com/office/powerpoint/2010/main" val="813333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840794F-20CD-41D1-96F5-8D5C3C5F8BFB}" type="datetimeFigureOut">
              <a:rPr lang="en-GB" smtClean="0"/>
              <a:pPr>
                <a:defRPr/>
              </a:pPr>
              <a:t>11/10/2023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BF462E2-A6E3-4840-9E63-E2764F508AF9}" type="slidenum">
              <a:rPr lang="en-GB" smtClean="0"/>
              <a:pPr>
                <a:defRPr/>
              </a:pPr>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4762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913BB77-4668-44FB-91FE-9F5825152533}" type="datetimeFigureOut">
              <a:rPr lang="en-GB" smtClean="0"/>
              <a:pPr>
                <a:defRPr/>
              </a:pPr>
              <a:t>11/10/2023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443C3F7-976E-4518-AB78-0C1DD7403668}" type="slidenum">
              <a:rPr lang="en-GB" smtClean="0"/>
              <a:pPr>
                <a:defRPr/>
              </a:pPr>
              <a:t>‹#›</a:t>
            </a:fld>
            <a:endParaRPr lang="en-GB"/>
          </a:p>
        </p:txBody>
      </p:sp>
    </p:spTree>
    <p:extLst>
      <p:ext uri="{BB962C8B-B14F-4D97-AF65-F5344CB8AC3E}">
        <p14:creationId xmlns:p14="http://schemas.microsoft.com/office/powerpoint/2010/main" val="74503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7913BB77-4668-44FB-91FE-9F5825152533}" type="datetimeFigureOut">
              <a:rPr lang="en-GB" smtClean="0"/>
              <a:pPr>
                <a:defRPr/>
              </a:pPr>
              <a:t>11/10/2023</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5443C3F7-976E-4518-AB78-0C1DD7403668}" type="slidenum">
              <a:rPr lang="en-GB" smtClean="0"/>
              <a:pPr>
                <a:defRPr/>
              </a:pPr>
              <a:t>‹#›</a:t>
            </a:fld>
            <a:endParaRPr lang="en-GB"/>
          </a:p>
        </p:txBody>
      </p:sp>
    </p:spTree>
    <p:extLst>
      <p:ext uri="{BB962C8B-B14F-4D97-AF65-F5344CB8AC3E}">
        <p14:creationId xmlns:p14="http://schemas.microsoft.com/office/powerpoint/2010/main" val="3294037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6EE659E-C32C-42BC-B451-06525B850C8B}" type="datetimeFigureOut">
              <a:rPr lang="en-GB" smtClean="0"/>
              <a:pPr>
                <a:defRPr/>
              </a:pPr>
              <a:t>11/10/2023</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862B373-F3A4-43CE-9FBF-987288E3E2D0}" type="slidenum">
              <a:rPr lang="en-GB" smtClean="0"/>
              <a:pPr>
                <a:defRPr/>
              </a:pPr>
              <a:t>‹#›</a:t>
            </a:fld>
            <a:endParaRPr lang="en-GB"/>
          </a:p>
        </p:txBody>
      </p:sp>
    </p:spTree>
    <p:extLst>
      <p:ext uri="{BB962C8B-B14F-4D97-AF65-F5344CB8AC3E}">
        <p14:creationId xmlns:p14="http://schemas.microsoft.com/office/powerpoint/2010/main" val="640302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D4E193D-EDC9-4FCC-9830-6669B0BDCE75}" type="datetimeFigureOut">
              <a:rPr lang="en-GB" smtClean="0"/>
              <a:pPr>
                <a:defRPr/>
              </a:pPr>
              <a:t>11/10/2023</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0CA868BC-87B0-48B2-B7BC-58BA624540F6}" type="slidenum">
              <a:rPr lang="en-GB" smtClean="0"/>
              <a:pPr>
                <a:defRPr/>
              </a:pPr>
              <a:t>‹#›</a:t>
            </a:fld>
            <a:endParaRPr lang="en-GB"/>
          </a:p>
        </p:txBody>
      </p:sp>
    </p:spTree>
    <p:extLst>
      <p:ext uri="{BB962C8B-B14F-4D97-AF65-F5344CB8AC3E}">
        <p14:creationId xmlns:p14="http://schemas.microsoft.com/office/powerpoint/2010/main" val="3058227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2BC7D010-24A4-4188-9FF7-C692BF936018}" type="datetimeFigureOut">
              <a:rPr lang="en-GB" smtClean="0"/>
              <a:pPr>
                <a:defRPr/>
              </a:pPr>
              <a:t>11/10/2023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FDE1598-13A6-4904-B1FB-FABD9E8CC084}" type="slidenum">
              <a:rPr lang="en-GB" smtClean="0"/>
              <a:pPr>
                <a:defRPr/>
              </a:pPr>
              <a:t>‹#›</a:t>
            </a:fld>
            <a:endParaRPr lang="en-GB"/>
          </a:p>
        </p:txBody>
      </p:sp>
    </p:spTree>
    <p:extLst>
      <p:ext uri="{BB962C8B-B14F-4D97-AF65-F5344CB8AC3E}">
        <p14:creationId xmlns:p14="http://schemas.microsoft.com/office/powerpoint/2010/main" val="3528155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F7A0486-F33A-4383-88CF-C5AAB98236BE}" type="datetimeFigureOut">
              <a:rPr lang="en-GB" smtClean="0"/>
              <a:pPr>
                <a:defRPr/>
              </a:pPr>
              <a:t>11/10/2023</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CCA7629-44E0-484B-9574-6BEBD5C5F0B0}" type="slidenum">
              <a:rPr lang="en-GB" smtClean="0"/>
              <a:pPr>
                <a:defRPr/>
              </a:pPr>
              <a:t>‹#›</a:t>
            </a:fld>
            <a:endParaRPr lang="en-GB"/>
          </a:p>
        </p:txBody>
      </p:sp>
    </p:spTree>
    <p:extLst>
      <p:ext uri="{BB962C8B-B14F-4D97-AF65-F5344CB8AC3E}">
        <p14:creationId xmlns:p14="http://schemas.microsoft.com/office/powerpoint/2010/main" val="4196894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F12F448-7B6B-4BD1-9C31-1C06BCC81C7F}" type="datetimeFigureOut">
              <a:rPr lang="en-GB" smtClean="0"/>
              <a:pPr>
                <a:defRPr/>
              </a:pPr>
              <a:t>11/10/2023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D3E3CB3-0EA4-4F64-92D8-B85E67254093}" type="slidenum">
              <a:rPr lang="en-GB" smtClean="0"/>
              <a:pPr>
                <a:defRPr/>
              </a:pPr>
              <a:t>‹#›</a:t>
            </a:fld>
            <a:endParaRPr lang="en-GB"/>
          </a:p>
        </p:txBody>
      </p:sp>
    </p:spTree>
    <p:extLst>
      <p:ext uri="{BB962C8B-B14F-4D97-AF65-F5344CB8AC3E}">
        <p14:creationId xmlns:p14="http://schemas.microsoft.com/office/powerpoint/2010/main" val="1340609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2A59B3D-7F08-44A0-B7FD-782431D88E30}" type="datetimeFigureOut">
              <a:rPr lang="en-GB" smtClean="0"/>
              <a:pPr>
                <a:defRPr/>
              </a:pPr>
              <a:t>11/10/2023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E7BD7B6-4C6E-4F2B-B80B-26AA16906F91}" type="slidenum">
              <a:rPr lang="en-GB" smtClean="0"/>
              <a:pPr>
                <a:defRPr/>
              </a:pPr>
              <a:t>‹#›</a:t>
            </a:fld>
            <a:endParaRPr lang="en-GB"/>
          </a:p>
        </p:txBody>
      </p:sp>
    </p:spTree>
    <p:extLst>
      <p:ext uri="{BB962C8B-B14F-4D97-AF65-F5344CB8AC3E}">
        <p14:creationId xmlns:p14="http://schemas.microsoft.com/office/powerpoint/2010/main" val="1331058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E03CD7C2-4809-4F82-958A-565407B32EED}" type="datetimeFigureOut">
              <a:rPr lang="en-GB" smtClean="0"/>
              <a:t>11/10/2023</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ACDBF60E-B7E9-41DD-BADA-62D3B8C53194}" type="slidenum">
              <a:rPr lang="en-GB" smtClean="0"/>
              <a:t>‹#›</a:t>
            </a:fld>
            <a:endParaRPr lang="en-GB"/>
          </a:p>
        </p:txBody>
      </p:sp>
      <p:pic>
        <p:nvPicPr>
          <p:cNvPr id="4" name="Picture 3">
            <a:extLst>
              <a:ext uri="{FF2B5EF4-FFF2-40B4-BE49-F238E27FC236}">
                <a16:creationId xmlns:a16="http://schemas.microsoft.com/office/drawing/2014/main" id="{A3FA0D92-D7BF-9A67-E604-AB8B009183AA}"/>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46071" y="5035138"/>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1791572"/>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160135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665307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3CD7C2-4809-4F82-958A-565407B32EED}"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953154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11/10/2023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72617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3CD7C2-4809-4F82-958A-565407B32EED}" type="datetimeFigureOut">
              <a:rPr lang="en-GB" smtClean="0"/>
              <a:t>11/10/2023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851556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11/10/2023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3327728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9754611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11/10/2023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7127501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0250526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11/10/2023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extLst>
      <p:ext uri="{BB962C8B-B14F-4D97-AF65-F5344CB8AC3E}">
        <p14:creationId xmlns:p14="http://schemas.microsoft.com/office/powerpoint/2010/main" val="1850427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a:defRPr/>
            </a:pPr>
            <a:fld id="{7913BB77-4668-44FB-91FE-9F5825152533}" type="datetimeFigureOut">
              <a:rPr lang="en-GB" smtClean="0"/>
              <a:pPr>
                <a:defRPr/>
              </a:pPr>
              <a:t>11/10/2023</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a:defRPr/>
            </a:pPr>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pPr>
              <a:defRPr/>
            </a:pPr>
            <a:fld id="{5443C3F7-976E-4518-AB78-0C1DD7403668}" type="slidenum">
              <a:rPr lang="en-GB" smtClean="0"/>
              <a:pPr>
                <a:defRPr/>
              </a:pPr>
              <a:t>‹#›</a:t>
            </a:fld>
            <a:endParaRPr lang="en-GB"/>
          </a:p>
        </p:txBody>
      </p:sp>
    </p:spTree>
    <p:extLst>
      <p:ext uri="{BB962C8B-B14F-4D97-AF65-F5344CB8AC3E}">
        <p14:creationId xmlns:p14="http://schemas.microsoft.com/office/powerpoint/2010/main" val="3912485567"/>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E03CD7C2-4809-4F82-958A-565407B32EED}" type="datetimeFigureOut">
              <a:rPr lang="en-GB" smtClean="0"/>
              <a:t>11/10/2023</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ACDBF60E-B7E9-41DD-BADA-62D3B8C53194}" type="slidenum">
              <a:rPr lang="en-GB" smtClean="0"/>
              <a:t>‹#›</a:t>
            </a:fld>
            <a:endParaRPr lang="en-GB"/>
          </a:p>
        </p:txBody>
      </p:sp>
    </p:spTree>
    <p:extLst>
      <p:ext uri="{BB962C8B-B14F-4D97-AF65-F5344CB8AC3E}">
        <p14:creationId xmlns:p14="http://schemas.microsoft.com/office/powerpoint/2010/main" val="3314964443"/>
      </p:ext>
    </p:extLst>
  </p:cSld>
  <p:clrMap bg1="lt1" tx1="dk1" bg2="lt2" tx2="dk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30" r:id="rId6"/>
    <p:sldLayoutId id="2147484031" r:id="rId7"/>
    <p:sldLayoutId id="2147484032" r:id="rId8"/>
    <p:sldLayoutId id="2147484033" r:id="rId9"/>
    <p:sldLayoutId id="2147484034" r:id="rId10"/>
    <p:sldLayoutId id="2147484035"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A3FC43A-F2E5-409E-8C82-7DC3B69EA2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811"/>
            <a:ext cx="304431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EEBFF7B-A218-4767-9A82-7ADFE8C9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0" y="0"/>
            <a:ext cx="542468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3" y="539553"/>
            <a:ext cx="4647687" cy="5768658"/>
          </a:xfrm>
        </p:spPr>
        <p:txBody>
          <a:bodyPr anchor="ctr">
            <a:normAutofit/>
          </a:bodyPr>
          <a:lstStyle/>
          <a:p>
            <a:pPr fontAlgn="auto">
              <a:spcAft>
                <a:spcPts val="0"/>
              </a:spcAft>
              <a:defRPr/>
            </a:pPr>
            <a:r>
              <a:rPr lang="en-GB" sz="5200">
                <a:solidFill>
                  <a:srgbClr val="FFFFFF"/>
                </a:solidFill>
              </a:rPr>
              <a:t>Geographical Information Systems</a:t>
            </a:r>
          </a:p>
        </p:txBody>
      </p:sp>
      <p:sp>
        <p:nvSpPr>
          <p:cNvPr id="3" name="Subtitle 2"/>
          <p:cNvSpPr>
            <a:spLocks noGrp="1"/>
          </p:cNvSpPr>
          <p:nvPr>
            <p:ph type="subTitle" idx="1"/>
          </p:nvPr>
        </p:nvSpPr>
        <p:spPr>
          <a:xfrm>
            <a:off x="5650991" y="228601"/>
            <a:ext cx="2577337" cy="6431540"/>
          </a:xfrm>
          <a:noFill/>
        </p:spPr>
        <p:txBody>
          <a:bodyPr rtlCol="0" anchor="ctr">
            <a:normAutofit/>
          </a:bodyPr>
          <a:lstStyle/>
          <a:p>
            <a:pPr algn="r" fontAlgn="auto">
              <a:spcAft>
                <a:spcPts val="0"/>
              </a:spcAft>
              <a:buFont typeface="Arial" pitchFamily="34" charset="0"/>
              <a:buNone/>
              <a:defRPr/>
            </a:pPr>
            <a:r>
              <a:rPr lang="en-GB" sz="2400">
                <a:solidFill>
                  <a:srgbClr val="FFFFFF"/>
                </a:solidFill>
              </a:rPr>
              <a:t>B Holland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52C7C-8A93-4191-A9F5-5B65842DDCDB}"/>
              </a:ext>
            </a:extLst>
          </p:cNvPr>
          <p:cNvSpPr>
            <a:spLocks noGrp="1"/>
          </p:cNvSpPr>
          <p:nvPr>
            <p:ph type="title"/>
          </p:nvPr>
        </p:nvSpPr>
        <p:spPr>
          <a:xfrm>
            <a:off x="723898" y="643466"/>
            <a:ext cx="2319539" cy="5528734"/>
          </a:xfrm>
          <a:noFill/>
        </p:spPr>
        <p:txBody>
          <a:bodyPr anchor="t">
            <a:normAutofit/>
          </a:bodyPr>
          <a:lstStyle/>
          <a:p>
            <a:r>
              <a:rPr lang="en-GB" sz="2400" b="1">
                <a:solidFill>
                  <a:srgbClr val="FFFFFF"/>
                </a:solidFill>
              </a:rPr>
              <a:t>LEARNING OUTCOMES</a:t>
            </a:r>
            <a:br>
              <a:rPr lang="en-GB" sz="2400">
                <a:solidFill>
                  <a:srgbClr val="FFFFFF"/>
                </a:solidFill>
              </a:rPr>
            </a:br>
            <a:endParaRPr lang="en-GB" sz="2400">
              <a:solidFill>
                <a:srgbClr val="FFFFFF"/>
              </a:solidFill>
            </a:endParaRP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9A0C13-D037-4D70-B980-B394E406E20A}"/>
              </a:ext>
            </a:extLst>
          </p:cNvPr>
          <p:cNvSpPr>
            <a:spLocks noGrp="1"/>
          </p:cNvSpPr>
          <p:nvPr>
            <p:ph idx="1"/>
          </p:nvPr>
        </p:nvSpPr>
        <p:spPr>
          <a:xfrm>
            <a:off x="3616423" y="643466"/>
            <a:ext cx="4370604" cy="5571067"/>
          </a:xfrm>
        </p:spPr>
        <p:txBody>
          <a:bodyPr>
            <a:normAutofit/>
          </a:bodyPr>
          <a:lstStyle/>
          <a:p>
            <a:pPr lvl="0"/>
            <a:endParaRPr lang="en-GB" sz="2100"/>
          </a:p>
          <a:p>
            <a:pPr marL="0" lvl="0" indent="0">
              <a:buNone/>
            </a:pPr>
            <a:r>
              <a:rPr lang="en-GB" sz="2100"/>
              <a:t>Evaluate and critically appraise a variety of application areas, which could benefit  from a GIS solution. </a:t>
            </a:r>
          </a:p>
          <a:p>
            <a:pPr marL="0" lvl="0" indent="0">
              <a:buNone/>
            </a:pPr>
            <a:r>
              <a:rPr lang="en-GB" sz="2100"/>
              <a:t>Demonstrate a conceptual understanding of visual perception and communications. </a:t>
            </a:r>
          </a:p>
          <a:p>
            <a:pPr marL="0" lvl="0" indent="0">
              <a:buNone/>
            </a:pPr>
            <a:r>
              <a:rPr lang="en-GB" sz="2100"/>
              <a:t>Accurately identify spatial databases and understand the concepts of manipulating and representing spatial data solutions. </a:t>
            </a:r>
          </a:p>
          <a:p>
            <a:endParaRPr lang="en-GB" sz="2100"/>
          </a:p>
        </p:txBody>
      </p:sp>
    </p:spTree>
    <p:extLst>
      <p:ext uri="{BB962C8B-B14F-4D97-AF65-F5344CB8AC3E}">
        <p14:creationId xmlns:p14="http://schemas.microsoft.com/office/powerpoint/2010/main" val="403865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3"/>
          <p:cNvSpPr>
            <a:spLocks noGrp="1" noChangeArrowheads="1"/>
          </p:cNvSpPr>
          <p:nvPr>
            <p:ph idx="1"/>
          </p:nvPr>
        </p:nvSpPr>
        <p:spPr>
          <a:xfrm>
            <a:off x="3616423" y="643466"/>
            <a:ext cx="4370604" cy="5571067"/>
          </a:xfrm>
        </p:spPr>
        <p:txBody>
          <a:bodyPr>
            <a:normAutofit/>
          </a:bodyPr>
          <a:lstStyle/>
          <a:p>
            <a:pPr eaLnBrk="1" hangingPunct="1">
              <a:buFontTx/>
              <a:buNone/>
            </a:pPr>
            <a:r>
              <a:rPr lang="en-US" altLang="en-US" sz="1000" b="1" u="sng" dirty="0">
                <a:cs typeface="Times New Roman" pitchFamily="18" charset="0"/>
              </a:rPr>
              <a:t>Indicative Content</a:t>
            </a:r>
            <a:br>
              <a:rPr lang="en-US" altLang="en-US" sz="1000" dirty="0">
                <a:cs typeface="Times New Roman" pitchFamily="18" charset="0"/>
              </a:rPr>
            </a:br>
            <a:endParaRPr lang="en-US" altLang="en-US" sz="1000" dirty="0">
              <a:latin typeface="Symbol" pitchFamily="18" charset="2"/>
              <a:cs typeface="Times New Roman" pitchFamily="18" charset="0"/>
            </a:endParaRPr>
          </a:p>
          <a:p>
            <a:pPr eaLnBrk="1" hangingPunct="1"/>
            <a:endParaRPr lang="en-US" altLang="en-US" sz="1000" dirty="0">
              <a:latin typeface="Symbol" pitchFamily="18" charset="2"/>
              <a:cs typeface="Times New Roman" pitchFamily="18" charset="0"/>
            </a:endParaRPr>
          </a:p>
          <a:p>
            <a:pPr eaLnBrk="1" hangingPunct="1">
              <a:buFontTx/>
              <a:buNone/>
            </a:pPr>
            <a:r>
              <a:rPr lang="en-US" altLang="en-US" sz="1000" b="1" dirty="0">
                <a:cs typeface="Times New Roman" pitchFamily="18" charset="0"/>
              </a:rPr>
              <a:t>Why Does GIS Matter. Historical overview of GIS software. Some applications of GIS</a:t>
            </a:r>
          </a:p>
          <a:p>
            <a:pPr eaLnBrk="1" hangingPunct="1">
              <a:buFontTx/>
              <a:buNone/>
            </a:pPr>
            <a:r>
              <a:rPr lang="en-US" altLang="en-US" sz="1000" dirty="0">
                <a:cs typeface="Times New Roman" pitchFamily="18" charset="0"/>
              </a:rPr>
              <a:t>         </a:t>
            </a:r>
          </a:p>
          <a:p>
            <a:pPr lvl="0">
              <a:buFont typeface="Wingdings" panose="05000000000000000000" pitchFamily="2" charset="2"/>
              <a:buChar char="§"/>
            </a:pPr>
            <a:r>
              <a:rPr lang="en-GB" sz="1000" dirty="0"/>
              <a:t>Identifying types of data involved in Geo-information systems including DIGIMAP. </a:t>
            </a:r>
          </a:p>
          <a:p>
            <a:pPr lvl="0">
              <a:buFont typeface="Wingdings" panose="05000000000000000000" pitchFamily="2" charset="2"/>
              <a:buChar char="§"/>
            </a:pPr>
            <a:r>
              <a:rPr lang="en-GB" sz="1000" dirty="0"/>
              <a:t>Fundamental theories of spatial databases and spatial analysis including SQL. </a:t>
            </a:r>
          </a:p>
          <a:p>
            <a:pPr lvl="0">
              <a:buFont typeface="Wingdings" panose="05000000000000000000" pitchFamily="2" charset="2"/>
              <a:buChar char="§"/>
            </a:pPr>
            <a:r>
              <a:rPr lang="en-GB" sz="1000" dirty="0" err="1"/>
              <a:t>Geovisualisation</a:t>
            </a:r>
            <a:r>
              <a:rPr lang="en-GB" sz="1000" dirty="0"/>
              <a:t> and cartographic representation of sociodemographic data.  </a:t>
            </a:r>
          </a:p>
          <a:p>
            <a:pPr lvl="0">
              <a:buFont typeface="Wingdings" panose="05000000000000000000" pitchFamily="2" charset="2"/>
              <a:buChar char="§"/>
            </a:pPr>
            <a:r>
              <a:rPr lang="en-GB" sz="1000" dirty="0"/>
              <a:t>The principles of thematic mapping and attributes of spatial data sets. </a:t>
            </a:r>
          </a:p>
          <a:p>
            <a:pPr lvl="0">
              <a:buFont typeface="Wingdings" panose="05000000000000000000" pitchFamily="2" charset="2"/>
              <a:buChar char="§"/>
            </a:pPr>
            <a:r>
              <a:rPr lang="en-GB" sz="1000" dirty="0"/>
              <a:t>Evaluating usage of GIS within the organisations including location-based services, location intelligence and epidemiology studies.</a:t>
            </a:r>
          </a:p>
          <a:p>
            <a:pPr lvl="0">
              <a:buFont typeface="Wingdings" panose="05000000000000000000" pitchFamily="2" charset="2"/>
              <a:buChar char="§"/>
            </a:pPr>
            <a:r>
              <a:rPr lang="en-GB" sz="1000" dirty="0"/>
              <a:t>Using appropriate GIS software for data analysis.  </a:t>
            </a:r>
          </a:p>
          <a:p>
            <a:pPr lvl="0">
              <a:buFont typeface="Wingdings" panose="05000000000000000000" pitchFamily="2" charset="2"/>
              <a:buChar char="§"/>
            </a:pPr>
            <a:r>
              <a:rPr lang="en-GB" sz="1000" dirty="0"/>
              <a:t>Development of end user GIS applications</a:t>
            </a:r>
          </a:p>
          <a:p>
            <a:endParaRPr lang="en-GB" sz="1000" dirty="0"/>
          </a:p>
        </p:txBody>
      </p:sp>
    </p:spTree>
    <p:extLst>
      <p:ext uri="{BB962C8B-B14F-4D97-AF65-F5344CB8AC3E}">
        <p14:creationId xmlns:p14="http://schemas.microsoft.com/office/powerpoint/2010/main" val="273010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6D0A-FADA-4A09-8D82-6274A1566C20}"/>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E5812954-DE71-48FC-B598-FD4CADDFAA9A}"/>
              </a:ext>
            </a:extLst>
          </p:cNvPr>
          <p:cNvSpPr>
            <a:spLocks noGrp="1"/>
          </p:cNvSpPr>
          <p:nvPr>
            <p:ph idx="1"/>
          </p:nvPr>
        </p:nvSpPr>
        <p:spPr/>
        <p:txBody>
          <a:bodyPr/>
          <a:lstStyle/>
          <a:p>
            <a:pPr marL="0" indent="0">
              <a:buNone/>
            </a:pPr>
            <a:r>
              <a:rPr lang="en-GB" dirty="0"/>
              <a:t> </a:t>
            </a:r>
          </a:p>
          <a:p>
            <a:pPr lvl="1"/>
            <a:r>
              <a:rPr lang="en-GB" dirty="0"/>
              <a:t>Task 1 - Group work data acquisition 25%</a:t>
            </a:r>
          </a:p>
          <a:p>
            <a:pPr lvl="1"/>
            <a:r>
              <a:rPr lang="en-GB" dirty="0"/>
              <a:t>Task 2 - Practical development of a GIS 35%</a:t>
            </a:r>
          </a:p>
          <a:p>
            <a:pPr lvl="1"/>
            <a:r>
              <a:rPr lang="en-GB" dirty="0"/>
              <a:t>Task 3 - Report investigating data handling within GIS 40%</a:t>
            </a:r>
          </a:p>
          <a:p>
            <a:pPr lvl="1"/>
            <a:endParaRPr lang="en-GB" dirty="0"/>
          </a:p>
          <a:p>
            <a:pPr lvl="1"/>
            <a:endParaRPr lang="en-GB" dirty="0"/>
          </a:p>
        </p:txBody>
      </p:sp>
    </p:spTree>
    <p:extLst>
      <p:ext uri="{BB962C8B-B14F-4D97-AF65-F5344CB8AC3E}">
        <p14:creationId xmlns:p14="http://schemas.microsoft.com/office/powerpoint/2010/main" val="2942712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6" name="Picture 5125" descr="A person holding a globe">
            <a:extLst>
              <a:ext uri="{FF2B5EF4-FFF2-40B4-BE49-F238E27FC236}">
                <a16:creationId xmlns:a16="http://schemas.microsoft.com/office/drawing/2014/main" id="{D2068591-9AF9-01CB-E601-799725723CD7}"/>
              </a:ext>
            </a:extLst>
          </p:cNvPr>
          <p:cNvPicPr>
            <a:picLocks noChangeAspect="1"/>
          </p:cNvPicPr>
          <p:nvPr/>
        </p:nvPicPr>
        <p:blipFill rotWithShape="1">
          <a:blip r:embed="rId2">
            <a:duotone>
              <a:prstClr val="black"/>
              <a:schemeClr val="tx2">
                <a:tint val="45000"/>
                <a:satMod val="400000"/>
              </a:schemeClr>
            </a:duotone>
          </a:blip>
          <a:srcRect l="13448" r="13070"/>
          <a:stretch/>
        </p:blipFill>
        <p:spPr>
          <a:xfrm>
            <a:off x="20" y="10"/>
            <a:ext cx="8469610" cy="6857990"/>
          </a:xfrm>
          <a:prstGeom prst="rect">
            <a:avLst/>
          </a:prstGeom>
        </p:spPr>
      </p:pic>
      <p:sp>
        <p:nvSpPr>
          <p:cNvPr id="5131" name="Rectangle 5130">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9610" y="0"/>
            <a:ext cx="5802877" cy="6858000"/>
          </a:xfrm>
          <a:prstGeom prst="rect">
            <a:avLst/>
          </a:prstGeom>
          <a:solidFill>
            <a:schemeClr val="tx1">
              <a:lumMod val="95000"/>
              <a:lumOff val="5000"/>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5122" name="Title 1"/>
          <p:cNvSpPr>
            <a:spLocks noGrp="1"/>
          </p:cNvSpPr>
          <p:nvPr>
            <p:ph type="title"/>
          </p:nvPr>
        </p:nvSpPr>
        <p:spPr>
          <a:xfrm>
            <a:off x="3038166" y="365757"/>
            <a:ext cx="5088195" cy="1872825"/>
          </a:xfrm>
        </p:spPr>
        <p:txBody>
          <a:bodyPr>
            <a:normAutofit/>
          </a:bodyPr>
          <a:lstStyle/>
          <a:p>
            <a:pPr eaLnBrk="1" hangingPunct="1"/>
            <a:r>
              <a:rPr lang="en-GB" altLang="en-US">
                <a:solidFill>
                  <a:schemeClr val="bg1"/>
                </a:solidFill>
              </a:rPr>
              <a:t>Introduction</a:t>
            </a:r>
          </a:p>
        </p:txBody>
      </p:sp>
      <p:sp>
        <p:nvSpPr>
          <p:cNvPr id="5123" name="Content Placeholder 2"/>
          <p:cNvSpPr>
            <a:spLocks noGrp="1"/>
          </p:cNvSpPr>
          <p:nvPr>
            <p:ph idx="1"/>
          </p:nvPr>
        </p:nvSpPr>
        <p:spPr>
          <a:xfrm>
            <a:off x="3038166" y="2560316"/>
            <a:ext cx="5088195" cy="3638871"/>
          </a:xfrm>
        </p:spPr>
        <p:txBody>
          <a:bodyPr>
            <a:normAutofit/>
          </a:bodyPr>
          <a:lstStyle/>
          <a:p>
            <a:pPr eaLnBrk="1" hangingPunct="1"/>
            <a:r>
              <a:rPr lang="en-GB" altLang="en-US" sz="1400">
                <a:solidFill>
                  <a:schemeClr val="bg1"/>
                </a:solidFill>
              </a:rPr>
              <a:t>Everything that happens, must happen somewhere. </a:t>
            </a:r>
          </a:p>
          <a:p>
            <a:pPr eaLnBrk="1" hangingPunct="1"/>
            <a:r>
              <a:rPr lang="en-GB" altLang="en-US" sz="1400">
                <a:solidFill>
                  <a:schemeClr val="bg1"/>
                </a:solidFill>
              </a:rPr>
              <a:t>As humans we tend to be confined to activities that occur on or near the Earth.</a:t>
            </a:r>
          </a:p>
          <a:p>
            <a:pPr eaLnBrk="1" hangingPunct="1"/>
            <a:r>
              <a:rPr lang="en-GB" altLang="en-US" sz="1400">
                <a:solidFill>
                  <a:schemeClr val="bg1"/>
                </a:solidFill>
              </a:rPr>
              <a:t>Knowledge of a location can prove to be of critical importance.</a:t>
            </a:r>
          </a:p>
          <a:p>
            <a:pPr eaLnBrk="1" hangingPunct="1"/>
            <a:r>
              <a:rPr lang="en-GB" altLang="en-US" sz="1400">
                <a:solidFill>
                  <a:schemeClr val="bg1"/>
                </a:solidFill>
              </a:rPr>
              <a:t>We could say that most decisions have geographical consequences.</a:t>
            </a:r>
          </a:p>
          <a:p>
            <a:pPr eaLnBrk="1" hangingPunct="1"/>
            <a:r>
              <a:rPr lang="en-GB" altLang="en-US" sz="1400">
                <a:solidFill>
                  <a:schemeClr val="bg1"/>
                </a:solidFill>
              </a:rPr>
              <a:t>Geographical Information Systems are a special class of information systems that keep track not only of events, activities, and things, but also of where these events and things happen or exist.</a:t>
            </a:r>
          </a:p>
          <a:p>
            <a:pPr eaLnBrk="1" hangingPunct="1">
              <a:buFontTx/>
              <a:buNone/>
            </a:pPr>
            <a:r>
              <a:rPr lang="en-GB" altLang="en-US" sz="1400">
                <a:solidFill>
                  <a:schemeClr val="bg1"/>
                </a:solidFill>
              </a:rPr>
              <a:t> </a:t>
            </a:r>
          </a:p>
        </p:txBody>
      </p:sp>
      <p:sp>
        <p:nvSpPr>
          <p:cNvPr id="5124" name="Slide Number Placeholder 3"/>
          <p:cNvSpPr>
            <a:spLocks noGrp="1"/>
          </p:cNvSpPr>
          <p:nvPr>
            <p:ph type="sldNum" sz="quarter" idx="12"/>
          </p:nvPr>
        </p:nvSpPr>
        <p:spPr>
          <a:xfrm>
            <a:off x="8469630" y="6172200"/>
            <a:ext cx="685800" cy="593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Aft>
                <a:spcPts val="600"/>
              </a:spcAft>
            </a:pPr>
            <a:fld id="{E4086039-BD33-4324-9661-ECAE25D05738}" type="slidenum">
              <a:rPr lang="en-GB" altLang="en-US" sz="3100">
                <a:solidFill>
                  <a:srgbClr val="46464A">
                    <a:lumMod val="60000"/>
                    <a:lumOff val="40000"/>
                  </a:srgbClr>
                </a:solidFill>
                <a:latin typeface="Arial" charset="0"/>
              </a:rPr>
              <a:pPr eaLnBrk="1" hangingPunct="1">
                <a:spcAft>
                  <a:spcPts val="600"/>
                </a:spcAft>
              </a:pPr>
              <a:t>5</a:t>
            </a:fld>
            <a:endParaRPr lang="en-GB" altLang="en-US" sz="3100">
              <a:solidFill>
                <a:srgbClr val="46464A">
                  <a:lumMod val="60000"/>
                  <a:lumOff val="40000"/>
                </a:srgbClr>
              </a:solidFill>
              <a:latin typeface="Arial" charset="0"/>
            </a:endParaRPr>
          </a:p>
        </p:txBody>
      </p:sp>
    </p:spTree>
    <p:extLst>
      <p:ext uri="{BB962C8B-B14F-4D97-AF65-F5344CB8AC3E}">
        <p14:creationId xmlns:p14="http://schemas.microsoft.com/office/powerpoint/2010/main" val="325613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5129" name="Rectangle 512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5122" name="Rectangle 2"/>
          <p:cNvSpPr>
            <a:spLocks noGrp="1" noChangeArrowheads="1"/>
          </p:cNvSpPr>
          <p:nvPr>
            <p:ph type="title"/>
          </p:nvPr>
        </p:nvSpPr>
        <p:spPr>
          <a:xfrm>
            <a:off x="723898" y="643466"/>
            <a:ext cx="2319539" cy="5528734"/>
          </a:xfrm>
          <a:noFill/>
        </p:spPr>
        <p:txBody>
          <a:bodyPr lIns="90488" tIns="44450" rIns="90488" bIns="44450" anchor="t">
            <a:normAutofit/>
          </a:bodyPr>
          <a:lstStyle/>
          <a:p>
            <a:pPr eaLnBrk="1" hangingPunct="1">
              <a:defRPr/>
            </a:pPr>
            <a:r>
              <a:rPr lang="en-GB" sz="2400">
                <a:solidFill>
                  <a:srgbClr val="FFFFFF"/>
                </a:solidFill>
                <a:latin typeface="Candara" pitchFamily="34" charset="0"/>
              </a:rPr>
              <a:t>Overview and background</a:t>
            </a:r>
          </a:p>
        </p:txBody>
      </p:sp>
      <p:sp useBgFill="1">
        <p:nvSpPr>
          <p:cNvPr id="5131" name="Rectangle 513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4100" name="Rectangle 3"/>
          <p:cNvSpPr>
            <a:spLocks noGrp="1" noChangeArrowheads="1"/>
          </p:cNvSpPr>
          <p:nvPr>
            <p:ph idx="1"/>
          </p:nvPr>
        </p:nvSpPr>
        <p:spPr>
          <a:xfrm>
            <a:off x="3616423" y="643466"/>
            <a:ext cx="4370604" cy="5571067"/>
          </a:xfrm>
        </p:spPr>
        <p:txBody>
          <a:bodyPr lIns="90488" tIns="44450" rIns="90488" bIns="44450">
            <a:normAutofit/>
          </a:bodyPr>
          <a:lstStyle/>
          <a:p>
            <a:pPr eaLnBrk="1" hangingPunct="1"/>
            <a:r>
              <a:rPr lang="en-GB" altLang="en-US" sz="2100" dirty="0">
                <a:latin typeface="Candara" pitchFamily="34" charset="0"/>
              </a:rPr>
              <a:t>GIS has been available for many years in fact arriving in scene in the mod 60s.</a:t>
            </a:r>
          </a:p>
          <a:p>
            <a:pPr eaLnBrk="1" hangingPunct="1"/>
            <a:r>
              <a:rPr lang="en-GB" altLang="en-US" sz="2100" dirty="0">
                <a:latin typeface="Candara" pitchFamily="34" charset="0"/>
              </a:rPr>
              <a:t>GIS are not a new software phenomenon, however, much of the literature still suggests it is an emerging technology and that geographical information systems are constantly changing evolving.</a:t>
            </a:r>
          </a:p>
          <a:p>
            <a:pPr eaLnBrk="1" hangingPunct="1"/>
            <a:r>
              <a:rPr lang="en-GB" altLang="en-US" sz="2100" dirty="0">
                <a:latin typeface="Candara" pitchFamily="34" charset="0"/>
              </a:rPr>
              <a:t>It would be fair to say, some of the influencing factors in its sudden surge in popularity is the fast-declining costs of HW/SW that will support and run such systems.</a:t>
            </a:r>
          </a:p>
          <a:p>
            <a:pPr eaLnBrk="1" hangingPunct="1"/>
            <a:endParaRPr lang="en-GB" altLang="en-US" sz="2100" dirty="0">
              <a:latin typeface="Candara" pitchFamily="34" charset="0"/>
            </a:endParaRPr>
          </a:p>
        </p:txBody>
      </p:sp>
      <p:sp>
        <p:nvSpPr>
          <p:cNvPr id="6" name="Slide Number Placeholder 5"/>
          <p:cNvSpPr>
            <a:spLocks noGrp="1"/>
          </p:cNvSpPr>
          <p:nvPr>
            <p:ph type="sldNum" sz="quarter" idx="12"/>
          </p:nvPr>
        </p:nvSpPr>
        <p:spPr>
          <a:xfrm>
            <a:off x="8469630" y="6172200"/>
            <a:ext cx="685800" cy="593725"/>
          </a:xfrm>
        </p:spPr>
        <p:txBody>
          <a:bodyPr>
            <a:norm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fld id="{48CCFE35-5D1B-4DAB-ADB8-D21E0E8EDCFF}" type="slidenum">
              <a:rPr kumimoji="0" lang="en-GB" sz="3200" b="0" i="0" u="none" strike="noStrike" kern="1200" cap="none" spc="0" normalizeH="0" baseline="0" noProof="0">
                <a:ln>
                  <a:noFill/>
                </a:ln>
                <a:solidFill>
                  <a:srgbClr val="46464A">
                    <a:lumMod val="60000"/>
                    <a:lumOff val="40000"/>
                  </a:srgbClr>
                </a:solidFill>
                <a:effectLst/>
                <a:uLnTx/>
                <a:uFillTx/>
                <a:latin typeface="Century Schoolbook" panose="02040604050505020304"/>
                <a:ea typeface="+mn-ea"/>
                <a:cs typeface="+mn-cs"/>
              </a:rPr>
              <a:pPr marL="0" marR="0" lvl="0" indent="0" algn="ctr" defTabSz="457200" rtl="0" eaLnBrk="1" fontAlgn="auto" latinLnBrk="0" hangingPunct="1">
                <a:lnSpc>
                  <a:spcPct val="100000"/>
                </a:lnSpc>
                <a:spcBef>
                  <a:spcPts val="0"/>
                </a:spcBef>
                <a:spcAft>
                  <a:spcPts val="600"/>
                </a:spcAft>
                <a:buClrTx/>
                <a:buSzTx/>
                <a:buFontTx/>
                <a:buNone/>
                <a:tabLst/>
                <a:defRPr/>
              </a:pPr>
              <a:t>6</a:t>
            </a:fld>
            <a:endParaRPr kumimoji="0" lang="en-GB" sz="3200" b="0" i="0" u="none" strike="noStrike" kern="1200" cap="none" spc="0" normalizeH="0" baseline="0" noProof="0">
              <a:ln>
                <a:noFill/>
              </a:ln>
              <a:solidFill>
                <a:srgbClr val="46464A">
                  <a:lumMod val="60000"/>
                  <a:lumOff val="40000"/>
                </a:srgbClr>
              </a:solidFill>
              <a:effectLst/>
              <a:uLnTx/>
              <a:uFillTx/>
              <a:latin typeface="Century Schoolbook" panose="02040604050505020304"/>
              <a:ea typeface="+mn-ea"/>
              <a:cs typeface="+mn-cs"/>
            </a:endParaRPr>
          </a:p>
        </p:txBody>
      </p:sp>
    </p:spTree>
    <p:extLst>
      <p:ext uri="{BB962C8B-B14F-4D97-AF65-F5344CB8AC3E}">
        <p14:creationId xmlns:p14="http://schemas.microsoft.com/office/powerpoint/2010/main" val="5877806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57A34-24BD-E597-BBBA-0F22E7962268}"/>
              </a:ext>
            </a:extLst>
          </p:cNvPr>
          <p:cNvSpPr>
            <a:spLocks noGrp="1"/>
          </p:cNvSpPr>
          <p:nvPr>
            <p:ph type="title"/>
          </p:nvPr>
        </p:nvSpPr>
        <p:spPr>
          <a:xfrm>
            <a:off x="921774" y="365760"/>
            <a:ext cx="4498258" cy="1325562"/>
          </a:xfrm>
        </p:spPr>
        <p:txBody>
          <a:bodyPr>
            <a:normAutofit/>
          </a:bodyPr>
          <a:lstStyle/>
          <a:p>
            <a:r>
              <a:rPr lang="en-GB" dirty="0"/>
              <a:t>what is geography</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3" name="Content Placeholder 2">
            <a:extLst>
              <a:ext uri="{FF2B5EF4-FFF2-40B4-BE49-F238E27FC236}">
                <a16:creationId xmlns:a16="http://schemas.microsoft.com/office/drawing/2014/main" id="{74A8E648-1E3D-BB36-DADE-B2DBDAF13898}"/>
              </a:ext>
            </a:extLst>
          </p:cNvPr>
          <p:cNvSpPr>
            <a:spLocks noGrp="1"/>
          </p:cNvSpPr>
          <p:nvPr>
            <p:ph idx="1"/>
          </p:nvPr>
        </p:nvSpPr>
        <p:spPr>
          <a:xfrm>
            <a:off x="908354" y="2005739"/>
            <a:ext cx="4511678" cy="4174398"/>
          </a:xfrm>
        </p:spPr>
        <p:txBody>
          <a:bodyPr>
            <a:normAutofit/>
          </a:bodyPr>
          <a:lstStyle/>
          <a:p>
            <a:r>
              <a:rPr lang="en-GB" sz="1400" dirty="0"/>
              <a:t>Def: </a:t>
            </a:r>
            <a:r>
              <a:rPr lang="en-GB" sz="1400" i="1" dirty="0"/>
              <a:t>the study of the physical features of the earth and its atmosphere, and of human activity as it affects and is affected by these, including the distribution of populations and resources and political and economic activities.</a:t>
            </a:r>
          </a:p>
          <a:p>
            <a:r>
              <a:rPr lang="en-GB" sz="1400" dirty="0"/>
              <a:t>Geography falls into two main areas we have the study of social geography -  here we are looking at where and how people live, or we have the study of physical geography here we tend to think of terrain and what we see on the land.</a:t>
            </a:r>
          </a:p>
          <a:p>
            <a:r>
              <a:rPr lang="en-GB" sz="1400" dirty="0"/>
              <a:t>Some of the first geographical information system were developed in the late 60s in Canada by software engineers who realised that if they wanted to look at the census data recently gathered then they needed to have a big, computerised map of the area. This falls into the area of social geography or sociodemographic analysis.</a:t>
            </a:r>
          </a:p>
        </p:txBody>
      </p:sp>
      <p:pic>
        <p:nvPicPr>
          <p:cNvPr id="5" name="Picture 4" descr="The planet earth taken from the outer space">
            <a:extLst>
              <a:ext uri="{FF2B5EF4-FFF2-40B4-BE49-F238E27FC236}">
                <a16:creationId xmlns:a16="http://schemas.microsoft.com/office/drawing/2014/main" id="{C9F59F01-6D6A-DC25-45ED-6D0B54BE4776}"/>
              </a:ext>
            </a:extLst>
          </p:cNvPr>
          <p:cNvPicPr>
            <a:picLocks noChangeAspect="1"/>
          </p:cNvPicPr>
          <p:nvPr/>
        </p:nvPicPr>
        <p:blipFill rotWithShape="1">
          <a:blip r:embed="rId2"/>
          <a:srcRect l="63411" r="3384" b="1"/>
          <a:stretch/>
        </p:blipFill>
        <p:spPr>
          <a:xfrm>
            <a:off x="5654016" y="10"/>
            <a:ext cx="3489984" cy="6857990"/>
          </a:xfrm>
          <a:prstGeom prst="rect">
            <a:avLst/>
          </a:prstGeom>
        </p:spPr>
      </p:pic>
    </p:spTree>
    <p:extLst>
      <p:ext uri="{BB962C8B-B14F-4D97-AF65-F5344CB8AC3E}">
        <p14:creationId xmlns:p14="http://schemas.microsoft.com/office/powerpoint/2010/main" val="972740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AEFD7BFF-E104-E67F-87D1-A90243CDA729}"/>
              </a:ext>
            </a:extLst>
          </p:cNvPr>
          <p:cNvSpPr>
            <a:spLocks noGrp="1"/>
          </p:cNvSpPr>
          <p:nvPr>
            <p:ph type="title"/>
          </p:nvPr>
        </p:nvSpPr>
        <p:spPr>
          <a:xfrm>
            <a:off x="946404" y="365760"/>
            <a:ext cx="7269480" cy="1325562"/>
          </a:xfrm>
        </p:spPr>
        <p:txBody>
          <a:bodyPr>
            <a:normAutofit/>
          </a:bodyPr>
          <a:lstStyle/>
          <a:p>
            <a:r>
              <a:rPr lang="en-GB" dirty="0"/>
              <a:t>Moving on</a:t>
            </a:r>
          </a:p>
        </p:txBody>
      </p:sp>
      <p:sp>
        <p:nvSpPr>
          <p:cNvPr id="3" name="Content Placeholder 2">
            <a:extLst>
              <a:ext uri="{FF2B5EF4-FFF2-40B4-BE49-F238E27FC236}">
                <a16:creationId xmlns:a16="http://schemas.microsoft.com/office/drawing/2014/main" id="{86A772E2-922A-753E-80CF-B72D2C68F8E8}"/>
              </a:ext>
            </a:extLst>
          </p:cNvPr>
          <p:cNvSpPr>
            <a:spLocks noGrp="1"/>
          </p:cNvSpPr>
          <p:nvPr>
            <p:ph idx="1"/>
          </p:nvPr>
        </p:nvSpPr>
        <p:spPr>
          <a:xfrm>
            <a:off x="946404" y="1828800"/>
            <a:ext cx="6446520" cy="4351337"/>
          </a:xfrm>
        </p:spPr>
        <p:txBody>
          <a:bodyPr>
            <a:normAutofit lnSpcReduction="10000"/>
          </a:bodyPr>
          <a:lstStyle/>
          <a:p>
            <a:r>
              <a:rPr lang="en-GB" dirty="0"/>
              <a:t>Several innovative developments occurred over this period, and we see the emergence of Esri who were and still are the developers of ArcGIS one of the market leading software packages available to us.</a:t>
            </a:r>
          </a:p>
          <a:p>
            <a:r>
              <a:rPr lang="en-GB" kern="100" dirty="0">
                <a:effectLst/>
                <a:ea typeface="Calibri" panose="020F0502020204030204" pitchFamily="34" charset="0"/>
                <a:cs typeface="Times New Roman" panose="02020603050405020304" pitchFamily="18" charset="0"/>
              </a:rPr>
              <a:t>Once they fulfilled the boundaries of social geography many mapping agencies wanted to investigate computer usage in greater detail and to explore the realms of GIS to seek help with map cartography. Agencies such as the British Ordnance Survey and National Geographic began to experiment.</a:t>
            </a:r>
          </a:p>
          <a:p>
            <a:r>
              <a:rPr lang="en-GB" kern="100" dirty="0">
                <a:effectLst/>
                <a:ea typeface="Calibri" panose="020F0502020204030204" pitchFamily="34" charset="0"/>
                <a:cs typeface="Times New Roman" panose="02020603050405020304" pitchFamily="18" charset="0"/>
              </a:rPr>
              <a:t>Remote sensing also played a part in the development of GIS and through the availability of military satellites and GPS we can now record information on the  earth’s surface, and we began to see the emergence of location intelligence.</a:t>
            </a:r>
          </a:p>
          <a:p>
            <a:endParaRPr lang="en-GB" dirty="0"/>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820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Tree>
    <p:extLst>
      <p:ext uri="{BB962C8B-B14F-4D97-AF65-F5344CB8AC3E}">
        <p14:creationId xmlns:p14="http://schemas.microsoft.com/office/powerpoint/2010/main" val="297869483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7" name="Rectangle 717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600"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0"/>
            <a:ext cx="2802142"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Rectangle 2"/>
          <p:cNvSpPr>
            <a:spLocks noGrp="1" noChangeArrowheads="1"/>
          </p:cNvSpPr>
          <p:nvPr>
            <p:ph type="title"/>
          </p:nvPr>
        </p:nvSpPr>
        <p:spPr>
          <a:xfrm>
            <a:off x="723898" y="643466"/>
            <a:ext cx="2319539" cy="5528734"/>
          </a:xfrm>
          <a:noFill/>
        </p:spPr>
        <p:txBody>
          <a:bodyPr anchor="t">
            <a:normAutofit/>
          </a:bodyPr>
          <a:lstStyle/>
          <a:p>
            <a:pPr eaLnBrk="1" hangingPunct="1"/>
            <a:r>
              <a:rPr lang="en-GB" altLang="en-US" sz="2400">
                <a:solidFill>
                  <a:srgbClr val="FFFFFF"/>
                </a:solidFill>
              </a:rPr>
              <a:t>…cont</a:t>
            </a:r>
          </a:p>
        </p:txBody>
      </p:sp>
      <p:sp useBgFill="1">
        <p:nvSpPr>
          <p:cNvPr id="7181" name="Rectangle 718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4740" y="0"/>
            <a:ext cx="518488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2" name="Rectangle 3"/>
          <p:cNvSpPr>
            <a:spLocks noGrp="1" noChangeArrowheads="1"/>
          </p:cNvSpPr>
          <p:nvPr>
            <p:ph idx="1"/>
          </p:nvPr>
        </p:nvSpPr>
        <p:spPr>
          <a:xfrm>
            <a:off x="3616423" y="643466"/>
            <a:ext cx="4370604" cy="5571067"/>
          </a:xfrm>
        </p:spPr>
        <p:txBody>
          <a:bodyPr>
            <a:normAutofit/>
          </a:bodyPr>
          <a:lstStyle/>
          <a:p>
            <a:pPr eaLnBrk="1" hangingPunct="1"/>
            <a:r>
              <a:rPr lang="en-GB" altLang="en-US" sz="2100"/>
              <a:t>GIS has been technology led. Based on CAD/CAM systems, they required expensive, memory rich kit.</a:t>
            </a:r>
          </a:p>
          <a:p>
            <a:pPr eaLnBrk="1" hangingPunct="1"/>
            <a:r>
              <a:rPr lang="en-GB" altLang="en-US" sz="2100"/>
              <a:t>The GIS market remains an immature one, potential customer are confused over the benefits.</a:t>
            </a:r>
          </a:p>
          <a:p>
            <a:pPr eaLnBrk="1" hangingPunct="1"/>
            <a:r>
              <a:rPr lang="en-GB" altLang="en-US" sz="2100"/>
              <a:t>Two emerging themes have increased the popularity of GIS :-</a:t>
            </a:r>
          </a:p>
          <a:p>
            <a:pPr lvl="2" eaLnBrk="1" hangingPunct="1"/>
            <a:r>
              <a:rPr lang="en-GB" altLang="en-US" sz="2100"/>
              <a:t>Data is collected containing a geographical / spatial reference</a:t>
            </a:r>
          </a:p>
          <a:p>
            <a:pPr lvl="2" eaLnBrk="1" hangingPunct="1"/>
            <a:r>
              <a:rPr lang="en-GB" altLang="en-US" sz="2100"/>
              <a:t>Rapid improvements in technology</a:t>
            </a:r>
          </a:p>
        </p:txBody>
      </p:sp>
      <p:sp>
        <p:nvSpPr>
          <p:cNvPr id="7170" name="Slide Number Placeholder 5"/>
          <p:cNvSpPr>
            <a:spLocks noGrp="1"/>
          </p:cNvSpPr>
          <p:nvPr>
            <p:ph type="sldNum" sz="quarter" idx="12"/>
          </p:nvPr>
        </p:nvSpPr>
        <p:spPr>
          <a:xfrm>
            <a:off x="8469630" y="6172200"/>
            <a:ext cx="685800" cy="593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Aft>
                <a:spcPts val="600"/>
              </a:spcAft>
            </a:pPr>
            <a:fld id="{0EAE2F01-4203-48CD-A92B-18234E917C20}" type="slidenum">
              <a:rPr lang="en-GB" altLang="en-US" smtClean="0">
                <a:latin typeface="Arial" charset="0"/>
              </a:rPr>
              <a:pPr eaLnBrk="1" hangingPunct="1">
                <a:spcAft>
                  <a:spcPts val="600"/>
                </a:spcAft>
              </a:pPr>
              <a:t>9</a:t>
            </a:fld>
            <a:endParaRPr lang="en-GB" altLang="en-US">
              <a:latin typeface="Arial" charset="0"/>
            </a:endParaRPr>
          </a:p>
        </p:txBody>
      </p:sp>
    </p:spTree>
    <p:extLst>
      <p:ext uri="{BB962C8B-B14F-4D97-AF65-F5344CB8AC3E}">
        <p14:creationId xmlns:p14="http://schemas.microsoft.com/office/powerpoint/2010/main" val="1030315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2" name="Rectangle 8201">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6569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p:cNvSpPr>
            <a:spLocks noGrp="1" noChangeArrowheads="1"/>
          </p:cNvSpPr>
          <p:nvPr>
            <p:ph type="title"/>
          </p:nvPr>
        </p:nvSpPr>
        <p:spPr>
          <a:xfrm>
            <a:off x="946403" y="365760"/>
            <a:ext cx="7393787" cy="1325562"/>
          </a:xfrm>
        </p:spPr>
        <p:txBody>
          <a:bodyPr lIns="90488" tIns="44450" rIns="90488" bIns="44450">
            <a:normAutofit/>
          </a:bodyPr>
          <a:lstStyle/>
          <a:p>
            <a:pPr eaLnBrk="1" hangingPunct="1">
              <a:defRPr/>
            </a:pPr>
            <a:r>
              <a:rPr lang="en-GB"/>
              <a:t>How GIS Emerged</a:t>
            </a:r>
          </a:p>
        </p:txBody>
      </p:sp>
      <p:sp>
        <p:nvSpPr>
          <p:cNvPr id="8204" name="Rectangle 8203">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194" name="Slide Number Placeholder 5"/>
          <p:cNvSpPr>
            <a:spLocks noGrp="1"/>
          </p:cNvSpPr>
          <p:nvPr>
            <p:ph type="sldNum" sz="quarter" idx="12"/>
          </p:nvPr>
        </p:nvSpPr>
        <p:spPr>
          <a:xfrm>
            <a:off x="0" y="6172200"/>
            <a:ext cx="685800" cy="593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Aft>
                <a:spcPts val="600"/>
              </a:spcAft>
            </a:pPr>
            <a:fld id="{46941FFB-D0F3-40F1-829D-AEDD229CBE50}" type="slidenum">
              <a:rPr lang="en-GB" altLang="en-US" smtClean="0">
                <a:latin typeface="Arial" charset="0"/>
              </a:rPr>
              <a:pPr eaLnBrk="1" hangingPunct="1">
                <a:spcAft>
                  <a:spcPts val="600"/>
                </a:spcAft>
              </a:pPr>
              <a:t>10</a:t>
            </a:fld>
            <a:endParaRPr lang="en-GB" altLang="en-US">
              <a:latin typeface="Arial" charset="0"/>
            </a:endParaRPr>
          </a:p>
        </p:txBody>
      </p:sp>
      <p:sp>
        <p:nvSpPr>
          <p:cNvPr id="8206" name="Rectangle 8205">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22793"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8198" name="Rectangle 3">
            <a:extLst>
              <a:ext uri="{FF2B5EF4-FFF2-40B4-BE49-F238E27FC236}">
                <a16:creationId xmlns:a16="http://schemas.microsoft.com/office/drawing/2014/main" id="{57A16B73-32B4-6A4E-5075-40F84ACD9E95}"/>
              </a:ext>
            </a:extLst>
          </p:cNvPr>
          <p:cNvGraphicFramePr>
            <a:graphicFrameLocks noGrp="1"/>
          </p:cNvGraphicFramePr>
          <p:nvPr>
            <p:ph idx="1"/>
            <p:extLst>
              <p:ext uri="{D42A27DB-BD31-4B8C-83A1-F6EECF244321}">
                <p14:modId xmlns:p14="http://schemas.microsoft.com/office/powerpoint/2010/main" val="3836310421"/>
              </p:ext>
            </p:extLst>
          </p:nvPr>
        </p:nvGraphicFramePr>
        <p:xfrm>
          <a:off x="946547" y="2013055"/>
          <a:ext cx="7393643"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074738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normAutofit/>
          </a:bodyPr>
          <a:lstStyle/>
          <a:p>
            <a:pPr eaLnBrk="1" hangingPunct="1"/>
            <a:r>
              <a:rPr lang="en-GB" altLang="en-US" sz="4000"/>
              <a:t>OS Landline of Penarth coastline</a:t>
            </a:r>
          </a:p>
        </p:txBody>
      </p:sp>
      <p:sp>
        <p:nvSpPr>
          <p:cNvPr id="9218" name="Slide Number Placeholder 5"/>
          <p:cNvSpPr>
            <a:spLocks noGrp="1"/>
          </p:cNvSpPr>
          <p:nvPr>
            <p:ph type="sldNum" sz="quarter" idx="12"/>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EA585405-EE10-4CEA-B448-FF96FE14007B}" type="slidenum">
              <a:rPr lang="en-GB" altLang="en-US" smtClean="0">
                <a:solidFill>
                  <a:schemeClr val="bg1"/>
                </a:solidFill>
                <a:latin typeface="Arial" charset="0"/>
              </a:rPr>
              <a:pPr eaLnBrk="1" hangingPunct="1"/>
              <a:t>11</a:t>
            </a:fld>
            <a:endParaRPr lang="en-GB" altLang="en-US">
              <a:solidFill>
                <a:schemeClr val="bg1"/>
              </a:solidFill>
              <a:latin typeface="Arial" charset="0"/>
            </a:endParaRPr>
          </a:p>
        </p:txBody>
      </p:sp>
      <p:pic>
        <p:nvPicPr>
          <p:cNvPr id="9221"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900113" y="1773238"/>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2"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932363" y="1773238"/>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endParaRPr lang="en-US" altLang="en-US"/>
          </a:p>
        </p:txBody>
      </p:sp>
      <p:sp>
        <p:nvSpPr>
          <p:cNvPr id="9224"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endParaRPr lang="en-US" altLang="en-US"/>
          </a:p>
        </p:txBody>
      </p:sp>
      <p:graphicFrame>
        <p:nvGraphicFramePr>
          <p:cNvPr id="58390" name="Group 22"/>
          <p:cNvGraphicFramePr>
            <a:graphicFrameLocks noGrp="1"/>
          </p:cNvGraphicFramePr>
          <p:nvPr/>
        </p:nvGraphicFramePr>
        <p:xfrm>
          <a:off x="611188" y="1700213"/>
          <a:ext cx="8135937" cy="3959225"/>
        </p:xfrm>
        <a:graphic>
          <a:graphicData uri="http://schemas.openxmlformats.org/drawingml/2006/table">
            <a:tbl>
              <a:tblPr/>
              <a:tblGrid>
                <a:gridCol w="4068762">
                  <a:extLst>
                    <a:ext uri="{9D8B030D-6E8A-4147-A177-3AD203B41FA5}">
                      <a16:colId xmlns:a16="http://schemas.microsoft.com/office/drawing/2014/main" val="20000"/>
                    </a:ext>
                  </a:extLst>
                </a:gridCol>
                <a:gridCol w="4067175">
                  <a:extLst>
                    <a:ext uri="{9D8B030D-6E8A-4147-A177-3AD203B41FA5}">
                      <a16:colId xmlns:a16="http://schemas.microsoft.com/office/drawing/2014/main" val="20001"/>
                    </a:ext>
                  </a:extLst>
                </a:gridCol>
              </a:tblGrid>
              <a:tr h="3959225">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414989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1.5  </a:t>
            </a:r>
            <a:r>
              <a:rPr lang="en-US" altLang="en-US">
                <a:latin typeface="Arial" charset="0"/>
              </a:rPr>
              <a:t>Tracing paper overlay</a:t>
            </a:r>
          </a:p>
        </p:txBody>
      </p:sp>
      <p:pic>
        <p:nvPicPr>
          <p:cNvPr id="10243" name="Picture 4" descr="fig-1-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3763" y="450850"/>
            <a:ext cx="2225675" cy="541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1733107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304800" y="5301208"/>
            <a:ext cx="8534400"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dirty="0">
                <a:latin typeface="Arial" charset="0"/>
              </a:rPr>
              <a:t>Figure 1.7  </a:t>
            </a:r>
            <a:r>
              <a:rPr lang="en-US" altLang="en-US" dirty="0">
                <a:latin typeface="Arial" charset="0"/>
              </a:rPr>
              <a:t>Radioactive waste case study: geology, population and conservation criteria maps</a:t>
            </a:r>
          </a:p>
          <a:p>
            <a:pPr eaLnBrk="1" hangingPunct="1">
              <a:spcBef>
                <a:spcPct val="50000"/>
              </a:spcBef>
            </a:pPr>
            <a:r>
              <a:rPr lang="en-US" altLang="en-US" sz="800" i="1" dirty="0">
                <a:latin typeface="Arial" charset="0"/>
              </a:rPr>
              <a:t>Sources</a:t>
            </a:r>
            <a:r>
              <a:rPr lang="en-US" altLang="en-US" sz="800" dirty="0">
                <a:latin typeface="Arial" charset="0"/>
              </a:rPr>
              <a:t>: (a) British Geological Survey. © NERC, IPR/71-39C reproduced by permission; (b) Office for National Statistics (www.statistics.gov.uk).</a:t>
            </a:r>
            <a:br>
              <a:rPr lang="en-US" altLang="en-US" sz="800" dirty="0">
                <a:latin typeface="Arial" charset="0"/>
              </a:rPr>
            </a:br>
            <a:r>
              <a:rPr lang="en-US" altLang="en-US" sz="800" dirty="0">
                <a:latin typeface="Arial" charset="0"/>
              </a:rPr>
              <a:t>Crown copyright material is reproduced with permission of the controller of HMSO; (c) Joint Nature Conservation Committee (www.jncc.gov.uk)</a:t>
            </a:r>
            <a:endParaRPr lang="en-US" altLang="en-US" dirty="0">
              <a:latin typeface="Arial" charset="0"/>
            </a:endParaRPr>
          </a:p>
        </p:txBody>
      </p:sp>
      <p:pic>
        <p:nvPicPr>
          <p:cNvPr id="11267" name="Picture 7" descr="fig-1-7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03525" y="460375"/>
            <a:ext cx="3208635" cy="4691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4745192"/>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304800" y="5697537"/>
            <a:ext cx="8534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dirty="0">
                <a:latin typeface="Arial" charset="0"/>
              </a:rPr>
              <a:t>Figure 1.8  </a:t>
            </a:r>
            <a:r>
              <a:rPr lang="en-US" altLang="en-US" dirty="0">
                <a:latin typeface="Arial" charset="0"/>
              </a:rPr>
              <a:t>Radioactive waste case study (a and b) results from different siting scenarios</a:t>
            </a:r>
          </a:p>
        </p:txBody>
      </p:sp>
      <p:pic>
        <p:nvPicPr>
          <p:cNvPr id="12291" name="Picture 4" descr="fig-1-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188" y="839788"/>
            <a:ext cx="7123112" cy="4677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0082623"/>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723967" y="365760"/>
            <a:ext cx="4498259" cy="1325562"/>
          </a:xfrm>
        </p:spPr>
        <p:txBody>
          <a:bodyPr lIns="90488" tIns="44450" rIns="90488" bIns="44450">
            <a:normAutofit/>
          </a:bodyPr>
          <a:lstStyle/>
          <a:p>
            <a:pPr eaLnBrk="1" hangingPunct="1">
              <a:defRPr/>
            </a:pPr>
            <a:r>
              <a:rPr lang="en-GB"/>
              <a:t>GIS Defined</a:t>
            </a:r>
          </a:p>
        </p:txBody>
      </p:sp>
      <p:pic>
        <p:nvPicPr>
          <p:cNvPr id="13318" name="Picture 13317" descr="Graph on document with pen">
            <a:extLst>
              <a:ext uri="{FF2B5EF4-FFF2-40B4-BE49-F238E27FC236}">
                <a16:creationId xmlns:a16="http://schemas.microsoft.com/office/drawing/2014/main" id="{21BEFBEB-B1E3-1648-164B-0F17DB7564E6}"/>
              </a:ext>
            </a:extLst>
          </p:cNvPr>
          <p:cNvPicPr>
            <a:picLocks noChangeAspect="1"/>
          </p:cNvPicPr>
          <p:nvPr/>
        </p:nvPicPr>
        <p:blipFill rotWithShape="1">
          <a:blip r:embed="rId2"/>
          <a:srcRect l="39877" r="26154" b="-1"/>
          <a:stretch/>
        </p:blipFill>
        <p:spPr>
          <a:xfrm>
            <a:off x="20" y="10"/>
            <a:ext cx="3489963" cy="6857990"/>
          </a:xfrm>
          <a:prstGeom prst="rect">
            <a:avLst/>
          </a:prstGeom>
        </p:spPr>
      </p:pic>
      <p:sp>
        <p:nvSpPr>
          <p:cNvPr id="13316" name="Rectangle 3"/>
          <p:cNvSpPr>
            <a:spLocks noGrp="1" noChangeArrowheads="1"/>
          </p:cNvSpPr>
          <p:nvPr>
            <p:ph idx="1"/>
          </p:nvPr>
        </p:nvSpPr>
        <p:spPr>
          <a:xfrm>
            <a:off x="3723967" y="2005739"/>
            <a:ext cx="4511678" cy="4174398"/>
          </a:xfrm>
        </p:spPr>
        <p:txBody>
          <a:bodyPr lIns="90488" tIns="44450" rIns="90488" bIns="44450">
            <a:normAutofit/>
          </a:bodyPr>
          <a:lstStyle/>
          <a:p>
            <a:pPr eaLnBrk="1" hangingPunct="1"/>
            <a:r>
              <a:rPr lang="en-GB" altLang="en-US" sz="1400"/>
              <a:t>The literature offers some differing definition but here are some suggestions :-</a:t>
            </a:r>
          </a:p>
          <a:p>
            <a:pPr eaLnBrk="1" hangingPunct="1"/>
            <a:endParaRPr lang="en-GB" altLang="en-US" sz="1400"/>
          </a:p>
          <a:p>
            <a:pPr lvl="1" eaLnBrk="1" hangingPunct="1"/>
            <a:r>
              <a:rPr lang="en-GB" altLang="en-US" sz="1400" b="1"/>
              <a:t>A business tool developed for the effective handling of spatial references</a:t>
            </a:r>
          </a:p>
          <a:p>
            <a:pPr lvl="1" eaLnBrk="1" hangingPunct="1"/>
            <a:endParaRPr lang="en-GB" altLang="en-US" sz="1400" b="1"/>
          </a:p>
          <a:p>
            <a:pPr lvl="1" eaLnBrk="1" hangingPunct="1"/>
            <a:r>
              <a:rPr lang="en-GB" altLang="en-US" sz="1400" b="1"/>
              <a:t>A set of tools for collecting storing referencing at will, transforming and displaying spatial data from the real world for a set of purposes.</a:t>
            </a:r>
          </a:p>
          <a:p>
            <a:pPr lvl="1" eaLnBrk="1" hangingPunct="1"/>
            <a:endParaRPr lang="en-GB" altLang="en-US" sz="1400" b="1"/>
          </a:p>
          <a:p>
            <a:pPr lvl="1" eaLnBrk="1" hangingPunct="1"/>
            <a:r>
              <a:rPr lang="en-GB" altLang="en-US" sz="1400" b="1"/>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
        <p:nvSpPr>
          <p:cNvPr id="13314" name="Slide Number Placeholder 5"/>
          <p:cNvSpPr>
            <a:spLocks noGrp="1"/>
          </p:cNvSpPr>
          <p:nvPr>
            <p:ph type="sldNum" sz="quarter" idx="12"/>
          </p:nvPr>
        </p:nvSpPr>
        <p:spPr>
          <a:xfrm>
            <a:off x="8469630" y="6172200"/>
            <a:ext cx="685800" cy="593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Aft>
                <a:spcPts val="600"/>
              </a:spcAft>
            </a:pPr>
            <a:fld id="{54DE1A47-5F66-4AA3-B7C2-39B08284B377}" type="slidenum">
              <a:rPr lang="en-GB" altLang="en-US" smtClean="0">
                <a:latin typeface="Arial" charset="0"/>
              </a:rPr>
              <a:pPr eaLnBrk="1" hangingPunct="1">
                <a:spcAft>
                  <a:spcPts val="600"/>
                </a:spcAft>
              </a:pPr>
              <a:t>15</a:t>
            </a:fld>
            <a:endParaRPr lang="en-GB" altLang="en-US">
              <a:latin typeface="Arial" charset="0"/>
            </a:endParaRPr>
          </a:p>
        </p:txBody>
      </p:sp>
    </p:spTree>
    <p:extLst>
      <p:ext uri="{BB962C8B-B14F-4D97-AF65-F5344CB8AC3E}">
        <p14:creationId xmlns:p14="http://schemas.microsoft.com/office/powerpoint/2010/main" val="2260674855"/>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1.12  </a:t>
            </a:r>
            <a:r>
              <a:rPr lang="en-US" altLang="en-US">
                <a:latin typeface="Arial" charset="0"/>
              </a:rPr>
              <a:t>Using GIS to assist in house hunting</a:t>
            </a:r>
          </a:p>
        </p:txBody>
      </p:sp>
      <p:pic>
        <p:nvPicPr>
          <p:cNvPr id="14339" name="Picture 6" descr="fig-1---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3" y="764704"/>
            <a:ext cx="7370131" cy="5028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255306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298450" y="5884863"/>
            <a:ext cx="8534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a:latin typeface="Arial" charset="0"/>
              </a:rPr>
              <a:t>Figure 1.12  </a:t>
            </a:r>
            <a:r>
              <a:rPr lang="en-US" altLang="en-US">
                <a:latin typeface="Arial" charset="0"/>
              </a:rPr>
              <a:t>Using GIS to assist in house hunting (Continued)</a:t>
            </a:r>
          </a:p>
        </p:txBody>
      </p:sp>
      <p:pic>
        <p:nvPicPr>
          <p:cNvPr id="15363" name="Picture 7" descr="fig-1---12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89088" y="504825"/>
            <a:ext cx="5897562" cy="528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861963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2"/>
          <p:cNvSpPr txBox="1">
            <a:spLocks noChangeArrowheads="1"/>
          </p:cNvSpPr>
          <p:nvPr/>
        </p:nvSpPr>
        <p:spPr bwMode="auto">
          <a:xfrm>
            <a:off x="304800" y="5818188"/>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dirty="0">
                <a:latin typeface="Arial" charset="0"/>
              </a:rPr>
              <a:t>Figure 1.13  </a:t>
            </a:r>
            <a:r>
              <a:rPr lang="en-US" altLang="en-US" dirty="0">
                <a:latin typeface="Arial" charset="0"/>
              </a:rPr>
              <a:t>The house hunting case study </a:t>
            </a:r>
          </a:p>
          <a:p>
            <a:pPr eaLnBrk="1" hangingPunct="1">
              <a:spcBef>
                <a:spcPct val="50000"/>
              </a:spcBef>
            </a:pPr>
            <a:r>
              <a:rPr lang="en-US" altLang="en-US" sz="800" i="1" dirty="0">
                <a:latin typeface="Arial" charset="0"/>
              </a:rPr>
              <a:t>Source</a:t>
            </a:r>
            <a:r>
              <a:rPr lang="en-US" altLang="en-US" sz="800" dirty="0">
                <a:latin typeface="Arial" charset="0"/>
              </a:rPr>
              <a:t>: </a:t>
            </a:r>
            <a:r>
              <a:rPr lang="en-US" altLang="en-US" sz="800" dirty="0" err="1">
                <a:latin typeface="Arial" charset="0"/>
              </a:rPr>
              <a:t>GeographyCal</a:t>
            </a:r>
            <a:r>
              <a:rPr lang="en-US" altLang="en-US" sz="800" baseline="30000" dirty="0">
                <a:latin typeface="Arial" charset="0"/>
              </a:rPr>
              <a:t>®</a:t>
            </a:r>
          </a:p>
        </p:txBody>
      </p:sp>
      <p:pic>
        <p:nvPicPr>
          <p:cNvPr id="16387" name="Picture 4" descr="fig-1-13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4788" y="571500"/>
            <a:ext cx="6145212" cy="524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520483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1026"/>
          <p:cNvSpPr txBox="1">
            <a:spLocks noChangeArrowheads="1"/>
          </p:cNvSpPr>
          <p:nvPr/>
        </p:nvSpPr>
        <p:spPr bwMode="auto">
          <a:xfrm>
            <a:off x="304800" y="5805264"/>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Bef>
                <a:spcPct val="50000"/>
              </a:spcBef>
            </a:pPr>
            <a:r>
              <a:rPr lang="en-GB" altLang="en-US" sz="1200" dirty="0">
                <a:latin typeface="Arial" charset="0"/>
              </a:rPr>
              <a:t>Figure 1.13  </a:t>
            </a:r>
            <a:r>
              <a:rPr lang="en-US" altLang="en-US" dirty="0">
                <a:latin typeface="Arial" charset="0"/>
              </a:rPr>
              <a:t>The house hunting case study (Continued) </a:t>
            </a:r>
          </a:p>
          <a:p>
            <a:pPr eaLnBrk="1" hangingPunct="1">
              <a:spcBef>
                <a:spcPct val="50000"/>
              </a:spcBef>
            </a:pPr>
            <a:r>
              <a:rPr lang="en-US" altLang="en-US" sz="800" i="1" dirty="0">
                <a:latin typeface="Arial" charset="0"/>
              </a:rPr>
              <a:t>Source</a:t>
            </a:r>
            <a:r>
              <a:rPr lang="en-US" altLang="en-US" sz="800" dirty="0">
                <a:latin typeface="Arial" charset="0"/>
              </a:rPr>
              <a:t>: </a:t>
            </a:r>
            <a:r>
              <a:rPr lang="en-US" altLang="en-US" sz="800" dirty="0" err="1">
                <a:latin typeface="Arial" charset="0"/>
              </a:rPr>
              <a:t>GeographyCal</a:t>
            </a:r>
            <a:r>
              <a:rPr lang="en-US" altLang="en-US" sz="800" baseline="30000" dirty="0">
                <a:latin typeface="Arial" charset="0"/>
              </a:rPr>
              <a:t>®</a:t>
            </a:r>
          </a:p>
        </p:txBody>
      </p:sp>
      <p:pic>
        <p:nvPicPr>
          <p:cNvPr id="17411" name="Picture 1029" descr="fig-1-13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3" y="1600787"/>
            <a:ext cx="7471171" cy="387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907596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8441" name="Rectangle 18440">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946404" y="365760"/>
            <a:ext cx="7269480" cy="1325562"/>
          </a:xfrm>
        </p:spPr>
        <p:txBody>
          <a:bodyPr lIns="90488" tIns="44450" rIns="90488" bIns="44450">
            <a:normAutofit/>
          </a:bodyPr>
          <a:lstStyle/>
          <a:p>
            <a:pPr eaLnBrk="1" hangingPunct="1">
              <a:defRPr/>
            </a:pPr>
            <a:r>
              <a:rPr lang="en-GB"/>
              <a:t>So what is a GIS</a:t>
            </a:r>
          </a:p>
        </p:txBody>
      </p:sp>
      <p:sp>
        <p:nvSpPr>
          <p:cNvPr id="18436" name="Rectangle 3"/>
          <p:cNvSpPr>
            <a:spLocks noGrp="1" noChangeArrowheads="1"/>
          </p:cNvSpPr>
          <p:nvPr>
            <p:ph idx="1"/>
          </p:nvPr>
        </p:nvSpPr>
        <p:spPr>
          <a:xfrm>
            <a:off x="946404" y="1828800"/>
            <a:ext cx="6446520" cy="4351337"/>
          </a:xfrm>
        </p:spPr>
        <p:txBody>
          <a:bodyPr lIns="90488" tIns="44450" rIns="90488" bIns="44450">
            <a:normAutofit/>
          </a:bodyPr>
          <a:lstStyle/>
          <a:p>
            <a:pPr eaLnBrk="1" hangingPunct="1"/>
            <a:r>
              <a:rPr lang="en-GB" altLang="en-US"/>
              <a:t>A computer system that can handle and use databases of information that describes things i.e.. object or places on the earth's surface. </a:t>
            </a:r>
          </a:p>
          <a:p>
            <a:pPr eaLnBrk="1" hangingPunct="1"/>
            <a:r>
              <a:rPr lang="en-GB" altLang="en-US"/>
              <a:t>Elements that occupy space and have a </a:t>
            </a:r>
            <a:r>
              <a:rPr lang="en-GB" altLang="en-US" err="1"/>
              <a:t>spacial</a:t>
            </a:r>
            <a:r>
              <a:rPr lang="en-GB" altLang="en-US"/>
              <a:t> reference.</a:t>
            </a:r>
          </a:p>
          <a:p>
            <a:pPr eaLnBrk="1" hangingPunct="1"/>
            <a:r>
              <a:rPr lang="en-GB" altLang="en-US"/>
              <a:t>GIS offers the user a model of geographical reality</a:t>
            </a:r>
          </a:p>
          <a:p>
            <a:pPr eaLnBrk="1" hangingPunct="1"/>
            <a:r>
              <a:rPr lang="en-GB" altLang="en-US"/>
              <a:t>To explain</a:t>
            </a:r>
            <a:r>
              <a:rPr lang="en-GB" altLang="en-US" i="1"/>
              <a:t>:</a:t>
            </a:r>
          </a:p>
          <a:p>
            <a:pPr lvl="2" eaLnBrk="1" hangingPunct="1"/>
            <a:r>
              <a:rPr lang="en-GB" altLang="en-US"/>
              <a:t>an </a:t>
            </a:r>
            <a:r>
              <a:rPr lang="en-GB" altLang="en-US" err="1"/>
              <a:t>aspatial</a:t>
            </a:r>
            <a:r>
              <a:rPr lang="en-GB" altLang="en-US"/>
              <a:t> query : </a:t>
            </a:r>
          </a:p>
          <a:p>
            <a:pPr lvl="4" eaLnBrk="1" hangingPunct="1"/>
            <a:r>
              <a:rPr lang="en-GB" altLang="en-US"/>
              <a:t>How many students are on the HND computing course at UWTSD</a:t>
            </a:r>
          </a:p>
          <a:p>
            <a:pPr lvl="2" eaLnBrk="1" hangingPunct="1"/>
            <a:r>
              <a:rPr lang="en-GB" altLang="en-US"/>
              <a:t>a spatial query :</a:t>
            </a:r>
          </a:p>
          <a:p>
            <a:pPr lvl="4" eaLnBrk="1" hangingPunct="1"/>
            <a:r>
              <a:rPr lang="en-GB" altLang="en-US"/>
              <a:t>How many students travel to the </a:t>
            </a:r>
            <a:r>
              <a:rPr lang="en-GB" altLang="en-US" err="1"/>
              <a:t>B.Sc</a:t>
            </a:r>
            <a:r>
              <a:rPr lang="en-GB" altLang="en-US"/>
              <a:t> Data and Information Systems course daily, form a distance greater than 20 miles. </a:t>
            </a:r>
          </a:p>
        </p:txBody>
      </p:sp>
      <p:sp>
        <p:nvSpPr>
          <p:cNvPr id="18443" name="Rectangle 18442">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8200" y="0"/>
            <a:ext cx="6858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434" name="Slide Number Placeholder 5"/>
          <p:cNvSpPr>
            <a:spLocks noGrp="1"/>
          </p:cNvSpPr>
          <p:nvPr>
            <p:ph type="sldNum" sz="quarter" idx="12"/>
          </p:nvPr>
        </p:nvSpPr>
        <p:spPr>
          <a:xfrm>
            <a:off x="8469630" y="6172200"/>
            <a:ext cx="685800" cy="593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spcAft>
                <a:spcPts val="600"/>
              </a:spcAft>
            </a:pPr>
            <a:fld id="{D3876431-FB05-4C7D-85BD-F0895418626A}" type="slidenum">
              <a:rPr lang="en-GB" altLang="en-US">
                <a:solidFill>
                  <a:schemeClr val="tx1">
                    <a:alpha val="70000"/>
                  </a:schemeClr>
                </a:solidFill>
                <a:latin typeface="Arial" charset="0"/>
              </a:rPr>
              <a:pPr eaLnBrk="1" hangingPunct="1">
                <a:spcAft>
                  <a:spcPts val="600"/>
                </a:spcAft>
              </a:pPr>
              <a:t>20</a:t>
            </a:fld>
            <a:endParaRPr lang="en-GB" altLang="en-US">
              <a:solidFill>
                <a:schemeClr val="tx1">
                  <a:alpha val="70000"/>
                </a:schemeClr>
              </a:solidFill>
              <a:latin typeface="Arial" charset="0"/>
            </a:endParaRPr>
          </a:p>
        </p:txBody>
      </p:sp>
    </p:spTree>
    <p:extLst>
      <p:ext uri="{BB962C8B-B14F-4D97-AF65-F5344CB8AC3E}">
        <p14:creationId xmlns:p14="http://schemas.microsoft.com/office/powerpoint/2010/main" val="3472035920"/>
      </p:ext>
    </p:extLst>
  </p:cSld>
  <p:clrMapOvr>
    <a:overrideClrMapping bg1="dk1" tx1="lt1" bg2="dk2" tx2="lt2" accent1="accent1" accent2="accent2" accent3="accent3" accent4="accent4" accent5="accent5" accent6="accent6" hlink="hlink" folHlink="folHlink"/>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6" name="Rectangle 19465">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468" name="Rectangle 19467">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3429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0" name="Rectangle 19469">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0"/>
            <a:ext cx="812673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459" name="Rectangle 2"/>
          <p:cNvSpPr>
            <a:spLocks noGrp="1" noChangeArrowheads="1"/>
          </p:cNvSpPr>
          <p:nvPr>
            <p:ph type="title"/>
          </p:nvPr>
        </p:nvSpPr>
        <p:spPr>
          <a:xfrm>
            <a:off x="4141950" y="758952"/>
            <a:ext cx="3868193" cy="4041648"/>
          </a:xfrm>
        </p:spPr>
        <p:txBody>
          <a:bodyPr vert="horz" lIns="91440" tIns="45720" rIns="91440" bIns="45720" rtlCol="0" anchor="b">
            <a:normAutofit/>
          </a:bodyPr>
          <a:lstStyle/>
          <a:p>
            <a:pPr>
              <a:lnSpc>
                <a:spcPct val="85000"/>
              </a:lnSpc>
            </a:pPr>
            <a:r>
              <a:rPr lang="en-US" altLang="en-US" sz="5600">
                <a:solidFill>
                  <a:srgbClr val="FFFFFF"/>
                </a:solidFill>
              </a:rPr>
              <a:t>Student attending Swansea IQ in from Wales</a:t>
            </a:r>
          </a:p>
        </p:txBody>
      </p:sp>
      <p:sp useBgFill="1">
        <p:nvSpPr>
          <p:cNvPr id="19472" name="Rectangle 19471">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213" y="0"/>
            <a:ext cx="346497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1" name="Picture 4" descr="wales students"/>
          <p:cNvPicPr>
            <a:picLocks noChangeAspect="1" noChangeArrowheads="1"/>
          </p:cNvPicPr>
          <p:nvPr/>
        </p:nvPicPr>
        <p:blipFill>
          <a:blip r:embed="rId2" cstate="print">
            <a:extLst>
              <a:ext uri="{28A0092B-C50C-407E-A947-70E740481C1C}">
                <a14:useLocalDpi xmlns:a14="http://schemas.microsoft.com/office/drawing/2010/main" val="0"/>
              </a:ext>
            </a:extLst>
          </a:blip>
          <a:srcRect t="21797" r="4524" b="22333"/>
          <a:stretch>
            <a:fillRect/>
          </a:stretch>
        </p:blipFill>
        <p:spPr bwMode="auto">
          <a:xfrm>
            <a:off x="677240" y="2272397"/>
            <a:ext cx="2788922" cy="23067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74" name="Rectangle 19473">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9630" y="0"/>
            <a:ext cx="67437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Slide Number Placeholder 5"/>
          <p:cNvSpPr>
            <a:spLocks noGrp="1"/>
          </p:cNvSpPr>
          <p:nvPr>
            <p:ph type="sldNum" sz="quarter" idx="12"/>
          </p:nvPr>
        </p:nvSpPr>
        <p:spPr>
          <a:xfrm>
            <a:off x="8469630" y="6172200"/>
            <a:ext cx="685800" cy="593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chor="ctr">
            <a:normAutofit/>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lnSpc>
                <a:spcPct val="90000"/>
              </a:lnSpc>
              <a:spcAft>
                <a:spcPts val="600"/>
              </a:spcAft>
            </a:pPr>
            <a:fld id="{92D7FE71-1965-4D30-9765-8003883A6381}" type="slidenum">
              <a:rPr lang="en-US" altLang="en-US" sz="3600">
                <a:solidFill>
                  <a:srgbClr val="A6A6A6"/>
                </a:solidFill>
                <a:latin typeface="+mn-lt"/>
              </a:rPr>
              <a:pPr eaLnBrk="1" hangingPunct="1">
                <a:lnSpc>
                  <a:spcPct val="90000"/>
                </a:lnSpc>
                <a:spcAft>
                  <a:spcPts val="600"/>
                </a:spcAft>
              </a:pPr>
              <a:t>21</a:t>
            </a:fld>
            <a:endParaRPr lang="en-US" altLang="en-US" sz="3600">
              <a:solidFill>
                <a:srgbClr val="A6A6A6"/>
              </a:solidFill>
              <a:latin typeface="+mn-lt"/>
            </a:endParaRPr>
          </a:p>
        </p:txBody>
      </p:sp>
    </p:spTree>
    <p:extLst>
      <p:ext uri="{BB962C8B-B14F-4D97-AF65-F5344CB8AC3E}">
        <p14:creationId xmlns:p14="http://schemas.microsoft.com/office/powerpoint/2010/main" val="11418630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71C00-ED89-4904-9394-43BE17D49353}"/>
              </a:ext>
            </a:extLst>
          </p:cNvPr>
          <p:cNvSpPr>
            <a:spLocks noGrp="1"/>
          </p:cNvSpPr>
          <p:nvPr>
            <p:ph type="title"/>
          </p:nvPr>
        </p:nvSpPr>
        <p:spPr/>
        <p:txBody>
          <a:bodyPr/>
          <a:lstStyle/>
          <a:p>
            <a:r>
              <a:rPr lang="en-GB" dirty="0"/>
              <a:t>Health Map Wales</a:t>
            </a:r>
          </a:p>
        </p:txBody>
      </p:sp>
      <p:pic>
        <p:nvPicPr>
          <p:cNvPr id="4" name="Content Placeholder 3">
            <a:extLst>
              <a:ext uri="{FF2B5EF4-FFF2-40B4-BE49-F238E27FC236}">
                <a16:creationId xmlns:a16="http://schemas.microsoft.com/office/drawing/2014/main" id="{973971B7-816C-409F-BEF0-A51FB5AAB363}"/>
              </a:ext>
            </a:extLst>
          </p:cNvPr>
          <p:cNvPicPr>
            <a:picLocks noGrp="1" noChangeAspect="1"/>
          </p:cNvPicPr>
          <p:nvPr>
            <p:ph idx="1"/>
          </p:nvPr>
        </p:nvPicPr>
        <p:blipFill rotWithShape="1">
          <a:blip r:embed="rId2"/>
          <a:srcRect l="67272" t="3037" b="57665"/>
          <a:stretch/>
        </p:blipFill>
        <p:spPr>
          <a:xfrm>
            <a:off x="394552" y="1809506"/>
            <a:ext cx="7489816" cy="4051074"/>
          </a:xfrm>
          <a:prstGeom prst="rect">
            <a:avLst/>
          </a:prstGeom>
        </p:spPr>
      </p:pic>
    </p:spTree>
    <p:extLst>
      <p:ext uri="{BB962C8B-B14F-4D97-AF65-F5344CB8AC3E}">
        <p14:creationId xmlns:p14="http://schemas.microsoft.com/office/powerpoint/2010/main" val="2706971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E8504-3D42-4978-952C-1EF5E8543C55}"/>
              </a:ext>
            </a:extLst>
          </p:cNvPr>
          <p:cNvSpPr>
            <a:spLocks noGrp="1"/>
          </p:cNvSpPr>
          <p:nvPr>
            <p:ph type="title"/>
          </p:nvPr>
        </p:nvSpPr>
        <p:spPr/>
        <p:txBody>
          <a:bodyPr/>
          <a:lstStyle/>
          <a:p>
            <a:r>
              <a:rPr lang="en-GB" dirty="0"/>
              <a:t>NHS </a:t>
            </a:r>
            <a:r>
              <a:rPr lang="en-GB" dirty="0" err="1"/>
              <a:t>Covid</a:t>
            </a:r>
            <a:r>
              <a:rPr lang="en-GB" dirty="0"/>
              <a:t> Mapping</a:t>
            </a:r>
          </a:p>
        </p:txBody>
      </p:sp>
      <p:pic>
        <p:nvPicPr>
          <p:cNvPr id="4" name="Content Placeholder 3">
            <a:extLst>
              <a:ext uri="{FF2B5EF4-FFF2-40B4-BE49-F238E27FC236}">
                <a16:creationId xmlns:a16="http://schemas.microsoft.com/office/drawing/2014/main" id="{DF7D7779-ED21-4CC6-A4D6-169D5F70F0F6}"/>
              </a:ext>
            </a:extLst>
          </p:cNvPr>
          <p:cNvPicPr>
            <a:picLocks noGrp="1" noChangeAspect="1"/>
          </p:cNvPicPr>
          <p:nvPr>
            <p:ph idx="1"/>
          </p:nvPr>
        </p:nvPicPr>
        <p:blipFill rotWithShape="1">
          <a:blip r:embed="rId2"/>
          <a:srcRect l="68796" t="7720" b="60494"/>
          <a:stretch/>
        </p:blipFill>
        <p:spPr>
          <a:xfrm>
            <a:off x="323528" y="2009944"/>
            <a:ext cx="8114604" cy="3723400"/>
          </a:xfrm>
          <a:prstGeom prst="rect">
            <a:avLst/>
          </a:prstGeom>
        </p:spPr>
      </p:pic>
    </p:spTree>
    <p:extLst>
      <p:ext uri="{BB962C8B-B14F-4D97-AF65-F5344CB8AC3E}">
        <p14:creationId xmlns:p14="http://schemas.microsoft.com/office/powerpoint/2010/main" val="965607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normAutofit/>
          </a:bodyPr>
          <a:lstStyle/>
          <a:p>
            <a:pPr algn="ctr" eaLnBrk="1" hangingPunct="1"/>
            <a:r>
              <a:rPr lang="en-GB" altLang="en-US" dirty="0"/>
              <a:t>What question can we expect a GIS to answer</a:t>
            </a:r>
          </a:p>
        </p:txBody>
      </p:sp>
      <p:sp>
        <p:nvSpPr>
          <p:cNvPr id="21508" name="Rectangle 3"/>
          <p:cNvSpPr>
            <a:spLocks noGrp="1" noChangeArrowheads="1"/>
          </p:cNvSpPr>
          <p:nvPr>
            <p:ph idx="1"/>
          </p:nvPr>
        </p:nvSpPr>
        <p:spPr/>
        <p:txBody>
          <a:bodyPr>
            <a:normAutofit/>
          </a:bodyPr>
          <a:lstStyle/>
          <a:p>
            <a:pPr eaLnBrk="1" hangingPunct="1"/>
            <a:r>
              <a:rPr lang="en-GB" altLang="en-US" sz="2400" dirty="0">
                <a:solidFill>
                  <a:srgbClr val="04403F"/>
                </a:solidFill>
              </a:rPr>
              <a:t>Where are particular features found ?</a:t>
            </a:r>
          </a:p>
          <a:p>
            <a:pPr eaLnBrk="1" hangingPunct="1"/>
            <a:r>
              <a:rPr lang="en-GB" altLang="en-US" sz="2400" dirty="0">
                <a:solidFill>
                  <a:srgbClr val="04403F"/>
                </a:solidFill>
              </a:rPr>
              <a:t>What geographical patterns exist?</a:t>
            </a:r>
          </a:p>
          <a:p>
            <a:pPr eaLnBrk="1" hangingPunct="1"/>
            <a:r>
              <a:rPr lang="en-GB" altLang="en-US" sz="2400" dirty="0">
                <a:solidFill>
                  <a:srgbClr val="04403F"/>
                </a:solidFill>
              </a:rPr>
              <a:t>Where have changes occurred over a given period ?</a:t>
            </a:r>
          </a:p>
          <a:p>
            <a:pPr eaLnBrk="1" hangingPunct="1"/>
            <a:r>
              <a:rPr lang="en-GB" altLang="en-US" sz="2400" dirty="0">
                <a:solidFill>
                  <a:srgbClr val="04403F"/>
                </a:solidFill>
              </a:rPr>
              <a:t>Where do certain conditions apply?</a:t>
            </a:r>
          </a:p>
          <a:p>
            <a:pPr eaLnBrk="1" hangingPunct="1"/>
            <a:r>
              <a:rPr lang="en-GB" altLang="en-US" sz="2400" dirty="0">
                <a:solidFill>
                  <a:srgbClr val="04403F"/>
                </a:solidFill>
              </a:rPr>
              <a:t>What will the spatial implication be if an organisation takes certain actions? </a:t>
            </a:r>
          </a:p>
        </p:txBody>
      </p:sp>
      <p:sp>
        <p:nvSpPr>
          <p:cNvPr id="21506" name="Slide Number Placeholder 5"/>
          <p:cNvSpPr>
            <a:spLocks noGrp="1"/>
          </p:cNvSpPr>
          <p:nvPr>
            <p:ph type="sldNum" sz="quarter" idx="12"/>
          </p:nvPr>
        </p:nvSpPr>
        <p:spPr>
          <a:xfrm>
            <a:off x="6553200" y="6457950"/>
            <a:ext cx="2133600" cy="4762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lvl1pPr eaLnBrk="0" hangingPunct="0">
              <a:defRPr>
                <a:solidFill>
                  <a:schemeClr val="tx1"/>
                </a:solidFill>
                <a:latin typeface="Times New Roman" pitchFamily="18" charset="0"/>
              </a:defRPr>
            </a:lvl1pPr>
            <a:lvl2pPr marL="742950" indent="-285750" eaLnBrk="0" hangingPunct="0">
              <a:defRPr>
                <a:solidFill>
                  <a:schemeClr val="tx1"/>
                </a:solidFill>
                <a:latin typeface="Times New Roman" pitchFamily="18" charset="0"/>
              </a:defRPr>
            </a:lvl2pPr>
            <a:lvl3pPr marL="1143000" indent="-228600" eaLnBrk="0" hangingPunct="0">
              <a:defRPr>
                <a:solidFill>
                  <a:schemeClr val="tx1"/>
                </a:solidFill>
                <a:latin typeface="Times New Roman" pitchFamily="18" charset="0"/>
              </a:defRPr>
            </a:lvl3pPr>
            <a:lvl4pPr marL="1600200" indent="-228600" eaLnBrk="0" hangingPunct="0">
              <a:defRPr>
                <a:solidFill>
                  <a:schemeClr val="tx1"/>
                </a:solidFill>
                <a:latin typeface="Times New Roman" pitchFamily="18" charset="0"/>
              </a:defRPr>
            </a:lvl4pPr>
            <a:lvl5pPr marL="2057400" indent="-228600" eaLnBrk="0" hangingPunct="0">
              <a:defRPr>
                <a:solidFill>
                  <a:schemeClr val="tx1"/>
                </a:solidFill>
                <a:latin typeface="Times New Roman" pitchFamily="18" charset="0"/>
              </a:defRPr>
            </a:lvl5pPr>
            <a:lvl6pPr marL="2514600" indent="-228600" eaLnBrk="0" fontAlgn="base" hangingPunct="0">
              <a:spcBef>
                <a:spcPct val="0"/>
              </a:spcBef>
              <a:spcAft>
                <a:spcPct val="0"/>
              </a:spcAft>
              <a:defRPr>
                <a:solidFill>
                  <a:schemeClr val="tx1"/>
                </a:solidFill>
                <a:latin typeface="Times New Roman" pitchFamily="18" charset="0"/>
              </a:defRPr>
            </a:lvl6pPr>
            <a:lvl7pPr marL="2971800" indent="-228600" eaLnBrk="0" fontAlgn="base" hangingPunct="0">
              <a:spcBef>
                <a:spcPct val="0"/>
              </a:spcBef>
              <a:spcAft>
                <a:spcPct val="0"/>
              </a:spcAft>
              <a:defRPr>
                <a:solidFill>
                  <a:schemeClr val="tx1"/>
                </a:solidFill>
                <a:latin typeface="Times New Roman" pitchFamily="18" charset="0"/>
              </a:defRPr>
            </a:lvl7pPr>
            <a:lvl8pPr marL="3429000" indent="-228600" eaLnBrk="0" fontAlgn="base" hangingPunct="0">
              <a:spcBef>
                <a:spcPct val="0"/>
              </a:spcBef>
              <a:spcAft>
                <a:spcPct val="0"/>
              </a:spcAft>
              <a:defRPr>
                <a:solidFill>
                  <a:schemeClr val="tx1"/>
                </a:solidFill>
                <a:latin typeface="Times New Roman" pitchFamily="18" charset="0"/>
              </a:defRPr>
            </a:lvl8pPr>
            <a:lvl9pPr marL="3886200" indent="-228600" eaLnBrk="0" fontAlgn="base" hangingPunct="0">
              <a:spcBef>
                <a:spcPct val="0"/>
              </a:spcBef>
              <a:spcAft>
                <a:spcPct val="0"/>
              </a:spcAft>
              <a:defRPr>
                <a:solidFill>
                  <a:schemeClr val="tx1"/>
                </a:solidFill>
                <a:latin typeface="Times New Roman" pitchFamily="18" charset="0"/>
              </a:defRPr>
            </a:lvl9pPr>
          </a:lstStyle>
          <a:p>
            <a:pPr eaLnBrk="1" hangingPunct="1"/>
            <a:fld id="{2A93FB1B-46D2-4C3F-95B2-6CD48B7B838B}" type="slidenum">
              <a:rPr lang="en-GB" altLang="en-US" smtClean="0">
                <a:solidFill>
                  <a:schemeClr val="bg1"/>
                </a:solidFill>
                <a:latin typeface="Arial" charset="0"/>
              </a:rPr>
              <a:pPr eaLnBrk="1" hangingPunct="1"/>
              <a:t>24</a:t>
            </a:fld>
            <a:endParaRPr lang="en-GB" altLang="en-US">
              <a:solidFill>
                <a:schemeClr val="bg1"/>
              </a:solidFill>
              <a:latin typeface="Arial" charset="0"/>
            </a:endParaRPr>
          </a:p>
        </p:txBody>
      </p:sp>
    </p:spTree>
    <p:extLst>
      <p:ext uri="{BB962C8B-B14F-4D97-AF65-F5344CB8AC3E}">
        <p14:creationId xmlns:p14="http://schemas.microsoft.com/office/powerpoint/2010/main" val="375060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11188" y="476250"/>
            <a:ext cx="7772400" cy="1069975"/>
          </a:xfrm>
        </p:spPr>
        <p:txBody>
          <a:bodyPr>
            <a:normAutofit fontScale="90000"/>
          </a:bodyPr>
          <a:lstStyle/>
          <a:p>
            <a:pPr eaLnBrk="1" hangingPunct="1"/>
            <a:r>
              <a:rPr lang="en-US" altLang="en-US" sz="4000" u="sng" dirty="0">
                <a:solidFill>
                  <a:schemeClr val="bg2"/>
                </a:solidFill>
              </a:rPr>
              <a:t>READING LIST:</a:t>
            </a:r>
            <a:br>
              <a:rPr lang="en-US" altLang="en-US" sz="4000" dirty="0">
                <a:solidFill>
                  <a:schemeClr val="bg2"/>
                </a:solidFill>
              </a:rPr>
            </a:br>
            <a:endParaRPr lang="en-GB" altLang="en-US" sz="4000" dirty="0">
              <a:solidFill>
                <a:schemeClr val="bg2"/>
              </a:solidFill>
            </a:endParaRPr>
          </a:p>
        </p:txBody>
      </p:sp>
      <p:sp>
        <p:nvSpPr>
          <p:cNvPr id="22531" name="Rectangle 3"/>
          <p:cNvSpPr>
            <a:spLocks noGrp="1" noChangeArrowheads="1"/>
          </p:cNvSpPr>
          <p:nvPr>
            <p:ph idx="1"/>
          </p:nvPr>
        </p:nvSpPr>
        <p:spPr>
          <a:noFill/>
        </p:spPr>
        <p:txBody>
          <a:bodyPr>
            <a:normAutofit fontScale="92500" lnSpcReduction="20000"/>
          </a:bodyPr>
          <a:lstStyle/>
          <a:p>
            <a:r>
              <a:rPr lang="en-US" altLang="en-US" sz="2800" dirty="0">
                <a:solidFill>
                  <a:srgbClr val="04403F"/>
                </a:solidFill>
              </a:rPr>
              <a:t>Longley, P, Goodchild, M, Maguire, D, </a:t>
            </a:r>
            <a:r>
              <a:rPr lang="en-US" altLang="en-US" sz="2800" dirty="0" err="1">
                <a:solidFill>
                  <a:srgbClr val="04403F"/>
                </a:solidFill>
              </a:rPr>
              <a:t>Rhind</a:t>
            </a:r>
            <a:r>
              <a:rPr lang="en-US" altLang="en-US" sz="2800" dirty="0">
                <a:solidFill>
                  <a:srgbClr val="04403F"/>
                </a:solidFill>
              </a:rPr>
              <a:t>, D (2016) </a:t>
            </a:r>
            <a:r>
              <a:rPr lang="en-US" altLang="en-US" sz="2800" i="1" dirty="0">
                <a:solidFill>
                  <a:schemeClr val="tx2">
                    <a:lumMod val="60000"/>
                    <a:lumOff val="40000"/>
                  </a:schemeClr>
                </a:solidFill>
              </a:rPr>
              <a:t>Geographical Information Systems and Science</a:t>
            </a:r>
            <a:r>
              <a:rPr lang="en-US" altLang="en-US" sz="2800" dirty="0">
                <a:solidFill>
                  <a:schemeClr val="tx2">
                    <a:lumMod val="60000"/>
                    <a:lumOff val="40000"/>
                  </a:schemeClr>
                </a:solidFill>
              </a:rPr>
              <a:t>, </a:t>
            </a:r>
            <a:r>
              <a:rPr lang="en-US" altLang="en-US" sz="2800" dirty="0">
                <a:solidFill>
                  <a:srgbClr val="04403F"/>
                </a:solidFill>
              </a:rPr>
              <a:t>Wiley</a:t>
            </a:r>
          </a:p>
          <a:p>
            <a:r>
              <a:rPr lang="en-US" altLang="en-US" sz="2800" dirty="0">
                <a:solidFill>
                  <a:srgbClr val="04403F"/>
                </a:solidFill>
              </a:rPr>
              <a:t>Heywood, I., Cornelius, S. &amp; Carver, S. (2016) </a:t>
            </a:r>
            <a:r>
              <a:rPr lang="en-US" altLang="en-US" sz="2800" i="1" dirty="0">
                <a:solidFill>
                  <a:schemeClr val="tx2">
                    <a:lumMod val="60000"/>
                    <a:lumOff val="40000"/>
                  </a:schemeClr>
                </a:solidFill>
              </a:rPr>
              <a:t>An Introduction to Geographical Information Systems</a:t>
            </a:r>
            <a:r>
              <a:rPr lang="en-US" altLang="en-US" sz="2800" dirty="0">
                <a:solidFill>
                  <a:srgbClr val="04403F"/>
                </a:solidFill>
              </a:rPr>
              <a:t>, Prentice Hall </a:t>
            </a:r>
            <a:endParaRPr lang="en-GB" altLang="en-US" sz="2800" dirty="0">
              <a:solidFill>
                <a:srgbClr val="04403F"/>
              </a:solidFill>
            </a:endParaRPr>
          </a:p>
          <a:p>
            <a:pPr eaLnBrk="1" hangingPunct="1"/>
            <a:endParaRPr lang="en-US" altLang="en-US" sz="2800" dirty="0">
              <a:solidFill>
                <a:srgbClr val="04403F"/>
              </a:solidFill>
            </a:endParaRPr>
          </a:p>
          <a:p>
            <a:pPr eaLnBrk="1" hangingPunct="1"/>
            <a:r>
              <a:rPr lang="en-US" altLang="en-US" sz="2800" dirty="0">
                <a:solidFill>
                  <a:srgbClr val="04403F"/>
                </a:solidFill>
                <a:highlight>
                  <a:srgbClr val="C0C0C0"/>
                </a:highlight>
              </a:rPr>
              <a:t>Daniel, L., </a:t>
            </a:r>
            <a:r>
              <a:rPr lang="en-US" altLang="en-US" sz="2800" dirty="0" err="1">
                <a:solidFill>
                  <a:srgbClr val="04403F"/>
                </a:solidFill>
                <a:highlight>
                  <a:srgbClr val="C0C0C0"/>
                </a:highlight>
              </a:rPr>
              <a:t>Loree</a:t>
            </a:r>
            <a:r>
              <a:rPr lang="en-US" altLang="en-US" sz="2800" dirty="0">
                <a:solidFill>
                  <a:srgbClr val="04403F"/>
                </a:solidFill>
                <a:highlight>
                  <a:srgbClr val="C0C0C0"/>
                </a:highlight>
              </a:rPr>
              <a:t>, P. &amp; Whitener, A. (2002) </a:t>
            </a:r>
            <a:r>
              <a:rPr lang="en-US" altLang="en-US" sz="2800" i="1" dirty="0">
                <a:solidFill>
                  <a:schemeClr val="tx2">
                    <a:lumMod val="60000"/>
                    <a:lumOff val="40000"/>
                  </a:schemeClr>
                </a:solidFill>
                <a:highlight>
                  <a:srgbClr val="C0C0C0"/>
                </a:highlight>
              </a:rPr>
              <a:t>Inside MapInfo Professional</a:t>
            </a:r>
            <a:r>
              <a:rPr lang="en-US" altLang="en-US" sz="2800" dirty="0">
                <a:solidFill>
                  <a:srgbClr val="04403F"/>
                </a:solidFill>
                <a:highlight>
                  <a:srgbClr val="C0C0C0"/>
                </a:highlight>
              </a:rPr>
              <a:t>, Onward press, </a:t>
            </a:r>
          </a:p>
        </p:txBody>
      </p:sp>
    </p:spTree>
    <p:extLst>
      <p:ext uri="{BB962C8B-B14F-4D97-AF65-F5344CB8AC3E}">
        <p14:creationId xmlns:p14="http://schemas.microsoft.com/office/powerpoint/2010/main" val="341934301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1_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View</Template>
  <TotalTime>116</TotalTime>
  <Words>1259</Words>
  <Application>Microsoft Office PowerPoint</Application>
  <PresentationFormat>On-screen Show (4:3)</PresentationFormat>
  <Paragraphs>113</Paragraphs>
  <Slides>25</Slides>
  <Notes>10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25</vt:i4>
      </vt:variant>
    </vt:vector>
  </HeadingPairs>
  <TitlesOfParts>
    <vt:vector size="35" baseType="lpstr">
      <vt:lpstr>Arial</vt:lpstr>
      <vt:lpstr>Calibri</vt:lpstr>
      <vt:lpstr>Candara</vt:lpstr>
      <vt:lpstr>Century Schoolbook</vt:lpstr>
      <vt:lpstr>Symbol</vt:lpstr>
      <vt:lpstr>Times New Roman</vt:lpstr>
      <vt:lpstr>Wingdings</vt:lpstr>
      <vt:lpstr>Wingdings 2</vt:lpstr>
      <vt:lpstr>View</vt:lpstr>
      <vt:lpstr>1_View</vt:lpstr>
      <vt:lpstr>Geographical Information Systems</vt:lpstr>
      <vt:lpstr>LEARNING OUTCOMES </vt:lpstr>
      <vt:lpstr>PowerPoint Presentation</vt:lpstr>
      <vt:lpstr>Assessment</vt:lpstr>
      <vt:lpstr>Introduction</vt:lpstr>
      <vt:lpstr>Overview and background</vt:lpstr>
      <vt:lpstr>what is geography</vt:lpstr>
      <vt:lpstr>Moving on</vt:lpstr>
      <vt:lpstr>…cont</vt:lpstr>
      <vt:lpstr>How GIS Emerged</vt:lpstr>
      <vt:lpstr>OS Landline of Penarth coastline</vt:lpstr>
      <vt:lpstr>PowerPoint Presentation</vt:lpstr>
      <vt:lpstr>PowerPoint Presentation</vt:lpstr>
      <vt:lpstr>PowerPoint Presentation</vt:lpstr>
      <vt:lpstr>GIS Defined</vt:lpstr>
      <vt:lpstr>PowerPoint Presentation</vt:lpstr>
      <vt:lpstr>PowerPoint Presentation</vt:lpstr>
      <vt:lpstr>PowerPoint Presentation</vt:lpstr>
      <vt:lpstr>PowerPoint Presentation</vt:lpstr>
      <vt:lpstr>So what is a GIS</vt:lpstr>
      <vt:lpstr>Student attending Swansea IQ in from Wales</vt:lpstr>
      <vt:lpstr>Health Map Wales</vt:lpstr>
      <vt:lpstr>NHS Covid Mapping</vt:lpstr>
      <vt:lpstr>What question can we expect a GIS to answer</vt:lpstr>
      <vt:lpstr>READING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Geographical Information Systems</dc:title>
  <dc:creator>Beverley Holland</dc:creator>
  <cp:lastModifiedBy>Beverley Holland</cp:lastModifiedBy>
  <cp:revision>8</cp:revision>
  <dcterms:created xsi:type="dcterms:W3CDTF">2019-09-30T13:32:48Z</dcterms:created>
  <dcterms:modified xsi:type="dcterms:W3CDTF">2023-10-11T11:22:15Z</dcterms:modified>
</cp:coreProperties>
</file>