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vml" ContentType="application/vnd.openxmlformats-officedocument.vmlDrawing"/>
  <Default Extension="mov" ContentType="video/quicktime"/>
  <Default Extension="png" ContentType="image/png"/>
  <Default Extension="bin" ContentType="application/vnd.openxmlformats-officedocument.oleObjec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8" r:id="rId1"/>
  </p:sldMasterIdLst>
  <p:notesMasterIdLst>
    <p:notesMasterId r:id="rId42"/>
  </p:notesMasterIdLst>
  <p:handoutMasterIdLst>
    <p:handoutMasterId r:id="rId43"/>
  </p:handoutMasterIdLst>
  <p:sldIdLst>
    <p:sldId id="322" r:id="rId2"/>
    <p:sldId id="323" r:id="rId3"/>
    <p:sldId id="324" r:id="rId4"/>
    <p:sldId id="325" r:id="rId5"/>
    <p:sldId id="326" r:id="rId6"/>
    <p:sldId id="327" r:id="rId7"/>
    <p:sldId id="328" r:id="rId8"/>
    <p:sldId id="329" r:id="rId9"/>
    <p:sldId id="330" r:id="rId10"/>
    <p:sldId id="331" r:id="rId11"/>
    <p:sldId id="332" r:id="rId12"/>
    <p:sldId id="333" r:id="rId13"/>
    <p:sldId id="334" r:id="rId14"/>
    <p:sldId id="335" r:id="rId15"/>
    <p:sldId id="336" r:id="rId16"/>
    <p:sldId id="337" r:id="rId17"/>
    <p:sldId id="338" r:id="rId18"/>
    <p:sldId id="339" r:id="rId19"/>
    <p:sldId id="340" r:id="rId20"/>
    <p:sldId id="341" r:id="rId21"/>
    <p:sldId id="342" r:id="rId22"/>
    <p:sldId id="343" r:id="rId23"/>
    <p:sldId id="344" r:id="rId24"/>
    <p:sldId id="345" r:id="rId25"/>
    <p:sldId id="346" r:id="rId26"/>
    <p:sldId id="347" r:id="rId27"/>
    <p:sldId id="348" r:id="rId28"/>
    <p:sldId id="349" r:id="rId29"/>
    <p:sldId id="350" r:id="rId30"/>
    <p:sldId id="351" r:id="rId31"/>
    <p:sldId id="352" r:id="rId32"/>
    <p:sldId id="353" r:id="rId33"/>
    <p:sldId id="354" r:id="rId34"/>
    <p:sldId id="355" r:id="rId35"/>
    <p:sldId id="356" r:id="rId36"/>
    <p:sldId id="357" r:id="rId37"/>
    <p:sldId id="358" r:id="rId38"/>
    <p:sldId id="359" r:id="rId39"/>
    <p:sldId id="360" r:id="rId40"/>
    <p:sldId id="361" r:id="rId41"/>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charset="0"/>
        <a:ea typeface="ＭＳ Ｐゴシック" charset="-128"/>
        <a:cs typeface="+mn-cs"/>
      </a:defRPr>
    </a:lvl1pPr>
    <a:lvl2pPr marL="457200" algn="l" rtl="0" eaLnBrk="0" fontAlgn="base" hangingPunct="0">
      <a:spcBef>
        <a:spcPct val="0"/>
      </a:spcBef>
      <a:spcAft>
        <a:spcPct val="0"/>
      </a:spcAft>
      <a:defRPr kern="1200">
        <a:solidFill>
          <a:schemeClr val="tx1"/>
        </a:solidFill>
        <a:latin typeface="Arial" charset="0"/>
        <a:ea typeface="ＭＳ Ｐゴシック" charset="-128"/>
        <a:cs typeface="+mn-cs"/>
      </a:defRPr>
    </a:lvl2pPr>
    <a:lvl3pPr marL="914400" algn="l" rtl="0" eaLnBrk="0" fontAlgn="base" hangingPunct="0">
      <a:spcBef>
        <a:spcPct val="0"/>
      </a:spcBef>
      <a:spcAft>
        <a:spcPct val="0"/>
      </a:spcAft>
      <a:defRPr kern="1200">
        <a:solidFill>
          <a:schemeClr val="tx1"/>
        </a:solidFill>
        <a:latin typeface="Arial" charset="0"/>
        <a:ea typeface="ＭＳ Ｐゴシック" charset="-128"/>
        <a:cs typeface="+mn-cs"/>
      </a:defRPr>
    </a:lvl3pPr>
    <a:lvl4pPr marL="1371600" algn="l" rtl="0" eaLnBrk="0" fontAlgn="base" hangingPunct="0">
      <a:spcBef>
        <a:spcPct val="0"/>
      </a:spcBef>
      <a:spcAft>
        <a:spcPct val="0"/>
      </a:spcAft>
      <a:defRPr kern="1200">
        <a:solidFill>
          <a:schemeClr val="tx1"/>
        </a:solidFill>
        <a:latin typeface="Arial" charset="0"/>
        <a:ea typeface="ＭＳ Ｐゴシック" charset="-128"/>
        <a:cs typeface="+mn-cs"/>
      </a:defRPr>
    </a:lvl4pPr>
    <a:lvl5pPr marL="1828800" algn="l" rtl="0" eaLnBrk="0" fontAlgn="base" hangingPunct="0">
      <a:spcBef>
        <a:spcPct val="0"/>
      </a:spcBef>
      <a:spcAft>
        <a:spcPct val="0"/>
      </a:spcAft>
      <a:defRPr kern="1200">
        <a:solidFill>
          <a:schemeClr val="tx1"/>
        </a:solidFill>
        <a:latin typeface="Arial" charset="0"/>
        <a:ea typeface="ＭＳ Ｐゴシック" charset="-128"/>
        <a:cs typeface="+mn-cs"/>
      </a:defRPr>
    </a:lvl5pPr>
    <a:lvl6pPr marL="2286000" algn="l" defTabSz="914400" rtl="0" eaLnBrk="1" latinLnBrk="0" hangingPunct="1">
      <a:defRPr kern="1200">
        <a:solidFill>
          <a:schemeClr val="tx1"/>
        </a:solidFill>
        <a:latin typeface="Arial" charset="0"/>
        <a:ea typeface="ＭＳ Ｐゴシック" charset="-128"/>
        <a:cs typeface="+mn-cs"/>
      </a:defRPr>
    </a:lvl6pPr>
    <a:lvl7pPr marL="2743200" algn="l" defTabSz="914400" rtl="0" eaLnBrk="1" latinLnBrk="0" hangingPunct="1">
      <a:defRPr kern="1200">
        <a:solidFill>
          <a:schemeClr val="tx1"/>
        </a:solidFill>
        <a:latin typeface="Arial" charset="0"/>
        <a:ea typeface="ＭＳ Ｐゴシック" charset="-128"/>
        <a:cs typeface="+mn-cs"/>
      </a:defRPr>
    </a:lvl7pPr>
    <a:lvl8pPr marL="3200400" algn="l" defTabSz="914400" rtl="0" eaLnBrk="1" latinLnBrk="0" hangingPunct="1">
      <a:defRPr kern="1200">
        <a:solidFill>
          <a:schemeClr val="tx1"/>
        </a:solidFill>
        <a:latin typeface="Arial" charset="0"/>
        <a:ea typeface="ＭＳ Ｐゴシック" charset="-128"/>
        <a:cs typeface="+mn-cs"/>
      </a:defRPr>
    </a:lvl8pPr>
    <a:lvl9pPr marL="3657600" algn="l" defTabSz="914400" rtl="0" eaLnBrk="1" latinLnBrk="0" hangingPunct="1">
      <a:defRPr kern="1200">
        <a:solidFill>
          <a:schemeClr val="tx1"/>
        </a:solidFill>
        <a:latin typeface="Arial" charset="0"/>
        <a:ea typeface="ＭＳ Ｐゴシック"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16"/>
    <p:restoredTop sz="93224"/>
  </p:normalViewPr>
  <p:slideViewPr>
    <p:cSldViewPr>
      <p:cViewPr varScale="1">
        <p:scale>
          <a:sx n="66" d="100"/>
          <a:sy n="66" d="100"/>
        </p:scale>
        <p:origin x="160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theme" Target="theme/theme1.xml"/><Relationship Id="rId47"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notesMaster" Target="notesMasters/notesMaster1.xml"/><Relationship Id="rId43" Type="http://schemas.openxmlformats.org/officeDocument/2006/relationships/handoutMaster" Target="handoutMasters/handoutMaster1.xml"/><Relationship Id="rId44" Type="http://schemas.openxmlformats.org/officeDocument/2006/relationships/presProps" Target="presProps.xml"/><Relationship Id="rId45"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a:defRPr/>
            </a:pPr>
            <a:fld id="{E17A4171-A446-F840-AB06-383D54211034}" type="datetimeFigureOut">
              <a:rPr lang="en-US"/>
              <a:pPr>
                <a:defRPr/>
              </a:pPr>
              <a:t>10/22/17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a:defRPr/>
            </a:pPr>
            <a:fld id="{70DD8F13-1F45-754C-A43F-639F1A5B17FE}"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a:defRPr/>
            </a:pPr>
            <a:fld id="{E175F6D5-0B8E-4347-A3F6-235053A174C4}" type="datetimeFigureOut">
              <a:rPr lang="en-US"/>
              <a:pPr>
                <a:defRPr/>
              </a:pPr>
              <a:t>10/22/17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US" noProof="0" smtClean="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a:defRPr/>
            </a:pPr>
            <a:fld id="{CC6DE94B-A00B-1349-B6C7-DB76A2ECB647}"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themeOverride" Target="../theme/themeOverride1.xml"/><Relationship Id="rId2"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4" name="Rectangle 3"/>
          <p:cNvSpPr/>
          <p:nvPr/>
        </p:nvSpPr>
        <p:spPr>
          <a:xfrm>
            <a:off x="8418513" y="0"/>
            <a:ext cx="731837"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946404" y="758952"/>
            <a:ext cx="7063740" cy="4041648"/>
          </a:xfrm>
        </p:spPr>
        <p:txBody>
          <a:bodyPr/>
          <a:lstStyle>
            <a:lvl1pPr algn="l">
              <a:lnSpc>
                <a:spcPct val="85000"/>
              </a:lnSpc>
              <a:defRPr sz="6200" baseline="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lstStyle>
            <a:lvl1pPr marL="0" indent="0" algn="l">
              <a:buNone/>
              <a:defRPr sz="2000" spc="30" baseline="0">
                <a:solidFill>
                  <a:schemeClr val="tx1">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6" name="Date Placeholder 3"/>
          <p:cNvSpPr>
            <a:spLocks noGrp="1"/>
          </p:cNvSpPr>
          <p:nvPr>
            <p:ph type="dt" sz="half" idx="10"/>
          </p:nvPr>
        </p:nvSpPr>
        <p:spPr/>
        <p:txBody>
          <a:bodyPr/>
          <a:lstStyle>
            <a:lvl1pPr>
              <a:defRPr>
                <a:solidFill>
                  <a:schemeClr val="bg2">
                    <a:lumMod val="40000"/>
                    <a:lumOff val="60000"/>
                  </a:schemeClr>
                </a:solidFill>
              </a:defRPr>
            </a:lvl1pPr>
          </a:lstStyle>
          <a:p>
            <a:pPr>
              <a:defRPr/>
            </a:pPr>
            <a:endParaRPr lang="en-GB" altLang="en-US"/>
          </a:p>
        </p:txBody>
      </p:sp>
      <p:sp>
        <p:nvSpPr>
          <p:cNvPr id="7" name="Footer Placeholder 4"/>
          <p:cNvSpPr>
            <a:spLocks noGrp="1"/>
          </p:cNvSpPr>
          <p:nvPr>
            <p:ph type="ftr" sz="quarter" idx="11"/>
          </p:nvPr>
        </p:nvSpPr>
        <p:spPr/>
        <p:txBody>
          <a:bodyPr/>
          <a:lstStyle>
            <a:lvl1pPr>
              <a:defRPr>
                <a:solidFill>
                  <a:schemeClr val="bg2">
                    <a:lumMod val="40000"/>
                    <a:lumOff val="60000"/>
                  </a:schemeClr>
                </a:solidFill>
              </a:defRPr>
            </a:lvl1pPr>
          </a:lstStyle>
          <a:p>
            <a:pPr>
              <a:defRPr/>
            </a:pPr>
            <a:endParaRPr lang="en-GB" altLang="en-US"/>
          </a:p>
        </p:txBody>
      </p:sp>
      <p:sp>
        <p:nvSpPr>
          <p:cNvPr id="8" name="Slide Number Placeholder 5"/>
          <p:cNvSpPr>
            <a:spLocks noGrp="1"/>
          </p:cNvSpPr>
          <p:nvPr>
            <p:ph type="sldNum" sz="quarter" idx="12"/>
          </p:nvPr>
        </p:nvSpPr>
        <p:spPr/>
        <p:txBody>
          <a:bodyPr/>
          <a:lstStyle>
            <a:lvl1pPr>
              <a:defRPr smtClean="0">
                <a:solidFill>
                  <a:schemeClr val="bg2">
                    <a:lumMod val="60000"/>
                    <a:lumOff val="40000"/>
                  </a:schemeClr>
                </a:solidFill>
              </a:defRPr>
            </a:lvl1pPr>
          </a:lstStyle>
          <a:p>
            <a:pPr>
              <a:defRPr/>
            </a:pPr>
            <a:fld id="{A32B8403-D062-EE4E-809A-A23BA80FFBB1}" type="slidenum">
              <a:rPr lang="en-GB" altLang="en-US"/>
              <a:pPr>
                <a:defRPr/>
              </a:pPr>
              <a:t>‹#›</a:t>
            </a:fld>
            <a:endParaRPr lang="en-GB" altLang="en-US"/>
          </a:p>
        </p:txBody>
      </p:sp>
    </p:spTree>
    <p:extLst>
      <p:ext uri="{BB962C8B-B14F-4D97-AF65-F5344CB8AC3E}">
        <p14:creationId xmlns:p14="http://schemas.microsoft.com/office/powerpoint/2010/main" val="73602271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7C99BA4E-A670-9F42-9220-8C9793159FE3}" type="slidenum">
              <a:rPr lang="en-GB" altLang="en-US"/>
              <a:pPr>
                <a:defRPr/>
              </a:pPr>
              <a:t>‹#›</a:t>
            </a:fld>
            <a:endParaRPr lang="en-GB" altLang="en-US"/>
          </a:p>
        </p:txBody>
      </p:sp>
    </p:spTree>
    <p:extLst>
      <p:ext uri="{BB962C8B-B14F-4D97-AF65-F5344CB8AC3E}">
        <p14:creationId xmlns:p14="http://schemas.microsoft.com/office/powerpoint/2010/main" val="768680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Rectangle 3"/>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46404" y="758952"/>
            <a:ext cx="7063740" cy="4041648"/>
          </a:xfrm>
        </p:spPr>
        <p:txBody>
          <a:bodyPr/>
          <a:lstStyle>
            <a:lvl1pPr>
              <a:lnSpc>
                <a:spcPct val="85000"/>
              </a:lnSpc>
              <a:defRPr sz="6200" b="1" baseline="0"/>
            </a:lvl1pPr>
          </a:lstStyle>
          <a:p>
            <a:r>
              <a:rPr lang="en-US" smtClean="0"/>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lstStyle>
            <a:lvl1pPr marL="0" indent="0">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4CF63AC-E4EA-F24F-9DE9-2771296FDC4C}" type="slidenum">
              <a:rPr lang="en-GB" altLang="en-US"/>
              <a:pPr>
                <a:defRPr/>
              </a:pPr>
              <a:t>‹#›</a:t>
            </a:fld>
            <a:endParaRPr lang="en-GB" altLang="en-US"/>
          </a:p>
        </p:txBody>
      </p:sp>
    </p:spTree>
    <p:extLst>
      <p:ext uri="{BB962C8B-B14F-4D97-AF65-F5344CB8AC3E}">
        <p14:creationId xmlns:p14="http://schemas.microsoft.com/office/powerpoint/2010/main" val="828014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E2AABB2-F948-3C4C-B42F-2870A12AF467}" type="slidenum">
              <a:rPr lang="en-GB" altLang="en-US"/>
              <a:pPr>
                <a:defRPr/>
              </a:pPr>
              <a:t>‹#›</a:t>
            </a:fld>
            <a:endParaRPr lang="en-GB" altLang="en-US"/>
          </a:p>
        </p:txBody>
      </p:sp>
    </p:spTree>
    <p:extLst>
      <p:ext uri="{BB962C8B-B14F-4D97-AF65-F5344CB8AC3E}">
        <p14:creationId xmlns:p14="http://schemas.microsoft.com/office/powerpoint/2010/main" val="2106287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lstStyle>
            <a:lvl1pPr marL="0" indent="0">
              <a:spcBef>
                <a:spcPts val="0"/>
              </a:spcBef>
              <a:buNone/>
              <a:defRPr>
                <a:solidFill>
                  <a:schemeClr val="tx2"/>
                </a:solidFill>
              </a:defRPr>
            </a:lvl1pPr>
          </a:lstStyle>
          <a:p>
            <a:pPr lvl="0"/>
            <a:r>
              <a:rPr lang="en-US" smtClean="0"/>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4"/>
          </p:nvPr>
        </p:nvSpPr>
        <p:spPr/>
        <p:txBody>
          <a:bodyPr/>
          <a:lstStyle>
            <a:lvl1pPr>
              <a:defRPr/>
            </a:lvl1pPr>
          </a:lstStyle>
          <a:p>
            <a:pPr>
              <a:defRPr/>
            </a:pPr>
            <a:endParaRPr lang="en-GB" altLang="en-US"/>
          </a:p>
        </p:txBody>
      </p:sp>
      <p:sp>
        <p:nvSpPr>
          <p:cNvPr id="8" name="Footer Placeholder 4"/>
          <p:cNvSpPr>
            <a:spLocks noGrp="1"/>
          </p:cNvSpPr>
          <p:nvPr>
            <p:ph type="ftr" sz="quarter" idx="15"/>
          </p:nvPr>
        </p:nvSpPr>
        <p:spPr/>
        <p:txBody>
          <a:bodyPr/>
          <a:lstStyle>
            <a:lvl1pPr>
              <a:defRPr/>
            </a:lvl1pPr>
          </a:lstStyle>
          <a:p>
            <a:pPr>
              <a:defRPr/>
            </a:pPr>
            <a:endParaRPr lang="en-GB" altLang="en-US"/>
          </a:p>
        </p:txBody>
      </p:sp>
      <p:sp>
        <p:nvSpPr>
          <p:cNvPr id="9" name="Slide Number Placeholder 5"/>
          <p:cNvSpPr>
            <a:spLocks noGrp="1"/>
          </p:cNvSpPr>
          <p:nvPr>
            <p:ph type="sldNum" sz="quarter" idx="16"/>
          </p:nvPr>
        </p:nvSpPr>
        <p:spPr/>
        <p:txBody>
          <a:bodyPr/>
          <a:lstStyle>
            <a:lvl1pPr>
              <a:defRPr/>
            </a:lvl1pPr>
          </a:lstStyle>
          <a:p>
            <a:pPr>
              <a:defRPr/>
            </a:pPr>
            <a:fld id="{0947C5E3-73D8-BB44-AA69-165C1C7D7679}" type="slidenum">
              <a:rPr lang="en-GB" altLang="en-US"/>
              <a:pPr>
                <a:defRPr/>
              </a:pPr>
              <a:t>‹#›</a:t>
            </a:fld>
            <a:endParaRPr lang="en-GB" altLang="en-US"/>
          </a:p>
        </p:txBody>
      </p:sp>
    </p:spTree>
    <p:extLst>
      <p:ext uri="{BB962C8B-B14F-4D97-AF65-F5344CB8AC3E}">
        <p14:creationId xmlns:p14="http://schemas.microsoft.com/office/powerpoint/2010/main" val="1252213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74DB6D-ABA8-8148-8EEC-FA74AE9AC851}" type="slidenum">
              <a:rPr lang="en-GB" altLang="en-US"/>
              <a:pPr>
                <a:defRPr/>
              </a:pPr>
              <a:t>‹#›</a:t>
            </a:fld>
            <a:endParaRPr lang="en-GB" altLang="en-US"/>
          </a:p>
        </p:txBody>
      </p:sp>
    </p:spTree>
    <p:extLst>
      <p:ext uri="{BB962C8B-B14F-4D97-AF65-F5344CB8AC3E}">
        <p14:creationId xmlns:p14="http://schemas.microsoft.com/office/powerpoint/2010/main" val="620705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732E6C2-B521-9144-B3B8-7B90B7C01883}" type="slidenum">
              <a:rPr lang="en-GB" altLang="en-US"/>
              <a:pPr>
                <a:defRPr/>
              </a:pPr>
              <a:t>‹#›</a:t>
            </a:fld>
            <a:endParaRPr lang="en-GB" altLang="en-US"/>
          </a:p>
        </p:txBody>
      </p:sp>
    </p:spTree>
    <p:extLst>
      <p:ext uri="{BB962C8B-B14F-4D97-AF65-F5344CB8AC3E}">
        <p14:creationId xmlns:p14="http://schemas.microsoft.com/office/powerpoint/2010/main" val="1865819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lstStyle>
            <a:lvl1pPr>
              <a:defRPr sz="2800" b="1" baseline="0"/>
            </a:lvl1pPr>
          </a:lstStyle>
          <a:p>
            <a:r>
              <a:rPr lang="en-US" smtClean="0"/>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30936" y="2099735"/>
            <a:ext cx="2400300" cy="3810001"/>
          </a:xfrm>
        </p:spPr>
        <p:txBody>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D2BBA40-433A-3C4F-8627-7D8AAF867AE4}" type="slidenum">
              <a:rPr lang="en-GB" altLang="en-US"/>
              <a:pPr>
                <a:defRPr/>
              </a:pPr>
              <a:t>‹#›</a:t>
            </a:fld>
            <a:endParaRPr lang="en-GB" altLang="en-US"/>
          </a:p>
        </p:txBody>
      </p:sp>
    </p:spTree>
    <p:extLst>
      <p:ext uri="{BB962C8B-B14F-4D97-AF65-F5344CB8AC3E}">
        <p14:creationId xmlns:p14="http://schemas.microsoft.com/office/powerpoint/2010/main" val="1273568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a:off x="0" y="5105400"/>
            <a:ext cx="8418513" cy="1752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lstStyle>
            <a:lvl1pPr>
              <a:defRPr sz="2800" b="1">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846963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Drag picture to placeholder or click icon to add</a:t>
            </a:r>
            <a:endParaRPr lang="en-US" noProof="0" dirty="0"/>
          </a:p>
        </p:txBody>
      </p:sp>
      <p:sp>
        <p:nvSpPr>
          <p:cNvPr id="4" name="Text Placeholder 3"/>
          <p:cNvSpPr>
            <a:spLocks noGrp="1"/>
          </p:cNvSpPr>
          <p:nvPr>
            <p:ph type="body" sz="half" idx="2"/>
          </p:nvPr>
        </p:nvSpPr>
        <p:spPr>
          <a:xfrm>
            <a:off x="685800" y="6108590"/>
            <a:ext cx="7486650" cy="597011"/>
          </a:xfrm>
        </p:spPr>
        <p:txBody>
          <a:bodyPr/>
          <a:lstStyle>
            <a:lvl1pPr marL="0" indent="0">
              <a:lnSpc>
                <a:spcPct val="100000"/>
              </a:lnSpc>
              <a:spcBef>
                <a:spcPts val="800"/>
              </a:spcBef>
              <a:buNone/>
              <a:defRPr sz="1400">
                <a:solidFill>
                  <a:schemeClr val="accent1">
                    <a:lumMod val="20000"/>
                    <a:lumOff val="8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Date Placeholder 4"/>
          <p:cNvSpPr>
            <a:spLocks noGrp="1"/>
          </p:cNvSpPr>
          <p:nvPr>
            <p:ph type="dt" sz="half" idx="10"/>
          </p:nvPr>
        </p:nvSpPr>
        <p:spPr/>
        <p:txBody>
          <a:bodyPr/>
          <a:lstStyle>
            <a:lvl1pPr>
              <a:defRPr/>
            </a:lvl1pPr>
          </a:lstStyle>
          <a:p>
            <a:pPr>
              <a:defRPr/>
            </a:pPr>
            <a:endParaRPr lang="en-GB" altLang="en-US"/>
          </a:p>
        </p:txBody>
      </p:sp>
      <p:sp>
        <p:nvSpPr>
          <p:cNvPr id="7" name="Footer Placeholder 5"/>
          <p:cNvSpPr>
            <a:spLocks noGrp="1"/>
          </p:cNvSpPr>
          <p:nvPr>
            <p:ph type="ftr" sz="quarter" idx="11"/>
          </p:nvPr>
        </p:nvSpPr>
        <p:spPr/>
        <p:txBody>
          <a:bodyPr/>
          <a:lstStyle>
            <a:lvl1pPr>
              <a:defRPr/>
            </a:lvl1pPr>
          </a:lstStyle>
          <a:p>
            <a:pPr>
              <a:defRPr/>
            </a:pPr>
            <a:endParaRPr lang="en-US"/>
          </a:p>
        </p:txBody>
      </p:sp>
      <p:sp>
        <p:nvSpPr>
          <p:cNvPr id="8" name="Slide Number Placeholder 6"/>
          <p:cNvSpPr>
            <a:spLocks noGrp="1"/>
          </p:cNvSpPr>
          <p:nvPr>
            <p:ph type="sldNum" sz="quarter" idx="12"/>
          </p:nvPr>
        </p:nvSpPr>
        <p:spPr/>
        <p:txBody>
          <a:bodyPr/>
          <a:lstStyle>
            <a:lvl1pPr>
              <a:defRPr/>
            </a:lvl1pPr>
          </a:lstStyle>
          <a:p>
            <a:pPr>
              <a:defRPr/>
            </a:pPr>
            <a:fld id="{FA7B820C-E382-0241-8844-35F3F941FAB6}" type="slidenum">
              <a:rPr lang="en-GB" altLang="en-US"/>
              <a:pPr>
                <a:defRPr/>
              </a:pPr>
              <a:t>‹#›</a:t>
            </a:fld>
            <a:endParaRPr lang="en-GB" altLang="en-US"/>
          </a:p>
        </p:txBody>
      </p:sp>
    </p:spTree>
    <p:extLst>
      <p:ext uri="{BB962C8B-B14F-4D97-AF65-F5344CB8AC3E}">
        <p14:creationId xmlns:p14="http://schemas.microsoft.com/office/powerpoint/2010/main" val="749131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ABD9959-C946-8847-A067-31653865FF0D}" type="slidenum">
              <a:rPr lang="en-GB" altLang="en-US"/>
              <a:pPr>
                <a:defRPr/>
              </a:pPr>
              <a:t>‹#›</a:t>
            </a:fld>
            <a:endParaRPr lang="en-GB" altLang="en-US"/>
          </a:p>
        </p:txBody>
      </p:sp>
    </p:spTree>
    <p:extLst>
      <p:ext uri="{BB962C8B-B14F-4D97-AF65-F5344CB8AC3E}">
        <p14:creationId xmlns:p14="http://schemas.microsoft.com/office/powerpoint/2010/main" val="894723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DA98AB5-DCD8-AB4F-B1D1-5F749FEBD65E}" type="slidenum">
              <a:rPr lang="en-GB" altLang="en-US"/>
              <a:pPr>
                <a:defRPr/>
              </a:pPr>
              <a:t>‹#›</a:t>
            </a:fld>
            <a:endParaRPr lang="en-GB" altLang="en-US"/>
          </a:p>
        </p:txBody>
      </p:sp>
    </p:spTree>
    <p:extLst>
      <p:ext uri="{BB962C8B-B14F-4D97-AF65-F5344CB8AC3E}">
        <p14:creationId xmlns:p14="http://schemas.microsoft.com/office/powerpoint/2010/main" val="939166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1A82C496-BF5C-7B48-908F-D1D29F0DE2FB}" type="slidenum">
              <a:rPr lang="en-GB" altLang="en-US"/>
              <a:pPr>
                <a:defRPr/>
              </a:pPr>
              <a:t>‹#›</a:t>
            </a:fld>
            <a:endParaRPr lang="en-GB" altLang="en-US"/>
          </a:p>
        </p:txBody>
      </p:sp>
    </p:spTree>
    <p:extLst>
      <p:ext uri="{BB962C8B-B14F-4D97-AF65-F5344CB8AC3E}">
        <p14:creationId xmlns:p14="http://schemas.microsoft.com/office/powerpoint/2010/main" val="533043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GB"/>
          </a:p>
        </p:txBody>
      </p:sp>
      <p:sp>
        <p:nvSpPr>
          <p:cNvPr id="3" name="Text Placeholder 2"/>
          <p:cNvSpPr>
            <a:spLocks noGrp="1"/>
          </p:cNvSpPr>
          <p:nvPr>
            <p:ph type="body" sz="half" idx="1"/>
          </p:nvPr>
        </p:nvSpPr>
        <p:spPr>
          <a:xfrm>
            <a:off x="457200" y="1600200"/>
            <a:ext cx="4038600" cy="45339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339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Slide Number Placeholder 4"/>
          <p:cNvSpPr>
            <a:spLocks noGrp="1"/>
          </p:cNvSpPr>
          <p:nvPr>
            <p:ph type="sldNum" sz="quarter" idx="10"/>
          </p:nvPr>
        </p:nvSpPr>
        <p:spPr>
          <a:xfrm>
            <a:off x="6553200" y="6243638"/>
            <a:ext cx="2133600" cy="457200"/>
          </a:xfrm>
        </p:spPr>
        <p:txBody>
          <a:bodyPr/>
          <a:lstStyle>
            <a:lvl1pPr>
              <a:defRPr/>
            </a:lvl1pPr>
          </a:lstStyle>
          <a:p>
            <a:fld id="{4D89DF22-7CE2-E84D-B727-7596DF7810BC}" type="slidenum">
              <a:rPr lang="en-GB" altLang="en-US"/>
              <a:pPr/>
              <a:t>‹#›</a:t>
            </a:fld>
            <a:endParaRPr lang="en-GB" altLang="en-US"/>
          </a:p>
        </p:txBody>
      </p:sp>
      <p:sp>
        <p:nvSpPr>
          <p:cNvPr id="6" name="Date Placeholder 5"/>
          <p:cNvSpPr>
            <a:spLocks noGrp="1"/>
          </p:cNvSpPr>
          <p:nvPr>
            <p:ph type="dt" sz="half" idx="11"/>
          </p:nvPr>
        </p:nvSpPr>
        <p:spPr>
          <a:xfrm>
            <a:off x="457200" y="6243638"/>
            <a:ext cx="2133600" cy="457200"/>
          </a:xfrm>
        </p:spPr>
        <p:txBody>
          <a:bodyPr/>
          <a:lstStyle>
            <a:lvl1pPr>
              <a:defRPr/>
            </a:lvl1pPr>
          </a:lstStyle>
          <a:p>
            <a:endParaRPr lang="en-GB" altLang="en-US"/>
          </a:p>
        </p:txBody>
      </p:sp>
      <p:sp>
        <p:nvSpPr>
          <p:cNvPr id="7" name="Footer Placeholder 6"/>
          <p:cNvSpPr>
            <a:spLocks noGrp="1"/>
          </p:cNvSpPr>
          <p:nvPr>
            <p:ph type="ftr" sz="quarter" idx="12"/>
          </p:nvPr>
        </p:nvSpPr>
        <p:spPr>
          <a:xfrm>
            <a:off x="3124200" y="6243638"/>
            <a:ext cx="2895600" cy="457200"/>
          </a:xfrm>
        </p:spPr>
        <p:txBody>
          <a:bodyPr/>
          <a:lstStyle>
            <a:lvl1pPr>
              <a:defRPr/>
            </a:lvl1pPr>
          </a:lstStyle>
          <a:p>
            <a:endParaRPr lang="en-GB" altLang="en-US"/>
          </a:p>
        </p:txBody>
      </p:sp>
    </p:spTree>
    <p:extLst>
      <p:ext uri="{BB962C8B-B14F-4D97-AF65-F5344CB8AC3E}">
        <p14:creationId xmlns:p14="http://schemas.microsoft.com/office/powerpoint/2010/main" val="188040931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513" y="0"/>
            <a:ext cx="7318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150" y="365125"/>
            <a:ext cx="7269163" cy="1325563"/>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46150" y="1828800"/>
            <a:ext cx="6446838"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6200000">
            <a:off x="7831138" y="1044575"/>
            <a:ext cx="1905000" cy="273050"/>
          </a:xfrm>
          <a:prstGeom prst="rect">
            <a:avLst/>
          </a:prstGeom>
        </p:spPr>
        <p:txBody>
          <a:bodyPr vert="horz" lIns="91440" tIns="45720" rIns="91440" bIns="45720" rtlCol="0" anchor="ctr"/>
          <a:lstStyle>
            <a:lvl1pPr algn="r">
              <a:defRPr sz="1050" b="0">
                <a:solidFill>
                  <a:schemeClr val="tx2">
                    <a:lumMod val="40000"/>
                    <a:lumOff val="60000"/>
                  </a:schemeClr>
                </a:solidFill>
              </a:defRPr>
            </a:lvl1pPr>
          </a:lstStyle>
          <a:p>
            <a:pPr>
              <a:defRPr/>
            </a:pPr>
            <a:endParaRPr lang="en-GB" altLang="en-US"/>
          </a:p>
        </p:txBody>
      </p:sp>
      <p:sp>
        <p:nvSpPr>
          <p:cNvPr id="5" name="Footer Placeholder 4"/>
          <p:cNvSpPr>
            <a:spLocks noGrp="1"/>
          </p:cNvSpPr>
          <p:nvPr>
            <p:ph type="ftr" sz="quarter" idx="3"/>
          </p:nvPr>
        </p:nvSpPr>
        <p:spPr>
          <a:xfrm rot="16200000">
            <a:off x="6992938" y="4092575"/>
            <a:ext cx="3581400" cy="273050"/>
          </a:xfrm>
          <a:prstGeom prst="rect">
            <a:avLst/>
          </a:prstGeom>
        </p:spPr>
        <p:txBody>
          <a:bodyPr vert="horz" lIns="91440" tIns="45720" rIns="91440" bIns="45720" rtlCol="0" anchor="ctr"/>
          <a:lstStyle>
            <a:lvl1pPr algn="l">
              <a:defRPr sz="1050">
                <a:solidFill>
                  <a:schemeClr val="tx2">
                    <a:lumMod val="40000"/>
                    <a:lumOff val="60000"/>
                  </a:schemeClr>
                </a:solidFill>
              </a:defRPr>
            </a:lvl1pPr>
          </a:lstStyle>
          <a:p>
            <a:pPr>
              <a:defRPr/>
            </a:pPr>
            <a:endParaRPr lang="en-GB" altLang="en-US"/>
          </a:p>
        </p:txBody>
      </p:sp>
      <p:sp>
        <p:nvSpPr>
          <p:cNvPr id="6" name="Slide Number Placeholder 5"/>
          <p:cNvSpPr>
            <a:spLocks noGrp="1"/>
          </p:cNvSpPr>
          <p:nvPr>
            <p:ph type="sldNum" sz="quarter" idx="4"/>
          </p:nvPr>
        </p:nvSpPr>
        <p:spPr>
          <a:xfrm>
            <a:off x="8440738" y="6172200"/>
            <a:ext cx="685800" cy="593725"/>
          </a:xfrm>
          <a:prstGeom prst="rect">
            <a:avLst/>
          </a:prstGeom>
        </p:spPr>
        <p:txBody>
          <a:bodyPr vert="horz" lIns="27432" tIns="45720" rIns="27432" bIns="45720" rtlCol="0" anchor="ctr">
            <a:normAutofit/>
          </a:bodyPr>
          <a:lstStyle>
            <a:lvl1pPr algn="ctr">
              <a:defRPr sz="3200" smtClean="0">
                <a:solidFill>
                  <a:schemeClr val="tx2">
                    <a:lumMod val="60000"/>
                    <a:lumOff val="40000"/>
                  </a:schemeClr>
                </a:solidFill>
                <a:latin typeface="+mj-lt"/>
              </a:defRPr>
            </a:lvl1pPr>
          </a:lstStyle>
          <a:p>
            <a:pPr>
              <a:defRPr/>
            </a:pPr>
            <a:fld id="{E4D5650B-1A4E-3047-9988-9D5E8E879C7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93" r:id="rId1"/>
    <p:sldLayoutId id="2147483884" r:id="rId2"/>
    <p:sldLayoutId id="2147483894" r:id="rId3"/>
    <p:sldLayoutId id="2147483885" r:id="rId4"/>
    <p:sldLayoutId id="2147483886" r:id="rId5"/>
    <p:sldLayoutId id="2147483887" r:id="rId6"/>
    <p:sldLayoutId id="2147483888" r:id="rId7"/>
    <p:sldLayoutId id="2147483889" r:id="rId8"/>
    <p:sldLayoutId id="2147483895" r:id="rId9"/>
    <p:sldLayoutId id="2147483890" r:id="rId10"/>
    <p:sldLayoutId id="2147483891" r:id="rId11"/>
    <p:sldLayoutId id="2147483897" r:id="rId12"/>
    <p:sldLayoutId id="2147483898" r:id="rId13"/>
  </p:sldLayoutIdLst>
  <p:txStyles>
    <p:titleStyle>
      <a:lvl1pPr algn="l" rtl="0" fontAlgn="base">
        <a:lnSpc>
          <a:spcPct val="90000"/>
        </a:lnSpc>
        <a:spcBef>
          <a:spcPct val="0"/>
        </a:spcBef>
        <a:spcAft>
          <a:spcPct val="0"/>
        </a:spcAft>
        <a:defRPr sz="4000" b="1" kern="1200" spc="-70">
          <a:solidFill>
            <a:schemeClr val="accent1"/>
          </a:solidFill>
          <a:latin typeface="+mj-lt"/>
          <a:ea typeface="+mj-ea"/>
          <a:cs typeface="+mj-cs"/>
        </a:defRPr>
      </a:lvl1pPr>
      <a:lvl2pPr algn="l" rtl="0" fontAlgn="base">
        <a:lnSpc>
          <a:spcPct val="90000"/>
        </a:lnSpc>
        <a:spcBef>
          <a:spcPct val="0"/>
        </a:spcBef>
        <a:spcAft>
          <a:spcPct val="0"/>
        </a:spcAft>
        <a:defRPr sz="4000" b="1">
          <a:solidFill>
            <a:schemeClr val="accent1"/>
          </a:solidFill>
          <a:latin typeface="Century Schoolbook" charset="0"/>
        </a:defRPr>
      </a:lvl2pPr>
      <a:lvl3pPr algn="l" rtl="0" fontAlgn="base">
        <a:lnSpc>
          <a:spcPct val="90000"/>
        </a:lnSpc>
        <a:spcBef>
          <a:spcPct val="0"/>
        </a:spcBef>
        <a:spcAft>
          <a:spcPct val="0"/>
        </a:spcAft>
        <a:defRPr sz="4000" b="1">
          <a:solidFill>
            <a:schemeClr val="accent1"/>
          </a:solidFill>
          <a:latin typeface="Century Schoolbook" charset="0"/>
        </a:defRPr>
      </a:lvl3pPr>
      <a:lvl4pPr algn="l" rtl="0" fontAlgn="base">
        <a:lnSpc>
          <a:spcPct val="90000"/>
        </a:lnSpc>
        <a:spcBef>
          <a:spcPct val="0"/>
        </a:spcBef>
        <a:spcAft>
          <a:spcPct val="0"/>
        </a:spcAft>
        <a:defRPr sz="4000" b="1">
          <a:solidFill>
            <a:schemeClr val="accent1"/>
          </a:solidFill>
          <a:latin typeface="Century Schoolbook" charset="0"/>
        </a:defRPr>
      </a:lvl4pPr>
      <a:lvl5pPr algn="l" rtl="0" fontAlgn="base">
        <a:lnSpc>
          <a:spcPct val="90000"/>
        </a:lnSpc>
        <a:spcBef>
          <a:spcPct val="0"/>
        </a:spcBef>
        <a:spcAft>
          <a:spcPct val="0"/>
        </a:spcAft>
        <a:defRPr sz="4000" b="1">
          <a:solidFill>
            <a:schemeClr val="accent1"/>
          </a:solidFill>
          <a:latin typeface="Century Schoolbook" charset="0"/>
        </a:defRPr>
      </a:lvl5pPr>
      <a:lvl6pPr marL="457200" algn="l" rtl="0" fontAlgn="base">
        <a:lnSpc>
          <a:spcPct val="90000"/>
        </a:lnSpc>
        <a:spcBef>
          <a:spcPct val="0"/>
        </a:spcBef>
        <a:spcAft>
          <a:spcPct val="0"/>
        </a:spcAft>
        <a:defRPr sz="4000" b="1">
          <a:solidFill>
            <a:schemeClr val="accent1"/>
          </a:solidFill>
          <a:latin typeface="Century Schoolbook" charset="0"/>
        </a:defRPr>
      </a:lvl6pPr>
      <a:lvl7pPr marL="914400" algn="l" rtl="0" fontAlgn="base">
        <a:lnSpc>
          <a:spcPct val="90000"/>
        </a:lnSpc>
        <a:spcBef>
          <a:spcPct val="0"/>
        </a:spcBef>
        <a:spcAft>
          <a:spcPct val="0"/>
        </a:spcAft>
        <a:defRPr sz="4000" b="1">
          <a:solidFill>
            <a:schemeClr val="accent1"/>
          </a:solidFill>
          <a:latin typeface="Century Schoolbook" charset="0"/>
        </a:defRPr>
      </a:lvl7pPr>
      <a:lvl8pPr marL="1371600" algn="l" rtl="0" fontAlgn="base">
        <a:lnSpc>
          <a:spcPct val="90000"/>
        </a:lnSpc>
        <a:spcBef>
          <a:spcPct val="0"/>
        </a:spcBef>
        <a:spcAft>
          <a:spcPct val="0"/>
        </a:spcAft>
        <a:defRPr sz="4000" b="1">
          <a:solidFill>
            <a:schemeClr val="accent1"/>
          </a:solidFill>
          <a:latin typeface="Century Schoolbook" charset="0"/>
        </a:defRPr>
      </a:lvl8pPr>
      <a:lvl9pPr marL="1828800" algn="l" rtl="0" fontAlgn="base">
        <a:lnSpc>
          <a:spcPct val="90000"/>
        </a:lnSpc>
        <a:spcBef>
          <a:spcPct val="0"/>
        </a:spcBef>
        <a:spcAft>
          <a:spcPct val="0"/>
        </a:spcAft>
        <a:defRPr sz="4000" b="1">
          <a:solidFill>
            <a:schemeClr val="accent1"/>
          </a:solidFill>
          <a:latin typeface="Century Schoolbook" charset="0"/>
        </a:defRPr>
      </a:lvl9pPr>
    </p:titleStyle>
    <p:bodyStyle>
      <a:lvl1pPr marL="182563" indent="-182563" algn="l" rtl="0" fontAlgn="base">
        <a:lnSpc>
          <a:spcPct val="95000"/>
        </a:lnSpc>
        <a:spcBef>
          <a:spcPts val="1400"/>
        </a:spcBef>
        <a:spcAft>
          <a:spcPts val="200"/>
        </a:spcAft>
        <a:buClr>
          <a:schemeClr val="accent1"/>
        </a:buClr>
        <a:buSzPct val="80000"/>
        <a:buFont typeface="Arial" charset="0"/>
        <a:buChar char="•"/>
        <a:defRPr sz="2000" kern="1200" spc="10">
          <a:solidFill>
            <a:srgbClr val="595959"/>
          </a:solidFill>
          <a:latin typeface="+mn-lt"/>
          <a:ea typeface="+mn-ea"/>
          <a:cs typeface="+mn-cs"/>
        </a:defRPr>
      </a:lvl1pPr>
      <a:lvl2pPr marL="457200" indent="-182563" algn="l" rtl="0" fontAlgn="base">
        <a:lnSpc>
          <a:spcPct val="90000"/>
        </a:lnSpc>
        <a:spcBef>
          <a:spcPts val="300"/>
        </a:spcBef>
        <a:spcAft>
          <a:spcPts val="300"/>
        </a:spcAft>
        <a:buClr>
          <a:schemeClr val="accent1"/>
        </a:buClr>
        <a:buFont typeface="Wingdings 2" charset="2"/>
        <a:buChar char=""/>
        <a:defRPr kern="1200">
          <a:solidFill>
            <a:srgbClr val="595959"/>
          </a:solidFill>
          <a:latin typeface="+mn-lt"/>
          <a:ea typeface="+mn-ea"/>
          <a:cs typeface="+mn-cs"/>
        </a:defRPr>
      </a:lvl2pPr>
      <a:lvl3pPr marL="730250" indent="-182563" algn="l" rtl="0" fontAlgn="base">
        <a:lnSpc>
          <a:spcPct val="90000"/>
        </a:lnSpc>
        <a:spcBef>
          <a:spcPts val="300"/>
        </a:spcBef>
        <a:spcAft>
          <a:spcPts val="300"/>
        </a:spcAft>
        <a:buClr>
          <a:schemeClr val="accent1"/>
        </a:buClr>
        <a:buFont typeface="Wingdings 2" charset="2"/>
        <a:buChar char=""/>
        <a:defRPr sz="1600" kern="1200">
          <a:solidFill>
            <a:srgbClr val="595959"/>
          </a:solidFill>
          <a:latin typeface="+mn-lt"/>
          <a:ea typeface="+mn-ea"/>
          <a:cs typeface="+mn-cs"/>
        </a:defRPr>
      </a:lvl3pPr>
      <a:lvl4pPr marL="1004888" indent="-182563" algn="l" rtl="0" fontAlgn="base">
        <a:lnSpc>
          <a:spcPct val="90000"/>
        </a:lnSpc>
        <a:spcBef>
          <a:spcPts val="300"/>
        </a:spcBef>
        <a:spcAft>
          <a:spcPts val="300"/>
        </a:spcAft>
        <a:buClr>
          <a:schemeClr val="accent1"/>
        </a:buClr>
        <a:buFont typeface="Wingdings 2" charset="2"/>
        <a:buChar char=""/>
        <a:defRPr sz="1400" kern="1200">
          <a:solidFill>
            <a:srgbClr val="595959"/>
          </a:solidFill>
          <a:latin typeface="+mn-lt"/>
          <a:ea typeface="+mn-ea"/>
          <a:cs typeface="+mn-cs"/>
        </a:defRPr>
      </a:lvl4pPr>
      <a:lvl5pPr marL="1279525" indent="-182563" algn="l" rtl="0" fontAlgn="base">
        <a:lnSpc>
          <a:spcPct val="90000"/>
        </a:lnSpc>
        <a:spcBef>
          <a:spcPts val="300"/>
        </a:spcBef>
        <a:spcAft>
          <a:spcPts val="300"/>
        </a:spcAft>
        <a:buClr>
          <a:schemeClr val="accent1"/>
        </a:buClr>
        <a:buFont typeface="Wingdings 2" charset="2"/>
        <a:buChar char=""/>
        <a:defRPr sz="1400" kern="1200">
          <a:solidFill>
            <a:srgbClr val="595959"/>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4.png"/><Relationship Id="rId5" Type="http://schemas.openxmlformats.org/officeDocument/2006/relationships/image" Target="../media/image3.png"/><Relationship Id="rId1" Type="http://schemas.microsoft.com/office/2007/relationships/media" Target="../media/media1.mov"/><Relationship Id="rId2" Type="http://schemas.openxmlformats.org/officeDocument/2006/relationships/video" Target="../media/media1.mov"/></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image" Target="../media/image5.png"/><Relationship Id="rId5" Type="http://schemas.openxmlformats.org/officeDocument/2006/relationships/oleObject" Target="../embeddings/oleObject2.bin"/><Relationship Id="rId6" Type="http://schemas.openxmlformats.org/officeDocument/2006/relationships/image" Target="../media/image6.png"/><Relationship Id="rId7" Type="http://schemas.openxmlformats.org/officeDocument/2006/relationships/image" Target="../media/image3.png"/><Relationship Id="rId1" Type="http://schemas.openxmlformats.org/officeDocument/2006/relationships/vmlDrawing" Target="../drawings/vmlDrawing1.vml"/><Relationship Id="rId2"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7.png"/><Relationship Id="rId5" Type="http://schemas.openxmlformats.org/officeDocument/2006/relationships/image" Target="../media/image3.png"/><Relationship Id="rId1" Type="http://schemas.microsoft.com/office/2007/relationships/media" Target="../media/media2.mov"/><Relationship Id="rId2" Type="http://schemas.openxmlformats.org/officeDocument/2006/relationships/video" Target="../media/media2.mov"/></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3.bin"/><Relationship Id="rId4" Type="http://schemas.openxmlformats.org/officeDocument/2006/relationships/image" Target="../media/image6.png"/><Relationship Id="rId5" Type="http://schemas.openxmlformats.org/officeDocument/2006/relationships/image" Target="../media/image3.png"/><Relationship Id="rId1" Type="http://schemas.openxmlformats.org/officeDocument/2006/relationships/vmlDrawing" Target="../drawings/vmlDrawing2.vml"/><Relationship Id="rId2"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4" Type="http://schemas.openxmlformats.org/officeDocument/2006/relationships/image" Target="../media/image9.png"/><Relationship Id="rId5" Type="http://schemas.openxmlformats.org/officeDocument/2006/relationships/image" Target="../media/image3.png"/><Relationship Id="rId1" Type="http://schemas.microsoft.com/office/2007/relationships/media" Target="../media/media3.mov"/><Relationship Id="rId2" Type="http://schemas.openxmlformats.org/officeDocument/2006/relationships/video" Target="../media/media3.mov"/></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0.png"/><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 Id="rId3"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4.bin"/><Relationship Id="rId4" Type="http://schemas.openxmlformats.org/officeDocument/2006/relationships/image" Target="../media/image12.png"/><Relationship Id="rId5" Type="http://schemas.openxmlformats.org/officeDocument/2006/relationships/image" Target="../media/image3.png"/><Relationship Id="rId1" Type="http://schemas.openxmlformats.org/officeDocument/2006/relationships/vmlDrawing" Target="../drawings/vmlDrawing3.vml"/><Relationship Id="rId2"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 Id="rId3" Type="http://schemas.openxmlformats.org/officeDocument/2006/relationships/image" Target="../media/image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 Id="rId3" Type="http://schemas.openxmlformats.org/officeDocument/2006/relationships/image" Target="../media/image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18.jpeg"/><Relationship Id="rId1" Type="http://schemas.openxmlformats.org/officeDocument/2006/relationships/slideLayout" Target="../slideLayouts/slideLayout4.xml"/><Relationship Id="rId2" Type="http://schemas.openxmlformats.org/officeDocument/2006/relationships/image" Target="../media/image16.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9.png"/><Relationship Id="rId3" Type="http://schemas.openxmlformats.org/officeDocument/2006/relationships/image" Target="../media/image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0.png"/><Relationship Id="rId3"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3.xml"/><Relationship Id="rId4" Type="http://schemas.openxmlformats.org/officeDocument/2006/relationships/image" Target="../media/image21.png"/><Relationship Id="rId5" Type="http://schemas.openxmlformats.org/officeDocument/2006/relationships/image" Target="../media/image3.png"/><Relationship Id="rId1" Type="http://schemas.microsoft.com/office/2007/relationships/media" Target="../media/media4.mov"/><Relationship Id="rId2" Type="http://schemas.openxmlformats.org/officeDocument/2006/relationships/video" Target="../media/media4.mov"/></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2.png"/><Relationship Id="rId5" Type="http://schemas.openxmlformats.org/officeDocument/2006/relationships/image" Target="../media/image3.png"/><Relationship Id="rId1" Type="http://schemas.microsoft.com/office/2007/relationships/media" Target="../media/media5.mov"/><Relationship Id="rId2" Type="http://schemas.openxmlformats.org/officeDocument/2006/relationships/video" Target="../media/media5.mov"/></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043608" y="1268413"/>
            <a:ext cx="7413005" cy="936625"/>
          </a:xfrm>
        </p:spPr>
        <p:txBody>
          <a:bodyPr rtlCol="0">
            <a:normAutofit fontScale="90000"/>
          </a:bodyPr>
          <a:lstStyle/>
          <a:p>
            <a:pPr fontAlgn="auto">
              <a:spcAft>
                <a:spcPts val="0"/>
              </a:spcAft>
              <a:defRPr/>
            </a:pPr>
            <a:r>
              <a:rPr lang="en-GB" altLang="en-US" sz="4800" dirty="0" smtClean="0">
                <a:ea typeface="ＭＳ Ｐゴシック" charset="-128"/>
              </a:rPr>
              <a:t>Intro to Exercise Physiology – Cardiovascular System</a:t>
            </a:r>
            <a:endParaRPr lang="en-GB" altLang="en-US" sz="4800" dirty="0">
              <a:ea typeface="ＭＳ Ｐゴシック" charset="-128"/>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2476500"/>
            <a:ext cx="3549507" cy="2824708"/>
          </a:xfrm>
          <a:prstGeom prst="rect">
            <a:avLst/>
          </a:prstGeom>
        </p:spPr>
      </p:pic>
      <p:pic>
        <p:nvPicPr>
          <p:cNvPr id="4" name="Picture 5" descr="cir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9099" y="2476500"/>
            <a:ext cx="3723301" cy="28088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8"/>
                    </a:srgbClr>
                  </a:outerShdw>
                </a:effectLst>
              </a14:hiddenEffects>
            </a:ext>
            <a:ext uri="{FAA26D3D-D897-4be2-8F04-BA451C77F1D7}">
              <ma14:placeholderFlag xmlns:ma14="http://schemas.microsoft.com/office/mac/drawingml/2011/main" val="1"/>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2160" y="5733256"/>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8893632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Functions of the Circulatory system</a:t>
            </a:r>
          </a:p>
        </p:txBody>
      </p:sp>
      <p:sp>
        <p:nvSpPr>
          <p:cNvPr id="5123" name="Rectangle 3"/>
          <p:cNvSpPr>
            <a:spLocks noGrp="1" noChangeArrowheads="1"/>
          </p:cNvSpPr>
          <p:nvPr>
            <p:ph idx="1"/>
          </p:nvPr>
        </p:nvSpPr>
        <p:spPr>
          <a:xfrm>
            <a:off x="860724" y="1844824"/>
            <a:ext cx="7355160" cy="4114800"/>
          </a:xfrm>
        </p:spPr>
        <p:txBody>
          <a:bodyPr>
            <a:normAutofit fontScale="85000" lnSpcReduction="10000"/>
          </a:bodyPr>
          <a:lstStyle/>
          <a:p>
            <a:r>
              <a:rPr lang="en-GB" altLang="en-US" sz="2800" dirty="0"/>
              <a:t>Delivery		e.g. oxygen / nutrients</a:t>
            </a:r>
          </a:p>
          <a:p>
            <a:pPr>
              <a:lnSpc>
                <a:spcPct val="150000"/>
              </a:lnSpc>
            </a:pPr>
            <a:r>
              <a:rPr lang="en-GB" altLang="en-US" sz="2800" dirty="0"/>
              <a:t>Removal		e.g. carbon dioxide / lactic acid</a:t>
            </a:r>
          </a:p>
          <a:p>
            <a:pPr>
              <a:lnSpc>
                <a:spcPct val="150000"/>
              </a:lnSpc>
            </a:pPr>
            <a:r>
              <a:rPr lang="en-GB" altLang="en-US" sz="2800" dirty="0"/>
              <a:t>Transport	</a:t>
            </a:r>
            <a:r>
              <a:rPr lang="en-GB" altLang="en-US" sz="2800" dirty="0" smtClean="0"/>
              <a:t>	e.g</a:t>
            </a:r>
            <a:r>
              <a:rPr lang="en-GB" altLang="en-US" sz="2800" dirty="0"/>
              <a:t>. hormones</a:t>
            </a:r>
          </a:p>
          <a:p>
            <a:pPr>
              <a:lnSpc>
                <a:spcPct val="150000"/>
              </a:lnSpc>
            </a:pPr>
            <a:r>
              <a:rPr lang="en-GB" altLang="en-US" sz="2800" dirty="0"/>
              <a:t>Maintenance	e.g. core temperature/ hydration</a:t>
            </a:r>
          </a:p>
          <a:p>
            <a:pPr>
              <a:lnSpc>
                <a:spcPct val="150000"/>
              </a:lnSpc>
            </a:pPr>
            <a:r>
              <a:rPr lang="en-GB" altLang="en-US" sz="2800" dirty="0"/>
              <a:t>Prevention	e.g. infection</a:t>
            </a:r>
            <a:endParaRPr lang="en-GB" alt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6176" y="5738538"/>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8351566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a:t>Structures of the cardiovascular system</a:t>
            </a:r>
          </a:p>
        </p:txBody>
      </p:sp>
      <p:sp>
        <p:nvSpPr>
          <p:cNvPr id="6147" name="Rectangle 3"/>
          <p:cNvSpPr>
            <a:spLocks noGrp="1" noChangeArrowheads="1"/>
          </p:cNvSpPr>
          <p:nvPr>
            <p:ph idx="1"/>
          </p:nvPr>
        </p:nvSpPr>
        <p:spPr>
          <a:xfrm>
            <a:off x="914581" y="2132856"/>
            <a:ext cx="7067128" cy="3332816"/>
          </a:xfrm>
        </p:spPr>
        <p:txBody>
          <a:bodyPr>
            <a:noAutofit/>
          </a:bodyPr>
          <a:lstStyle/>
          <a:p>
            <a:r>
              <a:rPr lang="en-GB" altLang="en-US" sz="2200" dirty="0"/>
              <a:t>Blood</a:t>
            </a:r>
          </a:p>
          <a:p>
            <a:r>
              <a:rPr lang="en-GB" altLang="en-US" sz="2200" dirty="0"/>
              <a:t>Arteries</a:t>
            </a:r>
          </a:p>
          <a:p>
            <a:r>
              <a:rPr lang="en-GB" altLang="en-US" sz="2200" dirty="0"/>
              <a:t>Arterioles</a:t>
            </a:r>
          </a:p>
          <a:p>
            <a:r>
              <a:rPr lang="en-GB" altLang="en-US" sz="2200" dirty="0"/>
              <a:t>Capillaries</a:t>
            </a:r>
          </a:p>
          <a:p>
            <a:r>
              <a:rPr lang="en-GB" altLang="en-US" sz="2200" dirty="0" err="1"/>
              <a:t>Venules</a:t>
            </a:r>
            <a:endParaRPr lang="en-GB" altLang="en-US" sz="2200" dirty="0"/>
          </a:p>
          <a:p>
            <a:r>
              <a:rPr lang="en-GB" altLang="en-US" sz="2200" dirty="0"/>
              <a:t>Veins</a:t>
            </a:r>
          </a:p>
          <a:p>
            <a:r>
              <a:rPr lang="en-GB" altLang="en-US" sz="2200" dirty="0"/>
              <a:t>Heart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6176" y="5738538"/>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3185018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 of the Heart</a:t>
            </a:r>
            <a:endParaRPr lang="en-GB" dirty="0"/>
          </a:p>
        </p:txBody>
      </p:sp>
      <p:pic>
        <p:nvPicPr>
          <p:cNvPr id="4" name="Function Heart Video.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331641" y="2174875"/>
            <a:ext cx="5951810" cy="3673475"/>
          </a:xfr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773269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1447800" y="457201"/>
            <a:ext cx="7086600" cy="1142999"/>
          </a:xfrm>
        </p:spPr>
        <p:txBody>
          <a:bodyPr/>
          <a:lstStyle/>
          <a:p>
            <a:r>
              <a:rPr lang="en-GB" altLang="en-US"/>
              <a:t>The Heart</a:t>
            </a:r>
          </a:p>
        </p:txBody>
      </p:sp>
      <p:graphicFrame>
        <p:nvGraphicFramePr>
          <p:cNvPr id="2051" name="Object 3"/>
          <p:cNvGraphicFramePr>
            <a:graphicFrameLocks noGrp="1" noChangeAspect="1"/>
          </p:cNvGraphicFramePr>
          <p:nvPr>
            <p:ph idx="1"/>
            <p:extLst/>
          </p:nvPr>
        </p:nvGraphicFramePr>
        <p:xfrm>
          <a:off x="827584" y="1772816"/>
          <a:ext cx="2917825" cy="4046538"/>
        </p:xfrm>
        <a:graphic>
          <a:graphicData uri="http://schemas.openxmlformats.org/presentationml/2006/ole">
            <mc:AlternateContent xmlns:mc="http://schemas.openxmlformats.org/markup-compatibility/2006">
              <mc:Choice xmlns:v="urn:schemas-microsoft-com:vml" Requires="v">
                <p:oleObj spid="_x0000_s1025" name="Photo Editor Photo" r:id="rId3" imgW="2066667" imgH="2866667" progId="MSPhotoEd.3">
                  <p:embed/>
                </p:oleObj>
              </mc:Choice>
              <mc:Fallback>
                <p:oleObj name="Photo Editor Photo" r:id="rId3" imgW="2066667" imgH="2866667" progId="MSPhotoEd.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584" y="1772816"/>
                        <a:ext cx="2917825" cy="4046538"/>
                      </a:xfrm>
                      <a:prstGeom prst="rect">
                        <a:avLst/>
                      </a:prstGeom>
                    </p:spPr>
                  </p:pic>
                </p:oleObj>
              </mc:Fallback>
            </mc:AlternateContent>
          </a:graphicData>
        </a:graphic>
      </p:graphicFrame>
      <p:graphicFrame>
        <p:nvGraphicFramePr>
          <p:cNvPr id="2052" name="Object 4"/>
          <p:cNvGraphicFramePr>
            <a:graphicFrameLocks noChangeAspect="1"/>
          </p:cNvGraphicFramePr>
          <p:nvPr>
            <p:extLst/>
          </p:nvPr>
        </p:nvGraphicFramePr>
        <p:xfrm>
          <a:off x="3745409" y="1772816"/>
          <a:ext cx="3810000" cy="4038600"/>
        </p:xfrm>
        <a:graphic>
          <a:graphicData uri="http://schemas.openxmlformats.org/presentationml/2006/ole">
            <mc:AlternateContent xmlns:mc="http://schemas.openxmlformats.org/markup-compatibility/2006">
              <mc:Choice xmlns:v="urn:schemas-microsoft-com:vml" Requires="v">
                <p:oleObj spid="_x0000_s1026" name="Photo Editor Photo" r:id="rId5" imgW="3809524" imgH="3191320" progId="MSPhotoEd.3">
                  <p:embed/>
                </p:oleObj>
              </mc:Choice>
              <mc:Fallback>
                <p:oleObj name="Photo Editor Photo" r:id="rId5" imgW="3809524" imgH="3191320" progId="MSPhotoEd.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45409" y="1772816"/>
                        <a:ext cx="3810000" cy="403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7743983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a:xfrm>
            <a:off x="899592" y="764704"/>
            <a:ext cx="6910536" cy="5410200"/>
          </a:xfrm>
        </p:spPr>
        <p:txBody>
          <a:bodyPr>
            <a:normAutofit fontScale="85000" lnSpcReduction="10000"/>
          </a:bodyPr>
          <a:lstStyle/>
          <a:p>
            <a:r>
              <a:rPr lang="en-GB" altLang="en-US" sz="2800" dirty="0"/>
              <a:t>Veins (Pulmonary and Vena Cava)</a:t>
            </a:r>
          </a:p>
          <a:p>
            <a:r>
              <a:rPr lang="en-GB" altLang="en-US" sz="2800" dirty="0"/>
              <a:t>Arteries (Pulmonary and Aorta)</a:t>
            </a:r>
          </a:p>
          <a:p>
            <a:r>
              <a:rPr lang="en-GB" altLang="en-US" sz="2800" dirty="0"/>
              <a:t>Valves (Semilunar, tricuspid and bicuspid)</a:t>
            </a:r>
          </a:p>
          <a:p>
            <a:r>
              <a:rPr lang="en-GB" altLang="en-US" sz="2800" dirty="0"/>
              <a:t>Atria (left and right)</a:t>
            </a:r>
          </a:p>
          <a:p>
            <a:r>
              <a:rPr lang="en-GB" altLang="en-US" sz="2800" dirty="0"/>
              <a:t>Ventricles (left and right)</a:t>
            </a:r>
          </a:p>
          <a:p>
            <a:r>
              <a:rPr lang="en-GB" altLang="en-US" sz="2800" dirty="0"/>
              <a:t>Sino-atrial node (Top of right</a:t>
            </a:r>
            <a:r>
              <a:rPr lang="en-GB" altLang="en-US" dirty="0"/>
              <a:t> atrium)</a:t>
            </a:r>
          </a:p>
          <a:p>
            <a:r>
              <a:rPr lang="en-GB" altLang="en-US" sz="2800" dirty="0" err="1"/>
              <a:t>Atrio</a:t>
            </a:r>
            <a:r>
              <a:rPr lang="en-GB" altLang="en-US" sz="2800" dirty="0"/>
              <a:t>-ventricular node (atrial septum and tricuspid valve)</a:t>
            </a:r>
          </a:p>
          <a:p>
            <a:r>
              <a:rPr lang="en-GB" altLang="en-US" sz="2800" dirty="0"/>
              <a:t>Bundles of His (AV bundle) + left and right Purkinje </a:t>
            </a:r>
            <a:r>
              <a:rPr lang="en-GB" altLang="en-US" sz="2800" dirty="0" err="1"/>
              <a:t>Fibers</a:t>
            </a:r>
            <a:r>
              <a:rPr lang="en-GB" altLang="en-US" sz="2800" dirty="0"/>
              <a:t> (electrical transmission)</a:t>
            </a:r>
          </a:p>
          <a:p>
            <a:r>
              <a:rPr lang="en-GB" altLang="en-US" sz="2800" dirty="0"/>
              <a:t>Septum (atrial and ventricular)</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2073432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Heart Anatomy </a:t>
            </a:r>
            <a:endParaRPr lang="en-GB" dirty="0"/>
          </a:p>
        </p:txBody>
      </p:sp>
      <p:pic>
        <p:nvPicPr>
          <p:cNvPr id="4" name="Anatomy of Heart Video.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619672" y="2103438"/>
            <a:ext cx="5689178" cy="3779837"/>
          </a:xfr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5991575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a:t>Heart Muscle / Cardiac</a:t>
            </a:r>
          </a:p>
        </p:txBody>
      </p:sp>
      <p:sp>
        <p:nvSpPr>
          <p:cNvPr id="7171" name="Rectangle 3"/>
          <p:cNvSpPr>
            <a:spLocks noGrp="1" noChangeArrowheads="1"/>
          </p:cNvSpPr>
          <p:nvPr>
            <p:ph idx="1"/>
          </p:nvPr>
        </p:nvSpPr>
        <p:spPr/>
        <p:txBody>
          <a:bodyPr/>
          <a:lstStyle/>
          <a:p>
            <a:r>
              <a:rPr lang="en-GB" altLang="en-US" dirty="0"/>
              <a:t>Myocardium</a:t>
            </a:r>
          </a:p>
          <a:p>
            <a:r>
              <a:rPr lang="en-GB" altLang="en-US" dirty="0"/>
              <a:t>Varies in thickness (left ventricle thickest)</a:t>
            </a:r>
          </a:p>
          <a:p>
            <a:r>
              <a:rPr lang="en-GB" altLang="en-US" dirty="0"/>
              <a:t>Muscle fibres striated but joined by intercalated discs.</a:t>
            </a:r>
          </a:p>
          <a:p>
            <a:r>
              <a:rPr lang="en-GB" altLang="en-US" dirty="0"/>
              <a:t>One impulse initiates the whole heart to contract (obeys all or nothing law).</a:t>
            </a:r>
          </a:p>
          <a:p>
            <a:r>
              <a:rPr lang="en-GB" altLang="en-US" dirty="0"/>
              <a:t>Supplied with blood from coronary vessels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2833023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5" name="Rectangle 5"/>
          <p:cNvSpPr>
            <a:spLocks noGrp="1" noChangeArrowheads="1"/>
          </p:cNvSpPr>
          <p:nvPr>
            <p:ph type="title"/>
          </p:nvPr>
        </p:nvSpPr>
        <p:spPr/>
        <p:txBody>
          <a:bodyPr/>
          <a:lstStyle/>
          <a:p>
            <a:r>
              <a:rPr lang="en-GB" altLang="en-US"/>
              <a:t>Cardiac Muscle</a:t>
            </a:r>
          </a:p>
        </p:txBody>
      </p:sp>
      <p:pic>
        <p:nvPicPr>
          <p:cNvPr id="20484" name="Picture 4" descr="cardiac muscl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258888" y="1844675"/>
            <a:ext cx="6481762" cy="41862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8"/>
                    </a:srgbClr>
                  </a:outerShdw>
                </a:effectLst>
              </a14:hiddenEffects>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176" y="6015384"/>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2839766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xfrm>
            <a:off x="1216024" y="274638"/>
            <a:ext cx="7470775" cy="749821"/>
          </a:xfrm>
        </p:spPr>
        <p:txBody>
          <a:bodyPr/>
          <a:lstStyle/>
          <a:p>
            <a:r>
              <a:rPr lang="en-GB" altLang="en-US"/>
              <a:t>Heart Rate</a:t>
            </a:r>
          </a:p>
        </p:txBody>
      </p:sp>
      <p:sp>
        <p:nvSpPr>
          <p:cNvPr id="134147" name="Rectangle 3"/>
          <p:cNvSpPr>
            <a:spLocks noGrp="1" noChangeArrowheads="1"/>
          </p:cNvSpPr>
          <p:nvPr>
            <p:ph type="body" sz="half" idx="1"/>
          </p:nvPr>
        </p:nvSpPr>
        <p:spPr>
          <a:xfrm>
            <a:off x="1216025" y="1600200"/>
            <a:ext cx="3279775" cy="4533900"/>
          </a:xfrm>
        </p:spPr>
        <p:txBody>
          <a:bodyPr>
            <a:normAutofit fontScale="92500" lnSpcReduction="20000"/>
          </a:bodyPr>
          <a:lstStyle/>
          <a:p>
            <a:pPr>
              <a:lnSpc>
                <a:spcPct val="90000"/>
              </a:lnSpc>
            </a:pPr>
            <a:r>
              <a:rPr lang="en-GB" altLang="en-US" sz="2000"/>
              <a:t>All the cells of the heart are able to generate an electrical impulse.</a:t>
            </a:r>
          </a:p>
          <a:p>
            <a:pPr>
              <a:lnSpc>
                <a:spcPct val="90000"/>
              </a:lnSpc>
            </a:pPr>
            <a:r>
              <a:rPr lang="en-GB" altLang="en-US" sz="2000" dirty="0"/>
              <a:t>However the Sino-atrial node is the primary pacemaker and overrides all other impulse initiators (80-100 </a:t>
            </a:r>
            <a:r>
              <a:rPr lang="en-GB" altLang="en-US" sz="2000" dirty="0" err="1"/>
              <a:t>bts</a:t>
            </a:r>
            <a:r>
              <a:rPr lang="en-GB" altLang="en-US" sz="2000" dirty="0"/>
              <a:t>/ min)</a:t>
            </a:r>
          </a:p>
          <a:p>
            <a:pPr>
              <a:lnSpc>
                <a:spcPct val="90000"/>
              </a:lnSpc>
            </a:pPr>
            <a:r>
              <a:rPr lang="en-GB" altLang="en-US" sz="2000" dirty="0"/>
              <a:t>Secondary pacemaker is the atrioventricular node (40-60 </a:t>
            </a:r>
            <a:r>
              <a:rPr lang="en-GB" altLang="en-US" sz="2000" dirty="0" err="1"/>
              <a:t>bts</a:t>
            </a:r>
            <a:r>
              <a:rPr lang="en-GB" altLang="en-US" sz="2000" dirty="0"/>
              <a:t>/min)</a:t>
            </a:r>
          </a:p>
          <a:p>
            <a:pPr>
              <a:lnSpc>
                <a:spcPct val="90000"/>
              </a:lnSpc>
            </a:pPr>
            <a:r>
              <a:rPr lang="en-GB" altLang="en-US" sz="2000" dirty="0"/>
              <a:t>The </a:t>
            </a:r>
            <a:r>
              <a:rPr lang="en-US" altLang="en-US" sz="2000" dirty="0"/>
              <a:t>Bundles of His, the left and right branches of this bundle, and the Purkinje </a:t>
            </a:r>
            <a:r>
              <a:rPr lang="en-US" altLang="en-US" sz="2000" dirty="0" err="1"/>
              <a:t>fibres</a:t>
            </a:r>
            <a:r>
              <a:rPr lang="en-US" altLang="en-US" sz="2000" dirty="0"/>
              <a:t> are the tertiary pacemaker (30-40 </a:t>
            </a:r>
            <a:r>
              <a:rPr lang="en-US" altLang="en-US" sz="2000" dirty="0" err="1"/>
              <a:t>bts</a:t>
            </a:r>
            <a:r>
              <a:rPr lang="en-US" altLang="en-US" sz="2000" dirty="0"/>
              <a:t>/min)</a:t>
            </a:r>
            <a:endParaRPr lang="en-GB" altLang="en-US" sz="2000" dirty="0"/>
          </a:p>
        </p:txBody>
      </p:sp>
      <p:graphicFrame>
        <p:nvGraphicFramePr>
          <p:cNvPr id="134148" name="Object 4"/>
          <p:cNvGraphicFramePr>
            <a:graphicFrameLocks noGrp="1" noChangeAspect="1"/>
          </p:cNvGraphicFramePr>
          <p:nvPr>
            <p:ph sz="half" idx="2"/>
            <p:extLst/>
          </p:nvPr>
        </p:nvGraphicFramePr>
        <p:xfrm>
          <a:off x="4495801" y="1976438"/>
          <a:ext cx="3748608" cy="3595687"/>
        </p:xfrm>
        <a:graphic>
          <a:graphicData uri="http://schemas.openxmlformats.org/presentationml/2006/ole">
            <mc:AlternateContent xmlns:mc="http://schemas.openxmlformats.org/markup-compatibility/2006">
              <mc:Choice xmlns:v="urn:schemas-microsoft-com:vml" Requires="v">
                <p:oleObj spid="_x0000_s2049" name="Photo Editor Photo" r:id="rId3" imgW="3809524" imgH="3191320" progId="MSPhotoEd.3">
                  <p:embed/>
                </p:oleObj>
              </mc:Choice>
              <mc:Fallback>
                <p:oleObj name="Photo Editor Photo" r:id="rId3" imgW="3809524" imgH="3191320" progId="MSPhotoEd.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5801" y="1976438"/>
                        <a:ext cx="3748608" cy="3595687"/>
                      </a:xfrm>
                      <a:prstGeom prst="rect">
                        <a:avLst/>
                      </a:prstGeom>
                      <a:noFill/>
                      <a:ln>
                        <a:noFill/>
                      </a:ln>
                      <a:effectLst/>
                      <a:extLst/>
                    </p:spPr>
                  </p:pic>
                </p:oleObj>
              </mc:Fallback>
            </mc:AlternateContent>
          </a:graphicData>
        </a:graphic>
      </p:graphicFrame>
      <p:sp>
        <p:nvSpPr>
          <p:cNvPr id="134150" name="Line 6"/>
          <p:cNvSpPr>
            <a:spLocks noChangeShapeType="1"/>
          </p:cNvSpPr>
          <p:nvPr/>
        </p:nvSpPr>
        <p:spPr bwMode="auto">
          <a:xfrm flipV="1">
            <a:off x="4139951" y="2349500"/>
            <a:ext cx="1368674" cy="143396"/>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GB"/>
          </a:p>
        </p:txBody>
      </p:sp>
      <p:sp>
        <p:nvSpPr>
          <p:cNvPr id="134151" name="Line 7"/>
          <p:cNvSpPr>
            <a:spLocks noChangeShapeType="1"/>
          </p:cNvSpPr>
          <p:nvPr/>
        </p:nvSpPr>
        <p:spPr bwMode="auto">
          <a:xfrm flipV="1">
            <a:off x="4139951" y="3068637"/>
            <a:ext cx="2087811" cy="865187"/>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GB"/>
          </a:p>
        </p:txBody>
      </p:sp>
      <p:sp>
        <p:nvSpPr>
          <p:cNvPr id="134152" name="Line 8"/>
          <p:cNvSpPr>
            <a:spLocks noChangeShapeType="1"/>
          </p:cNvSpPr>
          <p:nvPr/>
        </p:nvSpPr>
        <p:spPr bwMode="auto">
          <a:xfrm flipV="1">
            <a:off x="4139952" y="4005262"/>
            <a:ext cx="3024436" cy="1009649"/>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GB"/>
          </a:p>
        </p:txBody>
      </p:sp>
      <p:sp>
        <p:nvSpPr>
          <p:cNvPr id="134153" name="Line 9"/>
          <p:cNvSpPr>
            <a:spLocks noChangeShapeType="1"/>
          </p:cNvSpPr>
          <p:nvPr/>
        </p:nvSpPr>
        <p:spPr bwMode="auto">
          <a:xfrm flipV="1">
            <a:off x="6156325" y="3933825"/>
            <a:ext cx="576263" cy="287338"/>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endParaRPr lang="en-GB"/>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6700583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Conduction through the Heart</a:t>
            </a:r>
            <a:endParaRPr lang="en-GB" dirty="0"/>
          </a:p>
        </p:txBody>
      </p:sp>
      <p:pic>
        <p:nvPicPr>
          <p:cNvPr id="5" name="Heart Conduction Video.mov">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4"/>
          <a:stretch>
            <a:fillRect/>
          </a:stretch>
        </p:blipFill>
        <p:spPr>
          <a:xfrm>
            <a:off x="1547664" y="2043113"/>
            <a:ext cx="5764361" cy="3890962"/>
          </a:xfr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75301" y="5956448"/>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0598255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en-US"/>
              <a:t>Cardiac Cycle</a:t>
            </a:r>
          </a:p>
        </p:txBody>
      </p:sp>
      <p:sp>
        <p:nvSpPr>
          <p:cNvPr id="8195" name="Rectangle 3"/>
          <p:cNvSpPr>
            <a:spLocks noGrp="1" noChangeArrowheads="1"/>
          </p:cNvSpPr>
          <p:nvPr>
            <p:ph type="body" sz="half" idx="1"/>
          </p:nvPr>
        </p:nvSpPr>
        <p:spPr>
          <a:xfrm>
            <a:off x="1043608" y="1600200"/>
            <a:ext cx="3447430" cy="4533900"/>
          </a:xfrm>
        </p:spPr>
        <p:txBody>
          <a:bodyPr>
            <a:normAutofit lnSpcReduction="10000"/>
          </a:bodyPr>
          <a:lstStyle/>
          <a:p>
            <a:pPr>
              <a:buFont typeface="Wingdings" charset="2"/>
              <a:buNone/>
            </a:pPr>
            <a:r>
              <a:rPr lang="en-GB" altLang="en-US" sz="2800" dirty="0"/>
              <a:t>1. Impulse generated at </a:t>
            </a:r>
            <a:r>
              <a:rPr lang="en-GB" altLang="en-US" sz="2800" dirty="0" err="1"/>
              <a:t>sino</a:t>
            </a:r>
            <a:r>
              <a:rPr lang="en-GB" altLang="en-US" sz="2800" dirty="0"/>
              <a:t>-atrial node</a:t>
            </a:r>
          </a:p>
          <a:p>
            <a:pPr>
              <a:buFont typeface="Wingdings" charset="2"/>
              <a:buNone/>
            </a:pPr>
            <a:endParaRPr lang="en-GB" altLang="en-US" sz="2800" dirty="0"/>
          </a:p>
          <a:p>
            <a:pPr>
              <a:buFont typeface="Wingdings" charset="2"/>
              <a:buNone/>
            </a:pPr>
            <a:r>
              <a:rPr lang="en-GB" altLang="en-US" sz="2800" dirty="0"/>
              <a:t>	Impulse caused by the change in electrical polarity in the SA node by flow of sodium and potassium</a:t>
            </a:r>
          </a:p>
        </p:txBody>
      </p:sp>
      <p:pic>
        <p:nvPicPr>
          <p:cNvPr id="8203" name="Picture 11" descr="sanod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419600" y="1609725"/>
            <a:ext cx="3922713" cy="45243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8"/>
                    </a:srgbClr>
                  </a:outerShdw>
                </a:effectLst>
              </a14:hiddenEffects>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68865" y="47155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2582808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827584" y="908720"/>
            <a:ext cx="6910536" cy="5410200"/>
          </a:xfrm>
        </p:spPr>
        <p:txBody>
          <a:bodyPr/>
          <a:lstStyle/>
          <a:p>
            <a:pPr>
              <a:buFont typeface="Wingdings" charset="2"/>
              <a:buNone/>
            </a:pPr>
            <a:r>
              <a:rPr lang="en-GB" altLang="en-US" dirty="0"/>
              <a:t>2</a:t>
            </a:r>
            <a:r>
              <a:rPr lang="en-GB" altLang="en-US" dirty="0" smtClean="0"/>
              <a:t>. </a:t>
            </a:r>
            <a:r>
              <a:rPr lang="en-GB" altLang="en-US" dirty="0"/>
              <a:t>The impulse travels from AV node into the AV bundle (bundle of His), splits into left and right branches and into Purkinje fibres.</a:t>
            </a:r>
          </a:p>
          <a:p>
            <a:pPr>
              <a:buFont typeface="Wingdings" charset="2"/>
              <a:buNone/>
            </a:pPr>
            <a:endParaRPr lang="en-GB" altLang="en-US" dirty="0"/>
          </a:p>
          <a:p>
            <a:pPr>
              <a:buFont typeface="Wingdings" charset="2"/>
              <a:buNone/>
            </a:pPr>
            <a:r>
              <a:rPr lang="en-GB" altLang="en-US" dirty="0"/>
              <a:t>	The bundles of His are contained in the ventricular septum which prohibits leakage of the impulse to the cardiac muscle before it reaches the apex of the heart</a:t>
            </a:r>
            <a:endParaRPr lang="en-GB" altLang="en-US" sz="28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6552445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719666" y="476672"/>
            <a:ext cx="7704667" cy="667543"/>
          </a:xfrm>
        </p:spPr>
        <p:txBody>
          <a:bodyPr>
            <a:normAutofit fontScale="90000"/>
          </a:bodyPr>
          <a:lstStyle/>
          <a:p>
            <a:r>
              <a:rPr lang="en-GB" altLang="en-US" sz="4000"/>
              <a:t>Bundles of His and Purkinje Fibres</a:t>
            </a:r>
          </a:p>
        </p:txBody>
      </p:sp>
      <p:pic>
        <p:nvPicPr>
          <p:cNvPr id="26628" name="Picture 4" descr="labeled hear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24075" y="1700213"/>
            <a:ext cx="4895850" cy="42560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8"/>
                    </a:srgbClr>
                  </a:outerShdw>
                </a:effectLst>
              </a14:hiddenEffects>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1917701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1115616" y="764704"/>
            <a:ext cx="6766520" cy="5257800"/>
          </a:xfrm>
        </p:spPr>
        <p:txBody>
          <a:bodyPr/>
          <a:lstStyle/>
          <a:p>
            <a:pPr>
              <a:buFont typeface="Wingdings" charset="2"/>
              <a:buNone/>
            </a:pPr>
            <a:r>
              <a:rPr lang="en-GB" altLang="en-US" dirty="0"/>
              <a:t>3</a:t>
            </a:r>
            <a:r>
              <a:rPr lang="en-GB" altLang="en-US" dirty="0" smtClean="0"/>
              <a:t>. </a:t>
            </a:r>
            <a:r>
              <a:rPr lang="en-GB" altLang="en-US" dirty="0"/>
              <a:t>The impulse spreads out through the Purkinje </a:t>
            </a:r>
            <a:r>
              <a:rPr lang="en-GB" altLang="en-US" dirty="0" smtClean="0"/>
              <a:t>fibres </a:t>
            </a:r>
            <a:r>
              <a:rPr lang="en-GB" altLang="en-US" dirty="0"/>
              <a:t>from the apex of the heart.</a:t>
            </a:r>
          </a:p>
          <a:p>
            <a:pPr>
              <a:buFont typeface="Wingdings" charset="2"/>
              <a:buNone/>
            </a:pPr>
            <a:r>
              <a:rPr lang="en-GB" altLang="en-US" dirty="0" smtClean="0"/>
              <a:t>The </a:t>
            </a:r>
            <a:r>
              <a:rPr lang="en-GB" altLang="en-US" dirty="0"/>
              <a:t>Purkinje </a:t>
            </a:r>
            <a:r>
              <a:rPr lang="en-GB" altLang="en-US" dirty="0" smtClean="0"/>
              <a:t>fibres </a:t>
            </a:r>
            <a:r>
              <a:rPr lang="en-GB" altLang="en-US" dirty="0"/>
              <a:t>transmit the impulse 5-6 times faster than through the intercalated discs so this ensures equal and efficient contraction of the ventricles</a:t>
            </a:r>
            <a:r>
              <a:rPr lang="en-GB" altLang="en-US" dirty="0" smtClean="0"/>
              <a:t>.</a:t>
            </a:r>
          </a:p>
          <a:p>
            <a:pPr>
              <a:buFont typeface="Wingdings" charset="2"/>
              <a:buNone/>
            </a:pPr>
            <a:endParaRPr lang="en-GB" altLang="en-US" dirty="0" smtClean="0"/>
          </a:p>
          <a:p>
            <a:pPr>
              <a:buFont typeface="Wingdings" charset="2"/>
              <a:buNone/>
            </a:pPr>
            <a:r>
              <a:rPr lang="en-GB" altLang="en-US" dirty="0" smtClean="0"/>
              <a:t>4</a:t>
            </a:r>
            <a:r>
              <a:rPr lang="en-GB" altLang="en-US" dirty="0"/>
              <a:t>. The ventricles contract from the apex, up and in, forcing blood towards the centre of the heart where it leaves via the arteries.</a:t>
            </a:r>
          </a:p>
          <a:p>
            <a:pPr>
              <a:buFont typeface="Wingdings" charset="2"/>
              <a:buNone/>
            </a:pPr>
            <a:endParaRPr lang="en-GB" altLang="en-US" dirty="0"/>
          </a:p>
          <a:p>
            <a:pPr>
              <a:buFont typeface="Wingdings" charset="2"/>
              <a:buNone/>
            </a:pPr>
            <a:r>
              <a:rPr lang="en-GB" altLang="en-US" dirty="0"/>
              <a:t>5. Blood is prevented from re-entering the atria via the bicuspid and tricuspid valves</a:t>
            </a:r>
          </a:p>
          <a:p>
            <a:pPr>
              <a:buFont typeface="Wingdings" charset="2"/>
              <a:buNone/>
            </a:pPr>
            <a:endParaRPr lang="en-GB" alt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50044807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439333" y="188640"/>
            <a:ext cx="7704667" cy="523527"/>
          </a:xfrm>
        </p:spPr>
        <p:txBody>
          <a:bodyPr>
            <a:normAutofit fontScale="90000"/>
          </a:bodyPr>
          <a:lstStyle/>
          <a:p>
            <a:r>
              <a:rPr lang="en-GB" altLang="en-US"/>
              <a:t>Cardiac Function</a:t>
            </a:r>
          </a:p>
        </p:txBody>
      </p:sp>
      <p:graphicFrame>
        <p:nvGraphicFramePr>
          <p:cNvPr id="17415" name="Object 7"/>
          <p:cNvGraphicFramePr>
            <a:graphicFrameLocks noGrp="1" noChangeAspect="1"/>
          </p:cNvGraphicFramePr>
          <p:nvPr>
            <p:ph idx="1"/>
            <p:extLst/>
          </p:nvPr>
        </p:nvGraphicFramePr>
        <p:xfrm>
          <a:off x="539553" y="1268760"/>
          <a:ext cx="7632848" cy="3927128"/>
        </p:xfrm>
        <a:graphic>
          <a:graphicData uri="http://schemas.openxmlformats.org/presentationml/2006/ole">
            <mc:AlternateContent xmlns:mc="http://schemas.openxmlformats.org/markup-compatibility/2006">
              <mc:Choice xmlns:v="urn:schemas-microsoft-com:vml" Requires="v">
                <p:oleObj spid="_x0000_s3073" name="Photo Editor Photo" r:id="rId3" imgW="6552381" imgH="2838846" progId="MSPhotoEd.3">
                  <p:embed/>
                </p:oleObj>
              </mc:Choice>
              <mc:Fallback>
                <p:oleObj name="Photo Editor Photo" r:id="rId3" imgW="6552381" imgH="2838846" progId="MSPhotoEd.3">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553" y="1268760"/>
                        <a:ext cx="7632848" cy="3927128"/>
                      </a:xfrm>
                      <a:prstGeom prst="rect">
                        <a:avLst/>
                      </a:prstGeom>
                      <a:noFill/>
                      <a:ln>
                        <a:noFill/>
                      </a:ln>
                      <a:effectLst/>
                      <a:extLst/>
                    </p:spPr>
                  </p:pic>
                </p:oleObj>
              </mc:Fallback>
            </mc:AlternateContent>
          </a:graphicData>
        </a:graphic>
      </p:graphicFrame>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4848852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102247" y="344728"/>
            <a:ext cx="6923112" cy="634082"/>
          </a:xfrm>
        </p:spPr>
        <p:txBody>
          <a:bodyPr>
            <a:normAutofit fontScale="90000"/>
          </a:bodyPr>
          <a:lstStyle/>
          <a:p>
            <a:r>
              <a:rPr lang="en-GB" altLang="en-US"/>
              <a:t>Electric Impulse (PQRST wave)</a:t>
            </a:r>
          </a:p>
        </p:txBody>
      </p:sp>
      <p:sp>
        <p:nvSpPr>
          <p:cNvPr id="18442" name="Rectangle 10"/>
          <p:cNvSpPr>
            <a:spLocks noGrp="1" noChangeArrowheads="1"/>
          </p:cNvSpPr>
          <p:nvPr>
            <p:ph type="body" sz="half" idx="2"/>
          </p:nvPr>
        </p:nvSpPr>
        <p:spPr>
          <a:xfrm>
            <a:off x="1344410" y="4146403"/>
            <a:ext cx="6718201" cy="2479675"/>
          </a:xfrm>
        </p:spPr>
        <p:txBody>
          <a:bodyPr>
            <a:normAutofit fontScale="85000" lnSpcReduction="20000"/>
          </a:bodyPr>
          <a:lstStyle/>
          <a:p>
            <a:pPr>
              <a:lnSpc>
                <a:spcPct val="80000"/>
              </a:lnSpc>
            </a:pPr>
            <a:r>
              <a:rPr lang="en-GB" altLang="en-US" sz="1800" dirty="0"/>
              <a:t>The P wave is the electrical signature of the current that causes atrial contraction. Both the left and right atria contract simultaneously.</a:t>
            </a:r>
          </a:p>
          <a:p>
            <a:pPr>
              <a:lnSpc>
                <a:spcPct val="80000"/>
              </a:lnSpc>
            </a:pPr>
            <a:r>
              <a:rPr lang="en-GB" altLang="en-US" sz="1800" dirty="0"/>
              <a:t>The QRS complex corresponds to the current that causes contraction of the left and right ventricles, which is much more forceful than that of the atria and involves more muscle mass, thus resulting in a greater ECG deflection.</a:t>
            </a:r>
          </a:p>
          <a:p>
            <a:pPr>
              <a:lnSpc>
                <a:spcPct val="80000"/>
              </a:lnSpc>
            </a:pPr>
            <a:r>
              <a:rPr lang="en-GB" altLang="en-US" sz="1800" dirty="0"/>
              <a:t>The Q wave, when present, represents the small horizontal (left to right) current as the action potential travels through the </a:t>
            </a:r>
            <a:r>
              <a:rPr lang="en-GB" altLang="en-US" sz="1800" dirty="0" err="1"/>
              <a:t>interventricular</a:t>
            </a:r>
            <a:r>
              <a:rPr lang="en-GB" altLang="en-US" sz="1800" dirty="0"/>
              <a:t> septum.</a:t>
            </a:r>
          </a:p>
          <a:p>
            <a:pPr>
              <a:lnSpc>
                <a:spcPct val="80000"/>
              </a:lnSpc>
            </a:pPr>
            <a:r>
              <a:rPr lang="en-GB" altLang="en-US" sz="1800" dirty="0"/>
              <a:t>The R and S waves indicate contraction of the myocardium itself </a:t>
            </a:r>
          </a:p>
          <a:p>
            <a:pPr>
              <a:lnSpc>
                <a:spcPct val="80000"/>
              </a:lnSpc>
            </a:pPr>
            <a:r>
              <a:rPr lang="en-GB" altLang="en-US" sz="1800" dirty="0"/>
              <a:t>The T wave represents the repolarisation of the ventricles </a:t>
            </a:r>
          </a:p>
          <a:p>
            <a:pPr>
              <a:lnSpc>
                <a:spcPct val="80000"/>
              </a:lnSpc>
            </a:pPr>
            <a:endParaRPr lang="en-GB" altLang="en-US" sz="1800" dirty="0"/>
          </a:p>
        </p:txBody>
      </p:sp>
      <p:pic>
        <p:nvPicPr>
          <p:cNvPr id="18440" name="Picture 8" descr="Imag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122391"/>
            <a:ext cx="6769100" cy="2736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6744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1168704" y="260648"/>
            <a:ext cx="6048672" cy="955575"/>
          </a:xfrm>
        </p:spPr>
        <p:txBody>
          <a:bodyPr>
            <a:normAutofit fontScale="90000"/>
          </a:bodyPr>
          <a:lstStyle/>
          <a:p>
            <a:r>
              <a:rPr lang="en-GB" altLang="en-US"/>
              <a:t>Control of Cardiac Function</a:t>
            </a:r>
          </a:p>
        </p:txBody>
      </p:sp>
      <p:sp>
        <p:nvSpPr>
          <p:cNvPr id="32771" name="Rectangle 3"/>
          <p:cNvSpPr>
            <a:spLocks noGrp="1" noChangeArrowheads="1"/>
          </p:cNvSpPr>
          <p:nvPr>
            <p:ph idx="1"/>
          </p:nvPr>
        </p:nvSpPr>
        <p:spPr>
          <a:xfrm>
            <a:off x="1187624" y="1628800"/>
            <a:ext cx="6912768" cy="4608512"/>
          </a:xfrm>
        </p:spPr>
        <p:txBody>
          <a:bodyPr/>
          <a:lstStyle/>
          <a:p>
            <a:endParaRPr lang="en-GB" altLang="en-US" dirty="0"/>
          </a:p>
          <a:p>
            <a:r>
              <a:rPr lang="en-GB" altLang="en-US" dirty="0" err="1"/>
              <a:t>Chronotropic</a:t>
            </a:r>
            <a:r>
              <a:rPr lang="en-GB" altLang="en-US" dirty="0"/>
              <a:t> – change in heart </a:t>
            </a:r>
            <a:r>
              <a:rPr lang="en-GB" altLang="en-US" dirty="0" smtClean="0"/>
              <a:t>rate</a:t>
            </a:r>
          </a:p>
          <a:p>
            <a:pPr lvl="1"/>
            <a:endParaRPr lang="en-GB" altLang="en-US" dirty="0" smtClean="0"/>
          </a:p>
          <a:p>
            <a:pPr lvl="1"/>
            <a:r>
              <a:rPr lang="en-GB" altLang="en-US" dirty="0" smtClean="0"/>
              <a:t>Hormonal </a:t>
            </a:r>
            <a:r>
              <a:rPr lang="en-GB" altLang="en-US" dirty="0"/>
              <a:t>and neural factors</a:t>
            </a:r>
          </a:p>
          <a:p>
            <a:endParaRPr lang="en-GB" altLang="en-US" dirty="0"/>
          </a:p>
          <a:p>
            <a:r>
              <a:rPr lang="en-GB" altLang="en-US" dirty="0"/>
              <a:t>Inotropic – change in force of contraction </a:t>
            </a:r>
            <a:endParaRPr lang="en-GB" altLang="en-US" dirty="0" smtClean="0"/>
          </a:p>
          <a:p>
            <a:pPr lvl="1"/>
            <a:endParaRPr lang="en-GB" altLang="en-US" dirty="0" smtClean="0"/>
          </a:p>
          <a:p>
            <a:pPr lvl="1"/>
            <a:r>
              <a:rPr lang="en-GB" altLang="en-US" dirty="0" smtClean="0"/>
              <a:t>Mechanical </a:t>
            </a:r>
            <a:r>
              <a:rPr lang="en-GB" altLang="en-US" dirty="0"/>
              <a:t>and </a:t>
            </a:r>
            <a:r>
              <a:rPr lang="en-GB" altLang="en-US" dirty="0" smtClean="0"/>
              <a:t>Hormonal factors</a:t>
            </a:r>
          </a:p>
          <a:p>
            <a:endParaRPr lang="en-GB" altLang="en-US" dirty="0" smtClean="0"/>
          </a:p>
          <a:p>
            <a:r>
              <a:rPr lang="en-GB" altLang="en-US" dirty="0" err="1" smtClean="0"/>
              <a:t>Dromotropic</a:t>
            </a:r>
            <a:r>
              <a:rPr lang="en-GB" altLang="en-US" dirty="0" smtClean="0"/>
              <a:t> – change in the conduction velocity of force</a:t>
            </a:r>
            <a:endParaRPr lang="en-GB" alt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4704602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4000"/>
              <a:t>Control of Heart Rate</a:t>
            </a:r>
            <a:br>
              <a:rPr lang="en-GB" altLang="en-US" sz="4000"/>
            </a:br>
            <a:r>
              <a:rPr lang="en-GB" altLang="en-US" sz="4000"/>
              <a:t>(Chronotropic)</a:t>
            </a:r>
          </a:p>
        </p:txBody>
      </p:sp>
      <p:sp>
        <p:nvSpPr>
          <p:cNvPr id="16387" name="Rectangle 3"/>
          <p:cNvSpPr>
            <a:spLocks noGrp="1" noChangeArrowheads="1"/>
          </p:cNvSpPr>
          <p:nvPr>
            <p:ph idx="1"/>
          </p:nvPr>
        </p:nvSpPr>
        <p:spPr>
          <a:xfrm>
            <a:off x="946404" y="2204864"/>
            <a:ext cx="6707088" cy="3332816"/>
          </a:xfrm>
        </p:spPr>
        <p:txBody>
          <a:bodyPr/>
          <a:lstStyle/>
          <a:p>
            <a:r>
              <a:rPr lang="en-GB" altLang="en-US" dirty="0"/>
              <a:t>Intrinsic 	</a:t>
            </a:r>
            <a:r>
              <a:rPr lang="en-GB" altLang="en-US" dirty="0" smtClean="0"/>
              <a:t>- </a:t>
            </a:r>
            <a:r>
              <a:rPr lang="en-GB" altLang="en-US" dirty="0"/>
              <a:t>SA node is self </a:t>
            </a:r>
            <a:r>
              <a:rPr lang="en-GB" altLang="en-US" dirty="0" smtClean="0"/>
              <a:t>initiating 				(80bt/min </a:t>
            </a:r>
            <a:r>
              <a:rPr lang="en-GB" altLang="en-US" dirty="0"/>
              <a:t>at rest)</a:t>
            </a:r>
          </a:p>
          <a:p>
            <a:endParaRPr lang="en-GB" altLang="en-US" dirty="0"/>
          </a:p>
          <a:p>
            <a:r>
              <a:rPr lang="en-GB" altLang="en-US" dirty="0"/>
              <a:t>Extrinsic </a:t>
            </a:r>
            <a:r>
              <a:rPr lang="en-GB" altLang="en-US" dirty="0" smtClean="0"/>
              <a:t>	- </a:t>
            </a:r>
            <a:r>
              <a:rPr lang="en-GB" altLang="en-US" dirty="0"/>
              <a:t>Parasympathetic</a:t>
            </a:r>
          </a:p>
          <a:p>
            <a:pPr>
              <a:buFont typeface="Wingdings" charset="2"/>
              <a:buNone/>
            </a:pPr>
            <a:r>
              <a:rPr lang="en-GB" altLang="en-US" dirty="0"/>
              <a:t>			</a:t>
            </a:r>
            <a:r>
              <a:rPr lang="en-GB" altLang="en-US" dirty="0" smtClean="0"/>
              <a:t>- </a:t>
            </a:r>
            <a:r>
              <a:rPr lang="en-GB" altLang="en-US" dirty="0"/>
              <a:t>Sympathetic</a:t>
            </a:r>
          </a:p>
          <a:p>
            <a:pPr>
              <a:buFont typeface="Wingdings" charset="2"/>
              <a:buNone/>
            </a:pPr>
            <a:r>
              <a:rPr lang="en-GB" altLang="en-US" dirty="0"/>
              <a:t>			</a:t>
            </a:r>
            <a:r>
              <a:rPr lang="en-GB" altLang="en-US" dirty="0" smtClean="0"/>
              <a:t>- </a:t>
            </a:r>
            <a:r>
              <a:rPr lang="en-GB" altLang="en-US" dirty="0"/>
              <a:t>Hormonal (endocrine)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21378986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p:txBody>
          <a:bodyPr/>
          <a:lstStyle/>
          <a:p>
            <a:r>
              <a:rPr lang="en-GB" altLang="en-US"/>
              <a:t>Control of Heart Rate</a:t>
            </a:r>
          </a:p>
        </p:txBody>
      </p:sp>
      <p:pic>
        <p:nvPicPr>
          <p:cNvPr id="136195" name="Picture 3" descr="E010_vagal_ton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7088" y="2060575"/>
            <a:ext cx="7057280" cy="31908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8"/>
                    </a:srgbClr>
                  </a:outerShdw>
                </a:effectLst>
              </a14:hiddenEffects>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21137462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a:xfrm>
            <a:off x="822317" y="476672"/>
            <a:ext cx="6995120" cy="1171599"/>
          </a:xfrm>
        </p:spPr>
        <p:txBody>
          <a:bodyPr>
            <a:normAutofit fontScale="90000"/>
          </a:bodyPr>
          <a:lstStyle/>
          <a:p>
            <a:r>
              <a:rPr lang="en-GB" altLang="en-US"/>
              <a:t>Nerve Control of heart Rate</a:t>
            </a:r>
          </a:p>
        </p:txBody>
      </p:sp>
      <p:sp>
        <p:nvSpPr>
          <p:cNvPr id="135171" name="Rectangle 3"/>
          <p:cNvSpPr>
            <a:spLocks noGrp="1" noChangeArrowheads="1"/>
          </p:cNvSpPr>
          <p:nvPr>
            <p:ph idx="1"/>
          </p:nvPr>
        </p:nvSpPr>
        <p:spPr>
          <a:xfrm>
            <a:off x="467544" y="2060848"/>
            <a:ext cx="7704667" cy="3332816"/>
          </a:xfrm>
        </p:spPr>
        <p:txBody>
          <a:bodyPr>
            <a:normAutofit fontScale="85000" lnSpcReduction="20000"/>
          </a:bodyPr>
          <a:lstStyle/>
          <a:p>
            <a:pPr marL="609600" indent="-609600">
              <a:lnSpc>
                <a:spcPct val="90000"/>
              </a:lnSpc>
              <a:buFont typeface="Wingdings" charset="2"/>
              <a:buNone/>
            </a:pPr>
            <a:r>
              <a:rPr lang="en-GB" altLang="en-US" sz="2800" dirty="0"/>
              <a:t>	This automatic rhythm of the heart can be altered by the autonomic nervous system.</a:t>
            </a:r>
          </a:p>
          <a:p>
            <a:pPr marL="609600" indent="-609600">
              <a:lnSpc>
                <a:spcPct val="90000"/>
              </a:lnSpc>
              <a:buFontTx/>
              <a:buAutoNum type="arabicPeriod"/>
            </a:pPr>
            <a:r>
              <a:rPr lang="en-GB" altLang="en-US" sz="2800" dirty="0"/>
              <a:t>The sympathetic nervous system, via cardiac nerves supply to the heart and most of the of the cardiac muscle. Stimulation via the cardiac beta-1 receptors causes the heart rate to increase and beat more forcefully. </a:t>
            </a:r>
          </a:p>
          <a:p>
            <a:pPr marL="609600" indent="-609600">
              <a:lnSpc>
                <a:spcPct val="90000"/>
              </a:lnSpc>
              <a:buFontTx/>
              <a:buAutoNum type="arabicPeriod"/>
            </a:pPr>
            <a:r>
              <a:rPr lang="en-GB" altLang="en-US" sz="2800" dirty="0"/>
              <a:t>The parasympathetic system via the ‘</a:t>
            </a:r>
            <a:r>
              <a:rPr lang="en-GB" altLang="en-US" sz="2800" dirty="0" err="1"/>
              <a:t>Vagus</a:t>
            </a:r>
            <a:r>
              <a:rPr lang="en-GB" altLang="en-US" sz="2800" dirty="0"/>
              <a:t> nerve’ also supplies the atria, and stimulation causes the heart rate to decrease (bradycardia).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205801237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a:t>Parasympathetic Control</a:t>
            </a:r>
          </a:p>
        </p:txBody>
      </p:sp>
      <p:sp>
        <p:nvSpPr>
          <p:cNvPr id="31747" name="Rectangle 3"/>
          <p:cNvSpPr>
            <a:spLocks noGrp="1" noChangeArrowheads="1"/>
          </p:cNvSpPr>
          <p:nvPr>
            <p:ph idx="1"/>
          </p:nvPr>
        </p:nvSpPr>
        <p:spPr>
          <a:xfrm>
            <a:off x="946404" y="2132856"/>
            <a:ext cx="7179734" cy="3332816"/>
          </a:xfrm>
        </p:spPr>
        <p:txBody>
          <a:bodyPr/>
          <a:lstStyle/>
          <a:p>
            <a:pPr>
              <a:buFont typeface="Wingdings" charset="2"/>
              <a:buNone/>
            </a:pPr>
            <a:r>
              <a:rPr lang="en-GB" altLang="en-US"/>
              <a:t>Vagus</a:t>
            </a:r>
            <a:r>
              <a:rPr lang="en-GB" altLang="en-US" dirty="0"/>
              <a:t> Nerve </a:t>
            </a:r>
          </a:p>
          <a:p>
            <a:r>
              <a:rPr lang="en-GB" altLang="en-US" dirty="0"/>
              <a:t>Acts to depress heart rate (20-30 </a:t>
            </a:r>
            <a:r>
              <a:rPr lang="en-GB" altLang="en-US" dirty="0" err="1"/>
              <a:t>bts</a:t>
            </a:r>
            <a:r>
              <a:rPr lang="en-GB" altLang="en-US" dirty="0"/>
              <a:t>/min at rest) by increasing the levels of sodium required to generate an action potential.</a:t>
            </a:r>
          </a:p>
          <a:p>
            <a:pPr>
              <a:buFont typeface="Wingdings" charset="2"/>
              <a:buNone/>
            </a:pPr>
            <a:endParaRPr lang="en-GB" altLang="en-US" dirty="0"/>
          </a:p>
          <a:p>
            <a:r>
              <a:rPr lang="en-GB" altLang="en-US" dirty="0"/>
              <a:t>Reduces contractile force thereby reducing stroke volume.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6423680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ltLang="en-US"/>
              <a:t>Sympathetic control</a:t>
            </a:r>
          </a:p>
        </p:txBody>
      </p:sp>
      <p:sp>
        <p:nvSpPr>
          <p:cNvPr id="33795" name="Rectangle 3"/>
          <p:cNvSpPr>
            <a:spLocks noGrp="1" noChangeArrowheads="1"/>
          </p:cNvSpPr>
          <p:nvPr>
            <p:ph idx="1"/>
          </p:nvPr>
        </p:nvSpPr>
        <p:spPr>
          <a:xfrm>
            <a:off x="938191" y="2060848"/>
            <a:ext cx="6995120" cy="3332816"/>
          </a:xfrm>
        </p:spPr>
        <p:txBody>
          <a:bodyPr/>
          <a:lstStyle/>
          <a:p>
            <a:r>
              <a:rPr lang="en-GB" altLang="en-US" dirty="0"/>
              <a:t>Caused by secretion of </a:t>
            </a:r>
            <a:r>
              <a:rPr lang="en-GB" altLang="en-US" dirty="0" err="1"/>
              <a:t>catecholamines</a:t>
            </a:r>
            <a:r>
              <a:rPr lang="en-GB" altLang="en-US" dirty="0"/>
              <a:t> which increase the leakiness to sodium and thereby increase the speed of the development of an action potential.</a:t>
            </a:r>
          </a:p>
          <a:p>
            <a:endParaRPr lang="en-GB" altLang="en-US" dirty="0"/>
          </a:p>
          <a:p>
            <a:r>
              <a:rPr lang="en-GB" altLang="en-US" dirty="0"/>
              <a:t>Increases sensitivity of SA node reducing the delay in propagating action potential.</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6723838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1187624" y="260648"/>
            <a:ext cx="7704667" cy="1243012"/>
          </a:xfrm>
        </p:spPr>
        <p:txBody>
          <a:bodyPr/>
          <a:lstStyle/>
          <a:p>
            <a:r>
              <a:rPr lang="en-GB" altLang="en-US" sz="4000"/>
              <a:t>Autonomic regulation of Heart rate and circulation</a:t>
            </a:r>
          </a:p>
        </p:txBody>
      </p:sp>
      <p:pic>
        <p:nvPicPr>
          <p:cNvPr id="137219" name="Picture 3" descr="control of h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2220119" y="2074069"/>
            <a:ext cx="3898900" cy="3860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8"/>
                    </a:srgbClr>
                  </a:outerShdw>
                </a:effectLst>
              </a14:hiddenEffects>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48872273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069532" y="384175"/>
            <a:ext cx="7704667" cy="711200"/>
          </a:xfrm>
        </p:spPr>
        <p:txBody>
          <a:bodyPr/>
          <a:lstStyle/>
          <a:p>
            <a:r>
              <a:rPr lang="en-GB" altLang="en-US"/>
              <a:t>Neural Reflex</a:t>
            </a:r>
          </a:p>
        </p:txBody>
      </p:sp>
      <p:sp>
        <p:nvSpPr>
          <p:cNvPr id="34819" name="Rectangle 3"/>
          <p:cNvSpPr>
            <a:spLocks noGrp="1" noChangeArrowheads="1"/>
          </p:cNvSpPr>
          <p:nvPr>
            <p:ph sz="half" idx="1"/>
          </p:nvPr>
        </p:nvSpPr>
        <p:spPr/>
        <p:txBody>
          <a:bodyPr>
            <a:normAutofit fontScale="92500" lnSpcReduction="10000"/>
          </a:bodyPr>
          <a:lstStyle/>
          <a:p>
            <a:pPr>
              <a:lnSpc>
                <a:spcPct val="90000"/>
              </a:lnSpc>
              <a:buFont typeface="Wingdings" charset="2"/>
              <a:buNone/>
            </a:pPr>
            <a:r>
              <a:rPr lang="en-GB" altLang="en-US" sz="2800" dirty="0"/>
              <a:t>	Increased venous return stretches receptors in right atria and increases sympathetic tone and an instantaneous increase in heart rate</a:t>
            </a:r>
          </a:p>
          <a:p>
            <a:pPr>
              <a:lnSpc>
                <a:spcPct val="90000"/>
              </a:lnSpc>
              <a:buFont typeface="Wingdings" charset="2"/>
              <a:buNone/>
            </a:pPr>
            <a:endParaRPr lang="en-GB" altLang="en-US" sz="2800" dirty="0"/>
          </a:p>
          <a:p>
            <a:pPr>
              <a:lnSpc>
                <a:spcPct val="90000"/>
              </a:lnSpc>
              <a:buFont typeface="Wingdings" charset="2"/>
              <a:buNone/>
            </a:pPr>
            <a:r>
              <a:rPr lang="en-GB" altLang="en-US" sz="2800" dirty="0"/>
              <a:t>	</a:t>
            </a:r>
          </a:p>
        </p:txBody>
      </p:sp>
      <p:sp>
        <p:nvSpPr>
          <p:cNvPr id="34820" name="Rectangle 4"/>
          <p:cNvSpPr>
            <a:spLocks noGrp="1" noChangeArrowheads="1"/>
          </p:cNvSpPr>
          <p:nvPr>
            <p:ph sz="half" idx="2"/>
          </p:nvPr>
        </p:nvSpPr>
        <p:spPr>
          <a:xfrm>
            <a:off x="4375765" y="1992617"/>
            <a:ext cx="4038600" cy="3052763"/>
          </a:xfrm>
        </p:spPr>
        <p:txBody>
          <a:bodyPr>
            <a:normAutofit fontScale="92500" lnSpcReduction="10000"/>
          </a:bodyPr>
          <a:lstStyle/>
          <a:p>
            <a:pPr>
              <a:lnSpc>
                <a:spcPct val="90000"/>
              </a:lnSpc>
              <a:buFont typeface="Wingdings" charset="2"/>
              <a:buNone/>
            </a:pPr>
            <a:r>
              <a:rPr lang="en-GB" altLang="en-US" sz="2800" dirty="0"/>
              <a:t>	Increases in blood pressure in carotid and aortic arteries stimulates parasympathetic tone to decrease heart rate.</a:t>
            </a:r>
          </a:p>
          <a:p>
            <a:pPr>
              <a:lnSpc>
                <a:spcPct val="90000"/>
              </a:lnSpc>
            </a:pPr>
            <a:endParaRPr lang="en-GB" altLang="en-US" sz="2800" dirty="0"/>
          </a:p>
        </p:txBody>
      </p:sp>
      <p:sp>
        <p:nvSpPr>
          <p:cNvPr id="34821" name="Rectangle 5"/>
          <p:cNvSpPr>
            <a:spLocks noChangeArrowheads="1"/>
          </p:cNvSpPr>
          <p:nvPr/>
        </p:nvSpPr>
        <p:spPr bwMode="auto">
          <a:xfrm>
            <a:off x="1429365" y="5157788"/>
            <a:ext cx="6985000" cy="674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nSpc>
                <a:spcPct val="90000"/>
              </a:lnSpc>
              <a:spcBef>
                <a:spcPct val="20000"/>
              </a:spcBef>
              <a:buClr>
                <a:schemeClr val="hlink"/>
              </a:buClr>
              <a:buFont typeface="Wingdings" charset="2"/>
              <a:buNone/>
            </a:pPr>
            <a:endParaRPr lang="en-GB" altLang="en-US" dirty="0">
              <a:effectLst>
                <a:outerShdw blurRad="38100" dist="38100" dir="2700000" algn="tl">
                  <a:srgbClr val="000000"/>
                </a:outerShdw>
              </a:effectLst>
            </a:endParaRPr>
          </a:p>
          <a:p>
            <a:pPr>
              <a:lnSpc>
                <a:spcPct val="90000"/>
              </a:lnSpc>
              <a:spcBef>
                <a:spcPct val="20000"/>
              </a:spcBef>
              <a:buClr>
                <a:schemeClr val="hlink"/>
              </a:buClr>
              <a:buFont typeface="Wingdings" charset="2"/>
              <a:buNone/>
            </a:pPr>
            <a:r>
              <a:rPr lang="en-GB" altLang="en-US" sz="2000" dirty="0">
                <a:effectLst>
                  <a:outerShdw blurRad="38100" dist="38100" dir="2700000" algn="tl">
                    <a:srgbClr val="000000"/>
                  </a:outerShdw>
                </a:effectLst>
              </a:rPr>
              <a:t>Current heart rate is a balance between these two system</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63101914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332656"/>
            <a:ext cx="6923112" cy="864096"/>
          </a:xfrm>
        </p:spPr>
        <p:txBody>
          <a:bodyPr/>
          <a:lstStyle/>
          <a:p>
            <a:r>
              <a:rPr lang="en-GB" dirty="0" smtClean="0"/>
              <a:t>Frank-Starling Law</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411760" y="1652505"/>
            <a:ext cx="2535144" cy="2760903"/>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46904" y="1652505"/>
            <a:ext cx="2577424" cy="2760904"/>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30781" y="4377511"/>
            <a:ext cx="2704835" cy="2353444"/>
          </a:xfrm>
          <a:prstGeom prst="rect">
            <a:avLst/>
          </a:prstGeom>
        </p:spPr>
      </p:pic>
    </p:spTree>
    <p:extLst>
      <p:ext uri="{BB962C8B-B14F-4D97-AF65-F5344CB8AC3E}">
        <p14:creationId xmlns:p14="http://schemas.microsoft.com/office/powerpoint/2010/main" val="126445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normAutofit fontScale="90000"/>
          </a:bodyPr>
          <a:lstStyle/>
          <a:p>
            <a:r>
              <a:rPr lang="en-GB" altLang="en-US" sz="4000"/>
              <a:t>Force of velocity of contraction (Inotropic)</a:t>
            </a:r>
          </a:p>
        </p:txBody>
      </p:sp>
      <p:sp>
        <p:nvSpPr>
          <p:cNvPr id="35843" name="Rectangle 3"/>
          <p:cNvSpPr>
            <a:spLocks noGrp="1" noChangeArrowheads="1"/>
          </p:cNvSpPr>
          <p:nvPr>
            <p:ph type="body" sz="half" idx="1"/>
          </p:nvPr>
        </p:nvSpPr>
        <p:spPr>
          <a:xfrm>
            <a:off x="1119808" y="1626394"/>
            <a:ext cx="3740224" cy="4533900"/>
          </a:xfrm>
        </p:spPr>
        <p:txBody>
          <a:bodyPr>
            <a:normAutofit fontScale="92500"/>
          </a:bodyPr>
          <a:lstStyle/>
          <a:p>
            <a:r>
              <a:rPr lang="en-GB" altLang="en-US" sz="2400" dirty="0" smtClean="0"/>
              <a:t>Frank-Starling </a:t>
            </a:r>
            <a:r>
              <a:rPr lang="en-GB" altLang="en-US" sz="2400" dirty="0"/>
              <a:t>law of the heart</a:t>
            </a:r>
          </a:p>
          <a:p>
            <a:pPr>
              <a:buFont typeface="Wingdings" charset="2"/>
              <a:buNone/>
            </a:pPr>
            <a:r>
              <a:rPr lang="en-GB" altLang="en-US" sz="2400" dirty="0"/>
              <a:t>	</a:t>
            </a:r>
            <a:r>
              <a:rPr lang="en-GB" altLang="en-US" sz="2000" i="1" dirty="0"/>
              <a:t>If the cardiac muscle is stretched it will contract in proportion to the elastic stretch</a:t>
            </a:r>
          </a:p>
          <a:p>
            <a:pPr>
              <a:buFont typeface="Wingdings" charset="2"/>
              <a:buNone/>
            </a:pPr>
            <a:endParaRPr lang="en-GB" altLang="en-US" sz="2000" dirty="0"/>
          </a:p>
          <a:p>
            <a:r>
              <a:rPr lang="en-GB" altLang="en-US" sz="2400" dirty="0"/>
              <a:t>Secretion of </a:t>
            </a:r>
            <a:r>
              <a:rPr lang="en-GB" altLang="en-US" sz="2400" dirty="0" err="1"/>
              <a:t>catecholamines</a:t>
            </a:r>
            <a:r>
              <a:rPr lang="en-GB" altLang="en-US" sz="2400" dirty="0"/>
              <a:t> increase the rate of energy</a:t>
            </a:r>
            <a:r>
              <a:rPr lang="en-GB" altLang="en-US" sz="2400" i="1" dirty="0"/>
              <a:t> turn-over and thereby force/speed of contraction</a:t>
            </a:r>
          </a:p>
        </p:txBody>
      </p:sp>
      <p:pic>
        <p:nvPicPr>
          <p:cNvPr id="35845" name="Picture 5" descr="starlin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5010150" y="2349500"/>
            <a:ext cx="3314700" cy="30353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8"/>
                    </a:srgbClr>
                  </a:outerShdw>
                </a:effectLst>
              </a14:hiddenEffects>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7854339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a:xfrm>
            <a:off x="1547664" y="457201"/>
            <a:ext cx="7139136" cy="811559"/>
          </a:xfrm>
        </p:spPr>
        <p:txBody>
          <a:bodyPr/>
          <a:lstStyle/>
          <a:p>
            <a:r>
              <a:rPr lang="en-GB" altLang="en-US"/>
              <a:t>Blood Pressures</a:t>
            </a:r>
          </a:p>
        </p:txBody>
      </p:sp>
      <p:sp>
        <p:nvSpPr>
          <p:cNvPr id="141315" name="Rectangle 3"/>
          <p:cNvSpPr>
            <a:spLocks noGrp="1" noChangeArrowheads="1"/>
          </p:cNvSpPr>
          <p:nvPr>
            <p:ph idx="1"/>
          </p:nvPr>
        </p:nvSpPr>
        <p:spPr>
          <a:xfrm>
            <a:off x="827584" y="1772816"/>
            <a:ext cx="7139136" cy="3332816"/>
          </a:xfrm>
        </p:spPr>
        <p:txBody>
          <a:bodyPr>
            <a:normAutofit fontScale="85000" lnSpcReduction="20000"/>
          </a:bodyPr>
          <a:lstStyle/>
          <a:p>
            <a:r>
              <a:rPr lang="en-GB" altLang="en-US" sz="2800" b="1" dirty="0"/>
              <a:t>Atrial systole</a:t>
            </a:r>
            <a:r>
              <a:rPr lang="en-GB" altLang="en-US" sz="2800" dirty="0"/>
              <a:t> is the contraction of the heart muscle  of the left and right atria. Both atria contract at the same time. </a:t>
            </a:r>
          </a:p>
          <a:p>
            <a:r>
              <a:rPr lang="en-GB" altLang="en-US" sz="2800" b="1" dirty="0"/>
              <a:t>Ventricular systole</a:t>
            </a:r>
            <a:r>
              <a:rPr lang="en-GB" altLang="en-US" sz="2800" dirty="0"/>
              <a:t> is the contraction of the muscles of the left and right ventricles.</a:t>
            </a:r>
          </a:p>
          <a:p>
            <a:endParaRPr lang="en-GB" altLang="en-US" sz="2800" dirty="0"/>
          </a:p>
          <a:p>
            <a:r>
              <a:rPr lang="en-GB" altLang="en-US" sz="2800" b="1" dirty="0"/>
              <a:t>Cardiac Diastole</a:t>
            </a:r>
            <a:r>
              <a:rPr lang="en-GB" altLang="en-US" sz="2800" dirty="0"/>
              <a:t> is the period of time when the heart relaxes after contraction in preparation for refilling with circulating blood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74418490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1041702" y="332656"/>
            <a:ext cx="6635080" cy="595535"/>
          </a:xfrm>
        </p:spPr>
        <p:txBody>
          <a:bodyPr>
            <a:normAutofit fontScale="90000"/>
          </a:bodyPr>
          <a:lstStyle/>
          <a:p>
            <a:r>
              <a:rPr lang="en-GB" altLang="en-US"/>
              <a:t>Blood Pressure</a:t>
            </a:r>
          </a:p>
        </p:txBody>
      </p:sp>
      <p:sp>
        <p:nvSpPr>
          <p:cNvPr id="142339" name="Rectangle 3"/>
          <p:cNvSpPr>
            <a:spLocks noGrp="1" noChangeArrowheads="1"/>
          </p:cNvSpPr>
          <p:nvPr>
            <p:ph idx="1"/>
          </p:nvPr>
        </p:nvSpPr>
        <p:spPr>
          <a:xfrm>
            <a:off x="1043608" y="1340768"/>
            <a:ext cx="6841455" cy="4525963"/>
          </a:xfrm>
        </p:spPr>
        <p:txBody>
          <a:bodyPr>
            <a:normAutofit fontScale="92500" lnSpcReduction="10000"/>
          </a:bodyPr>
          <a:lstStyle/>
          <a:p>
            <a:r>
              <a:rPr lang="en-GB" altLang="en-US" sz="2800" dirty="0"/>
              <a:t>Measured non-invasively using a sphygmomanometer usually on the brachial artery.</a:t>
            </a:r>
          </a:p>
          <a:p>
            <a:endParaRPr lang="en-GB" altLang="en-US" sz="2800" dirty="0"/>
          </a:p>
          <a:p>
            <a:r>
              <a:rPr lang="en-GB" altLang="en-US" sz="2800" dirty="0"/>
              <a:t>Systolic pressure  	110 – 140 mmHg</a:t>
            </a:r>
          </a:p>
          <a:p>
            <a:endParaRPr lang="en-GB" altLang="en-US" sz="2800" dirty="0"/>
          </a:p>
          <a:p>
            <a:r>
              <a:rPr lang="en-GB" altLang="en-US" sz="2800" dirty="0"/>
              <a:t>Diastolic pressure  	60 – 90 mmHg</a:t>
            </a:r>
          </a:p>
          <a:p>
            <a:endParaRPr lang="en-GB" altLang="en-US" sz="2800" dirty="0"/>
          </a:p>
          <a:p>
            <a:r>
              <a:rPr lang="en-GB" altLang="en-US" sz="2800" dirty="0"/>
              <a:t>Shown as		</a:t>
            </a:r>
            <a:r>
              <a:rPr lang="en-GB" altLang="en-US" sz="2800" dirty="0" smtClean="0"/>
              <a:t>	120 </a:t>
            </a:r>
            <a:r>
              <a:rPr lang="en-GB" altLang="en-US" sz="2800" dirty="0"/>
              <a:t>/ 80 mmHg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57095501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a:xfrm>
            <a:off x="827584" y="116632"/>
            <a:ext cx="7704667" cy="811212"/>
          </a:xfrm>
        </p:spPr>
        <p:txBody>
          <a:bodyPr>
            <a:normAutofit fontScale="90000"/>
          </a:bodyPr>
          <a:lstStyle/>
          <a:p>
            <a:r>
              <a:rPr lang="en-GB" altLang="en-US" sz="4000"/>
              <a:t>Factors that Affect Blood Pressure</a:t>
            </a:r>
          </a:p>
        </p:txBody>
      </p:sp>
      <p:sp>
        <p:nvSpPr>
          <p:cNvPr id="143363" name="Rectangle 3"/>
          <p:cNvSpPr>
            <a:spLocks noGrp="1" noChangeArrowheads="1"/>
          </p:cNvSpPr>
          <p:nvPr>
            <p:ph idx="1"/>
          </p:nvPr>
        </p:nvSpPr>
        <p:spPr>
          <a:xfrm>
            <a:off x="827584" y="1196752"/>
            <a:ext cx="7488957" cy="4752875"/>
          </a:xfrm>
        </p:spPr>
        <p:txBody>
          <a:bodyPr>
            <a:normAutofit fontScale="92500" lnSpcReduction="20000"/>
          </a:bodyPr>
          <a:lstStyle/>
          <a:p>
            <a:pPr>
              <a:lnSpc>
                <a:spcPct val="90000"/>
              </a:lnSpc>
              <a:buFont typeface="Wingdings" charset="2"/>
              <a:buNone/>
            </a:pPr>
            <a:r>
              <a:rPr lang="en-GB" altLang="en-US" sz="2800" dirty="0"/>
              <a:t>Physiological factors:</a:t>
            </a:r>
          </a:p>
          <a:p>
            <a:pPr>
              <a:lnSpc>
                <a:spcPct val="90000"/>
              </a:lnSpc>
            </a:pPr>
            <a:r>
              <a:rPr lang="en-GB" altLang="en-US" sz="2800" dirty="0"/>
              <a:t>diet, exercise, disease, drugs, </a:t>
            </a:r>
          </a:p>
          <a:p>
            <a:pPr>
              <a:lnSpc>
                <a:spcPct val="90000"/>
              </a:lnSpc>
              <a:buFont typeface="Wingdings" charset="2"/>
              <a:buNone/>
            </a:pPr>
            <a:r>
              <a:rPr lang="en-GB" altLang="en-US" sz="2800" dirty="0"/>
              <a:t>P</a:t>
            </a:r>
            <a:r>
              <a:rPr lang="en-GB" altLang="en-US" sz="2800" dirty="0" smtClean="0"/>
              <a:t>hysical </a:t>
            </a:r>
            <a:r>
              <a:rPr lang="en-GB" altLang="en-US" sz="2800" dirty="0"/>
              <a:t>factors:</a:t>
            </a:r>
          </a:p>
          <a:p>
            <a:pPr>
              <a:lnSpc>
                <a:spcPct val="90000"/>
              </a:lnSpc>
            </a:pPr>
            <a:r>
              <a:rPr lang="en-GB" altLang="en-US" sz="2800" dirty="0"/>
              <a:t>Heart rate - The higher the heart rate, the higher (potentially, assuming no change in stroke volume) the blood pressure. </a:t>
            </a:r>
          </a:p>
          <a:p>
            <a:pPr>
              <a:lnSpc>
                <a:spcPct val="90000"/>
              </a:lnSpc>
            </a:pPr>
            <a:r>
              <a:rPr lang="en-GB" altLang="en-US" sz="2800" dirty="0"/>
              <a:t>Volume of blood - The more blood present in the body, the higher the rate of blood return to the heart and the resulting cardiac output which increases force of contraction and thereby BP. </a:t>
            </a:r>
          </a:p>
          <a:p>
            <a:pPr>
              <a:lnSpc>
                <a:spcPct val="90000"/>
              </a:lnSpc>
            </a:pPr>
            <a:r>
              <a:rPr lang="en-GB" altLang="en-US" sz="2800" dirty="0"/>
              <a:t>Cardiac Output (Q) - heart rate multiplied by the stroke volume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08398550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899592" y="476672"/>
            <a:ext cx="7139136" cy="739551"/>
          </a:xfrm>
        </p:spPr>
        <p:txBody>
          <a:bodyPr>
            <a:normAutofit fontScale="90000"/>
          </a:bodyPr>
          <a:lstStyle/>
          <a:p>
            <a:r>
              <a:rPr lang="en-GB" altLang="en-US" sz="4000"/>
              <a:t>Factors that Affect Blood Pressure</a:t>
            </a:r>
          </a:p>
        </p:txBody>
      </p:sp>
      <p:sp>
        <p:nvSpPr>
          <p:cNvPr id="144387" name="Rectangle 3"/>
          <p:cNvSpPr>
            <a:spLocks noGrp="1" noChangeArrowheads="1"/>
          </p:cNvSpPr>
          <p:nvPr>
            <p:ph idx="1"/>
          </p:nvPr>
        </p:nvSpPr>
        <p:spPr>
          <a:xfrm>
            <a:off x="899592" y="1412776"/>
            <a:ext cx="7139136" cy="4997450"/>
          </a:xfrm>
        </p:spPr>
        <p:txBody>
          <a:bodyPr>
            <a:normAutofit lnSpcReduction="10000"/>
          </a:bodyPr>
          <a:lstStyle/>
          <a:p>
            <a:pPr>
              <a:lnSpc>
                <a:spcPct val="90000"/>
              </a:lnSpc>
            </a:pPr>
            <a:r>
              <a:rPr lang="en-GB" altLang="en-US" sz="2400" dirty="0"/>
              <a:t>Circulatory / peripheral Resistance - this is the resistance of the blood vessels. The higher the resistance, the higher the blood pressure. Resistance is related to size (The larger the blood vessel, the lower the resistance), as well as the smoothness of the blood vessel walls. Smoothness is reduced by the build up of fatty deposits on the arterial walls. Substances called vasoconstrictors can reduce the size of blood vessels, thereby increasing blood pressure. Vasodilators (such as </a:t>
            </a:r>
            <a:r>
              <a:rPr lang="en-GB" altLang="en-US" sz="2400" dirty="0" err="1"/>
              <a:t>nitroglycerin</a:t>
            </a:r>
            <a:r>
              <a:rPr lang="en-GB" altLang="en-US" sz="2400" dirty="0"/>
              <a:t>) increase the size of blood vessels, thereby decreasing blood pressure. </a:t>
            </a:r>
          </a:p>
          <a:p>
            <a:pPr>
              <a:lnSpc>
                <a:spcPct val="90000"/>
              </a:lnSpc>
            </a:pPr>
            <a:r>
              <a:rPr lang="en-GB" altLang="en-US" sz="2400" dirty="0"/>
              <a:t>Viscosity, or thickness of the blood. If the blood gets thicker (dehydration), the result is an increase in blood pressure</a:t>
            </a:r>
          </a:p>
        </p:txBody>
      </p:sp>
    </p:spTree>
    <p:extLst>
      <p:ext uri="{BB962C8B-B14F-4D97-AF65-F5344CB8AC3E}">
        <p14:creationId xmlns:p14="http://schemas.microsoft.com/office/powerpoint/2010/main" val="144055461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971600" y="404664"/>
            <a:ext cx="7067128" cy="955575"/>
          </a:xfrm>
        </p:spPr>
        <p:txBody>
          <a:bodyPr>
            <a:normAutofit fontScale="90000"/>
          </a:bodyPr>
          <a:lstStyle/>
          <a:p>
            <a:r>
              <a:rPr lang="en-GB" altLang="en-US" dirty="0"/>
              <a:t>Terminology of Cardiac Function</a:t>
            </a:r>
          </a:p>
        </p:txBody>
      </p:sp>
      <p:sp>
        <p:nvSpPr>
          <p:cNvPr id="19459" name="Rectangle 3"/>
          <p:cNvSpPr>
            <a:spLocks noGrp="1" noChangeArrowheads="1"/>
          </p:cNvSpPr>
          <p:nvPr>
            <p:ph idx="1"/>
          </p:nvPr>
        </p:nvSpPr>
        <p:spPr>
          <a:xfrm>
            <a:off x="971600" y="1916832"/>
            <a:ext cx="7067128" cy="3332816"/>
          </a:xfrm>
        </p:spPr>
        <p:txBody>
          <a:bodyPr>
            <a:normAutofit lnSpcReduction="10000"/>
          </a:bodyPr>
          <a:lstStyle/>
          <a:p>
            <a:r>
              <a:rPr lang="en-GB" altLang="en-US" dirty="0"/>
              <a:t>Cardiac cycle</a:t>
            </a:r>
          </a:p>
          <a:p>
            <a:r>
              <a:rPr lang="en-GB" altLang="en-US" dirty="0"/>
              <a:t>Stroke volume</a:t>
            </a:r>
          </a:p>
          <a:p>
            <a:r>
              <a:rPr lang="en-GB" altLang="en-US" dirty="0"/>
              <a:t>Ejection fraction</a:t>
            </a:r>
          </a:p>
          <a:p>
            <a:r>
              <a:rPr lang="en-GB" altLang="en-US" dirty="0"/>
              <a:t>Heart rate</a:t>
            </a:r>
          </a:p>
          <a:p>
            <a:r>
              <a:rPr lang="en-GB" altLang="en-US" dirty="0"/>
              <a:t>Cardiac output</a:t>
            </a:r>
          </a:p>
          <a:p>
            <a:r>
              <a:rPr lang="en-GB" altLang="en-US" dirty="0"/>
              <a:t>Blood pressure</a:t>
            </a:r>
          </a:p>
          <a:p>
            <a:r>
              <a:rPr lang="en-GB" altLang="en-US" dirty="0"/>
              <a:t>Systole / Diastole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67074441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1043608" y="274638"/>
            <a:ext cx="7643192" cy="922114"/>
          </a:xfrm>
        </p:spPr>
        <p:txBody>
          <a:bodyPr/>
          <a:lstStyle/>
          <a:p>
            <a:r>
              <a:rPr lang="en-GB" altLang="en-US"/>
              <a:t>Nature of the systems</a:t>
            </a:r>
          </a:p>
        </p:txBody>
      </p:sp>
      <p:sp>
        <p:nvSpPr>
          <p:cNvPr id="72707" name="Rectangle 3"/>
          <p:cNvSpPr>
            <a:spLocks noGrp="1" noChangeArrowheads="1"/>
          </p:cNvSpPr>
          <p:nvPr>
            <p:ph type="body" sz="half" idx="1"/>
          </p:nvPr>
        </p:nvSpPr>
        <p:spPr>
          <a:xfrm>
            <a:off x="1043608" y="1600200"/>
            <a:ext cx="3452192" cy="4533900"/>
          </a:xfrm>
        </p:spPr>
        <p:txBody>
          <a:bodyPr/>
          <a:lstStyle/>
          <a:p>
            <a:r>
              <a:rPr lang="en-GB" altLang="en-US" sz="2800"/>
              <a:t>2 closed loop systems</a:t>
            </a:r>
          </a:p>
          <a:p>
            <a:endParaRPr lang="en-GB" altLang="en-US" sz="2800" dirty="0"/>
          </a:p>
          <a:p>
            <a:r>
              <a:rPr lang="en-GB" altLang="en-US" sz="2800" dirty="0"/>
              <a:t>Pulmonary</a:t>
            </a:r>
          </a:p>
          <a:p>
            <a:endParaRPr lang="en-GB" altLang="en-US" sz="2800" dirty="0"/>
          </a:p>
          <a:p>
            <a:r>
              <a:rPr lang="en-GB" altLang="en-US" sz="2800" dirty="0"/>
              <a:t>Systemic</a:t>
            </a:r>
          </a:p>
        </p:txBody>
      </p:sp>
      <p:pic>
        <p:nvPicPr>
          <p:cNvPr id="72708" name="Picture 4" descr="pulmonary circulatio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860032" y="1600200"/>
            <a:ext cx="3671888" cy="42481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08080">
                      <a:alpha val="74998"/>
                    </a:srgbClr>
                  </a:outerShdw>
                </a:effectLst>
              </a14:hiddenEffects>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05968618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7270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72707">
                                            <p:txEl>
                                              <p:pRg st="0" end="0"/>
                                            </p:txEl>
                                          </p:spTgt>
                                        </p:tgtEl>
                                        <p:attrNameLst>
                                          <p:attrName>style.visibility</p:attrName>
                                        </p:attrNameLst>
                                      </p:cBhvr>
                                      <p:to>
                                        <p:strVal val="visible"/>
                                      </p:to>
                                    </p:set>
                                    <p:animEffect transition="in" filter="fade">
                                      <p:cBhvr>
                                        <p:cTn id="11" dur="2000"/>
                                        <p:tgtEl>
                                          <p:spTgt spid="72707">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2707">
                                            <p:txEl>
                                              <p:pRg st="2" end="2"/>
                                            </p:txEl>
                                          </p:spTgt>
                                        </p:tgtEl>
                                        <p:attrNameLst>
                                          <p:attrName>style.visibility</p:attrName>
                                        </p:attrNameLst>
                                      </p:cBhvr>
                                      <p:to>
                                        <p:strVal val="visible"/>
                                      </p:to>
                                    </p:set>
                                    <p:animEffect transition="in" filter="fade">
                                      <p:cBhvr>
                                        <p:cTn id="16" dur="2000"/>
                                        <p:tgtEl>
                                          <p:spTgt spid="72707">
                                            <p:txEl>
                                              <p:pRg st="2" end="2"/>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72707">
                                            <p:txEl>
                                              <p:pRg st="4" end="4"/>
                                            </p:txEl>
                                          </p:spTgt>
                                        </p:tgtEl>
                                        <p:attrNameLst>
                                          <p:attrName>style.visibility</p:attrName>
                                        </p:attrNameLst>
                                      </p:cBhvr>
                                      <p:to>
                                        <p:strVal val="visible"/>
                                      </p:to>
                                    </p:set>
                                    <p:animEffect transition="in" filter="fade">
                                      <p:cBhvr>
                                        <p:cTn id="21" dur="2000"/>
                                        <p:tgtEl>
                                          <p:spTgt spid="7270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P spid="72707"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dirty="0" smtClean="0"/>
              <a:t>Pulmonary Circulation</a:t>
            </a:r>
            <a:endParaRPr lang="en-GB" dirty="0"/>
          </a:p>
        </p:txBody>
      </p:sp>
      <p:pic>
        <p:nvPicPr>
          <p:cNvPr id="5" name="Pulmonary Circulation Video.mov">
            <a:hlinkClick r:id="" action="ppaction://media"/>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4"/>
          <a:stretch>
            <a:fillRect/>
          </a:stretch>
        </p:blipFill>
        <p:spPr>
          <a:xfrm>
            <a:off x="610468" y="1365456"/>
            <a:ext cx="5977756" cy="4105275"/>
          </a:xfr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84168" y="5806108"/>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06387714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1732950" y="764704"/>
            <a:ext cx="6203032" cy="811559"/>
          </a:xfrm>
        </p:spPr>
        <p:txBody>
          <a:bodyPr/>
          <a:lstStyle/>
          <a:p>
            <a:r>
              <a:rPr lang="en-GB" altLang="en-US"/>
              <a:t>Systemic Circulation</a:t>
            </a:r>
          </a:p>
        </p:txBody>
      </p:sp>
      <p:sp>
        <p:nvSpPr>
          <p:cNvPr id="73731" name="Rectangle 3"/>
          <p:cNvSpPr>
            <a:spLocks noGrp="1" noChangeArrowheads="1"/>
          </p:cNvSpPr>
          <p:nvPr>
            <p:ph idx="1"/>
          </p:nvPr>
        </p:nvSpPr>
        <p:spPr>
          <a:xfrm>
            <a:off x="982132" y="1916832"/>
            <a:ext cx="7704667" cy="2706216"/>
          </a:xfrm>
        </p:spPr>
        <p:txBody>
          <a:bodyPr>
            <a:noAutofit/>
          </a:bodyPr>
          <a:lstStyle/>
          <a:p>
            <a:r>
              <a:rPr lang="en-GB" altLang="en-US" sz="2400" dirty="0"/>
              <a:t>Coronary</a:t>
            </a:r>
            <a:r>
              <a:rPr lang="en-US" altLang="en-US" sz="2400" dirty="0"/>
              <a:t> </a:t>
            </a:r>
            <a:endParaRPr lang="en-GB" altLang="en-US" sz="2400" dirty="0"/>
          </a:p>
          <a:p>
            <a:pPr>
              <a:buFont typeface="Wingdings" charset="2"/>
              <a:buNone/>
            </a:pPr>
            <a:endParaRPr lang="en-GB" altLang="en-US" sz="2400" dirty="0"/>
          </a:p>
          <a:p>
            <a:r>
              <a:rPr lang="en-GB" altLang="en-US" sz="2400" dirty="0"/>
              <a:t>Portal</a:t>
            </a:r>
          </a:p>
          <a:p>
            <a:pPr>
              <a:buFont typeface="Wingdings" charset="2"/>
              <a:buNone/>
            </a:pPr>
            <a:endParaRPr lang="en-GB" altLang="en-US" sz="2400" dirty="0"/>
          </a:p>
          <a:p>
            <a:r>
              <a:rPr lang="en-GB" altLang="en-US" sz="2400" dirty="0"/>
              <a:t>Muscle </a:t>
            </a:r>
          </a:p>
          <a:p>
            <a:pPr>
              <a:buFont typeface="Wingdings" charset="2"/>
              <a:buNone/>
            </a:pPr>
            <a:endParaRPr lang="en-GB" altLang="en-US" sz="2400" dirty="0"/>
          </a:p>
          <a:p>
            <a:r>
              <a:rPr lang="en-GB" altLang="en-US" sz="2400" dirty="0"/>
              <a:t>Skin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2160" y="5703518"/>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63433109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US" altLang="en-US" sz="4000" b="1" i="1"/>
              <a:t>Coronary circulation</a:t>
            </a:r>
            <a:r>
              <a:rPr lang="en-US" altLang="en-US" sz="4000" i="1"/>
              <a:t/>
            </a:r>
            <a:br>
              <a:rPr lang="en-US" altLang="en-US" sz="4000" i="1"/>
            </a:br>
            <a:endParaRPr lang="en-GB" altLang="en-US" sz="4000" i="1"/>
          </a:p>
        </p:txBody>
      </p:sp>
      <p:sp>
        <p:nvSpPr>
          <p:cNvPr id="74755" name="Rectangle 3"/>
          <p:cNvSpPr>
            <a:spLocks noGrp="1" noChangeArrowheads="1"/>
          </p:cNvSpPr>
          <p:nvPr>
            <p:ph idx="1"/>
          </p:nvPr>
        </p:nvSpPr>
        <p:spPr>
          <a:xfrm>
            <a:off x="943031" y="1691322"/>
            <a:ext cx="7067128" cy="4154992"/>
          </a:xfrm>
        </p:spPr>
        <p:txBody>
          <a:bodyPr>
            <a:normAutofit lnSpcReduction="10000"/>
          </a:bodyPr>
          <a:lstStyle/>
          <a:p>
            <a:r>
              <a:rPr lang="en-US" altLang="en-US" sz="2800" dirty="0"/>
              <a:t>The coronary arteries branch off the aorta and feed the cardiac muscle. During the relaxation of the heart muscle (diastole) blood flows through the coronary circulation supplying the myocardium (heart muscle).</a:t>
            </a:r>
          </a:p>
          <a:p>
            <a:r>
              <a:rPr lang="en-US" altLang="en-US" sz="2800" dirty="0"/>
              <a:t>The coronary veins run beside the arteries and eventually drain into the coronary sinus and then directly into the right atrium.</a:t>
            </a:r>
            <a:endParaRPr lang="en-GB" altLang="en-US"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2436" y="5831682"/>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09385634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404" y="365760"/>
            <a:ext cx="7269480" cy="686976"/>
          </a:xfrm>
        </p:spPr>
        <p:txBody>
          <a:bodyPr/>
          <a:lstStyle/>
          <a:p>
            <a:r>
              <a:rPr lang="en-GB" dirty="0" smtClean="0"/>
              <a:t>Coronary Circulation</a:t>
            </a:r>
            <a:endParaRPr lang="en-GB" dirty="0"/>
          </a:p>
        </p:txBody>
      </p:sp>
      <p:pic>
        <p:nvPicPr>
          <p:cNvPr id="4" name="Coronary Circulation Video.mov">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115616" y="1277298"/>
            <a:ext cx="5328592" cy="4349750"/>
          </a:xfr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9835384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US" altLang="en-US" b="1" i="1"/>
              <a:t>Portal circulation</a:t>
            </a:r>
            <a:endParaRPr lang="en-GB" altLang="en-US" b="1" i="1"/>
          </a:p>
        </p:txBody>
      </p:sp>
      <p:sp>
        <p:nvSpPr>
          <p:cNvPr id="75779" name="Rectangle 3"/>
          <p:cNvSpPr>
            <a:spLocks noGrp="1" noChangeArrowheads="1"/>
          </p:cNvSpPr>
          <p:nvPr>
            <p:ph idx="1"/>
          </p:nvPr>
        </p:nvSpPr>
        <p:spPr>
          <a:xfrm>
            <a:off x="982133" y="2667000"/>
            <a:ext cx="6758219" cy="1698104"/>
          </a:xfrm>
        </p:spPr>
        <p:txBody>
          <a:bodyPr>
            <a:normAutofit lnSpcReduction="10000"/>
          </a:bodyPr>
          <a:lstStyle/>
          <a:p>
            <a:pPr>
              <a:buFont typeface="Wingdings" charset="2"/>
              <a:buNone/>
            </a:pPr>
            <a:endParaRPr lang="en-US" altLang="en-US" b="1" i="1" dirty="0"/>
          </a:p>
          <a:p>
            <a:r>
              <a:rPr lang="en-US" altLang="en-US" dirty="0"/>
              <a:t>Blood from the stomach and intestine returns to the heart through the liver so that nutrient such as glucose can be stores. The blood is also cleansed in the liver.</a:t>
            </a:r>
            <a:endParaRPr lang="en-GB" alt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94259778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US" altLang="en-US" sz="4000" b="1" i="1"/>
              <a:t>Muscle circulation</a:t>
            </a:r>
            <a:br>
              <a:rPr lang="en-US" altLang="en-US" sz="4000" b="1" i="1"/>
            </a:br>
            <a:endParaRPr lang="en-GB" altLang="en-US" sz="4000" b="1" i="1"/>
          </a:p>
        </p:txBody>
      </p:sp>
      <p:sp>
        <p:nvSpPr>
          <p:cNvPr id="76803" name="Rectangle 3"/>
          <p:cNvSpPr>
            <a:spLocks noGrp="1" noChangeArrowheads="1"/>
          </p:cNvSpPr>
          <p:nvPr>
            <p:ph idx="1"/>
          </p:nvPr>
        </p:nvSpPr>
        <p:spPr>
          <a:xfrm>
            <a:off x="491419" y="1691322"/>
            <a:ext cx="7704667" cy="3332816"/>
          </a:xfrm>
        </p:spPr>
        <p:txBody>
          <a:bodyPr>
            <a:normAutofit fontScale="92500"/>
          </a:bodyPr>
          <a:lstStyle/>
          <a:p>
            <a:r>
              <a:rPr lang="en-US" altLang="en-US" sz="2800" dirty="0"/>
              <a:t>There is an enormous increase in muscle blood flow during exercise caused by the demand for oxygen and nutrients of the working muscle. The vessels supplying the active muscles undergo vasodilatation along side the vasoconstriction to those areas which do not have a large metabolic requirement during exercise. This process is called redistribution</a:t>
            </a:r>
            <a:r>
              <a:rPr lang="en-GB" altLang="en-US" sz="2800"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2436" y="5603958"/>
            <a:ext cx="2273448" cy="745742"/>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104710396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7200" y="692150"/>
            <a:ext cx="8229600" cy="1008063"/>
          </a:xfrm>
        </p:spPr>
        <p:txBody>
          <a:bodyPr>
            <a:normAutofit fontScale="90000"/>
          </a:bodyPr>
          <a:lstStyle/>
          <a:p>
            <a:r>
              <a:rPr lang="en-US" altLang="en-US" sz="4000" b="1" i="1"/>
              <a:t>Skin circulation</a:t>
            </a:r>
            <a:br>
              <a:rPr lang="en-US" altLang="en-US" sz="4000" b="1" i="1"/>
            </a:br>
            <a:endParaRPr lang="en-GB" altLang="en-US" sz="4000" b="1" i="1"/>
          </a:p>
        </p:txBody>
      </p:sp>
      <p:sp>
        <p:nvSpPr>
          <p:cNvPr id="77827" name="Rectangle 3"/>
          <p:cNvSpPr>
            <a:spLocks noGrp="1" noChangeArrowheads="1"/>
          </p:cNvSpPr>
          <p:nvPr>
            <p:ph idx="1"/>
          </p:nvPr>
        </p:nvSpPr>
        <p:spPr>
          <a:xfrm>
            <a:off x="786408" y="1484784"/>
            <a:ext cx="7571184" cy="2663998"/>
          </a:xfrm>
        </p:spPr>
        <p:txBody>
          <a:bodyPr/>
          <a:lstStyle/>
          <a:p>
            <a:r>
              <a:rPr lang="en-US" altLang="en-US" dirty="0"/>
              <a:t>The flow of blood to the skin increases in response to the thermoregulatory requirements of the body. In hot weather or during exercise the vessels in the skin dilate allowing heat to be lost. In the cold these vessels constrict retaining heat in the body</a:t>
            </a:r>
            <a:r>
              <a:rPr lang="en-GB" altLang="en-US"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46727" y="5851610"/>
            <a:ext cx="2273448" cy="749176"/>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1"/>
            </a:solidFill>
          </a:ln>
        </p:spPr>
      </p:pic>
    </p:spTree>
    <p:extLst>
      <p:ext uri="{BB962C8B-B14F-4D97-AF65-F5344CB8AC3E}">
        <p14:creationId xmlns:p14="http://schemas.microsoft.com/office/powerpoint/2010/main" val="47785362"/>
      </p:ext>
    </p:extLst>
  </p:cSld>
  <p:clrMapOvr>
    <a:masterClrMapping/>
  </p:clrMapOvr>
  <p:timing>
    <p:tnLst>
      <p:par>
        <p:cTn id="1" dur="indefinite" restart="never" nodeType="tmRoot"/>
      </p:par>
    </p:tnLst>
  </p:timing>
</p:sld>
</file>

<file path=ppt/theme/theme1.xml><?xml version="1.0" encoding="utf-8"?>
<a:theme xmlns:a="http://schemas.openxmlformats.org/drawingml/2006/main" name="Anatomy and Phys Sport Therapy">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Anatomy and Phys Sport Therapy" id="{AED42193-CB4E-C445-B786-CE28E2804A0B}" vid="{F378C1D1-3577-8B4D-BA27-FFCFB33DC3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Anatomy and Phys Sport Therapy</Template>
  <TotalTime>1105</TotalTime>
  <Words>1171</Words>
  <Application>Microsoft Macintosh PowerPoint</Application>
  <PresentationFormat>On-screen Show (4:3)</PresentationFormat>
  <Paragraphs>163</Paragraphs>
  <Slides>40</Slides>
  <Notes>0</Notes>
  <HiddenSlides>0</HiddenSlides>
  <MMClips>5</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40</vt:i4>
      </vt:variant>
    </vt:vector>
  </HeadingPairs>
  <TitlesOfParts>
    <vt:vector size="48" baseType="lpstr">
      <vt:lpstr>Arial</vt:lpstr>
      <vt:lpstr>Calibri</vt:lpstr>
      <vt:lpstr>Century Schoolbook</vt:lpstr>
      <vt:lpstr>ＭＳ Ｐゴシック</vt:lpstr>
      <vt:lpstr>Wingdings</vt:lpstr>
      <vt:lpstr>Wingdings 2</vt:lpstr>
      <vt:lpstr>Anatomy and Phys Sport Therapy</vt:lpstr>
      <vt:lpstr>Photo Editor Photo</vt:lpstr>
      <vt:lpstr>Intro to Exercise Physiology – Cardiovascular System</vt:lpstr>
      <vt:lpstr>Functions of the Circulatory system</vt:lpstr>
      <vt:lpstr>Structures of the cardiovascular system</vt:lpstr>
      <vt:lpstr>Function of the Heart</vt:lpstr>
      <vt:lpstr>The Heart</vt:lpstr>
      <vt:lpstr>PowerPoint Presentation</vt:lpstr>
      <vt:lpstr>Heart Anatomy </vt:lpstr>
      <vt:lpstr>Heart Muscle / Cardiac</vt:lpstr>
      <vt:lpstr>Cardiac Muscle</vt:lpstr>
      <vt:lpstr>Heart Rate</vt:lpstr>
      <vt:lpstr>Conduction through the Heart</vt:lpstr>
      <vt:lpstr>Cardiac Cycle</vt:lpstr>
      <vt:lpstr>PowerPoint Presentation</vt:lpstr>
      <vt:lpstr>Bundles of His and Purkinje Fibres</vt:lpstr>
      <vt:lpstr>PowerPoint Presentation</vt:lpstr>
      <vt:lpstr>Cardiac Function</vt:lpstr>
      <vt:lpstr>Electric Impulse (PQRST wave)</vt:lpstr>
      <vt:lpstr>Control of Cardiac Function</vt:lpstr>
      <vt:lpstr>Control of Heart Rate (Chronotropic)</vt:lpstr>
      <vt:lpstr>Control of Heart Rate</vt:lpstr>
      <vt:lpstr>Nerve Control of heart Rate</vt:lpstr>
      <vt:lpstr>Parasympathetic Control</vt:lpstr>
      <vt:lpstr>Sympathetic control</vt:lpstr>
      <vt:lpstr>Autonomic regulation of Heart rate and circulation</vt:lpstr>
      <vt:lpstr>Neural Reflex</vt:lpstr>
      <vt:lpstr>Frank-Starling Law</vt:lpstr>
      <vt:lpstr>Force of velocity of contraction (Inotropic)</vt:lpstr>
      <vt:lpstr>Blood Pressures</vt:lpstr>
      <vt:lpstr>Blood Pressure</vt:lpstr>
      <vt:lpstr>Factors that Affect Blood Pressure</vt:lpstr>
      <vt:lpstr>Factors that Affect Blood Pressure</vt:lpstr>
      <vt:lpstr>Terminology of Cardiac Function</vt:lpstr>
      <vt:lpstr>Nature of the systems</vt:lpstr>
      <vt:lpstr>Pulmonary Circulation</vt:lpstr>
      <vt:lpstr>Systemic Circulation</vt:lpstr>
      <vt:lpstr>Coronary circulation </vt:lpstr>
      <vt:lpstr>Coronary Circulation</vt:lpstr>
      <vt:lpstr>Portal circulation</vt:lpstr>
      <vt:lpstr>Muscle circulation </vt:lpstr>
      <vt:lpstr>Skin circulation </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Anatomy &amp; Physiology – Overview</dc:title>
  <dc:creator>Daniel Martin</dc:creator>
  <cp:lastModifiedBy>Daniel Martin</cp:lastModifiedBy>
  <cp:revision>14</cp:revision>
  <cp:lastPrinted>2017-10-08T20:07:19Z</cp:lastPrinted>
  <dcterms:created xsi:type="dcterms:W3CDTF">2016-10-04T07:42:57Z</dcterms:created>
  <dcterms:modified xsi:type="dcterms:W3CDTF">2017-10-22T17:57:55Z</dcterms:modified>
</cp:coreProperties>
</file>