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88" r:id="rId6"/>
    <p:sldId id="260" r:id="rId7"/>
    <p:sldId id="261" r:id="rId8"/>
    <p:sldId id="262" r:id="rId9"/>
    <p:sldId id="264" r:id="rId10"/>
    <p:sldId id="265" r:id="rId11"/>
    <p:sldId id="289" r:id="rId12"/>
    <p:sldId id="290" r:id="rId13"/>
    <p:sldId id="291" r:id="rId14"/>
    <p:sldId id="272" r:id="rId15"/>
    <p:sldId id="292" r:id="rId16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19160"/>
    <a:srgbClr val="CB893A"/>
    <a:srgbClr val="B77736"/>
    <a:srgbClr val="C68245"/>
    <a:srgbClr val="F1F2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714" y="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United Kingdom</c:v>
                </c:pt>
              </c:strCache>
            </c:strRef>
          </c:tx>
          <c:spPr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Motivation towards Achievement and Success</c:v>
                </c:pt>
                <c:pt idx="3">
                  <c:v>Uncertainty Avoidance</c:v>
                </c:pt>
                <c:pt idx="4">
                  <c:v>Long Term Orientation</c:v>
                </c:pt>
                <c:pt idx="5">
                  <c:v>Indulgence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35</c:v>
                </c:pt>
                <c:pt idx="1">
                  <c:v>76</c:v>
                </c:pt>
                <c:pt idx="2">
                  <c:v>66</c:v>
                </c:pt>
                <c:pt idx="3">
                  <c:v>35</c:v>
                </c:pt>
                <c:pt idx="4">
                  <c:v>60</c:v>
                </c:pt>
                <c:pt idx="5">
                  <c:v>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C7E-44BB-ABDA-EA3141E84A0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Germany</c:v>
                </c:pt>
              </c:strCache>
            </c:strRef>
          </c:tx>
          <c:spPr>
            <a:solidFill>
              <a:schemeClr val="bg2">
                <a:lumMod val="5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Motivation towards Achievement and Success</c:v>
                </c:pt>
                <c:pt idx="3">
                  <c:v>Uncertainty Avoidance</c:v>
                </c:pt>
                <c:pt idx="4">
                  <c:v>Long Term Orientation</c:v>
                </c:pt>
                <c:pt idx="5">
                  <c:v>Indulgence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35</c:v>
                </c:pt>
                <c:pt idx="1">
                  <c:v>79</c:v>
                </c:pt>
                <c:pt idx="2">
                  <c:v>66</c:v>
                </c:pt>
                <c:pt idx="3">
                  <c:v>65</c:v>
                </c:pt>
                <c:pt idx="4">
                  <c:v>57</c:v>
                </c:pt>
                <c:pt idx="5">
                  <c:v>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C7E-44BB-ABDA-EA3141E84A0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-25"/>
        <c:axId val="542657848"/>
        <c:axId val="542649928"/>
      </c:barChart>
      <c:catAx>
        <c:axId val="5426578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none" spc="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2649928"/>
        <c:crosses val="autoZero"/>
        <c:auto val="1"/>
        <c:lblAlgn val="ctr"/>
        <c:lblOffset val="100"/>
        <c:noMultiLvlLbl val="0"/>
      </c:catAx>
      <c:valAx>
        <c:axId val="542649928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5426578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b="0" kern="1200" cap="none" spc="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8100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8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65000"/>
        <a:lumOff val="35000"/>
      </a:schemeClr>
    </cs:fontRef>
    <cs:defRPr sz="2200" b="0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9A028E-0614-4C00-B5AC-9C222D5B9509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4AD5296-15BB-464C-9D80-6168A8EAEA24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r>
            <a:rPr lang="en-GB" dirty="0"/>
            <a:t>Uncertainty Avoidance</a:t>
          </a:r>
        </a:p>
      </dgm:t>
    </dgm:pt>
    <dgm:pt modelId="{25975411-C300-44E9-824D-A6C423AC72D7}" type="parTrans" cxnId="{2E197ACD-108F-47F9-925A-CDA0A12B877F}">
      <dgm:prSet/>
      <dgm:spPr/>
      <dgm:t>
        <a:bodyPr/>
        <a:lstStyle/>
        <a:p>
          <a:endParaRPr lang="en-GB"/>
        </a:p>
      </dgm:t>
    </dgm:pt>
    <dgm:pt modelId="{7B4D73BB-713B-4887-8273-8A6EE9F38AF9}" type="sibTrans" cxnId="{2E197ACD-108F-47F9-925A-CDA0A12B877F}">
      <dgm:prSet/>
      <dgm:spPr/>
      <dgm:t>
        <a:bodyPr/>
        <a:lstStyle/>
        <a:p>
          <a:endParaRPr lang="en-GB"/>
        </a:p>
      </dgm:t>
    </dgm:pt>
    <dgm:pt modelId="{4BC4EF38-0EC7-43F6-89E2-D33C1CE5042F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just">
            <a:lnSpc>
              <a:spcPct val="100000"/>
            </a:lnSpc>
          </a:pP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German culture has a greater inclination towards rigidity and the implementation of formalised processes as a means of managing uncertainty.</a:t>
          </a:r>
        </a:p>
      </dgm:t>
    </dgm:pt>
    <dgm:pt modelId="{F7463371-ACD4-4C43-B4D3-73BD792C7975}" type="parTrans" cxnId="{07A08E13-BB67-494C-AB60-B05AD551EDC9}">
      <dgm:prSet/>
      <dgm:spPr/>
      <dgm:t>
        <a:bodyPr/>
        <a:lstStyle/>
        <a:p>
          <a:endParaRPr lang="en-GB"/>
        </a:p>
      </dgm:t>
    </dgm:pt>
    <dgm:pt modelId="{F4730422-17D6-4799-89FD-DA9CEF4F82D9}" type="sibTrans" cxnId="{07A08E13-BB67-494C-AB60-B05AD551EDC9}">
      <dgm:prSet/>
      <dgm:spPr/>
      <dgm:t>
        <a:bodyPr/>
        <a:lstStyle/>
        <a:p>
          <a:endParaRPr lang="en-GB"/>
        </a:p>
      </dgm:t>
    </dgm:pt>
    <dgm:pt modelId="{C7794765-0E3F-413B-8C80-9B3AE62F7155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just">
            <a:lnSpc>
              <a:spcPct val="100000"/>
            </a:lnSpc>
          </a:pP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United Kingdom has a greater capacity for embracing ambiguity, adapting to change, and adopting a more relaxed attitude towards regulations.</a:t>
          </a:r>
        </a:p>
      </dgm:t>
    </dgm:pt>
    <dgm:pt modelId="{A7978DC3-AEBB-4242-814A-85048CCFC02D}" type="parTrans" cxnId="{C50B1EF3-0203-43D5-98F6-8806BB368568}">
      <dgm:prSet/>
      <dgm:spPr/>
      <dgm:t>
        <a:bodyPr/>
        <a:lstStyle/>
        <a:p>
          <a:endParaRPr lang="en-GB"/>
        </a:p>
      </dgm:t>
    </dgm:pt>
    <dgm:pt modelId="{C677E9FE-0C6A-4971-AC41-61434E48D5FB}" type="sibTrans" cxnId="{C50B1EF3-0203-43D5-98F6-8806BB368568}">
      <dgm:prSet/>
      <dgm:spPr/>
      <dgm:t>
        <a:bodyPr/>
        <a:lstStyle/>
        <a:p>
          <a:endParaRPr lang="en-GB"/>
        </a:p>
      </dgm:t>
    </dgm:pt>
    <dgm:pt modelId="{DAC2B700-98B2-423D-801F-2EBFBFD87180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r>
            <a:rPr lang="en-GB" dirty="0"/>
            <a:t>Indulgence</a:t>
          </a:r>
        </a:p>
      </dgm:t>
    </dgm:pt>
    <dgm:pt modelId="{B7EF2A38-9721-434D-AD18-EFEE8B852616}" type="parTrans" cxnId="{5FC3E1A1-5AEB-4F68-8472-0CFD02A5A8B6}">
      <dgm:prSet/>
      <dgm:spPr/>
      <dgm:t>
        <a:bodyPr/>
        <a:lstStyle/>
        <a:p>
          <a:endParaRPr lang="en-GB"/>
        </a:p>
      </dgm:t>
    </dgm:pt>
    <dgm:pt modelId="{9A575346-FA02-42F8-90EC-80F11AF3BA18}" type="sibTrans" cxnId="{5FC3E1A1-5AEB-4F68-8472-0CFD02A5A8B6}">
      <dgm:prSet/>
      <dgm:spPr/>
      <dgm:t>
        <a:bodyPr/>
        <a:lstStyle/>
        <a:p>
          <a:endParaRPr lang="en-GB"/>
        </a:p>
      </dgm:t>
    </dgm:pt>
    <dgm:pt modelId="{F7A5792E-87FA-4617-B615-B88B7663E6FE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just">
            <a:lnSpc>
              <a:spcPct val="100000"/>
            </a:lnSpc>
          </a:pPr>
          <a:r>
            <a:rPr lang="en-GB" dirty="0"/>
            <a:t>Due to the restrained character of German culture, individuals dedicate little time to leisure activities or satisfying their desires.</a:t>
          </a:r>
        </a:p>
      </dgm:t>
    </dgm:pt>
    <dgm:pt modelId="{E50DB3D3-5307-40DF-A08B-04D0D5C6CFCB}" type="parTrans" cxnId="{08E3FEC0-5679-4B0D-9E30-98DE636CB7B4}">
      <dgm:prSet/>
      <dgm:spPr/>
      <dgm:t>
        <a:bodyPr/>
        <a:lstStyle/>
        <a:p>
          <a:endParaRPr lang="en-GB"/>
        </a:p>
      </dgm:t>
    </dgm:pt>
    <dgm:pt modelId="{3F5B25EE-3988-4E72-A998-7F744DB44346}" type="sibTrans" cxnId="{08E3FEC0-5679-4B0D-9E30-98DE636CB7B4}">
      <dgm:prSet/>
      <dgm:spPr/>
      <dgm:t>
        <a:bodyPr/>
        <a:lstStyle/>
        <a:p>
          <a:endParaRPr lang="en-GB"/>
        </a:p>
      </dgm:t>
    </dgm:pt>
    <dgm:pt modelId="{08FB2C8A-7D58-473B-8C93-C1363FDFB61B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just">
            <a:lnSpc>
              <a:spcPct val="100000"/>
            </a:lnSpc>
          </a:pPr>
          <a:r>
            <a:rPr lang="en-GB" dirty="0"/>
            <a:t>A disposition towards indulgence in the United Kingdom denotes a society that permits the pleasure of fundamental human impulses associated with having fun and appreciating life.</a:t>
          </a:r>
        </a:p>
      </dgm:t>
    </dgm:pt>
    <dgm:pt modelId="{4231C328-EC1D-4B21-8C84-72126C5F9475}" type="parTrans" cxnId="{9C2F7B45-C62F-49EB-926E-8B91685FF99A}">
      <dgm:prSet/>
      <dgm:spPr/>
      <dgm:t>
        <a:bodyPr/>
        <a:lstStyle/>
        <a:p>
          <a:endParaRPr lang="en-GB"/>
        </a:p>
      </dgm:t>
    </dgm:pt>
    <dgm:pt modelId="{C1CF0311-0F20-48E7-8EA6-8CECB4D96E51}" type="sibTrans" cxnId="{9C2F7B45-C62F-49EB-926E-8B91685FF99A}">
      <dgm:prSet/>
      <dgm:spPr/>
      <dgm:t>
        <a:bodyPr/>
        <a:lstStyle/>
        <a:p>
          <a:endParaRPr lang="en-GB"/>
        </a:p>
      </dgm:t>
    </dgm:pt>
    <dgm:pt modelId="{77D91B2A-8F5B-4FE0-A3BF-70FC9B2BC1AC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r>
            <a:rPr lang="en-GB" dirty="0"/>
            <a:t>Individualism</a:t>
          </a:r>
        </a:p>
      </dgm:t>
    </dgm:pt>
    <dgm:pt modelId="{B2487BC3-64B0-4120-800C-7FB593C959E1}" type="parTrans" cxnId="{12EDAE44-B314-4FB3-9FBF-22ACD55E61E2}">
      <dgm:prSet/>
      <dgm:spPr/>
      <dgm:t>
        <a:bodyPr/>
        <a:lstStyle/>
        <a:p>
          <a:endParaRPr lang="en-GB"/>
        </a:p>
      </dgm:t>
    </dgm:pt>
    <dgm:pt modelId="{F8E01882-2B79-4A87-A9B2-B97B96FC7031}" type="sibTrans" cxnId="{12EDAE44-B314-4FB3-9FBF-22ACD55E61E2}">
      <dgm:prSet/>
      <dgm:spPr/>
      <dgm:t>
        <a:bodyPr/>
        <a:lstStyle/>
        <a:p>
          <a:endParaRPr lang="en-GB"/>
        </a:p>
      </dgm:t>
    </dgm:pt>
    <dgm:pt modelId="{D7FE491C-CC0E-4649-828C-1A465AB91829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just">
            <a:lnSpc>
              <a:spcPct val="100000"/>
            </a:lnSpc>
          </a:pPr>
          <a:r>
            <a:rPr lang="en-GB" dirty="0"/>
            <a:t>German society is genuinely individualistic, with a strong focus on independence and individual rights.</a:t>
          </a:r>
        </a:p>
      </dgm:t>
    </dgm:pt>
    <dgm:pt modelId="{43A382C7-6904-44B9-BC53-CB01BF6108FE}" type="parTrans" cxnId="{94DB5DA1-0D47-4323-AF11-3C37DB587BC8}">
      <dgm:prSet/>
      <dgm:spPr/>
      <dgm:t>
        <a:bodyPr/>
        <a:lstStyle/>
        <a:p>
          <a:endParaRPr lang="en-GB"/>
        </a:p>
      </dgm:t>
    </dgm:pt>
    <dgm:pt modelId="{0AA22F12-9AEA-4171-8CA6-56B6E1233530}" type="sibTrans" cxnId="{94DB5DA1-0D47-4323-AF11-3C37DB587BC8}">
      <dgm:prSet/>
      <dgm:spPr/>
      <dgm:t>
        <a:bodyPr/>
        <a:lstStyle/>
        <a:p>
          <a:endParaRPr lang="en-GB"/>
        </a:p>
      </dgm:t>
    </dgm:pt>
    <dgm:pt modelId="{C32A97BA-A4EA-483D-954E-403F6152D45D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just">
            <a:lnSpc>
              <a:spcPct val="100000"/>
            </a:lnSpc>
          </a:pPr>
          <a:r>
            <a:rPr lang="en-GB" dirty="0"/>
            <a:t>British society has a strong inclination towards individualism and privacy, with their pursuit of pleasure primarily focused on their own well-being. </a:t>
          </a:r>
        </a:p>
      </dgm:t>
    </dgm:pt>
    <dgm:pt modelId="{74E0252B-7214-4038-9A14-77FAF8A6CA0A}" type="parTrans" cxnId="{CCA8FE8B-E26D-4589-9E7D-5CCF71B6BD8F}">
      <dgm:prSet/>
      <dgm:spPr/>
      <dgm:t>
        <a:bodyPr/>
        <a:lstStyle/>
        <a:p>
          <a:endParaRPr lang="en-GB"/>
        </a:p>
      </dgm:t>
    </dgm:pt>
    <dgm:pt modelId="{CF918783-8E29-4100-B7EF-0A700E5DB0F9}" type="sibTrans" cxnId="{CCA8FE8B-E26D-4589-9E7D-5CCF71B6BD8F}">
      <dgm:prSet/>
      <dgm:spPr/>
      <dgm:t>
        <a:bodyPr/>
        <a:lstStyle/>
        <a:p>
          <a:endParaRPr lang="en-GB"/>
        </a:p>
      </dgm:t>
    </dgm:pt>
    <dgm:pt modelId="{5F986063-5116-482D-B557-F563ECDD9AEC}" type="pres">
      <dgm:prSet presAssocID="{F89A028E-0614-4C00-B5AC-9C222D5B9509}" presName="linearFlow" presStyleCnt="0">
        <dgm:presLayoutVars>
          <dgm:dir/>
          <dgm:animLvl val="lvl"/>
          <dgm:resizeHandles val="exact"/>
        </dgm:presLayoutVars>
      </dgm:prSet>
      <dgm:spPr/>
    </dgm:pt>
    <dgm:pt modelId="{E5B3604D-2B2F-4E69-B18D-FFB4D6AC4569}" type="pres">
      <dgm:prSet presAssocID="{A4AD5296-15BB-464C-9D80-6168A8EAEA24}" presName="composite" presStyleCnt="0"/>
      <dgm:spPr/>
    </dgm:pt>
    <dgm:pt modelId="{768CFBCD-231F-4F8A-AEB8-2885C02B7BF4}" type="pres">
      <dgm:prSet presAssocID="{A4AD5296-15BB-464C-9D80-6168A8EAEA24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C85469F8-8C1B-49B3-AB02-DFE22C2B4FCE}" type="pres">
      <dgm:prSet presAssocID="{A4AD5296-15BB-464C-9D80-6168A8EAEA24}" presName="descendantText" presStyleLbl="alignAcc1" presStyleIdx="0" presStyleCnt="3">
        <dgm:presLayoutVars>
          <dgm:bulletEnabled val="1"/>
        </dgm:presLayoutVars>
      </dgm:prSet>
      <dgm:spPr/>
    </dgm:pt>
    <dgm:pt modelId="{2C6B3EBB-549F-435A-98DF-85FEA80BF383}" type="pres">
      <dgm:prSet presAssocID="{7B4D73BB-713B-4887-8273-8A6EE9F38AF9}" presName="sp" presStyleCnt="0"/>
      <dgm:spPr/>
    </dgm:pt>
    <dgm:pt modelId="{AD73BBA9-7D6A-492E-8E69-CAA541B02AFF}" type="pres">
      <dgm:prSet presAssocID="{DAC2B700-98B2-423D-801F-2EBFBFD87180}" presName="composite" presStyleCnt="0"/>
      <dgm:spPr/>
    </dgm:pt>
    <dgm:pt modelId="{BB1F11AF-45C7-432B-8909-3462F369DC39}" type="pres">
      <dgm:prSet presAssocID="{DAC2B700-98B2-423D-801F-2EBFBFD87180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62E34B01-4EBC-4ADE-8998-311D386CED36}" type="pres">
      <dgm:prSet presAssocID="{DAC2B700-98B2-423D-801F-2EBFBFD87180}" presName="descendantText" presStyleLbl="alignAcc1" presStyleIdx="1" presStyleCnt="3">
        <dgm:presLayoutVars>
          <dgm:bulletEnabled val="1"/>
        </dgm:presLayoutVars>
      </dgm:prSet>
      <dgm:spPr/>
    </dgm:pt>
    <dgm:pt modelId="{A33B4F9C-0A85-4583-827C-EC1B9A17AB97}" type="pres">
      <dgm:prSet presAssocID="{9A575346-FA02-42F8-90EC-80F11AF3BA18}" presName="sp" presStyleCnt="0"/>
      <dgm:spPr/>
    </dgm:pt>
    <dgm:pt modelId="{39F04476-0526-4689-82CD-196E9F9A701D}" type="pres">
      <dgm:prSet presAssocID="{77D91B2A-8F5B-4FE0-A3BF-70FC9B2BC1AC}" presName="composite" presStyleCnt="0"/>
      <dgm:spPr/>
    </dgm:pt>
    <dgm:pt modelId="{C0BF445B-A3CE-4C5F-930D-B51AA1BB9EA8}" type="pres">
      <dgm:prSet presAssocID="{77D91B2A-8F5B-4FE0-A3BF-70FC9B2BC1AC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AF1B58CA-A59D-4736-952D-9EA734D299F4}" type="pres">
      <dgm:prSet presAssocID="{77D91B2A-8F5B-4FE0-A3BF-70FC9B2BC1AC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F81C5D13-BC0C-4F23-A75F-5600E4234110}" type="presOf" srcId="{F7A5792E-87FA-4617-B615-B88B7663E6FE}" destId="{62E34B01-4EBC-4ADE-8998-311D386CED36}" srcOrd="0" destOrd="0" presId="urn:microsoft.com/office/officeart/2005/8/layout/chevron2"/>
    <dgm:cxn modelId="{07A08E13-BB67-494C-AB60-B05AD551EDC9}" srcId="{A4AD5296-15BB-464C-9D80-6168A8EAEA24}" destId="{4BC4EF38-0EC7-43F6-89E2-D33C1CE5042F}" srcOrd="0" destOrd="0" parTransId="{F7463371-ACD4-4C43-B4D3-73BD792C7975}" sibTransId="{F4730422-17D6-4799-89FD-DA9CEF4F82D9}"/>
    <dgm:cxn modelId="{14A99B14-D0DD-4107-9623-1175B2B98263}" type="presOf" srcId="{A4AD5296-15BB-464C-9D80-6168A8EAEA24}" destId="{768CFBCD-231F-4F8A-AEB8-2885C02B7BF4}" srcOrd="0" destOrd="0" presId="urn:microsoft.com/office/officeart/2005/8/layout/chevron2"/>
    <dgm:cxn modelId="{B216541E-2841-4A06-AB71-AF871D585C82}" type="presOf" srcId="{08FB2C8A-7D58-473B-8C93-C1363FDFB61B}" destId="{62E34B01-4EBC-4ADE-8998-311D386CED36}" srcOrd="0" destOrd="1" presId="urn:microsoft.com/office/officeart/2005/8/layout/chevron2"/>
    <dgm:cxn modelId="{33123E33-9C91-41C6-99E4-F727CDD8813A}" type="presOf" srcId="{4BC4EF38-0EC7-43F6-89E2-D33C1CE5042F}" destId="{C85469F8-8C1B-49B3-AB02-DFE22C2B4FCE}" srcOrd="0" destOrd="0" presId="urn:microsoft.com/office/officeart/2005/8/layout/chevron2"/>
    <dgm:cxn modelId="{CC09AE33-2F64-481B-900C-219401DF3DD0}" type="presOf" srcId="{F89A028E-0614-4C00-B5AC-9C222D5B9509}" destId="{5F986063-5116-482D-B557-F563ECDD9AEC}" srcOrd="0" destOrd="0" presId="urn:microsoft.com/office/officeart/2005/8/layout/chevron2"/>
    <dgm:cxn modelId="{12EDAE44-B314-4FB3-9FBF-22ACD55E61E2}" srcId="{F89A028E-0614-4C00-B5AC-9C222D5B9509}" destId="{77D91B2A-8F5B-4FE0-A3BF-70FC9B2BC1AC}" srcOrd="2" destOrd="0" parTransId="{B2487BC3-64B0-4120-800C-7FB593C959E1}" sibTransId="{F8E01882-2B79-4A87-A9B2-B97B96FC7031}"/>
    <dgm:cxn modelId="{9C2F7B45-C62F-49EB-926E-8B91685FF99A}" srcId="{DAC2B700-98B2-423D-801F-2EBFBFD87180}" destId="{08FB2C8A-7D58-473B-8C93-C1363FDFB61B}" srcOrd="1" destOrd="0" parTransId="{4231C328-EC1D-4B21-8C84-72126C5F9475}" sibTransId="{C1CF0311-0F20-48E7-8EA6-8CECB4D96E51}"/>
    <dgm:cxn modelId="{4F8B167A-5FC0-445F-BFE5-D18F7324C7B4}" type="presOf" srcId="{D7FE491C-CC0E-4649-828C-1A465AB91829}" destId="{AF1B58CA-A59D-4736-952D-9EA734D299F4}" srcOrd="0" destOrd="0" presId="urn:microsoft.com/office/officeart/2005/8/layout/chevron2"/>
    <dgm:cxn modelId="{CCA8FE8B-E26D-4589-9E7D-5CCF71B6BD8F}" srcId="{77D91B2A-8F5B-4FE0-A3BF-70FC9B2BC1AC}" destId="{C32A97BA-A4EA-483D-954E-403F6152D45D}" srcOrd="1" destOrd="0" parTransId="{74E0252B-7214-4038-9A14-77FAF8A6CA0A}" sibTransId="{CF918783-8E29-4100-B7EF-0A700E5DB0F9}"/>
    <dgm:cxn modelId="{94DB5DA1-0D47-4323-AF11-3C37DB587BC8}" srcId="{77D91B2A-8F5B-4FE0-A3BF-70FC9B2BC1AC}" destId="{D7FE491C-CC0E-4649-828C-1A465AB91829}" srcOrd="0" destOrd="0" parTransId="{43A382C7-6904-44B9-BC53-CB01BF6108FE}" sibTransId="{0AA22F12-9AEA-4171-8CA6-56B6E1233530}"/>
    <dgm:cxn modelId="{5FC3E1A1-5AEB-4F68-8472-0CFD02A5A8B6}" srcId="{F89A028E-0614-4C00-B5AC-9C222D5B9509}" destId="{DAC2B700-98B2-423D-801F-2EBFBFD87180}" srcOrd="1" destOrd="0" parTransId="{B7EF2A38-9721-434D-AD18-EFEE8B852616}" sibTransId="{9A575346-FA02-42F8-90EC-80F11AF3BA18}"/>
    <dgm:cxn modelId="{3EFF46A3-44E3-4663-8C92-13B338D84B46}" type="presOf" srcId="{C7794765-0E3F-413B-8C80-9B3AE62F7155}" destId="{C85469F8-8C1B-49B3-AB02-DFE22C2B4FCE}" srcOrd="0" destOrd="1" presId="urn:microsoft.com/office/officeart/2005/8/layout/chevron2"/>
    <dgm:cxn modelId="{0F6634A4-E590-4EBC-BA76-0ADC8ADEE04A}" type="presOf" srcId="{77D91B2A-8F5B-4FE0-A3BF-70FC9B2BC1AC}" destId="{C0BF445B-A3CE-4C5F-930D-B51AA1BB9EA8}" srcOrd="0" destOrd="0" presId="urn:microsoft.com/office/officeart/2005/8/layout/chevron2"/>
    <dgm:cxn modelId="{B2EEDEAB-867D-4663-AE59-E6E46317DADF}" type="presOf" srcId="{C32A97BA-A4EA-483D-954E-403F6152D45D}" destId="{AF1B58CA-A59D-4736-952D-9EA734D299F4}" srcOrd="0" destOrd="1" presId="urn:microsoft.com/office/officeart/2005/8/layout/chevron2"/>
    <dgm:cxn modelId="{FB17ECB9-FC47-49F4-96A9-406FEF3A3E95}" type="presOf" srcId="{DAC2B700-98B2-423D-801F-2EBFBFD87180}" destId="{BB1F11AF-45C7-432B-8909-3462F369DC39}" srcOrd="0" destOrd="0" presId="urn:microsoft.com/office/officeart/2005/8/layout/chevron2"/>
    <dgm:cxn modelId="{08E3FEC0-5679-4B0D-9E30-98DE636CB7B4}" srcId="{DAC2B700-98B2-423D-801F-2EBFBFD87180}" destId="{F7A5792E-87FA-4617-B615-B88B7663E6FE}" srcOrd="0" destOrd="0" parTransId="{E50DB3D3-5307-40DF-A08B-04D0D5C6CFCB}" sibTransId="{3F5B25EE-3988-4E72-A998-7F744DB44346}"/>
    <dgm:cxn modelId="{2E197ACD-108F-47F9-925A-CDA0A12B877F}" srcId="{F89A028E-0614-4C00-B5AC-9C222D5B9509}" destId="{A4AD5296-15BB-464C-9D80-6168A8EAEA24}" srcOrd="0" destOrd="0" parTransId="{25975411-C300-44E9-824D-A6C423AC72D7}" sibTransId="{7B4D73BB-713B-4887-8273-8A6EE9F38AF9}"/>
    <dgm:cxn modelId="{C50B1EF3-0203-43D5-98F6-8806BB368568}" srcId="{A4AD5296-15BB-464C-9D80-6168A8EAEA24}" destId="{C7794765-0E3F-413B-8C80-9B3AE62F7155}" srcOrd="1" destOrd="0" parTransId="{A7978DC3-AEBB-4242-814A-85048CCFC02D}" sibTransId="{C677E9FE-0C6A-4971-AC41-61434E48D5FB}"/>
    <dgm:cxn modelId="{0ECD3695-9B3C-46B9-AF86-F6801DF503D0}" type="presParOf" srcId="{5F986063-5116-482D-B557-F563ECDD9AEC}" destId="{E5B3604D-2B2F-4E69-B18D-FFB4D6AC4569}" srcOrd="0" destOrd="0" presId="urn:microsoft.com/office/officeart/2005/8/layout/chevron2"/>
    <dgm:cxn modelId="{99EFEC94-9121-4986-8FC0-21270EC84352}" type="presParOf" srcId="{E5B3604D-2B2F-4E69-B18D-FFB4D6AC4569}" destId="{768CFBCD-231F-4F8A-AEB8-2885C02B7BF4}" srcOrd="0" destOrd="0" presId="urn:microsoft.com/office/officeart/2005/8/layout/chevron2"/>
    <dgm:cxn modelId="{A80B99B2-3CAB-4F96-88B6-C76A17638ECA}" type="presParOf" srcId="{E5B3604D-2B2F-4E69-B18D-FFB4D6AC4569}" destId="{C85469F8-8C1B-49B3-AB02-DFE22C2B4FCE}" srcOrd="1" destOrd="0" presId="urn:microsoft.com/office/officeart/2005/8/layout/chevron2"/>
    <dgm:cxn modelId="{8257F3AF-BFBC-4C76-B732-10E4E024822B}" type="presParOf" srcId="{5F986063-5116-482D-B557-F563ECDD9AEC}" destId="{2C6B3EBB-549F-435A-98DF-85FEA80BF383}" srcOrd="1" destOrd="0" presId="urn:microsoft.com/office/officeart/2005/8/layout/chevron2"/>
    <dgm:cxn modelId="{38893D1D-8CE8-4F49-BCB0-5F11FF37AE02}" type="presParOf" srcId="{5F986063-5116-482D-B557-F563ECDD9AEC}" destId="{AD73BBA9-7D6A-492E-8E69-CAA541B02AFF}" srcOrd="2" destOrd="0" presId="urn:microsoft.com/office/officeart/2005/8/layout/chevron2"/>
    <dgm:cxn modelId="{AA5DED4F-901C-4F73-90EC-20AB24C080B5}" type="presParOf" srcId="{AD73BBA9-7D6A-492E-8E69-CAA541B02AFF}" destId="{BB1F11AF-45C7-432B-8909-3462F369DC39}" srcOrd="0" destOrd="0" presId="urn:microsoft.com/office/officeart/2005/8/layout/chevron2"/>
    <dgm:cxn modelId="{8EE939B4-E00E-4AE8-9492-EA4B0CD7A9DD}" type="presParOf" srcId="{AD73BBA9-7D6A-492E-8E69-CAA541B02AFF}" destId="{62E34B01-4EBC-4ADE-8998-311D386CED36}" srcOrd="1" destOrd="0" presId="urn:microsoft.com/office/officeart/2005/8/layout/chevron2"/>
    <dgm:cxn modelId="{70BFACF9-E276-4819-B504-4B6E5008D76D}" type="presParOf" srcId="{5F986063-5116-482D-B557-F563ECDD9AEC}" destId="{A33B4F9C-0A85-4583-827C-EC1B9A17AB97}" srcOrd="3" destOrd="0" presId="urn:microsoft.com/office/officeart/2005/8/layout/chevron2"/>
    <dgm:cxn modelId="{6F84A2B4-3588-45AA-8725-67145F52184B}" type="presParOf" srcId="{5F986063-5116-482D-B557-F563ECDD9AEC}" destId="{39F04476-0526-4689-82CD-196E9F9A701D}" srcOrd="4" destOrd="0" presId="urn:microsoft.com/office/officeart/2005/8/layout/chevron2"/>
    <dgm:cxn modelId="{84AC57C9-E2CC-465F-904F-9D5D1D422F20}" type="presParOf" srcId="{39F04476-0526-4689-82CD-196E9F9A701D}" destId="{C0BF445B-A3CE-4C5F-930D-B51AA1BB9EA8}" srcOrd="0" destOrd="0" presId="urn:microsoft.com/office/officeart/2005/8/layout/chevron2"/>
    <dgm:cxn modelId="{4FAB82F4-90A3-4A96-B0EB-96EBBFCD42B3}" type="presParOf" srcId="{39F04476-0526-4689-82CD-196E9F9A701D}" destId="{AF1B58CA-A59D-4736-952D-9EA734D299F4}" srcOrd="1" destOrd="0" presId="urn:microsoft.com/office/officeart/2005/8/layout/chevron2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1291FC-E97C-4660-AAAA-6A6921FFB427}" type="doc">
      <dgm:prSet loTypeId="urn:microsoft.com/office/officeart/2005/8/layout/radial4" loCatId="relationship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4130135B-61CC-4D93-8851-9C5B502D738B}">
      <dgm:prSet phldrT="[Text]"/>
      <dgm:spPr>
        <a:ln>
          <a:solidFill>
            <a:srgbClr val="A19160"/>
          </a:solidFill>
        </a:ln>
      </dgm:spPr>
      <dgm:t>
        <a:bodyPr/>
        <a:lstStyle/>
        <a:p>
          <a:r>
            <a:rPr lang="en-GB" dirty="0"/>
            <a:t>The adoption of fundamental principles of German culture will provide Marks &amp; Spencer a significant advantage in establishing a strong, dependable, and socially conscious German branch.</a:t>
          </a:r>
        </a:p>
      </dgm:t>
    </dgm:pt>
    <dgm:pt modelId="{87CD5A47-8FF1-4217-9719-0BC540B9D359}" type="parTrans" cxnId="{5419F8B0-F2EC-4C8C-8F42-8623F577F7B8}">
      <dgm:prSet/>
      <dgm:spPr/>
      <dgm:t>
        <a:bodyPr/>
        <a:lstStyle/>
        <a:p>
          <a:endParaRPr lang="en-GB"/>
        </a:p>
      </dgm:t>
    </dgm:pt>
    <dgm:pt modelId="{51CC2898-C906-4BFD-A42C-A1464B19AE41}" type="sibTrans" cxnId="{5419F8B0-F2EC-4C8C-8F42-8623F577F7B8}">
      <dgm:prSet/>
      <dgm:spPr/>
      <dgm:t>
        <a:bodyPr/>
        <a:lstStyle/>
        <a:p>
          <a:endParaRPr lang="en-GB"/>
        </a:p>
      </dgm:t>
    </dgm:pt>
    <dgm:pt modelId="{96B4D6DF-257E-4751-9794-D3E4F69B0CC3}">
      <dgm:prSet phldrT="[Text]"/>
      <dgm:spPr>
        <a:ln>
          <a:solidFill>
            <a:srgbClr val="A19160"/>
          </a:solidFill>
        </a:ln>
      </dgm:spPr>
      <dgm:t>
        <a:bodyPr/>
        <a:lstStyle/>
        <a:p>
          <a:r>
            <a:rPr lang="en-GB" dirty="0"/>
            <a:t>Both Germany and the UK have diverse and multicultural workforces</a:t>
          </a:r>
        </a:p>
      </dgm:t>
    </dgm:pt>
    <dgm:pt modelId="{09AD7597-D2E9-4D51-A28B-0F2B7796F2DB}" type="parTrans" cxnId="{DEAFD68F-6E77-4FC6-A321-50894BFEE4F8}">
      <dgm:prSet/>
      <dgm:spPr>
        <a:solidFill>
          <a:srgbClr val="A19160"/>
        </a:solidFill>
        <a:ln>
          <a:solidFill>
            <a:srgbClr val="A19160"/>
          </a:solidFill>
        </a:ln>
      </dgm:spPr>
      <dgm:t>
        <a:bodyPr/>
        <a:lstStyle/>
        <a:p>
          <a:endParaRPr lang="en-GB"/>
        </a:p>
      </dgm:t>
    </dgm:pt>
    <dgm:pt modelId="{C5AB03FD-8549-486C-BDE0-CC70D0C5587C}" type="sibTrans" cxnId="{DEAFD68F-6E77-4FC6-A321-50894BFEE4F8}">
      <dgm:prSet/>
      <dgm:spPr/>
      <dgm:t>
        <a:bodyPr/>
        <a:lstStyle/>
        <a:p>
          <a:endParaRPr lang="en-GB"/>
        </a:p>
      </dgm:t>
    </dgm:pt>
    <dgm:pt modelId="{BFE7AC1E-3A00-4D25-9C4D-17C034D7CCB0}">
      <dgm:prSet phldrT="[Text]"/>
      <dgm:spPr>
        <a:ln>
          <a:solidFill>
            <a:srgbClr val="A19160"/>
          </a:solidFill>
        </a:ln>
      </dgm:spPr>
      <dgm:t>
        <a:bodyPr/>
        <a:lstStyle/>
        <a:p>
          <a:r>
            <a:rPr lang="en-GB" dirty="0"/>
            <a:t>Germany and the UK have high standards of professionalism in business dealings</a:t>
          </a:r>
        </a:p>
      </dgm:t>
    </dgm:pt>
    <dgm:pt modelId="{1F524E20-D50B-4DA2-8DAC-319A4F82F81B}" type="parTrans" cxnId="{004B06AC-CA67-46C4-8B6E-BBC898098356}">
      <dgm:prSet/>
      <dgm:spPr>
        <a:solidFill>
          <a:srgbClr val="A19160"/>
        </a:solidFill>
        <a:ln>
          <a:solidFill>
            <a:srgbClr val="A19160"/>
          </a:solidFill>
        </a:ln>
      </dgm:spPr>
      <dgm:t>
        <a:bodyPr/>
        <a:lstStyle/>
        <a:p>
          <a:endParaRPr lang="en-GB"/>
        </a:p>
      </dgm:t>
    </dgm:pt>
    <dgm:pt modelId="{0AE3F7F7-3780-4D08-8A08-861ED04097D3}" type="sibTrans" cxnId="{004B06AC-CA67-46C4-8B6E-BBC898098356}">
      <dgm:prSet/>
      <dgm:spPr/>
      <dgm:t>
        <a:bodyPr/>
        <a:lstStyle/>
        <a:p>
          <a:endParaRPr lang="en-GB"/>
        </a:p>
      </dgm:t>
    </dgm:pt>
    <dgm:pt modelId="{2180D055-771A-4BEB-A48C-5A81A79E5D14}">
      <dgm:prSet phldrT="[Text]"/>
      <dgm:spPr>
        <a:ln>
          <a:solidFill>
            <a:srgbClr val="A19160"/>
          </a:solidFill>
        </a:ln>
      </dgm:spPr>
      <dgm:t>
        <a:bodyPr/>
        <a:lstStyle/>
        <a:p>
          <a:r>
            <a:rPr lang="en-GB" dirty="0"/>
            <a:t>Many Germans are proficient in English, especially in the business world</a:t>
          </a:r>
        </a:p>
      </dgm:t>
    </dgm:pt>
    <dgm:pt modelId="{F421816C-1557-49F5-A2C9-08504F634013}" type="parTrans" cxnId="{46BF14BB-CAB5-4CD1-9C39-5364EBA3A77B}">
      <dgm:prSet/>
      <dgm:spPr>
        <a:solidFill>
          <a:srgbClr val="A19160"/>
        </a:solidFill>
        <a:ln>
          <a:solidFill>
            <a:srgbClr val="A19160"/>
          </a:solidFill>
        </a:ln>
      </dgm:spPr>
      <dgm:t>
        <a:bodyPr/>
        <a:lstStyle/>
        <a:p>
          <a:endParaRPr lang="en-GB"/>
        </a:p>
      </dgm:t>
    </dgm:pt>
    <dgm:pt modelId="{A915A93F-4E89-4CF0-87D3-84B6F24FA42A}" type="sibTrans" cxnId="{46BF14BB-CAB5-4CD1-9C39-5364EBA3A77B}">
      <dgm:prSet/>
      <dgm:spPr/>
      <dgm:t>
        <a:bodyPr/>
        <a:lstStyle/>
        <a:p>
          <a:endParaRPr lang="en-GB"/>
        </a:p>
      </dgm:t>
    </dgm:pt>
    <dgm:pt modelId="{DDFE32AD-B9D7-4B93-B9B4-3206C6BBC66F}">
      <dgm:prSet/>
      <dgm:spPr>
        <a:ln>
          <a:solidFill>
            <a:srgbClr val="A19160"/>
          </a:solidFill>
        </a:ln>
      </dgm:spPr>
      <dgm:t>
        <a:bodyPr/>
        <a:lstStyle/>
        <a:p>
          <a:r>
            <a:rPr lang="en-GB" dirty="0"/>
            <a:t>Companies in both countries often value employee well-being and provide benefits that support a healthy lifestyle</a:t>
          </a:r>
        </a:p>
      </dgm:t>
    </dgm:pt>
    <dgm:pt modelId="{4E4F8B9E-E1FD-4B76-98E6-4A6C3015D1D3}" type="parTrans" cxnId="{28683A2D-CAE8-4D41-813C-7802D405CA31}">
      <dgm:prSet/>
      <dgm:spPr>
        <a:solidFill>
          <a:srgbClr val="A19160"/>
        </a:solidFill>
        <a:ln>
          <a:solidFill>
            <a:srgbClr val="A19160"/>
          </a:solidFill>
        </a:ln>
      </dgm:spPr>
      <dgm:t>
        <a:bodyPr/>
        <a:lstStyle/>
        <a:p>
          <a:endParaRPr lang="en-GB"/>
        </a:p>
      </dgm:t>
    </dgm:pt>
    <dgm:pt modelId="{8803A3BD-282B-43CE-93C4-1CCC68D4742D}" type="sibTrans" cxnId="{28683A2D-CAE8-4D41-813C-7802D405CA31}">
      <dgm:prSet/>
      <dgm:spPr/>
      <dgm:t>
        <a:bodyPr/>
        <a:lstStyle/>
        <a:p>
          <a:endParaRPr lang="en-GB"/>
        </a:p>
      </dgm:t>
    </dgm:pt>
    <dgm:pt modelId="{FE693EF6-7B43-4728-ADEF-08CB5A35FA9D}">
      <dgm:prSet/>
      <dgm:spPr>
        <a:ln>
          <a:solidFill>
            <a:srgbClr val="A19160"/>
          </a:solidFill>
        </a:ln>
      </dgm:spPr>
      <dgm:t>
        <a:bodyPr/>
        <a:lstStyle/>
        <a:p>
          <a:r>
            <a:rPr lang="en-GB" dirty="0"/>
            <a:t>Respect the privacy of staff members. Avoid looking into private matters. Allow them to have space to concentrate on their duties.</a:t>
          </a:r>
        </a:p>
      </dgm:t>
    </dgm:pt>
    <dgm:pt modelId="{DAF67299-E752-41C2-B10F-9A0F566D12BB}" type="parTrans" cxnId="{AE3041B1-B55D-4B1D-8EB7-C5C1DB65344D}">
      <dgm:prSet/>
      <dgm:spPr>
        <a:solidFill>
          <a:srgbClr val="A19160"/>
        </a:solidFill>
        <a:ln>
          <a:solidFill>
            <a:srgbClr val="A19160"/>
          </a:solidFill>
        </a:ln>
      </dgm:spPr>
      <dgm:t>
        <a:bodyPr/>
        <a:lstStyle/>
        <a:p>
          <a:endParaRPr lang="en-GB"/>
        </a:p>
      </dgm:t>
    </dgm:pt>
    <dgm:pt modelId="{8F87E551-99BB-44CD-8983-0407E7824F59}" type="sibTrans" cxnId="{AE3041B1-B55D-4B1D-8EB7-C5C1DB65344D}">
      <dgm:prSet/>
      <dgm:spPr/>
      <dgm:t>
        <a:bodyPr/>
        <a:lstStyle/>
        <a:p>
          <a:endParaRPr lang="en-GB"/>
        </a:p>
      </dgm:t>
    </dgm:pt>
    <dgm:pt modelId="{D53B6F83-A261-4D7B-B7E2-FDB9420CB496}">
      <dgm:prSet/>
      <dgm:spPr>
        <a:ln>
          <a:solidFill>
            <a:srgbClr val="A19160"/>
          </a:solidFill>
        </a:ln>
      </dgm:spPr>
      <dgm:t>
        <a:bodyPr/>
        <a:lstStyle/>
        <a:p>
          <a:r>
            <a:rPr lang="en-GB" dirty="0"/>
            <a:t>The German culture places a high value on the benefits of precision, correctness, and meticulousness.</a:t>
          </a:r>
        </a:p>
      </dgm:t>
    </dgm:pt>
    <dgm:pt modelId="{1B34A1A1-9037-4167-8C56-10501ECFFB91}" type="parTrans" cxnId="{E0BC4880-1458-4A98-8C00-E8F2AC2BD1B9}">
      <dgm:prSet/>
      <dgm:spPr>
        <a:solidFill>
          <a:srgbClr val="A19160"/>
        </a:solidFill>
        <a:ln>
          <a:solidFill>
            <a:srgbClr val="A19160"/>
          </a:solidFill>
        </a:ln>
      </dgm:spPr>
      <dgm:t>
        <a:bodyPr/>
        <a:lstStyle/>
        <a:p>
          <a:endParaRPr lang="en-GB"/>
        </a:p>
      </dgm:t>
    </dgm:pt>
    <dgm:pt modelId="{11EE385F-935F-4A11-BB8C-C61EA1434EBE}" type="sibTrans" cxnId="{E0BC4880-1458-4A98-8C00-E8F2AC2BD1B9}">
      <dgm:prSet/>
      <dgm:spPr/>
      <dgm:t>
        <a:bodyPr/>
        <a:lstStyle/>
        <a:p>
          <a:endParaRPr lang="en-GB"/>
        </a:p>
      </dgm:t>
    </dgm:pt>
    <dgm:pt modelId="{96783891-F34C-46BC-8F9F-7AEEF7799F55}" type="pres">
      <dgm:prSet presAssocID="{F71291FC-E97C-4660-AAAA-6A6921FFB427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F0A91DF-68E4-4E02-8DB0-60A1EC9EE822}" type="pres">
      <dgm:prSet presAssocID="{4130135B-61CC-4D93-8851-9C5B502D738B}" presName="centerShape" presStyleLbl="node0" presStyleIdx="0" presStyleCnt="1"/>
      <dgm:spPr/>
    </dgm:pt>
    <dgm:pt modelId="{C7CD062C-7CBC-4ED1-ACC5-B9833C5181C7}" type="pres">
      <dgm:prSet presAssocID="{09AD7597-D2E9-4D51-A28B-0F2B7796F2DB}" presName="parTrans" presStyleLbl="bgSibTrans2D1" presStyleIdx="0" presStyleCnt="6"/>
      <dgm:spPr/>
    </dgm:pt>
    <dgm:pt modelId="{AF397EFB-F69A-499B-AF97-B5C94657205A}" type="pres">
      <dgm:prSet presAssocID="{96B4D6DF-257E-4751-9794-D3E4F69B0CC3}" presName="node" presStyleLbl="node1" presStyleIdx="0" presStyleCnt="6" custScaleX="102615" custScaleY="106369">
        <dgm:presLayoutVars>
          <dgm:bulletEnabled val="1"/>
        </dgm:presLayoutVars>
      </dgm:prSet>
      <dgm:spPr/>
    </dgm:pt>
    <dgm:pt modelId="{1FC281F7-3B2A-4A00-A00A-318597187E86}" type="pres">
      <dgm:prSet presAssocID="{1F524E20-D50B-4DA2-8DAC-319A4F82F81B}" presName="parTrans" presStyleLbl="bgSibTrans2D1" presStyleIdx="1" presStyleCnt="6"/>
      <dgm:spPr/>
    </dgm:pt>
    <dgm:pt modelId="{9E4DA3CD-037A-4E71-819D-C836A89B561E}" type="pres">
      <dgm:prSet presAssocID="{BFE7AC1E-3A00-4D25-9C4D-17C034D7CCB0}" presName="node" presStyleLbl="node1" presStyleIdx="1" presStyleCnt="6" custScaleX="102615" custScaleY="106369">
        <dgm:presLayoutVars>
          <dgm:bulletEnabled val="1"/>
        </dgm:presLayoutVars>
      </dgm:prSet>
      <dgm:spPr/>
    </dgm:pt>
    <dgm:pt modelId="{8C3E86A8-9713-4F29-8189-D64612027347}" type="pres">
      <dgm:prSet presAssocID="{F421816C-1557-49F5-A2C9-08504F634013}" presName="parTrans" presStyleLbl="bgSibTrans2D1" presStyleIdx="2" presStyleCnt="6"/>
      <dgm:spPr/>
    </dgm:pt>
    <dgm:pt modelId="{0F368F24-3618-46BE-A1E6-8581637285A2}" type="pres">
      <dgm:prSet presAssocID="{2180D055-771A-4BEB-A48C-5A81A79E5D14}" presName="node" presStyleLbl="node1" presStyleIdx="2" presStyleCnt="6" custScaleX="102615" custScaleY="106369">
        <dgm:presLayoutVars>
          <dgm:bulletEnabled val="1"/>
        </dgm:presLayoutVars>
      </dgm:prSet>
      <dgm:spPr/>
    </dgm:pt>
    <dgm:pt modelId="{653C56C6-EABD-4B74-88CC-14F90FB4FFBB}" type="pres">
      <dgm:prSet presAssocID="{4E4F8B9E-E1FD-4B76-98E6-4A6C3015D1D3}" presName="parTrans" presStyleLbl="bgSibTrans2D1" presStyleIdx="3" presStyleCnt="6"/>
      <dgm:spPr/>
    </dgm:pt>
    <dgm:pt modelId="{C9C5312F-A736-41F6-98A8-3A3E1FC93692}" type="pres">
      <dgm:prSet presAssocID="{DDFE32AD-B9D7-4B93-B9B4-3206C6BBC66F}" presName="node" presStyleLbl="node1" presStyleIdx="3" presStyleCnt="6" custScaleX="102615" custScaleY="106369">
        <dgm:presLayoutVars>
          <dgm:bulletEnabled val="1"/>
        </dgm:presLayoutVars>
      </dgm:prSet>
      <dgm:spPr/>
    </dgm:pt>
    <dgm:pt modelId="{051B4248-BA5A-4C2B-81D7-47FCE9F12C27}" type="pres">
      <dgm:prSet presAssocID="{DAF67299-E752-41C2-B10F-9A0F566D12BB}" presName="parTrans" presStyleLbl="bgSibTrans2D1" presStyleIdx="4" presStyleCnt="6"/>
      <dgm:spPr/>
    </dgm:pt>
    <dgm:pt modelId="{B0857F7A-298A-4B00-9D26-A8163A6B8673}" type="pres">
      <dgm:prSet presAssocID="{FE693EF6-7B43-4728-ADEF-08CB5A35FA9D}" presName="node" presStyleLbl="node1" presStyleIdx="4" presStyleCnt="6" custScaleX="102615" custScaleY="106369">
        <dgm:presLayoutVars>
          <dgm:bulletEnabled val="1"/>
        </dgm:presLayoutVars>
      </dgm:prSet>
      <dgm:spPr/>
    </dgm:pt>
    <dgm:pt modelId="{48516D39-232A-4C47-BB15-57FEE2B49221}" type="pres">
      <dgm:prSet presAssocID="{1B34A1A1-9037-4167-8C56-10501ECFFB91}" presName="parTrans" presStyleLbl="bgSibTrans2D1" presStyleIdx="5" presStyleCnt="6"/>
      <dgm:spPr/>
    </dgm:pt>
    <dgm:pt modelId="{4F0D829E-E05A-40B5-88AE-EFFD469B154E}" type="pres">
      <dgm:prSet presAssocID="{D53B6F83-A261-4D7B-B7E2-FDB9420CB496}" presName="node" presStyleLbl="node1" presStyleIdx="5" presStyleCnt="6" custScaleX="102615" custScaleY="106369">
        <dgm:presLayoutVars>
          <dgm:bulletEnabled val="1"/>
        </dgm:presLayoutVars>
      </dgm:prSet>
      <dgm:spPr/>
    </dgm:pt>
  </dgm:ptLst>
  <dgm:cxnLst>
    <dgm:cxn modelId="{A99AEB05-2CED-4AC0-A9B6-9DA06AB45B3A}" type="presOf" srcId="{DAF67299-E752-41C2-B10F-9A0F566D12BB}" destId="{051B4248-BA5A-4C2B-81D7-47FCE9F12C27}" srcOrd="0" destOrd="0" presId="urn:microsoft.com/office/officeart/2005/8/layout/radial4"/>
    <dgm:cxn modelId="{28683A2D-CAE8-4D41-813C-7802D405CA31}" srcId="{4130135B-61CC-4D93-8851-9C5B502D738B}" destId="{DDFE32AD-B9D7-4B93-B9B4-3206C6BBC66F}" srcOrd="3" destOrd="0" parTransId="{4E4F8B9E-E1FD-4B76-98E6-4A6C3015D1D3}" sibTransId="{8803A3BD-282B-43CE-93C4-1CCC68D4742D}"/>
    <dgm:cxn modelId="{421EB62F-5FE4-4F0D-B575-BCECF105C97E}" type="presOf" srcId="{1F524E20-D50B-4DA2-8DAC-319A4F82F81B}" destId="{1FC281F7-3B2A-4A00-A00A-318597187E86}" srcOrd="0" destOrd="0" presId="urn:microsoft.com/office/officeart/2005/8/layout/radial4"/>
    <dgm:cxn modelId="{554AC434-B50C-4F3A-9148-80365FDF6BFD}" type="presOf" srcId="{1B34A1A1-9037-4167-8C56-10501ECFFB91}" destId="{48516D39-232A-4C47-BB15-57FEE2B49221}" srcOrd="0" destOrd="0" presId="urn:microsoft.com/office/officeart/2005/8/layout/radial4"/>
    <dgm:cxn modelId="{314B583C-DDAA-4BCE-8838-61725E2C7EC6}" type="presOf" srcId="{DDFE32AD-B9D7-4B93-B9B4-3206C6BBC66F}" destId="{C9C5312F-A736-41F6-98A8-3A3E1FC93692}" srcOrd="0" destOrd="0" presId="urn:microsoft.com/office/officeart/2005/8/layout/radial4"/>
    <dgm:cxn modelId="{C8A13064-6EB5-4B4E-B208-0A9C7EF07ABE}" type="presOf" srcId="{4130135B-61CC-4D93-8851-9C5B502D738B}" destId="{1F0A91DF-68E4-4E02-8DB0-60A1EC9EE822}" srcOrd="0" destOrd="0" presId="urn:microsoft.com/office/officeart/2005/8/layout/radial4"/>
    <dgm:cxn modelId="{5D1C5D6E-378F-4354-8C8F-D52A8699D8FC}" type="presOf" srcId="{96B4D6DF-257E-4751-9794-D3E4F69B0CC3}" destId="{AF397EFB-F69A-499B-AF97-B5C94657205A}" srcOrd="0" destOrd="0" presId="urn:microsoft.com/office/officeart/2005/8/layout/radial4"/>
    <dgm:cxn modelId="{E0BC4880-1458-4A98-8C00-E8F2AC2BD1B9}" srcId="{4130135B-61CC-4D93-8851-9C5B502D738B}" destId="{D53B6F83-A261-4D7B-B7E2-FDB9420CB496}" srcOrd="5" destOrd="0" parTransId="{1B34A1A1-9037-4167-8C56-10501ECFFB91}" sibTransId="{11EE385F-935F-4A11-BB8C-C61EA1434EBE}"/>
    <dgm:cxn modelId="{3F43FD8C-D926-4EC0-ACED-096283D7262B}" type="presOf" srcId="{2180D055-771A-4BEB-A48C-5A81A79E5D14}" destId="{0F368F24-3618-46BE-A1E6-8581637285A2}" srcOrd="0" destOrd="0" presId="urn:microsoft.com/office/officeart/2005/8/layout/radial4"/>
    <dgm:cxn modelId="{DEAFD68F-6E77-4FC6-A321-50894BFEE4F8}" srcId="{4130135B-61CC-4D93-8851-9C5B502D738B}" destId="{96B4D6DF-257E-4751-9794-D3E4F69B0CC3}" srcOrd="0" destOrd="0" parTransId="{09AD7597-D2E9-4D51-A28B-0F2B7796F2DB}" sibTransId="{C5AB03FD-8549-486C-BDE0-CC70D0C5587C}"/>
    <dgm:cxn modelId="{429EE7A0-2D8D-4A67-A67D-19436B0C3573}" type="presOf" srcId="{09AD7597-D2E9-4D51-A28B-0F2B7796F2DB}" destId="{C7CD062C-7CBC-4ED1-ACC5-B9833C5181C7}" srcOrd="0" destOrd="0" presId="urn:microsoft.com/office/officeart/2005/8/layout/radial4"/>
    <dgm:cxn modelId="{004B06AC-CA67-46C4-8B6E-BBC898098356}" srcId="{4130135B-61CC-4D93-8851-9C5B502D738B}" destId="{BFE7AC1E-3A00-4D25-9C4D-17C034D7CCB0}" srcOrd="1" destOrd="0" parTransId="{1F524E20-D50B-4DA2-8DAC-319A4F82F81B}" sibTransId="{0AE3F7F7-3780-4D08-8A08-861ED04097D3}"/>
    <dgm:cxn modelId="{49BFE5AF-845C-4878-98EA-529A9BE52F75}" type="presOf" srcId="{4E4F8B9E-E1FD-4B76-98E6-4A6C3015D1D3}" destId="{653C56C6-EABD-4B74-88CC-14F90FB4FFBB}" srcOrd="0" destOrd="0" presId="urn:microsoft.com/office/officeart/2005/8/layout/radial4"/>
    <dgm:cxn modelId="{5419F8B0-F2EC-4C8C-8F42-8623F577F7B8}" srcId="{F71291FC-E97C-4660-AAAA-6A6921FFB427}" destId="{4130135B-61CC-4D93-8851-9C5B502D738B}" srcOrd="0" destOrd="0" parTransId="{87CD5A47-8FF1-4217-9719-0BC540B9D359}" sibTransId="{51CC2898-C906-4BFD-A42C-A1464B19AE41}"/>
    <dgm:cxn modelId="{AE3041B1-B55D-4B1D-8EB7-C5C1DB65344D}" srcId="{4130135B-61CC-4D93-8851-9C5B502D738B}" destId="{FE693EF6-7B43-4728-ADEF-08CB5A35FA9D}" srcOrd="4" destOrd="0" parTransId="{DAF67299-E752-41C2-B10F-9A0F566D12BB}" sibTransId="{8F87E551-99BB-44CD-8983-0407E7824F59}"/>
    <dgm:cxn modelId="{EBAF10BA-E027-4F67-BAA5-64D003C4F581}" type="presOf" srcId="{F421816C-1557-49F5-A2C9-08504F634013}" destId="{8C3E86A8-9713-4F29-8189-D64612027347}" srcOrd="0" destOrd="0" presId="urn:microsoft.com/office/officeart/2005/8/layout/radial4"/>
    <dgm:cxn modelId="{46BF14BB-CAB5-4CD1-9C39-5364EBA3A77B}" srcId="{4130135B-61CC-4D93-8851-9C5B502D738B}" destId="{2180D055-771A-4BEB-A48C-5A81A79E5D14}" srcOrd="2" destOrd="0" parTransId="{F421816C-1557-49F5-A2C9-08504F634013}" sibTransId="{A915A93F-4E89-4CF0-87D3-84B6F24FA42A}"/>
    <dgm:cxn modelId="{0E7922BD-25AE-439F-B8B9-C10596F94612}" type="presOf" srcId="{BFE7AC1E-3A00-4D25-9C4D-17C034D7CCB0}" destId="{9E4DA3CD-037A-4E71-819D-C836A89B561E}" srcOrd="0" destOrd="0" presId="urn:microsoft.com/office/officeart/2005/8/layout/radial4"/>
    <dgm:cxn modelId="{785E5EE2-C323-4E2F-9C79-FA1F2D724FFB}" type="presOf" srcId="{F71291FC-E97C-4660-AAAA-6A6921FFB427}" destId="{96783891-F34C-46BC-8F9F-7AEEF7799F55}" srcOrd="0" destOrd="0" presId="urn:microsoft.com/office/officeart/2005/8/layout/radial4"/>
    <dgm:cxn modelId="{6BAF39E8-D7A2-42EC-8C33-E281945F696B}" type="presOf" srcId="{D53B6F83-A261-4D7B-B7E2-FDB9420CB496}" destId="{4F0D829E-E05A-40B5-88AE-EFFD469B154E}" srcOrd="0" destOrd="0" presId="urn:microsoft.com/office/officeart/2005/8/layout/radial4"/>
    <dgm:cxn modelId="{9DA4DEFE-F5EA-4EDE-A540-809F6857180C}" type="presOf" srcId="{FE693EF6-7B43-4728-ADEF-08CB5A35FA9D}" destId="{B0857F7A-298A-4B00-9D26-A8163A6B8673}" srcOrd="0" destOrd="0" presId="urn:microsoft.com/office/officeart/2005/8/layout/radial4"/>
    <dgm:cxn modelId="{A9594D6C-FD30-4A08-82A0-68842C84D8FF}" type="presParOf" srcId="{96783891-F34C-46BC-8F9F-7AEEF7799F55}" destId="{1F0A91DF-68E4-4E02-8DB0-60A1EC9EE822}" srcOrd="0" destOrd="0" presId="urn:microsoft.com/office/officeart/2005/8/layout/radial4"/>
    <dgm:cxn modelId="{C90E922E-5AF4-45CA-9955-AD0B5DFDEB8C}" type="presParOf" srcId="{96783891-F34C-46BC-8F9F-7AEEF7799F55}" destId="{C7CD062C-7CBC-4ED1-ACC5-B9833C5181C7}" srcOrd="1" destOrd="0" presId="urn:microsoft.com/office/officeart/2005/8/layout/radial4"/>
    <dgm:cxn modelId="{02508877-CAB9-4C6B-BD51-52BB04742B9D}" type="presParOf" srcId="{96783891-F34C-46BC-8F9F-7AEEF7799F55}" destId="{AF397EFB-F69A-499B-AF97-B5C94657205A}" srcOrd="2" destOrd="0" presId="urn:microsoft.com/office/officeart/2005/8/layout/radial4"/>
    <dgm:cxn modelId="{BF95884C-69AF-4E49-817C-88C3C35821DF}" type="presParOf" srcId="{96783891-F34C-46BC-8F9F-7AEEF7799F55}" destId="{1FC281F7-3B2A-4A00-A00A-318597187E86}" srcOrd="3" destOrd="0" presId="urn:microsoft.com/office/officeart/2005/8/layout/radial4"/>
    <dgm:cxn modelId="{3D907C22-802E-4AB4-86A2-FC4B9F651B71}" type="presParOf" srcId="{96783891-F34C-46BC-8F9F-7AEEF7799F55}" destId="{9E4DA3CD-037A-4E71-819D-C836A89B561E}" srcOrd="4" destOrd="0" presId="urn:microsoft.com/office/officeart/2005/8/layout/radial4"/>
    <dgm:cxn modelId="{EA9CE042-A505-43A4-9D4B-2FD988C5F89F}" type="presParOf" srcId="{96783891-F34C-46BC-8F9F-7AEEF7799F55}" destId="{8C3E86A8-9713-4F29-8189-D64612027347}" srcOrd="5" destOrd="0" presId="urn:microsoft.com/office/officeart/2005/8/layout/radial4"/>
    <dgm:cxn modelId="{2BD65B35-4E25-4855-BC8A-DE75CB5F0074}" type="presParOf" srcId="{96783891-F34C-46BC-8F9F-7AEEF7799F55}" destId="{0F368F24-3618-46BE-A1E6-8581637285A2}" srcOrd="6" destOrd="0" presId="urn:microsoft.com/office/officeart/2005/8/layout/radial4"/>
    <dgm:cxn modelId="{8E1F95E9-DAE8-4F75-8EBB-A139D0033EA5}" type="presParOf" srcId="{96783891-F34C-46BC-8F9F-7AEEF7799F55}" destId="{653C56C6-EABD-4B74-88CC-14F90FB4FFBB}" srcOrd="7" destOrd="0" presId="urn:microsoft.com/office/officeart/2005/8/layout/radial4"/>
    <dgm:cxn modelId="{B26B6C82-4B2E-47DD-B1D3-0B1970ECE54B}" type="presParOf" srcId="{96783891-F34C-46BC-8F9F-7AEEF7799F55}" destId="{C9C5312F-A736-41F6-98A8-3A3E1FC93692}" srcOrd="8" destOrd="0" presId="urn:microsoft.com/office/officeart/2005/8/layout/radial4"/>
    <dgm:cxn modelId="{6CF9D17D-0513-47DD-B667-37741C3A61F5}" type="presParOf" srcId="{96783891-F34C-46BC-8F9F-7AEEF7799F55}" destId="{051B4248-BA5A-4C2B-81D7-47FCE9F12C27}" srcOrd="9" destOrd="0" presId="urn:microsoft.com/office/officeart/2005/8/layout/radial4"/>
    <dgm:cxn modelId="{D722F20F-93C5-4D2D-A965-DC6E24833995}" type="presParOf" srcId="{96783891-F34C-46BC-8F9F-7AEEF7799F55}" destId="{B0857F7A-298A-4B00-9D26-A8163A6B8673}" srcOrd="10" destOrd="0" presId="urn:microsoft.com/office/officeart/2005/8/layout/radial4"/>
    <dgm:cxn modelId="{B9B8E82A-6685-4B54-9524-7561ED0908B8}" type="presParOf" srcId="{96783891-F34C-46BC-8F9F-7AEEF7799F55}" destId="{48516D39-232A-4C47-BB15-57FEE2B49221}" srcOrd="11" destOrd="0" presId="urn:microsoft.com/office/officeart/2005/8/layout/radial4"/>
    <dgm:cxn modelId="{39BF4A23-E6FC-4701-B689-8DE98D096CE2}" type="presParOf" srcId="{96783891-F34C-46BC-8F9F-7AEEF7799F55}" destId="{4F0D829E-E05A-40B5-88AE-EFFD469B154E}" srcOrd="12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CFBCD-231F-4F8A-AEB8-2885C02B7BF4}">
      <dsp:nvSpPr>
        <dsp:cNvPr id="0" name=""/>
        <dsp:cNvSpPr/>
      </dsp:nvSpPr>
      <dsp:spPr>
        <a:xfrm rot="5400000">
          <a:off x="-275274" y="277975"/>
          <a:ext cx="1835165" cy="1284615"/>
        </a:xfrm>
        <a:prstGeom prst="chevron">
          <a:avLst/>
        </a:prstGeom>
        <a:solidFill>
          <a:srgbClr val="A19160"/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Uncertainty Avoidance</a:t>
          </a:r>
        </a:p>
      </dsp:txBody>
      <dsp:txXfrm rot="-5400000">
        <a:off x="2" y="645008"/>
        <a:ext cx="1284615" cy="550550"/>
      </dsp:txXfrm>
    </dsp:sp>
    <dsp:sp modelId="{C85469F8-8C1B-49B3-AB02-DFE22C2B4FCE}">
      <dsp:nvSpPr>
        <dsp:cNvPr id="0" name=""/>
        <dsp:cNvSpPr/>
      </dsp:nvSpPr>
      <dsp:spPr>
        <a:xfrm rot="5400000">
          <a:off x="3764680" y="-2477364"/>
          <a:ext cx="1192857" cy="6152987"/>
        </a:xfrm>
        <a:prstGeom prst="round2SameRect">
          <a:avLst/>
        </a:prstGeom>
        <a:solidFill>
          <a:srgbClr val="A19160"/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8255" rIns="8255" bIns="8255" numCol="1" spcCol="1270" anchor="ctr" anchorCtr="0">
          <a:noAutofit/>
        </a:bodyPr>
        <a:lstStyle/>
        <a:p>
          <a:pPr marL="114300" lvl="1" indent="-114300" algn="just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German culture has a greater inclination towards rigidity and the implementation of formalised processes as a means of managing uncertainty.</a:t>
          </a:r>
        </a:p>
        <a:p>
          <a:pPr marL="114300" lvl="1" indent="-114300" algn="just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United Kingdom has a greater capacity for embracing ambiguity, adapting to change, and adopting a more relaxed attitude towards regulations.</a:t>
          </a:r>
        </a:p>
      </dsp:txBody>
      <dsp:txXfrm rot="-5400000">
        <a:off x="1284615" y="60931"/>
        <a:ext cx="6094757" cy="1076397"/>
      </dsp:txXfrm>
    </dsp:sp>
    <dsp:sp modelId="{BB1F11AF-45C7-432B-8909-3462F369DC39}">
      <dsp:nvSpPr>
        <dsp:cNvPr id="0" name=""/>
        <dsp:cNvSpPr/>
      </dsp:nvSpPr>
      <dsp:spPr>
        <a:xfrm rot="5400000">
          <a:off x="-275274" y="1921415"/>
          <a:ext cx="1835165" cy="1284615"/>
        </a:xfrm>
        <a:prstGeom prst="chevron">
          <a:avLst/>
        </a:prstGeom>
        <a:solidFill>
          <a:srgbClr val="A19160"/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Indulgence</a:t>
          </a:r>
        </a:p>
      </dsp:txBody>
      <dsp:txXfrm rot="-5400000">
        <a:off x="2" y="2288448"/>
        <a:ext cx="1284615" cy="550550"/>
      </dsp:txXfrm>
    </dsp:sp>
    <dsp:sp modelId="{62E34B01-4EBC-4ADE-8998-311D386CED36}">
      <dsp:nvSpPr>
        <dsp:cNvPr id="0" name=""/>
        <dsp:cNvSpPr/>
      </dsp:nvSpPr>
      <dsp:spPr>
        <a:xfrm rot="5400000">
          <a:off x="3764680" y="-833924"/>
          <a:ext cx="1192857" cy="6152987"/>
        </a:xfrm>
        <a:prstGeom prst="round2SameRect">
          <a:avLst/>
        </a:prstGeom>
        <a:solidFill>
          <a:srgbClr val="A19160"/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8255" rIns="8255" bIns="8255" numCol="1" spcCol="1270" anchor="ctr" anchorCtr="0">
          <a:noAutofit/>
        </a:bodyPr>
        <a:lstStyle/>
        <a:p>
          <a:pPr marL="114300" lvl="1" indent="-114300" algn="just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Due to the restrained character of German culture, individuals dedicate little time to leisure activities or satisfying their desires.</a:t>
          </a:r>
        </a:p>
        <a:p>
          <a:pPr marL="114300" lvl="1" indent="-114300" algn="just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A disposition towards indulgence in the United Kingdom denotes a society that permits the pleasure of fundamental human impulses associated with having fun and appreciating life.</a:t>
          </a:r>
        </a:p>
      </dsp:txBody>
      <dsp:txXfrm rot="-5400000">
        <a:off x="1284615" y="1704371"/>
        <a:ext cx="6094757" cy="1076397"/>
      </dsp:txXfrm>
    </dsp:sp>
    <dsp:sp modelId="{C0BF445B-A3CE-4C5F-930D-B51AA1BB9EA8}">
      <dsp:nvSpPr>
        <dsp:cNvPr id="0" name=""/>
        <dsp:cNvSpPr/>
      </dsp:nvSpPr>
      <dsp:spPr>
        <a:xfrm rot="5400000">
          <a:off x="-275274" y="3564855"/>
          <a:ext cx="1835165" cy="1284615"/>
        </a:xfrm>
        <a:prstGeom prst="chevron">
          <a:avLst/>
        </a:prstGeom>
        <a:solidFill>
          <a:srgbClr val="A19160"/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Individualism</a:t>
          </a:r>
        </a:p>
      </dsp:txBody>
      <dsp:txXfrm rot="-5400000">
        <a:off x="2" y="3931888"/>
        <a:ext cx="1284615" cy="550550"/>
      </dsp:txXfrm>
    </dsp:sp>
    <dsp:sp modelId="{AF1B58CA-A59D-4736-952D-9EA734D299F4}">
      <dsp:nvSpPr>
        <dsp:cNvPr id="0" name=""/>
        <dsp:cNvSpPr/>
      </dsp:nvSpPr>
      <dsp:spPr>
        <a:xfrm rot="5400000">
          <a:off x="3764680" y="809515"/>
          <a:ext cx="1192857" cy="6152987"/>
        </a:xfrm>
        <a:prstGeom prst="round2SameRect">
          <a:avLst/>
        </a:prstGeom>
        <a:solidFill>
          <a:srgbClr val="A19160"/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8255" rIns="8255" bIns="8255" numCol="1" spcCol="1270" anchor="ctr" anchorCtr="0">
          <a:noAutofit/>
        </a:bodyPr>
        <a:lstStyle/>
        <a:p>
          <a:pPr marL="114300" lvl="1" indent="-114300" algn="just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German society is genuinely individualistic, with a strong focus on independence and individual rights.</a:t>
          </a:r>
        </a:p>
        <a:p>
          <a:pPr marL="114300" lvl="1" indent="-114300" algn="just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British society has a strong inclination towards individualism and privacy, with their pursuit of pleasure primarily focused on their own well-being. </a:t>
          </a:r>
        </a:p>
      </dsp:txBody>
      <dsp:txXfrm rot="-5400000">
        <a:off x="1284615" y="3347810"/>
        <a:ext cx="6094757" cy="10763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0A91DF-68E4-4E02-8DB0-60A1EC9EE822}">
      <dsp:nvSpPr>
        <dsp:cNvPr id="0" name=""/>
        <dsp:cNvSpPr/>
      </dsp:nvSpPr>
      <dsp:spPr>
        <a:xfrm>
          <a:off x="2807800" y="3112142"/>
          <a:ext cx="2054838" cy="205483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191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adoption of fundamental principles of German culture will provide Marks &amp; Spencer a significant advantage in establishing a strong, dependable, and socially conscious German branch.</a:t>
          </a:r>
        </a:p>
      </dsp:txBody>
      <dsp:txXfrm>
        <a:off x="3108724" y="3413066"/>
        <a:ext cx="1452990" cy="1452990"/>
      </dsp:txXfrm>
    </dsp:sp>
    <dsp:sp modelId="{C7CD062C-7CBC-4ED1-ACC5-B9833C5181C7}">
      <dsp:nvSpPr>
        <dsp:cNvPr id="0" name=""/>
        <dsp:cNvSpPr/>
      </dsp:nvSpPr>
      <dsp:spPr>
        <a:xfrm rot="10800000">
          <a:off x="719968" y="3846747"/>
          <a:ext cx="1973001" cy="585629"/>
        </a:xfrm>
        <a:prstGeom prst="leftArrow">
          <a:avLst>
            <a:gd name="adj1" fmla="val 60000"/>
            <a:gd name="adj2" fmla="val 50000"/>
          </a:avLst>
        </a:prstGeom>
        <a:solidFill>
          <a:srgbClr val="A19160"/>
        </a:solidFill>
        <a:ln>
          <a:solidFill>
            <a:srgbClr val="A1916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97EFB-F69A-499B-AF97-B5C94657205A}">
      <dsp:nvSpPr>
        <dsp:cNvPr id="0" name=""/>
        <dsp:cNvSpPr/>
      </dsp:nvSpPr>
      <dsp:spPr>
        <a:xfrm>
          <a:off x="-18032" y="3527562"/>
          <a:ext cx="1476001" cy="12239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191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Both Germany and the UK have diverse and multicultural workforces</a:t>
          </a:r>
        </a:p>
      </dsp:txBody>
      <dsp:txXfrm>
        <a:off x="17818" y="3563412"/>
        <a:ext cx="1404301" cy="1152298"/>
      </dsp:txXfrm>
    </dsp:sp>
    <dsp:sp modelId="{1FC281F7-3B2A-4A00-A00A-318597187E86}">
      <dsp:nvSpPr>
        <dsp:cNvPr id="0" name=""/>
        <dsp:cNvSpPr/>
      </dsp:nvSpPr>
      <dsp:spPr>
        <a:xfrm rot="12960000">
          <a:off x="1126523" y="2595499"/>
          <a:ext cx="1973001" cy="585629"/>
        </a:xfrm>
        <a:prstGeom prst="leftArrow">
          <a:avLst>
            <a:gd name="adj1" fmla="val 60000"/>
            <a:gd name="adj2" fmla="val 50000"/>
          </a:avLst>
        </a:prstGeom>
        <a:solidFill>
          <a:srgbClr val="A19160"/>
        </a:solidFill>
        <a:ln>
          <a:solidFill>
            <a:srgbClr val="A1916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4DA3CD-037A-4E71-819D-C836A89B561E}">
      <dsp:nvSpPr>
        <dsp:cNvPr id="0" name=""/>
        <dsp:cNvSpPr/>
      </dsp:nvSpPr>
      <dsp:spPr>
        <a:xfrm>
          <a:off x="576928" y="1696463"/>
          <a:ext cx="1476001" cy="12239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191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Germany and the UK have high standards of professionalism in business dealings</a:t>
          </a:r>
        </a:p>
      </dsp:txBody>
      <dsp:txXfrm>
        <a:off x="612778" y="1732313"/>
        <a:ext cx="1404301" cy="1152298"/>
      </dsp:txXfrm>
    </dsp:sp>
    <dsp:sp modelId="{8C3E86A8-9713-4F29-8189-D64612027347}">
      <dsp:nvSpPr>
        <dsp:cNvPr id="0" name=""/>
        <dsp:cNvSpPr/>
      </dsp:nvSpPr>
      <dsp:spPr>
        <a:xfrm rot="15120000">
          <a:off x="2190899" y="1822185"/>
          <a:ext cx="1973001" cy="585629"/>
        </a:xfrm>
        <a:prstGeom prst="leftArrow">
          <a:avLst>
            <a:gd name="adj1" fmla="val 60000"/>
            <a:gd name="adj2" fmla="val 50000"/>
          </a:avLst>
        </a:prstGeom>
        <a:solidFill>
          <a:srgbClr val="A19160"/>
        </a:solidFill>
        <a:ln>
          <a:solidFill>
            <a:srgbClr val="A1916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368F24-3618-46BE-A1E6-8581637285A2}">
      <dsp:nvSpPr>
        <dsp:cNvPr id="0" name=""/>
        <dsp:cNvSpPr/>
      </dsp:nvSpPr>
      <dsp:spPr>
        <a:xfrm>
          <a:off x="2134553" y="564782"/>
          <a:ext cx="1476001" cy="12239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191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Many Germans are proficient in English, especially in the business world</a:t>
          </a:r>
        </a:p>
      </dsp:txBody>
      <dsp:txXfrm>
        <a:off x="2170403" y="600632"/>
        <a:ext cx="1404301" cy="1152298"/>
      </dsp:txXfrm>
    </dsp:sp>
    <dsp:sp modelId="{653C56C6-EABD-4B74-88CC-14F90FB4FFBB}">
      <dsp:nvSpPr>
        <dsp:cNvPr id="0" name=""/>
        <dsp:cNvSpPr/>
      </dsp:nvSpPr>
      <dsp:spPr>
        <a:xfrm rot="17280000">
          <a:off x="3506539" y="1822185"/>
          <a:ext cx="1973001" cy="585629"/>
        </a:xfrm>
        <a:prstGeom prst="leftArrow">
          <a:avLst>
            <a:gd name="adj1" fmla="val 60000"/>
            <a:gd name="adj2" fmla="val 50000"/>
          </a:avLst>
        </a:prstGeom>
        <a:solidFill>
          <a:srgbClr val="A19160"/>
        </a:solidFill>
        <a:ln>
          <a:solidFill>
            <a:srgbClr val="A1916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5312F-A736-41F6-98A8-3A3E1FC93692}">
      <dsp:nvSpPr>
        <dsp:cNvPr id="0" name=""/>
        <dsp:cNvSpPr/>
      </dsp:nvSpPr>
      <dsp:spPr>
        <a:xfrm>
          <a:off x="4059885" y="564782"/>
          <a:ext cx="1476001" cy="12239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191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Companies in both countries often value employee well-being and provide benefits that support a healthy lifestyle</a:t>
          </a:r>
        </a:p>
      </dsp:txBody>
      <dsp:txXfrm>
        <a:off x="4095735" y="600632"/>
        <a:ext cx="1404301" cy="1152298"/>
      </dsp:txXfrm>
    </dsp:sp>
    <dsp:sp modelId="{051B4248-BA5A-4C2B-81D7-47FCE9F12C27}">
      <dsp:nvSpPr>
        <dsp:cNvPr id="0" name=""/>
        <dsp:cNvSpPr/>
      </dsp:nvSpPr>
      <dsp:spPr>
        <a:xfrm rot="19440000">
          <a:off x="4570915" y="2595499"/>
          <a:ext cx="1973001" cy="585629"/>
        </a:xfrm>
        <a:prstGeom prst="leftArrow">
          <a:avLst>
            <a:gd name="adj1" fmla="val 60000"/>
            <a:gd name="adj2" fmla="val 50000"/>
          </a:avLst>
        </a:prstGeom>
        <a:solidFill>
          <a:srgbClr val="A19160"/>
        </a:solidFill>
        <a:ln>
          <a:solidFill>
            <a:srgbClr val="A1916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857F7A-298A-4B00-9D26-A8163A6B8673}">
      <dsp:nvSpPr>
        <dsp:cNvPr id="0" name=""/>
        <dsp:cNvSpPr/>
      </dsp:nvSpPr>
      <dsp:spPr>
        <a:xfrm>
          <a:off x="5617510" y="1696463"/>
          <a:ext cx="1476001" cy="12239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191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Respect the privacy of staff members. Avoid looking into private matters. Allow them to have space to concentrate on their duties.</a:t>
          </a:r>
        </a:p>
      </dsp:txBody>
      <dsp:txXfrm>
        <a:off x="5653360" y="1732313"/>
        <a:ext cx="1404301" cy="1152298"/>
      </dsp:txXfrm>
    </dsp:sp>
    <dsp:sp modelId="{48516D39-232A-4C47-BB15-57FEE2B49221}">
      <dsp:nvSpPr>
        <dsp:cNvPr id="0" name=""/>
        <dsp:cNvSpPr/>
      </dsp:nvSpPr>
      <dsp:spPr>
        <a:xfrm>
          <a:off x="4977470" y="3846747"/>
          <a:ext cx="1973001" cy="585629"/>
        </a:xfrm>
        <a:prstGeom prst="leftArrow">
          <a:avLst>
            <a:gd name="adj1" fmla="val 60000"/>
            <a:gd name="adj2" fmla="val 50000"/>
          </a:avLst>
        </a:prstGeom>
        <a:solidFill>
          <a:srgbClr val="A19160"/>
        </a:solidFill>
        <a:ln>
          <a:solidFill>
            <a:srgbClr val="A1916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D829E-E05A-40B5-88AE-EFFD469B154E}">
      <dsp:nvSpPr>
        <dsp:cNvPr id="0" name=""/>
        <dsp:cNvSpPr/>
      </dsp:nvSpPr>
      <dsp:spPr>
        <a:xfrm>
          <a:off x="6212470" y="3527562"/>
          <a:ext cx="1476001" cy="12239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A191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The German culture places a high value on the benefits of precision, correctness, and meticulousness.</a:t>
          </a:r>
        </a:p>
      </dsp:txBody>
      <dsp:txXfrm>
        <a:off x="6248320" y="3563412"/>
        <a:ext cx="1404301" cy="11522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1126236"/>
            <a:ext cx="8124825" cy="5732145"/>
          </a:xfrm>
          <a:custGeom>
            <a:avLst/>
            <a:gdLst/>
            <a:ahLst/>
            <a:cxnLst/>
            <a:rect l="l" t="t" r="r" b="b"/>
            <a:pathLst>
              <a:path w="8124825" h="5732145">
                <a:moveTo>
                  <a:pt x="0" y="5731763"/>
                </a:moveTo>
                <a:lnTo>
                  <a:pt x="8124444" y="5731763"/>
                </a:lnTo>
                <a:lnTo>
                  <a:pt x="8124444" y="0"/>
                </a:lnTo>
                <a:lnTo>
                  <a:pt x="0" y="0"/>
                </a:lnTo>
                <a:lnTo>
                  <a:pt x="0" y="5731763"/>
                </a:lnTo>
                <a:close/>
              </a:path>
            </a:pathLst>
          </a:custGeom>
          <a:solidFill>
            <a:srgbClr val="D6DADE">
              <a:alpha val="34901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11066145" cy="1126490"/>
          </a:xfrm>
          <a:custGeom>
            <a:avLst/>
            <a:gdLst/>
            <a:ahLst/>
            <a:cxnLst/>
            <a:rect l="l" t="t" r="r" b="b"/>
            <a:pathLst>
              <a:path w="11066145" h="1126490">
                <a:moveTo>
                  <a:pt x="0" y="1126236"/>
                </a:moveTo>
                <a:lnTo>
                  <a:pt x="11065764" y="1126236"/>
                </a:lnTo>
                <a:lnTo>
                  <a:pt x="11065764" y="0"/>
                </a:lnTo>
                <a:lnTo>
                  <a:pt x="0" y="0"/>
                </a:lnTo>
                <a:lnTo>
                  <a:pt x="0" y="112623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1065764" y="0"/>
            <a:ext cx="1126490" cy="1126490"/>
          </a:xfrm>
          <a:custGeom>
            <a:avLst/>
            <a:gdLst/>
            <a:ahLst/>
            <a:cxnLst/>
            <a:rect l="l" t="t" r="r" b="b"/>
            <a:pathLst>
              <a:path w="1126490" h="1126490">
                <a:moveTo>
                  <a:pt x="1126223" y="0"/>
                </a:moveTo>
                <a:lnTo>
                  <a:pt x="0" y="0"/>
                </a:lnTo>
                <a:lnTo>
                  <a:pt x="0" y="1126236"/>
                </a:lnTo>
                <a:lnTo>
                  <a:pt x="1126223" y="1126236"/>
                </a:lnTo>
                <a:lnTo>
                  <a:pt x="112622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1283698" y="432819"/>
            <a:ext cx="688975" cy="259079"/>
          </a:xfrm>
          <a:custGeom>
            <a:avLst/>
            <a:gdLst/>
            <a:ahLst/>
            <a:cxnLst/>
            <a:rect l="l" t="t" r="r" b="b"/>
            <a:pathLst>
              <a:path w="688975" h="259079">
                <a:moveTo>
                  <a:pt x="24224" y="3256"/>
                </a:moveTo>
                <a:lnTo>
                  <a:pt x="0" y="3256"/>
                </a:lnTo>
                <a:lnTo>
                  <a:pt x="0" y="255446"/>
                </a:lnTo>
                <a:lnTo>
                  <a:pt x="23139" y="255446"/>
                </a:lnTo>
                <a:lnTo>
                  <a:pt x="23138" y="49863"/>
                </a:lnTo>
                <a:lnTo>
                  <a:pt x="48415" y="49863"/>
                </a:lnTo>
                <a:lnTo>
                  <a:pt x="24224" y="3256"/>
                </a:lnTo>
                <a:close/>
              </a:path>
              <a:path w="688975" h="259079">
                <a:moveTo>
                  <a:pt x="228860" y="49506"/>
                </a:moveTo>
                <a:lnTo>
                  <a:pt x="205728" y="49506"/>
                </a:lnTo>
                <a:lnTo>
                  <a:pt x="205728" y="255446"/>
                </a:lnTo>
                <a:lnTo>
                  <a:pt x="228861" y="255446"/>
                </a:lnTo>
                <a:lnTo>
                  <a:pt x="228860" y="49506"/>
                </a:lnTo>
                <a:close/>
              </a:path>
              <a:path w="688975" h="259079">
                <a:moveTo>
                  <a:pt x="48415" y="49863"/>
                </a:moveTo>
                <a:lnTo>
                  <a:pt x="23138" y="49863"/>
                </a:lnTo>
                <a:lnTo>
                  <a:pt x="106299" y="210651"/>
                </a:lnTo>
                <a:lnTo>
                  <a:pt x="122575" y="210651"/>
                </a:lnTo>
                <a:lnTo>
                  <a:pt x="139730" y="177405"/>
                </a:lnTo>
                <a:lnTo>
                  <a:pt x="114615" y="177405"/>
                </a:lnTo>
                <a:lnTo>
                  <a:pt x="48415" y="49863"/>
                </a:lnTo>
                <a:close/>
              </a:path>
              <a:path w="688975" h="259079">
                <a:moveTo>
                  <a:pt x="228860" y="3256"/>
                </a:moveTo>
                <a:lnTo>
                  <a:pt x="205014" y="3256"/>
                </a:lnTo>
                <a:lnTo>
                  <a:pt x="114615" y="177405"/>
                </a:lnTo>
                <a:lnTo>
                  <a:pt x="139730" y="177405"/>
                </a:lnTo>
                <a:lnTo>
                  <a:pt x="205728" y="49506"/>
                </a:lnTo>
                <a:lnTo>
                  <a:pt x="228860" y="49506"/>
                </a:lnTo>
                <a:lnTo>
                  <a:pt x="228860" y="3256"/>
                </a:lnTo>
                <a:close/>
              </a:path>
              <a:path w="688975" h="259079">
                <a:moveTo>
                  <a:pt x="463094" y="214253"/>
                </a:moveTo>
                <a:lnTo>
                  <a:pt x="432427" y="214253"/>
                </a:lnTo>
                <a:lnTo>
                  <a:pt x="474356" y="259061"/>
                </a:lnTo>
                <a:lnTo>
                  <a:pt x="491361" y="244247"/>
                </a:lnTo>
                <a:lnTo>
                  <a:pt x="463094" y="214253"/>
                </a:lnTo>
                <a:close/>
              </a:path>
              <a:path w="688975" h="259079">
                <a:moveTo>
                  <a:pt x="366246" y="3977"/>
                </a:moveTo>
                <a:lnTo>
                  <a:pt x="344528" y="8171"/>
                </a:lnTo>
                <a:lnTo>
                  <a:pt x="326707" y="19649"/>
                </a:lnTo>
                <a:lnTo>
                  <a:pt x="314648" y="36751"/>
                </a:lnTo>
                <a:lnTo>
                  <a:pt x="310214" y="57817"/>
                </a:lnTo>
                <a:lnTo>
                  <a:pt x="312350" y="72755"/>
                </a:lnTo>
                <a:lnTo>
                  <a:pt x="318622" y="87124"/>
                </a:lnTo>
                <a:lnTo>
                  <a:pt x="328826" y="101560"/>
                </a:lnTo>
                <a:lnTo>
                  <a:pt x="342757" y="116704"/>
                </a:lnTo>
                <a:lnTo>
                  <a:pt x="318438" y="132297"/>
                </a:lnTo>
                <a:lnTo>
                  <a:pt x="300900" y="148501"/>
                </a:lnTo>
                <a:lnTo>
                  <a:pt x="290279" y="166600"/>
                </a:lnTo>
                <a:lnTo>
                  <a:pt x="286709" y="187881"/>
                </a:lnTo>
                <a:lnTo>
                  <a:pt x="292406" y="214066"/>
                </a:lnTo>
                <a:lnTo>
                  <a:pt x="292506" y="214253"/>
                </a:lnTo>
                <a:lnTo>
                  <a:pt x="308270" y="235620"/>
                </a:lnTo>
                <a:lnTo>
                  <a:pt x="332321" y="250123"/>
                </a:lnTo>
                <a:lnTo>
                  <a:pt x="362640" y="255446"/>
                </a:lnTo>
                <a:lnTo>
                  <a:pt x="385746" y="252364"/>
                </a:lnTo>
                <a:lnTo>
                  <a:pt x="404582" y="243795"/>
                </a:lnTo>
                <a:lnTo>
                  <a:pt x="415496" y="234500"/>
                </a:lnTo>
                <a:lnTo>
                  <a:pt x="362640" y="234500"/>
                </a:lnTo>
                <a:lnTo>
                  <a:pt x="341862" y="230753"/>
                </a:lnTo>
                <a:lnTo>
                  <a:pt x="325130" y="220630"/>
                </a:lnTo>
                <a:lnTo>
                  <a:pt x="313935" y="205684"/>
                </a:lnTo>
                <a:lnTo>
                  <a:pt x="309858" y="187522"/>
                </a:lnTo>
                <a:lnTo>
                  <a:pt x="312631" y="172029"/>
                </a:lnTo>
                <a:lnTo>
                  <a:pt x="321199" y="158435"/>
                </a:lnTo>
                <a:lnTo>
                  <a:pt x="335934" y="145655"/>
                </a:lnTo>
                <a:lnTo>
                  <a:pt x="357209" y="132604"/>
                </a:lnTo>
                <a:lnTo>
                  <a:pt x="388068" y="132604"/>
                </a:lnTo>
                <a:lnTo>
                  <a:pt x="377456" y="121045"/>
                </a:lnTo>
                <a:lnTo>
                  <a:pt x="394191" y="108977"/>
                </a:lnTo>
                <a:lnTo>
                  <a:pt x="397372" y="105866"/>
                </a:lnTo>
                <a:lnTo>
                  <a:pt x="363004" y="105866"/>
                </a:lnTo>
                <a:lnTo>
                  <a:pt x="349619" y="91040"/>
                </a:lnTo>
                <a:lnTo>
                  <a:pt x="340268" y="78856"/>
                </a:lnTo>
                <a:lnTo>
                  <a:pt x="334781" y="68164"/>
                </a:lnTo>
                <a:lnTo>
                  <a:pt x="332990" y="57817"/>
                </a:lnTo>
                <a:lnTo>
                  <a:pt x="335341" y="45095"/>
                </a:lnTo>
                <a:lnTo>
                  <a:pt x="342032" y="34370"/>
                </a:lnTo>
                <a:lnTo>
                  <a:pt x="352515" y="26965"/>
                </a:lnTo>
                <a:lnTo>
                  <a:pt x="366246" y="24202"/>
                </a:lnTo>
                <a:lnTo>
                  <a:pt x="410000" y="24202"/>
                </a:lnTo>
                <a:lnTo>
                  <a:pt x="406835" y="19649"/>
                </a:lnTo>
                <a:lnTo>
                  <a:pt x="388846" y="8171"/>
                </a:lnTo>
                <a:lnTo>
                  <a:pt x="366246" y="3977"/>
                </a:lnTo>
                <a:close/>
              </a:path>
              <a:path w="688975" h="259079">
                <a:moveTo>
                  <a:pt x="388068" y="132604"/>
                </a:moveTo>
                <a:lnTo>
                  <a:pt x="357209" y="132604"/>
                </a:lnTo>
                <a:lnTo>
                  <a:pt x="417943" y="198367"/>
                </a:lnTo>
                <a:lnTo>
                  <a:pt x="406819" y="214066"/>
                </a:lnTo>
                <a:lnTo>
                  <a:pt x="394778" y="225369"/>
                </a:lnTo>
                <a:lnTo>
                  <a:pt x="380493" y="232205"/>
                </a:lnTo>
                <a:lnTo>
                  <a:pt x="362640" y="234500"/>
                </a:lnTo>
                <a:lnTo>
                  <a:pt x="415496" y="234500"/>
                </a:lnTo>
                <a:lnTo>
                  <a:pt x="419894" y="230753"/>
                </a:lnTo>
                <a:lnTo>
                  <a:pt x="432427" y="214253"/>
                </a:lnTo>
                <a:lnTo>
                  <a:pt x="463094" y="214253"/>
                </a:lnTo>
                <a:lnTo>
                  <a:pt x="444715" y="194752"/>
                </a:lnTo>
                <a:lnTo>
                  <a:pt x="455150" y="177769"/>
                </a:lnTo>
                <a:lnTo>
                  <a:pt x="429533" y="177769"/>
                </a:lnTo>
                <a:lnTo>
                  <a:pt x="388068" y="132604"/>
                </a:lnTo>
                <a:close/>
              </a:path>
              <a:path w="688975" h="259079">
                <a:moveTo>
                  <a:pt x="460253" y="127906"/>
                </a:moveTo>
                <a:lnTo>
                  <a:pt x="429533" y="177769"/>
                </a:lnTo>
                <a:lnTo>
                  <a:pt x="455150" y="177769"/>
                </a:lnTo>
                <a:lnTo>
                  <a:pt x="478693" y="139457"/>
                </a:lnTo>
                <a:lnTo>
                  <a:pt x="460253" y="127906"/>
                </a:lnTo>
                <a:close/>
              </a:path>
              <a:path w="688975" h="259079">
                <a:moveTo>
                  <a:pt x="410000" y="24202"/>
                </a:moveTo>
                <a:lnTo>
                  <a:pt x="366246" y="24202"/>
                </a:lnTo>
                <a:lnTo>
                  <a:pt x="380770" y="26812"/>
                </a:lnTo>
                <a:lnTo>
                  <a:pt x="391566" y="33963"/>
                </a:lnTo>
                <a:lnTo>
                  <a:pt x="398294" y="44637"/>
                </a:lnTo>
                <a:lnTo>
                  <a:pt x="400613" y="57817"/>
                </a:lnTo>
                <a:lnTo>
                  <a:pt x="398142" y="71417"/>
                </a:lnTo>
                <a:lnTo>
                  <a:pt x="390891" y="83734"/>
                </a:lnTo>
                <a:lnTo>
                  <a:pt x="379098" y="95104"/>
                </a:lnTo>
                <a:lnTo>
                  <a:pt x="363004" y="105866"/>
                </a:lnTo>
                <a:lnTo>
                  <a:pt x="397372" y="105866"/>
                </a:lnTo>
                <a:lnTo>
                  <a:pt x="408783" y="94710"/>
                </a:lnTo>
                <a:lnTo>
                  <a:pt x="419103" y="77804"/>
                </a:lnTo>
                <a:lnTo>
                  <a:pt x="423016" y="57817"/>
                </a:lnTo>
                <a:lnTo>
                  <a:pt x="418722" y="36751"/>
                </a:lnTo>
                <a:lnTo>
                  <a:pt x="410000" y="24202"/>
                </a:lnTo>
                <a:close/>
              </a:path>
              <a:path w="688975" h="259079">
                <a:moveTo>
                  <a:pt x="528962" y="187881"/>
                </a:moveTo>
                <a:lnTo>
                  <a:pt x="509436" y="199806"/>
                </a:lnTo>
                <a:lnTo>
                  <a:pt x="525865" y="223986"/>
                </a:lnTo>
                <a:lnTo>
                  <a:pt x="546496" y="242305"/>
                </a:lnTo>
                <a:lnTo>
                  <a:pt x="572279" y="253917"/>
                </a:lnTo>
                <a:lnTo>
                  <a:pt x="604164" y="257975"/>
                </a:lnTo>
                <a:lnTo>
                  <a:pt x="638734" y="252685"/>
                </a:lnTo>
                <a:lnTo>
                  <a:pt x="665444" y="237875"/>
                </a:lnTo>
                <a:lnTo>
                  <a:pt x="666367" y="236657"/>
                </a:lnTo>
                <a:lnTo>
                  <a:pt x="601992" y="236657"/>
                </a:lnTo>
                <a:lnTo>
                  <a:pt x="577156" y="232898"/>
                </a:lnTo>
                <a:lnTo>
                  <a:pt x="556796" y="222568"/>
                </a:lnTo>
                <a:lnTo>
                  <a:pt x="540776" y="207089"/>
                </a:lnTo>
                <a:lnTo>
                  <a:pt x="528962" y="187881"/>
                </a:lnTo>
                <a:close/>
              </a:path>
              <a:path w="688975" h="259079">
                <a:moveTo>
                  <a:pt x="601634" y="0"/>
                </a:moveTo>
                <a:lnTo>
                  <a:pt x="574812" y="3391"/>
                </a:lnTo>
                <a:lnTo>
                  <a:pt x="548938" y="14675"/>
                </a:lnTo>
                <a:lnTo>
                  <a:pt x="529437" y="35511"/>
                </a:lnTo>
                <a:lnTo>
                  <a:pt x="521732" y="67561"/>
                </a:lnTo>
                <a:lnTo>
                  <a:pt x="532391" y="101785"/>
                </a:lnTo>
                <a:lnTo>
                  <a:pt x="559038" y="122366"/>
                </a:lnTo>
                <a:lnTo>
                  <a:pt x="593679" y="135177"/>
                </a:lnTo>
                <a:lnTo>
                  <a:pt x="628320" y="146091"/>
                </a:lnTo>
                <a:lnTo>
                  <a:pt x="654968" y="160980"/>
                </a:lnTo>
                <a:lnTo>
                  <a:pt x="665627" y="185717"/>
                </a:lnTo>
                <a:lnTo>
                  <a:pt x="661580" y="207089"/>
                </a:lnTo>
                <a:lnTo>
                  <a:pt x="649533" y="223109"/>
                </a:lnTo>
                <a:lnTo>
                  <a:pt x="629623" y="233168"/>
                </a:lnTo>
                <a:lnTo>
                  <a:pt x="601992" y="236657"/>
                </a:lnTo>
                <a:lnTo>
                  <a:pt x="666367" y="236657"/>
                </a:lnTo>
                <a:lnTo>
                  <a:pt x="682665" y="215139"/>
                </a:lnTo>
                <a:lnTo>
                  <a:pt x="688767" y="186070"/>
                </a:lnTo>
                <a:lnTo>
                  <a:pt x="678108" y="150948"/>
                </a:lnTo>
                <a:lnTo>
                  <a:pt x="651461" y="130068"/>
                </a:lnTo>
                <a:lnTo>
                  <a:pt x="616820" y="117379"/>
                </a:lnTo>
                <a:lnTo>
                  <a:pt x="582179" y="106827"/>
                </a:lnTo>
                <a:lnTo>
                  <a:pt x="555531" y="92360"/>
                </a:lnTo>
                <a:lnTo>
                  <a:pt x="544872" y="67926"/>
                </a:lnTo>
                <a:lnTo>
                  <a:pt x="548973" y="48294"/>
                </a:lnTo>
                <a:lnTo>
                  <a:pt x="560599" y="33645"/>
                </a:lnTo>
                <a:lnTo>
                  <a:pt x="578732" y="24484"/>
                </a:lnTo>
                <a:lnTo>
                  <a:pt x="602356" y="21319"/>
                </a:lnTo>
                <a:lnTo>
                  <a:pt x="662606" y="21319"/>
                </a:lnTo>
                <a:lnTo>
                  <a:pt x="654057" y="13639"/>
                </a:lnTo>
                <a:lnTo>
                  <a:pt x="629404" y="3330"/>
                </a:lnTo>
                <a:lnTo>
                  <a:pt x="601634" y="0"/>
                </a:lnTo>
                <a:close/>
              </a:path>
              <a:path w="688975" h="259079">
                <a:moveTo>
                  <a:pt x="662606" y="21319"/>
                </a:moveTo>
                <a:lnTo>
                  <a:pt x="602356" y="21319"/>
                </a:lnTo>
                <a:lnTo>
                  <a:pt x="624549" y="24385"/>
                </a:lnTo>
                <a:lnTo>
                  <a:pt x="642982" y="33108"/>
                </a:lnTo>
                <a:lnTo>
                  <a:pt x="657010" y="46776"/>
                </a:lnTo>
                <a:lnTo>
                  <a:pt x="665991" y="64678"/>
                </a:lnTo>
                <a:lnTo>
                  <a:pt x="686960" y="57088"/>
                </a:lnTo>
                <a:lnTo>
                  <a:pt x="673829" y="31400"/>
                </a:lnTo>
                <a:lnTo>
                  <a:pt x="662606" y="2131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28929" y="205867"/>
            <a:ext cx="10201910" cy="642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2762" y="1565275"/>
            <a:ext cx="7920355" cy="47078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7997"/>
            <a:chOff x="0" y="0"/>
            <a:chExt cx="12192000" cy="6857997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9128" y="4232146"/>
              <a:ext cx="5452872" cy="262585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6739128" cy="685799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7239000" y="1018082"/>
            <a:ext cx="4703445" cy="2472472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12700" marR="5080">
              <a:spcBef>
                <a:spcPts val="760"/>
              </a:spcBef>
            </a:pPr>
            <a:r>
              <a:rPr sz="3800" b="1" spc="-25" dirty="0">
                <a:latin typeface="Arial"/>
                <a:cs typeface="Arial"/>
              </a:rPr>
              <a:t>RESHAPING</a:t>
            </a:r>
            <a:endParaRPr lang="en-GB" sz="3800" b="1" spc="-20" dirty="0">
              <a:latin typeface="Arial"/>
              <a:cs typeface="Arial"/>
            </a:endParaRPr>
          </a:p>
          <a:p>
            <a:pPr marL="12700" marR="5080">
              <a:spcBef>
                <a:spcPts val="760"/>
              </a:spcBef>
            </a:pPr>
            <a:r>
              <a:rPr lang="en-GB" sz="3800" b="1" spc="-25" dirty="0">
                <a:latin typeface="Arial"/>
                <a:cs typeface="Arial"/>
              </a:rPr>
              <a:t>MARKS &amp; SPENCER</a:t>
            </a:r>
          </a:p>
          <a:p>
            <a:pPr marL="12700" marR="5080">
              <a:lnSpc>
                <a:spcPts val="3670"/>
              </a:lnSpc>
              <a:spcBef>
                <a:spcPts val="760"/>
              </a:spcBef>
            </a:pPr>
            <a:endParaRPr sz="3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700"/>
              </a:spcBef>
            </a:pPr>
            <a:r>
              <a:rPr lang="en-GB" sz="2000" spc="140" dirty="0">
                <a:solidFill>
                  <a:srgbClr val="A19160"/>
                </a:solidFill>
                <a:latin typeface="Calibri"/>
                <a:cs typeface="Calibri"/>
              </a:rPr>
              <a:t>25</a:t>
            </a:r>
            <a:r>
              <a:rPr sz="2000" spc="120" dirty="0">
                <a:solidFill>
                  <a:srgbClr val="A19160"/>
                </a:solidFill>
                <a:latin typeface="Calibri"/>
                <a:cs typeface="Calibri"/>
              </a:rPr>
              <a:t> </a:t>
            </a:r>
            <a:r>
              <a:rPr sz="2000" spc="160" dirty="0">
                <a:solidFill>
                  <a:srgbClr val="A19160"/>
                </a:solidFill>
                <a:latin typeface="Calibri"/>
                <a:cs typeface="Calibri"/>
              </a:rPr>
              <a:t>NOVEMBER</a:t>
            </a:r>
            <a:r>
              <a:rPr sz="2000" spc="75" dirty="0">
                <a:solidFill>
                  <a:srgbClr val="A19160"/>
                </a:solidFill>
                <a:latin typeface="Calibri"/>
                <a:cs typeface="Calibri"/>
              </a:rPr>
              <a:t> </a:t>
            </a:r>
            <a:r>
              <a:rPr sz="2000" spc="120" dirty="0">
                <a:solidFill>
                  <a:srgbClr val="A19160"/>
                </a:solidFill>
                <a:latin typeface="Calibri"/>
                <a:cs typeface="Calibri"/>
              </a:rPr>
              <a:t>2023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28600" y="6200782"/>
            <a:ext cx="3733800" cy="394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1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kurat Light"/>
                <a:cs typeface="Arial"/>
              </a:rPr>
              <a:t>Florin Movilianu – 2112865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1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kurat Light"/>
                <a:cs typeface="Arial"/>
              </a:rPr>
              <a:t>International Business Communications - LCBB6001 </a:t>
            </a:r>
          </a:p>
        </p:txBody>
      </p:sp>
      <p:grpSp>
        <p:nvGrpSpPr>
          <p:cNvPr id="10" name="object 10"/>
          <p:cNvGrpSpPr/>
          <p:nvPr/>
        </p:nvGrpSpPr>
        <p:grpSpPr>
          <a:xfrm>
            <a:off x="6112764" y="4920996"/>
            <a:ext cx="1249680" cy="1248410"/>
            <a:chOff x="6112764" y="4920996"/>
            <a:chExt cx="1249680" cy="1248410"/>
          </a:xfrm>
        </p:grpSpPr>
        <p:sp>
          <p:nvSpPr>
            <p:cNvPr id="11" name="object 11"/>
            <p:cNvSpPr/>
            <p:nvPr/>
          </p:nvSpPr>
          <p:spPr>
            <a:xfrm>
              <a:off x="6112764" y="4920996"/>
              <a:ext cx="1249680" cy="1248410"/>
            </a:xfrm>
            <a:custGeom>
              <a:avLst/>
              <a:gdLst/>
              <a:ahLst/>
              <a:cxnLst/>
              <a:rect l="l" t="t" r="r" b="b"/>
              <a:pathLst>
                <a:path w="1249679" h="1248410">
                  <a:moveTo>
                    <a:pt x="1249680" y="0"/>
                  </a:moveTo>
                  <a:lnTo>
                    <a:pt x="0" y="0"/>
                  </a:lnTo>
                  <a:lnTo>
                    <a:pt x="0" y="1248155"/>
                  </a:lnTo>
                  <a:lnTo>
                    <a:pt x="1249680" y="1248155"/>
                  </a:lnTo>
                  <a:lnTo>
                    <a:pt x="12496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12" name="object 12"/>
            <p:cNvSpPr/>
            <p:nvPr/>
          </p:nvSpPr>
          <p:spPr>
            <a:xfrm>
              <a:off x="6364226" y="5404107"/>
              <a:ext cx="748665" cy="281940"/>
            </a:xfrm>
            <a:custGeom>
              <a:avLst/>
              <a:gdLst/>
              <a:ahLst/>
              <a:cxnLst/>
              <a:rect l="l" t="t" r="r" b="b"/>
              <a:pathLst>
                <a:path w="748665" h="281939">
                  <a:moveTo>
                    <a:pt x="26314" y="3543"/>
                  </a:moveTo>
                  <a:lnTo>
                    <a:pt x="0" y="3543"/>
                  </a:lnTo>
                  <a:lnTo>
                    <a:pt x="0" y="277985"/>
                  </a:lnTo>
                  <a:lnTo>
                    <a:pt x="25135" y="277985"/>
                  </a:lnTo>
                  <a:lnTo>
                    <a:pt x="25134" y="54263"/>
                  </a:lnTo>
                  <a:lnTo>
                    <a:pt x="52593" y="54263"/>
                  </a:lnTo>
                  <a:lnTo>
                    <a:pt x="26314" y="3543"/>
                  </a:lnTo>
                  <a:close/>
                </a:path>
                <a:path w="748665" h="281939">
                  <a:moveTo>
                    <a:pt x="248607" y="53875"/>
                  </a:moveTo>
                  <a:lnTo>
                    <a:pt x="223478" y="53875"/>
                  </a:lnTo>
                  <a:lnTo>
                    <a:pt x="223479" y="277985"/>
                  </a:lnTo>
                  <a:lnTo>
                    <a:pt x="248608" y="277985"/>
                  </a:lnTo>
                  <a:lnTo>
                    <a:pt x="248607" y="53875"/>
                  </a:lnTo>
                  <a:close/>
                </a:path>
                <a:path w="748665" h="281939">
                  <a:moveTo>
                    <a:pt x="52593" y="54263"/>
                  </a:moveTo>
                  <a:lnTo>
                    <a:pt x="25134" y="54263"/>
                  </a:lnTo>
                  <a:lnTo>
                    <a:pt x="115471" y="229238"/>
                  </a:lnTo>
                  <a:lnTo>
                    <a:pt x="133151" y="229238"/>
                  </a:lnTo>
                  <a:lnTo>
                    <a:pt x="151787" y="193058"/>
                  </a:lnTo>
                  <a:lnTo>
                    <a:pt x="124505" y="193058"/>
                  </a:lnTo>
                  <a:lnTo>
                    <a:pt x="52593" y="54263"/>
                  </a:lnTo>
                  <a:close/>
                </a:path>
                <a:path w="748665" h="281939">
                  <a:moveTo>
                    <a:pt x="248607" y="3543"/>
                  </a:moveTo>
                  <a:lnTo>
                    <a:pt x="222703" y="3543"/>
                  </a:lnTo>
                  <a:lnTo>
                    <a:pt x="124505" y="193058"/>
                  </a:lnTo>
                  <a:lnTo>
                    <a:pt x="151787" y="193058"/>
                  </a:lnTo>
                  <a:lnTo>
                    <a:pt x="223478" y="53875"/>
                  </a:lnTo>
                  <a:lnTo>
                    <a:pt x="248607" y="53875"/>
                  </a:lnTo>
                  <a:lnTo>
                    <a:pt x="248607" y="3543"/>
                  </a:lnTo>
                  <a:close/>
                </a:path>
                <a:path w="748665" h="281939">
                  <a:moveTo>
                    <a:pt x="503051" y="233158"/>
                  </a:moveTo>
                  <a:lnTo>
                    <a:pt x="469738" y="233158"/>
                  </a:lnTo>
                  <a:lnTo>
                    <a:pt x="515286" y="281919"/>
                  </a:lnTo>
                  <a:lnTo>
                    <a:pt x="533758" y="265799"/>
                  </a:lnTo>
                  <a:lnTo>
                    <a:pt x="503051" y="233158"/>
                  </a:lnTo>
                  <a:close/>
                </a:path>
                <a:path w="748665" h="281939">
                  <a:moveTo>
                    <a:pt x="397848" y="4327"/>
                  </a:moveTo>
                  <a:lnTo>
                    <a:pt x="374255" y="8892"/>
                  </a:lnTo>
                  <a:lnTo>
                    <a:pt x="354897" y="21383"/>
                  </a:lnTo>
                  <a:lnTo>
                    <a:pt x="341797" y="39993"/>
                  </a:lnTo>
                  <a:lnTo>
                    <a:pt x="336980" y="62918"/>
                  </a:lnTo>
                  <a:lnTo>
                    <a:pt x="339301" y="79175"/>
                  </a:lnTo>
                  <a:lnTo>
                    <a:pt x="346114" y="94811"/>
                  </a:lnTo>
                  <a:lnTo>
                    <a:pt x="357198" y="110522"/>
                  </a:lnTo>
                  <a:lnTo>
                    <a:pt x="372331" y="127001"/>
                  </a:lnTo>
                  <a:lnTo>
                    <a:pt x="345914" y="143970"/>
                  </a:lnTo>
                  <a:lnTo>
                    <a:pt x="326863" y="161604"/>
                  </a:lnTo>
                  <a:lnTo>
                    <a:pt x="315325" y="181301"/>
                  </a:lnTo>
                  <a:lnTo>
                    <a:pt x="311447" y="204459"/>
                  </a:lnTo>
                  <a:lnTo>
                    <a:pt x="317635" y="232954"/>
                  </a:lnTo>
                  <a:lnTo>
                    <a:pt x="317744" y="233158"/>
                  </a:lnTo>
                  <a:lnTo>
                    <a:pt x="334869" y="256410"/>
                  </a:lnTo>
                  <a:lnTo>
                    <a:pt x="360995" y="272192"/>
                  </a:lnTo>
                  <a:lnTo>
                    <a:pt x="393930" y="277985"/>
                  </a:lnTo>
                  <a:lnTo>
                    <a:pt x="419030" y="274632"/>
                  </a:lnTo>
                  <a:lnTo>
                    <a:pt x="439491" y="265307"/>
                  </a:lnTo>
                  <a:lnTo>
                    <a:pt x="451346" y="255191"/>
                  </a:lnTo>
                  <a:lnTo>
                    <a:pt x="393930" y="255191"/>
                  </a:lnTo>
                  <a:lnTo>
                    <a:pt x="371359" y="251114"/>
                  </a:lnTo>
                  <a:lnTo>
                    <a:pt x="353184" y="240098"/>
                  </a:lnTo>
                  <a:lnTo>
                    <a:pt x="341023" y="223833"/>
                  </a:lnTo>
                  <a:lnTo>
                    <a:pt x="336593" y="204068"/>
                  </a:lnTo>
                  <a:lnTo>
                    <a:pt x="339606" y="187208"/>
                  </a:lnTo>
                  <a:lnTo>
                    <a:pt x="348913" y="172415"/>
                  </a:lnTo>
                  <a:lnTo>
                    <a:pt x="364920" y="158507"/>
                  </a:lnTo>
                  <a:lnTo>
                    <a:pt x="388031" y="144304"/>
                  </a:lnTo>
                  <a:lnTo>
                    <a:pt x="421552" y="144304"/>
                  </a:lnTo>
                  <a:lnTo>
                    <a:pt x="410025" y="131726"/>
                  </a:lnTo>
                  <a:lnTo>
                    <a:pt x="428203" y="118592"/>
                  </a:lnTo>
                  <a:lnTo>
                    <a:pt x="431659" y="115207"/>
                  </a:lnTo>
                  <a:lnTo>
                    <a:pt x="394326" y="115207"/>
                  </a:lnTo>
                  <a:lnTo>
                    <a:pt x="379785" y="99073"/>
                  </a:lnTo>
                  <a:lnTo>
                    <a:pt x="369627" y="85814"/>
                  </a:lnTo>
                  <a:lnTo>
                    <a:pt x="363667" y="74179"/>
                  </a:lnTo>
                  <a:lnTo>
                    <a:pt x="361722" y="62918"/>
                  </a:lnTo>
                  <a:lnTo>
                    <a:pt x="364276" y="49074"/>
                  </a:lnTo>
                  <a:lnTo>
                    <a:pt x="371543" y="37402"/>
                  </a:lnTo>
                  <a:lnTo>
                    <a:pt x="382931" y="29344"/>
                  </a:lnTo>
                  <a:lnTo>
                    <a:pt x="397848" y="26338"/>
                  </a:lnTo>
                  <a:lnTo>
                    <a:pt x="445376" y="26338"/>
                  </a:lnTo>
                  <a:lnTo>
                    <a:pt x="441938" y="21383"/>
                  </a:lnTo>
                  <a:lnTo>
                    <a:pt x="422397" y="8892"/>
                  </a:lnTo>
                  <a:lnTo>
                    <a:pt x="397848" y="4327"/>
                  </a:lnTo>
                  <a:close/>
                </a:path>
                <a:path w="748665" h="281939">
                  <a:moveTo>
                    <a:pt x="421552" y="144304"/>
                  </a:moveTo>
                  <a:lnTo>
                    <a:pt x="388031" y="144304"/>
                  </a:lnTo>
                  <a:lnTo>
                    <a:pt x="454005" y="215871"/>
                  </a:lnTo>
                  <a:lnTo>
                    <a:pt x="441921" y="232954"/>
                  </a:lnTo>
                  <a:lnTo>
                    <a:pt x="428840" y="245255"/>
                  </a:lnTo>
                  <a:lnTo>
                    <a:pt x="413323" y="252694"/>
                  </a:lnTo>
                  <a:lnTo>
                    <a:pt x="393930" y="255191"/>
                  </a:lnTo>
                  <a:lnTo>
                    <a:pt x="451346" y="255191"/>
                  </a:lnTo>
                  <a:lnTo>
                    <a:pt x="456124" y="251114"/>
                  </a:lnTo>
                  <a:lnTo>
                    <a:pt x="469738" y="233158"/>
                  </a:lnTo>
                  <a:lnTo>
                    <a:pt x="503051" y="233158"/>
                  </a:lnTo>
                  <a:lnTo>
                    <a:pt x="483086" y="211936"/>
                  </a:lnTo>
                  <a:lnTo>
                    <a:pt x="494422" y="193455"/>
                  </a:lnTo>
                  <a:lnTo>
                    <a:pt x="466595" y="193455"/>
                  </a:lnTo>
                  <a:lnTo>
                    <a:pt x="421552" y="144304"/>
                  </a:lnTo>
                  <a:close/>
                </a:path>
                <a:path w="748665" h="281939">
                  <a:moveTo>
                    <a:pt x="499965" y="139192"/>
                  </a:moveTo>
                  <a:lnTo>
                    <a:pt x="466595" y="193455"/>
                  </a:lnTo>
                  <a:lnTo>
                    <a:pt x="494422" y="193455"/>
                  </a:lnTo>
                  <a:lnTo>
                    <a:pt x="519996" y="151762"/>
                  </a:lnTo>
                  <a:lnTo>
                    <a:pt x="499965" y="139192"/>
                  </a:lnTo>
                  <a:close/>
                </a:path>
                <a:path w="748665" h="281939">
                  <a:moveTo>
                    <a:pt x="445376" y="26338"/>
                  </a:moveTo>
                  <a:lnTo>
                    <a:pt x="397848" y="26338"/>
                  </a:lnTo>
                  <a:lnTo>
                    <a:pt x="413624" y="29178"/>
                  </a:lnTo>
                  <a:lnTo>
                    <a:pt x="425352" y="36959"/>
                  </a:lnTo>
                  <a:lnTo>
                    <a:pt x="432661" y="48575"/>
                  </a:lnTo>
                  <a:lnTo>
                    <a:pt x="435179" y="62918"/>
                  </a:lnTo>
                  <a:lnTo>
                    <a:pt x="432496" y="77719"/>
                  </a:lnTo>
                  <a:lnTo>
                    <a:pt x="424618" y="91122"/>
                  </a:lnTo>
                  <a:lnTo>
                    <a:pt x="411808" y="103496"/>
                  </a:lnTo>
                  <a:lnTo>
                    <a:pt x="394326" y="115207"/>
                  </a:lnTo>
                  <a:lnTo>
                    <a:pt x="431659" y="115207"/>
                  </a:lnTo>
                  <a:lnTo>
                    <a:pt x="444055" y="103067"/>
                  </a:lnTo>
                  <a:lnTo>
                    <a:pt x="455265" y="84670"/>
                  </a:lnTo>
                  <a:lnTo>
                    <a:pt x="459516" y="62918"/>
                  </a:lnTo>
                  <a:lnTo>
                    <a:pt x="454851" y="39993"/>
                  </a:lnTo>
                  <a:lnTo>
                    <a:pt x="445376" y="26338"/>
                  </a:lnTo>
                  <a:close/>
                </a:path>
                <a:path w="748665" h="281939">
                  <a:moveTo>
                    <a:pt x="574603" y="204459"/>
                  </a:moveTo>
                  <a:lnTo>
                    <a:pt x="553392" y="217436"/>
                  </a:lnTo>
                  <a:lnTo>
                    <a:pt x="571239" y="243750"/>
                  </a:lnTo>
                  <a:lnTo>
                    <a:pt x="593650" y="263685"/>
                  </a:lnTo>
                  <a:lnTo>
                    <a:pt x="621657" y="276321"/>
                  </a:lnTo>
                  <a:lnTo>
                    <a:pt x="656293" y="280738"/>
                  </a:lnTo>
                  <a:lnTo>
                    <a:pt x="693847" y="274981"/>
                  </a:lnTo>
                  <a:lnTo>
                    <a:pt x="722861" y="258864"/>
                  </a:lnTo>
                  <a:lnTo>
                    <a:pt x="723863" y="257539"/>
                  </a:lnTo>
                  <a:lnTo>
                    <a:pt x="653934" y="257539"/>
                  </a:lnTo>
                  <a:lnTo>
                    <a:pt x="626955" y="253448"/>
                  </a:lnTo>
                  <a:lnTo>
                    <a:pt x="604838" y="242207"/>
                  </a:lnTo>
                  <a:lnTo>
                    <a:pt x="587437" y="225362"/>
                  </a:lnTo>
                  <a:lnTo>
                    <a:pt x="574603" y="204459"/>
                  </a:lnTo>
                  <a:close/>
                </a:path>
                <a:path w="748665" h="281939">
                  <a:moveTo>
                    <a:pt x="653545" y="0"/>
                  </a:moveTo>
                  <a:lnTo>
                    <a:pt x="624408" y="3691"/>
                  </a:lnTo>
                  <a:lnTo>
                    <a:pt x="596303" y="15970"/>
                  </a:lnTo>
                  <a:lnTo>
                    <a:pt x="575119" y="38644"/>
                  </a:lnTo>
                  <a:lnTo>
                    <a:pt x="566748" y="73523"/>
                  </a:lnTo>
                  <a:lnTo>
                    <a:pt x="578327" y="110766"/>
                  </a:lnTo>
                  <a:lnTo>
                    <a:pt x="607274" y="133163"/>
                  </a:lnTo>
                  <a:lnTo>
                    <a:pt x="644904" y="147104"/>
                  </a:lnTo>
                  <a:lnTo>
                    <a:pt x="682534" y="158981"/>
                  </a:lnTo>
                  <a:lnTo>
                    <a:pt x="711481" y="175184"/>
                  </a:lnTo>
                  <a:lnTo>
                    <a:pt x="723059" y="202104"/>
                  </a:lnTo>
                  <a:lnTo>
                    <a:pt x="718663" y="225362"/>
                  </a:lnTo>
                  <a:lnTo>
                    <a:pt x="705577" y="242796"/>
                  </a:lnTo>
                  <a:lnTo>
                    <a:pt x="683950" y="253742"/>
                  </a:lnTo>
                  <a:lnTo>
                    <a:pt x="653934" y="257539"/>
                  </a:lnTo>
                  <a:lnTo>
                    <a:pt x="723863" y="257539"/>
                  </a:lnTo>
                  <a:lnTo>
                    <a:pt x="741568" y="234122"/>
                  </a:lnTo>
                  <a:lnTo>
                    <a:pt x="748197" y="202489"/>
                  </a:lnTo>
                  <a:lnTo>
                    <a:pt x="736618" y="164267"/>
                  </a:lnTo>
                  <a:lnTo>
                    <a:pt x="707672" y="141545"/>
                  </a:lnTo>
                  <a:lnTo>
                    <a:pt x="670041" y="127736"/>
                  </a:lnTo>
                  <a:lnTo>
                    <a:pt x="632411" y="116253"/>
                  </a:lnTo>
                  <a:lnTo>
                    <a:pt x="603465" y="100510"/>
                  </a:lnTo>
                  <a:lnTo>
                    <a:pt x="591886" y="73919"/>
                  </a:lnTo>
                  <a:lnTo>
                    <a:pt x="596341" y="52555"/>
                  </a:lnTo>
                  <a:lnTo>
                    <a:pt x="608969" y="36613"/>
                  </a:lnTo>
                  <a:lnTo>
                    <a:pt x="628667" y="26645"/>
                  </a:lnTo>
                  <a:lnTo>
                    <a:pt x="654329" y="23200"/>
                  </a:lnTo>
                  <a:lnTo>
                    <a:pt x="719778" y="23200"/>
                  </a:lnTo>
                  <a:lnTo>
                    <a:pt x="710491" y="14842"/>
                  </a:lnTo>
                  <a:lnTo>
                    <a:pt x="683712" y="3624"/>
                  </a:lnTo>
                  <a:lnTo>
                    <a:pt x="653545" y="0"/>
                  </a:lnTo>
                  <a:close/>
                </a:path>
                <a:path w="748665" h="281939">
                  <a:moveTo>
                    <a:pt x="719778" y="23200"/>
                  </a:moveTo>
                  <a:lnTo>
                    <a:pt x="654329" y="23200"/>
                  </a:lnTo>
                  <a:lnTo>
                    <a:pt x="678438" y="26536"/>
                  </a:lnTo>
                  <a:lnTo>
                    <a:pt x="698461" y="36029"/>
                  </a:lnTo>
                  <a:lnTo>
                    <a:pt x="713699" y="50904"/>
                  </a:lnTo>
                  <a:lnTo>
                    <a:pt x="723455" y="70385"/>
                  </a:lnTo>
                  <a:lnTo>
                    <a:pt x="746233" y="62125"/>
                  </a:lnTo>
                  <a:lnTo>
                    <a:pt x="731970" y="34171"/>
                  </a:lnTo>
                  <a:lnTo>
                    <a:pt x="719778" y="232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949452" y="0"/>
              <a:ext cx="6315710" cy="6858000"/>
            </a:xfrm>
            <a:custGeom>
              <a:avLst/>
              <a:gdLst/>
              <a:ahLst/>
              <a:cxnLst/>
              <a:rect l="l" t="t" r="r" b="b"/>
              <a:pathLst>
                <a:path w="6315709" h="6858000">
                  <a:moveTo>
                    <a:pt x="0" y="6858000"/>
                  </a:moveTo>
                  <a:lnTo>
                    <a:pt x="6315456" y="6858000"/>
                  </a:lnTo>
                  <a:lnTo>
                    <a:pt x="6315456" y="0"/>
                  </a:lnTo>
                  <a:lnTo>
                    <a:pt x="0" y="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DCD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75003" y="0"/>
              <a:ext cx="6090285" cy="4511040"/>
            </a:xfrm>
            <a:custGeom>
              <a:avLst/>
              <a:gdLst/>
              <a:ahLst/>
              <a:cxnLst/>
              <a:rect l="l" t="t" r="r" b="b"/>
              <a:pathLst>
                <a:path w="6090284" h="4511040">
                  <a:moveTo>
                    <a:pt x="6089904" y="0"/>
                  </a:moveTo>
                  <a:lnTo>
                    <a:pt x="0" y="0"/>
                  </a:lnTo>
                  <a:lnTo>
                    <a:pt x="0" y="4511040"/>
                  </a:lnTo>
                  <a:lnTo>
                    <a:pt x="6089904" y="4511040"/>
                  </a:lnTo>
                  <a:lnTo>
                    <a:pt x="608990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949960" cy="6858000"/>
            </a:xfrm>
            <a:custGeom>
              <a:avLst/>
              <a:gdLst/>
              <a:ahLst/>
              <a:cxnLst/>
              <a:rect l="l" t="t" r="r" b="b"/>
              <a:pathLst>
                <a:path w="949960" h="6858000">
                  <a:moveTo>
                    <a:pt x="949452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949452" y="6858000"/>
                  </a:lnTo>
                  <a:lnTo>
                    <a:pt x="9494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64907" y="0"/>
              <a:ext cx="4927092" cy="6857999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81762" y="6499047"/>
            <a:ext cx="9461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4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011933" y="1177731"/>
            <a:ext cx="4191000" cy="2338461"/>
          </a:xfrm>
          <a:prstGeom prst="rect">
            <a:avLst/>
          </a:prstGeom>
        </p:spPr>
        <p:txBody>
          <a:bodyPr vert="horz" wrap="square" lIns="0" tIns="177165" rIns="0" bIns="0" rtlCol="0">
            <a:spAutoFit/>
          </a:bodyPr>
          <a:lstStyle/>
          <a:p>
            <a:pPr marL="12700" marR="5080" indent="93980" algn="ctr">
              <a:spcBef>
                <a:spcPts val="1395"/>
              </a:spcBef>
            </a:pPr>
            <a:r>
              <a:rPr lang="en-GB" sz="5400" b="1" spc="-80" dirty="0">
                <a:solidFill>
                  <a:srgbClr val="000000"/>
                </a:solidFill>
                <a:latin typeface="Arial"/>
                <a:cs typeface="Arial"/>
              </a:rPr>
              <a:t>Florin Movilianu</a:t>
            </a:r>
            <a:endParaRPr sz="5400" dirty="0">
              <a:latin typeface="Arial"/>
              <a:cs typeface="Arial"/>
            </a:endParaRPr>
          </a:p>
          <a:p>
            <a:pPr marL="169545" algn="ctr">
              <a:lnSpc>
                <a:spcPct val="100000"/>
              </a:lnSpc>
              <a:spcBef>
                <a:spcPts val="1030"/>
              </a:spcBef>
            </a:pPr>
            <a:r>
              <a:rPr lang="en-GB" sz="2400" spc="200" dirty="0">
                <a:solidFill>
                  <a:srgbClr val="000000"/>
                </a:solidFill>
              </a:rPr>
              <a:t>Management consultant</a:t>
            </a:r>
            <a:endParaRPr sz="2400" dirty="0"/>
          </a:p>
        </p:txBody>
      </p:sp>
      <p:grpSp>
        <p:nvGrpSpPr>
          <p:cNvPr id="9" name="object 9"/>
          <p:cNvGrpSpPr/>
          <p:nvPr/>
        </p:nvGrpSpPr>
        <p:grpSpPr>
          <a:xfrm>
            <a:off x="1175003" y="4511038"/>
            <a:ext cx="6658611" cy="2346960"/>
            <a:chOff x="1175003" y="4511038"/>
            <a:chExt cx="6658611" cy="2346960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75003" y="4511038"/>
              <a:ext cx="6089904" cy="2346960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707124" y="5102352"/>
              <a:ext cx="1126490" cy="932815"/>
            </a:xfrm>
            <a:custGeom>
              <a:avLst/>
              <a:gdLst/>
              <a:ahLst/>
              <a:cxnLst/>
              <a:rect l="l" t="t" r="r" b="b"/>
              <a:pathLst>
                <a:path w="1126490" h="932814">
                  <a:moveTo>
                    <a:pt x="0" y="932688"/>
                  </a:moveTo>
                  <a:lnTo>
                    <a:pt x="1126235" y="932688"/>
                  </a:lnTo>
                  <a:lnTo>
                    <a:pt x="1126235" y="0"/>
                  </a:lnTo>
                  <a:lnTo>
                    <a:pt x="0" y="0"/>
                  </a:lnTo>
                  <a:lnTo>
                    <a:pt x="0" y="93268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932677" y="5538216"/>
              <a:ext cx="675640" cy="256540"/>
            </a:xfrm>
            <a:custGeom>
              <a:avLst/>
              <a:gdLst/>
              <a:ahLst/>
              <a:cxnLst/>
              <a:rect l="l" t="t" r="r" b="b"/>
              <a:pathLst>
                <a:path w="675640" h="256539">
                  <a:moveTo>
                    <a:pt x="23742" y="3217"/>
                  </a:moveTo>
                  <a:lnTo>
                    <a:pt x="0" y="3217"/>
                  </a:lnTo>
                  <a:lnTo>
                    <a:pt x="0" y="252443"/>
                  </a:lnTo>
                  <a:lnTo>
                    <a:pt x="22678" y="252443"/>
                  </a:lnTo>
                  <a:lnTo>
                    <a:pt x="22677" y="49277"/>
                  </a:lnTo>
                  <a:lnTo>
                    <a:pt x="47451" y="49277"/>
                  </a:lnTo>
                  <a:lnTo>
                    <a:pt x="23742" y="3217"/>
                  </a:lnTo>
                  <a:close/>
                </a:path>
                <a:path w="675640" h="256539">
                  <a:moveTo>
                    <a:pt x="224303" y="48924"/>
                  </a:moveTo>
                  <a:lnTo>
                    <a:pt x="201631" y="48924"/>
                  </a:lnTo>
                  <a:lnTo>
                    <a:pt x="201632" y="252443"/>
                  </a:lnTo>
                  <a:lnTo>
                    <a:pt x="224304" y="252443"/>
                  </a:lnTo>
                  <a:lnTo>
                    <a:pt x="224303" y="48924"/>
                  </a:lnTo>
                  <a:close/>
                </a:path>
                <a:path w="675640" h="256539">
                  <a:moveTo>
                    <a:pt x="47451" y="49277"/>
                  </a:moveTo>
                  <a:lnTo>
                    <a:pt x="22677" y="49277"/>
                  </a:lnTo>
                  <a:lnTo>
                    <a:pt x="104183" y="208175"/>
                  </a:lnTo>
                  <a:lnTo>
                    <a:pt x="120134" y="208175"/>
                  </a:lnTo>
                  <a:lnTo>
                    <a:pt x="136948" y="175320"/>
                  </a:lnTo>
                  <a:lnTo>
                    <a:pt x="112333" y="175320"/>
                  </a:lnTo>
                  <a:lnTo>
                    <a:pt x="47451" y="49277"/>
                  </a:lnTo>
                  <a:close/>
                </a:path>
                <a:path w="675640" h="256539">
                  <a:moveTo>
                    <a:pt x="224303" y="3217"/>
                  </a:moveTo>
                  <a:lnTo>
                    <a:pt x="200932" y="3217"/>
                  </a:lnTo>
                  <a:lnTo>
                    <a:pt x="112333" y="175320"/>
                  </a:lnTo>
                  <a:lnTo>
                    <a:pt x="136948" y="175320"/>
                  </a:lnTo>
                  <a:lnTo>
                    <a:pt x="201631" y="48924"/>
                  </a:lnTo>
                  <a:lnTo>
                    <a:pt x="224303" y="48924"/>
                  </a:lnTo>
                  <a:lnTo>
                    <a:pt x="224303" y="3217"/>
                  </a:lnTo>
                  <a:close/>
                </a:path>
                <a:path w="675640" h="256539">
                  <a:moveTo>
                    <a:pt x="453873" y="211735"/>
                  </a:moveTo>
                  <a:lnTo>
                    <a:pt x="423817" y="211735"/>
                  </a:lnTo>
                  <a:lnTo>
                    <a:pt x="464911" y="256016"/>
                  </a:lnTo>
                  <a:lnTo>
                    <a:pt x="481577" y="241377"/>
                  </a:lnTo>
                  <a:lnTo>
                    <a:pt x="453873" y="211735"/>
                  </a:lnTo>
                  <a:close/>
                </a:path>
                <a:path w="675640" h="256539">
                  <a:moveTo>
                    <a:pt x="358954" y="3930"/>
                  </a:moveTo>
                  <a:lnTo>
                    <a:pt x="337668" y="8075"/>
                  </a:lnTo>
                  <a:lnTo>
                    <a:pt x="320202" y="19418"/>
                  </a:lnTo>
                  <a:lnTo>
                    <a:pt x="308383" y="36319"/>
                  </a:lnTo>
                  <a:lnTo>
                    <a:pt x="304037" y="57137"/>
                  </a:lnTo>
                  <a:lnTo>
                    <a:pt x="306131" y="71900"/>
                  </a:lnTo>
                  <a:lnTo>
                    <a:pt x="312278" y="86100"/>
                  </a:lnTo>
                  <a:lnTo>
                    <a:pt x="322279" y="100366"/>
                  </a:lnTo>
                  <a:lnTo>
                    <a:pt x="335932" y="115332"/>
                  </a:lnTo>
                  <a:lnTo>
                    <a:pt x="312097" y="130742"/>
                  </a:lnTo>
                  <a:lnTo>
                    <a:pt x="294909" y="146755"/>
                  </a:lnTo>
                  <a:lnTo>
                    <a:pt x="284499" y="164642"/>
                  </a:lnTo>
                  <a:lnTo>
                    <a:pt x="281000" y="185673"/>
                  </a:lnTo>
                  <a:lnTo>
                    <a:pt x="286583" y="211550"/>
                  </a:lnTo>
                  <a:lnTo>
                    <a:pt x="286681" y="211735"/>
                  </a:lnTo>
                  <a:lnTo>
                    <a:pt x="302132" y="232851"/>
                  </a:lnTo>
                  <a:lnTo>
                    <a:pt x="325704" y="247183"/>
                  </a:lnTo>
                  <a:lnTo>
                    <a:pt x="355419" y="252443"/>
                  </a:lnTo>
                  <a:lnTo>
                    <a:pt x="378065" y="249398"/>
                  </a:lnTo>
                  <a:lnTo>
                    <a:pt x="396526" y="240930"/>
                  </a:lnTo>
                  <a:lnTo>
                    <a:pt x="407223" y="231744"/>
                  </a:lnTo>
                  <a:lnTo>
                    <a:pt x="355419" y="231744"/>
                  </a:lnTo>
                  <a:lnTo>
                    <a:pt x="335055" y="228041"/>
                  </a:lnTo>
                  <a:lnTo>
                    <a:pt x="318656" y="218037"/>
                  </a:lnTo>
                  <a:lnTo>
                    <a:pt x="307684" y="203267"/>
                  </a:lnTo>
                  <a:lnTo>
                    <a:pt x="303688" y="185318"/>
                  </a:lnTo>
                  <a:lnTo>
                    <a:pt x="306406" y="170007"/>
                  </a:lnTo>
                  <a:lnTo>
                    <a:pt x="314803" y="156573"/>
                  </a:lnTo>
                  <a:lnTo>
                    <a:pt x="329245" y="143943"/>
                  </a:lnTo>
                  <a:lnTo>
                    <a:pt x="350097" y="131045"/>
                  </a:lnTo>
                  <a:lnTo>
                    <a:pt x="380341" y="131045"/>
                  </a:lnTo>
                  <a:lnTo>
                    <a:pt x="369941" y="119623"/>
                  </a:lnTo>
                  <a:lnTo>
                    <a:pt x="386342" y="107696"/>
                  </a:lnTo>
                  <a:lnTo>
                    <a:pt x="389460" y="104622"/>
                  </a:lnTo>
                  <a:lnTo>
                    <a:pt x="355776" y="104622"/>
                  </a:lnTo>
                  <a:lnTo>
                    <a:pt x="342657" y="89970"/>
                  </a:lnTo>
                  <a:lnTo>
                    <a:pt x="333492" y="77929"/>
                  </a:lnTo>
                  <a:lnTo>
                    <a:pt x="328115" y="67363"/>
                  </a:lnTo>
                  <a:lnTo>
                    <a:pt x="326360" y="57137"/>
                  </a:lnTo>
                  <a:lnTo>
                    <a:pt x="328664" y="44565"/>
                  </a:lnTo>
                  <a:lnTo>
                    <a:pt x="335221" y="33966"/>
                  </a:lnTo>
                  <a:lnTo>
                    <a:pt x="345496" y="26648"/>
                  </a:lnTo>
                  <a:lnTo>
                    <a:pt x="358954" y="23918"/>
                  </a:lnTo>
                  <a:lnTo>
                    <a:pt x="401836" y="23918"/>
                  </a:lnTo>
                  <a:lnTo>
                    <a:pt x="398734" y="19418"/>
                  </a:lnTo>
                  <a:lnTo>
                    <a:pt x="381103" y="8075"/>
                  </a:lnTo>
                  <a:lnTo>
                    <a:pt x="358954" y="3930"/>
                  </a:lnTo>
                  <a:close/>
                </a:path>
                <a:path w="675640" h="256539">
                  <a:moveTo>
                    <a:pt x="380341" y="131045"/>
                  </a:moveTo>
                  <a:lnTo>
                    <a:pt x="350097" y="131045"/>
                  </a:lnTo>
                  <a:lnTo>
                    <a:pt x="409621" y="196036"/>
                  </a:lnTo>
                  <a:lnTo>
                    <a:pt x="398719" y="211550"/>
                  </a:lnTo>
                  <a:lnTo>
                    <a:pt x="386917" y="222721"/>
                  </a:lnTo>
                  <a:lnTo>
                    <a:pt x="372917" y="229476"/>
                  </a:lnTo>
                  <a:lnTo>
                    <a:pt x="355419" y="231744"/>
                  </a:lnTo>
                  <a:lnTo>
                    <a:pt x="407223" y="231744"/>
                  </a:lnTo>
                  <a:lnTo>
                    <a:pt x="411533" y="228041"/>
                  </a:lnTo>
                  <a:lnTo>
                    <a:pt x="423817" y="211735"/>
                  </a:lnTo>
                  <a:lnTo>
                    <a:pt x="453873" y="211735"/>
                  </a:lnTo>
                  <a:lnTo>
                    <a:pt x="435860" y="192463"/>
                  </a:lnTo>
                  <a:lnTo>
                    <a:pt x="446087" y="175680"/>
                  </a:lnTo>
                  <a:lnTo>
                    <a:pt x="420981" y="175680"/>
                  </a:lnTo>
                  <a:lnTo>
                    <a:pt x="380341" y="131045"/>
                  </a:lnTo>
                  <a:close/>
                </a:path>
                <a:path w="675640" h="256539">
                  <a:moveTo>
                    <a:pt x="451088" y="126403"/>
                  </a:moveTo>
                  <a:lnTo>
                    <a:pt x="420981" y="175680"/>
                  </a:lnTo>
                  <a:lnTo>
                    <a:pt x="446087" y="175680"/>
                  </a:lnTo>
                  <a:lnTo>
                    <a:pt x="469161" y="137818"/>
                  </a:lnTo>
                  <a:lnTo>
                    <a:pt x="451088" y="126403"/>
                  </a:lnTo>
                  <a:close/>
                </a:path>
                <a:path w="675640" h="256539">
                  <a:moveTo>
                    <a:pt x="401836" y="23918"/>
                  </a:moveTo>
                  <a:lnTo>
                    <a:pt x="358954" y="23918"/>
                  </a:lnTo>
                  <a:lnTo>
                    <a:pt x="373188" y="26497"/>
                  </a:lnTo>
                  <a:lnTo>
                    <a:pt x="383770" y="33563"/>
                  </a:lnTo>
                  <a:lnTo>
                    <a:pt x="390364" y="44112"/>
                  </a:lnTo>
                  <a:lnTo>
                    <a:pt x="392636" y="57137"/>
                  </a:lnTo>
                  <a:lnTo>
                    <a:pt x="390215" y="70578"/>
                  </a:lnTo>
                  <a:lnTo>
                    <a:pt x="383108" y="82750"/>
                  </a:lnTo>
                  <a:lnTo>
                    <a:pt x="371550" y="93986"/>
                  </a:lnTo>
                  <a:lnTo>
                    <a:pt x="355776" y="104622"/>
                  </a:lnTo>
                  <a:lnTo>
                    <a:pt x="389460" y="104622"/>
                  </a:lnTo>
                  <a:lnTo>
                    <a:pt x="400644" y="93597"/>
                  </a:lnTo>
                  <a:lnTo>
                    <a:pt x="410758" y="76890"/>
                  </a:lnTo>
                  <a:lnTo>
                    <a:pt x="414594" y="57137"/>
                  </a:lnTo>
                  <a:lnTo>
                    <a:pt x="410385" y="36319"/>
                  </a:lnTo>
                  <a:lnTo>
                    <a:pt x="401836" y="23918"/>
                  </a:lnTo>
                  <a:close/>
                </a:path>
                <a:path w="675640" h="256539">
                  <a:moveTo>
                    <a:pt x="518429" y="185673"/>
                  </a:moveTo>
                  <a:lnTo>
                    <a:pt x="499293" y="197458"/>
                  </a:lnTo>
                  <a:lnTo>
                    <a:pt x="515394" y="221354"/>
                  </a:lnTo>
                  <a:lnTo>
                    <a:pt x="535614" y="239457"/>
                  </a:lnTo>
                  <a:lnTo>
                    <a:pt x="560884" y="250932"/>
                  </a:lnTo>
                  <a:lnTo>
                    <a:pt x="592134" y="254943"/>
                  </a:lnTo>
                  <a:lnTo>
                    <a:pt x="626016" y="249715"/>
                  </a:lnTo>
                  <a:lnTo>
                    <a:pt x="652194" y="235079"/>
                  </a:lnTo>
                  <a:lnTo>
                    <a:pt x="653098" y="233876"/>
                  </a:lnTo>
                  <a:lnTo>
                    <a:pt x="590005" y="233876"/>
                  </a:lnTo>
                  <a:lnTo>
                    <a:pt x="565664" y="230161"/>
                  </a:lnTo>
                  <a:lnTo>
                    <a:pt x="545709" y="219952"/>
                  </a:lnTo>
                  <a:lnTo>
                    <a:pt x="530009" y="204655"/>
                  </a:lnTo>
                  <a:lnTo>
                    <a:pt x="518429" y="185673"/>
                  </a:lnTo>
                  <a:close/>
                </a:path>
                <a:path w="675640" h="256539">
                  <a:moveTo>
                    <a:pt x="589655" y="0"/>
                  </a:moveTo>
                  <a:lnTo>
                    <a:pt x="563366" y="3352"/>
                  </a:lnTo>
                  <a:lnTo>
                    <a:pt x="538008" y="14502"/>
                  </a:lnTo>
                  <a:lnTo>
                    <a:pt x="518895" y="35093"/>
                  </a:lnTo>
                  <a:lnTo>
                    <a:pt x="511343" y="66767"/>
                  </a:lnTo>
                  <a:lnTo>
                    <a:pt x="521790" y="100589"/>
                  </a:lnTo>
                  <a:lnTo>
                    <a:pt x="547906" y="120928"/>
                  </a:lnTo>
                  <a:lnTo>
                    <a:pt x="581858" y="133588"/>
                  </a:lnTo>
                  <a:lnTo>
                    <a:pt x="615810" y="144374"/>
                  </a:lnTo>
                  <a:lnTo>
                    <a:pt x="641926" y="159088"/>
                  </a:lnTo>
                  <a:lnTo>
                    <a:pt x="652373" y="183534"/>
                  </a:lnTo>
                  <a:lnTo>
                    <a:pt x="648407" y="204655"/>
                  </a:lnTo>
                  <a:lnTo>
                    <a:pt x="636599" y="220487"/>
                  </a:lnTo>
                  <a:lnTo>
                    <a:pt x="617087" y="230428"/>
                  </a:lnTo>
                  <a:lnTo>
                    <a:pt x="590005" y="233876"/>
                  </a:lnTo>
                  <a:lnTo>
                    <a:pt x="653098" y="233876"/>
                  </a:lnTo>
                  <a:lnTo>
                    <a:pt x="669072" y="212610"/>
                  </a:lnTo>
                  <a:lnTo>
                    <a:pt x="675053" y="183883"/>
                  </a:lnTo>
                  <a:lnTo>
                    <a:pt x="664606" y="149174"/>
                  </a:lnTo>
                  <a:lnTo>
                    <a:pt x="638490" y="128540"/>
                  </a:lnTo>
                  <a:lnTo>
                    <a:pt x="604538" y="115999"/>
                  </a:lnTo>
                  <a:lnTo>
                    <a:pt x="570586" y="105572"/>
                  </a:lnTo>
                  <a:lnTo>
                    <a:pt x="544470" y="91275"/>
                  </a:lnTo>
                  <a:lnTo>
                    <a:pt x="534023" y="67127"/>
                  </a:lnTo>
                  <a:lnTo>
                    <a:pt x="538043" y="47726"/>
                  </a:lnTo>
                  <a:lnTo>
                    <a:pt x="549436" y="33249"/>
                  </a:lnTo>
                  <a:lnTo>
                    <a:pt x="567208" y="24197"/>
                  </a:lnTo>
                  <a:lnTo>
                    <a:pt x="590362" y="21068"/>
                  </a:lnTo>
                  <a:lnTo>
                    <a:pt x="649413" y="21068"/>
                  </a:lnTo>
                  <a:lnTo>
                    <a:pt x="641033" y="13479"/>
                  </a:lnTo>
                  <a:lnTo>
                    <a:pt x="616872" y="3291"/>
                  </a:lnTo>
                  <a:lnTo>
                    <a:pt x="589655" y="0"/>
                  </a:lnTo>
                  <a:close/>
                </a:path>
                <a:path w="675640" h="256539">
                  <a:moveTo>
                    <a:pt x="649413" y="21068"/>
                  </a:moveTo>
                  <a:lnTo>
                    <a:pt x="590362" y="21068"/>
                  </a:lnTo>
                  <a:lnTo>
                    <a:pt x="612114" y="24098"/>
                  </a:lnTo>
                  <a:lnTo>
                    <a:pt x="630179" y="32719"/>
                  </a:lnTo>
                  <a:lnTo>
                    <a:pt x="643928" y="46227"/>
                  </a:lnTo>
                  <a:lnTo>
                    <a:pt x="652730" y="63917"/>
                  </a:lnTo>
                  <a:lnTo>
                    <a:pt x="673281" y="56417"/>
                  </a:lnTo>
                  <a:lnTo>
                    <a:pt x="660412" y="31031"/>
                  </a:lnTo>
                  <a:lnTo>
                    <a:pt x="649413" y="210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7536180" cy="5732145"/>
            </a:xfrm>
            <a:custGeom>
              <a:avLst/>
              <a:gdLst/>
              <a:ahLst/>
              <a:cxnLst/>
              <a:rect l="l" t="t" r="r" b="b"/>
              <a:pathLst>
                <a:path w="7536180" h="5732145">
                  <a:moveTo>
                    <a:pt x="0" y="5731763"/>
                  </a:moveTo>
                  <a:lnTo>
                    <a:pt x="7536180" y="5731763"/>
                  </a:lnTo>
                  <a:lnTo>
                    <a:pt x="753618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36180" y="1126234"/>
              <a:ext cx="4655820" cy="5731761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81762" y="6499047"/>
            <a:ext cx="9461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40" dirty="0">
                <a:latin typeface="Calibri"/>
                <a:cs typeface="Calibri"/>
              </a:rPr>
              <a:t>3</a:t>
            </a:r>
            <a:endParaRPr sz="900" dirty="0">
              <a:latin typeface="Calibri"/>
              <a:cs typeface="Calibr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550164" y="1840991"/>
            <a:ext cx="6468173" cy="3738373"/>
            <a:chOff x="550164" y="1840991"/>
            <a:chExt cx="6468173" cy="3738373"/>
          </a:xfrm>
        </p:grpSpPr>
        <p:sp>
          <p:nvSpPr>
            <p:cNvPr id="12" name="object 12"/>
            <p:cNvSpPr/>
            <p:nvPr/>
          </p:nvSpPr>
          <p:spPr>
            <a:xfrm>
              <a:off x="550164" y="1840991"/>
              <a:ext cx="6468173" cy="2197735"/>
            </a:xfrm>
            <a:custGeom>
              <a:avLst/>
              <a:gdLst/>
              <a:ahLst/>
              <a:cxnLst/>
              <a:rect l="l" t="t" r="r" b="b"/>
              <a:pathLst>
                <a:path w="6457315" h="2197735">
                  <a:moveTo>
                    <a:pt x="6457188" y="1542288"/>
                  </a:moveTo>
                  <a:lnTo>
                    <a:pt x="0" y="1542288"/>
                  </a:lnTo>
                  <a:lnTo>
                    <a:pt x="0" y="2197608"/>
                  </a:lnTo>
                  <a:lnTo>
                    <a:pt x="6457188" y="2197608"/>
                  </a:lnTo>
                  <a:lnTo>
                    <a:pt x="6457188" y="1542288"/>
                  </a:lnTo>
                  <a:close/>
                </a:path>
                <a:path w="6457315" h="2197735">
                  <a:moveTo>
                    <a:pt x="6457188" y="771144"/>
                  </a:moveTo>
                  <a:lnTo>
                    <a:pt x="0" y="771144"/>
                  </a:lnTo>
                  <a:lnTo>
                    <a:pt x="0" y="1426464"/>
                  </a:lnTo>
                  <a:lnTo>
                    <a:pt x="6457188" y="1426464"/>
                  </a:lnTo>
                  <a:lnTo>
                    <a:pt x="6457188" y="771144"/>
                  </a:lnTo>
                  <a:close/>
                </a:path>
                <a:path w="6457315" h="2197735">
                  <a:moveTo>
                    <a:pt x="6457188" y="0"/>
                  </a:moveTo>
                  <a:lnTo>
                    <a:pt x="0" y="0"/>
                  </a:lnTo>
                  <a:lnTo>
                    <a:pt x="0" y="655320"/>
                  </a:lnTo>
                  <a:lnTo>
                    <a:pt x="6457188" y="655320"/>
                  </a:lnTo>
                  <a:lnTo>
                    <a:pt x="645718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72262" y="1841754"/>
              <a:ext cx="0" cy="2197100"/>
            </a:xfrm>
            <a:custGeom>
              <a:avLst/>
              <a:gdLst/>
              <a:ahLst/>
              <a:cxnLst/>
              <a:rect l="l" t="t" r="r" b="b"/>
              <a:pathLst>
                <a:path h="2197100">
                  <a:moveTo>
                    <a:pt x="0" y="0"/>
                  </a:moveTo>
                  <a:lnTo>
                    <a:pt x="0" y="656336"/>
                  </a:lnTo>
                </a:path>
                <a:path h="2197100">
                  <a:moveTo>
                    <a:pt x="0" y="769620"/>
                  </a:moveTo>
                  <a:lnTo>
                    <a:pt x="0" y="1425956"/>
                  </a:lnTo>
                </a:path>
                <a:path h="2197100">
                  <a:moveTo>
                    <a:pt x="0" y="1540764"/>
                  </a:moveTo>
                  <a:lnTo>
                    <a:pt x="0" y="2197100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550164" y="4154424"/>
              <a:ext cx="6457315" cy="655320"/>
            </a:xfrm>
            <a:custGeom>
              <a:avLst/>
              <a:gdLst/>
              <a:ahLst/>
              <a:cxnLst/>
              <a:rect l="l" t="t" r="r" b="b"/>
              <a:pathLst>
                <a:path w="6457315" h="655320">
                  <a:moveTo>
                    <a:pt x="6457188" y="0"/>
                  </a:moveTo>
                  <a:lnTo>
                    <a:pt x="0" y="0"/>
                  </a:lnTo>
                  <a:lnTo>
                    <a:pt x="0" y="655319"/>
                  </a:lnTo>
                  <a:lnTo>
                    <a:pt x="6457188" y="655319"/>
                  </a:lnTo>
                  <a:lnTo>
                    <a:pt x="645718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15" name="object 15"/>
            <p:cNvSpPr/>
            <p:nvPr/>
          </p:nvSpPr>
          <p:spPr>
            <a:xfrm>
              <a:off x="572262" y="4153661"/>
              <a:ext cx="0" cy="656590"/>
            </a:xfrm>
            <a:custGeom>
              <a:avLst/>
              <a:gdLst/>
              <a:ahLst/>
              <a:cxnLst/>
              <a:rect l="l" t="t" r="r" b="b"/>
              <a:pathLst>
                <a:path h="656589">
                  <a:moveTo>
                    <a:pt x="0" y="0"/>
                  </a:moveTo>
                  <a:lnTo>
                    <a:pt x="0" y="656336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50164" y="4924044"/>
              <a:ext cx="6457315" cy="655320"/>
            </a:xfrm>
            <a:custGeom>
              <a:avLst/>
              <a:gdLst/>
              <a:ahLst/>
              <a:cxnLst/>
              <a:rect l="l" t="t" r="r" b="b"/>
              <a:pathLst>
                <a:path w="6457315" h="655320">
                  <a:moveTo>
                    <a:pt x="6457188" y="0"/>
                  </a:moveTo>
                  <a:lnTo>
                    <a:pt x="0" y="0"/>
                  </a:lnTo>
                  <a:lnTo>
                    <a:pt x="0" y="655319"/>
                  </a:lnTo>
                  <a:lnTo>
                    <a:pt x="6457188" y="655319"/>
                  </a:lnTo>
                  <a:lnTo>
                    <a:pt x="645718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594359" y="2021839"/>
            <a:ext cx="6413500" cy="50847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0"/>
              </a:spcBef>
            </a:pPr>
            <a:endParaRPr sz="1400" dirty="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50163" y="5695188"/>
            <a:ext cx="6457315" cy="655320"/>
          </a:xfrm>
          <a:custGeom>
            <a:avLst/>
            <a:gdLst/>
            <a:ahLst/>
            <a:cxnLst/>
            <a:rect l="l" t="t" r="r" b="b"/>
            <a:pathLst>
              <a:path w="6457315" h="655320">
                <a:moveTo>
                  <a:pt x="6457188" y="0"/>
                </a:moveTo>
                <a:lnTo>
                  <a:pt x="0" y="0"/>
                </a:lnTo>
                <a:lnTo>
                  <a:pt x="0" y="655320"/>
                </a:lnTo>
                <a:lnTo>
                  <a:pt x="6457188" y="655320"/>
                </a:lnTo>
                <a:lnTo>
                  <a:pt x="645718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583752" y="5913523"/>
            <a:ext cx="6413500" cy="2350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8279">
              <a:lnSpc>
                <a:spcPts val="1555"/>
              </a:lnSpc>
              <a:spcBef>
                <a:spcPts val="105"/>
              </a:spcBef>
            </a:pPr>
            <a:r>
              <a:rPr lang="en-GB" sz="2000" b="1" spc="110" dirty="0">
                <a:latin typeface="Calibri"/>
                <a:cs typeface="Calibri"/>
              </a:rPr>
              <a:t>Conclusion</a:t>
            </a:r>
            <a:endParaRPr sz="2000" b="1" dirty="0">
              <a:latin typeface="Calibri"/>
              <a:cs typeface="Calibri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572262" y="4924805"/>
            <a:ext cx="0" cy="1426210"/>
          </a:xfrm>
          <a:custGeom>
            <a:avLst/>
            <a:gdLst/>
            <a:ahLst/>
            <a:cxnLst/>
            <a:rect l="l" t="t" r="r" b="b"/>
            <a:pathLst>
              <a:path h="1426210">
                <a:moveTo>
                  <a:pt x="0" y="0"/>
                </a:moveTo>
                <a:lnTo>
                  <a:pt x="0" y="656336"/>
                </a:lnTo>
              </a:path>
              <a:path h="1426210">
                <a:moveTo>
                  <a:pt x="0" y="769620"/>
                </a:moveTo>
                <a:lnTo>
                  <a:pt x="0" y="1425956"/>
                </a:lnTo>
              </a:path>
            </a:pathLst>
          </a:custGeom>
          <a:ln w="44196">
            <a:solidFill>
              <a:srgbClr val="A191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19">
            <a:extLst>
              <a:ext uri="{FF2B5EF4-FFF2-40B4-BE49-F238E27FC236}">
                <a16:creationId xmlns:a16="http://schemas.microsoft.com/office/drawing/2014/main" id="{B44263FE-859C-6730-0BF4-403A6BE19069}"/>
              </a:ext>
            </a:extLst>
          </p:cNvPr>
          <p:cNvSpPr txBox="1"/>
          <p:nvPr/>
        </p:nvSpPr>
        <p:spPr>
          <a:xfrm>
            <a:off x="617198" y="5165757"/>
            <a:ext cx="6413500" cy="2350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8279">
              <a:lnSpc>
                <a:spcPts val="1555"/>
              </a:lnSpc>
              <a:spcBef>
                <a:spcPts val="105"/>
              </a:spcBef>
            </a:pPr>
            <a:r>
              <a:rPr lang="en-GB" sz="2000" b="1" spc="110" dirty="0">
                <a:latin typeface="Calibri"/>
                <a:cs typeface="Calibri"/>
              </a:rPr>
              <a:t>Recommendations</a:t>
            </a:r>
            <a:endParaRPr sz="1400" b="1" dirty="0">
              <a:latin typeface="Calibri"/>
              <a:cs typeface="Calibri"/>
            </a:endParaRPr>
          </a:p>
        </p:txBody>
      </p:sp>
      <p:sp>
        <p:nvSpPr>
          <p:cNvPr id="24" name="object 19">
            <a:extLst>
              <a:ext uri="{FF2B5EF4-FFF2-40B4-BE49-F238E27FC236}">
                <a16:creationId xmlns:a16="http://schemas.microsoft.com/office/drawing/2014/main" id="{0E271D69-01CA-E450-79AD-870078791522}"/>
              </a:ext>
            </a:extLst>
          </p:cNvPr>
          <p:cNvSpPr txBox="1"/>
          <p:nvPr/>
        </p:nvSpPr>
        <p:spPr>
          <a:xfrm>
            <a:off x="604837" y="4292567"/>
            <a:ext cx="6413500" cy="44024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8279">
              <a:lnSpc>
                <a:spcPts val="1555"/>
              </a:lnSpc>
              <a:spcBef>
                <a:spcPts val="105"/>
              </a:spcBef>
            </a:pPr>
            <a:r>
              <a:rPr lang="en-GB" sz="2000" b="1" spc="110" dirty="0">
                <a:latin typeface="Calibri"/>
                <a:cs typeface="Calibri"/>
              </a:rPr>
              <a:t>Hofstede cultural dimensions: United Kingdom vs Germany</a:t>
            </a:r>
            <a:endParaRPr sz="2000" b="1" dirty="0">
              <a:latin typeface="Calibri"/>
              <a:cs typeface="Calibri"/>
            </a:endParaRPr>
          </a:p>
        </p:txBody>
      </p:sp>
      <p:sp>
        <p:nvSpPr>
          <p:cNvPr id="25" name="object 19">
            <a:extLst>
              <a:ext uri="{FF2B5EF4-FFF2-40B4-BE49-F238E27FC236}">
                <a16:creationId xmlns:a16="http://schemas.microsoft.com/office/drawing/2014/main" id="{CA6CD73A-A206-44F1-5207-545296F30A21}"/>
              </a:ext>
            </a:extLst>
          </p:cNvPr>
          <p:cNvSpPr txBox="1"/>
          <p:nvPr/>
        </p:nvSpPr>
        <p:spPr>
          <a:xfrm>
            <a:off x="621680" y="3583377"/>
            <a:ext cx="6413500" cy="2350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8279">
              <a:lnSpc>
                <a:spcPts val="1555"/>
              </a:lnSpc>
              <a:spcBef>
                <a:spcPts val="105"/>
              </a:spcBef>
            </a:pPr>
            <a:r>
              <a:rPr lang="en-GB" sz="2000" b="1" spc="110" dirty="0">
                <a:latin typeface="Calibri"/>
                <a:cs typeface="Calibri"/>
              </a:rPr>
              <a:t>Cultural sensitivity in Germany </a:t>
            </a:r>
            <a:endParaRPr sz="1400" b="1" dirty="0">
              <a:latin typeface="Calibri"/>
              <a:cs typeface="Calibri"/>
            </a:endParaRPr>
          </a:p>
        </p:txBody>
      </p:sp>
      <p:sp>
        <p:nvSpPr>
          <p:cNvPr id="26" name="object 19">
            <a:extLst>
              <a:ext uri="{FF2B5EF4-FFF2-40B4-BE49-F238E27FC236}">
                <a16:creationId xmlns:a16="http://schemas.microsoft.com/office/drawing/2014/main" id="{CFB09DD9-909F-D426-2180-479C041A1B5A}"/>
              </a:ext>
            </a:extLst>
          </p:cNvPr>
          <p:cNvSpPr txBox="1"/>
          <p:nvPr/>
        </p:nvSpPr>
        <p:spPr>
          <a:xfrm>
            <a:off x="574787" y="2855731"/>
            <a:ext cx="6413500" cy="2350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8279">
              <a:lnSpc>
                <a:spcPts val="1555"/>
              </a:lnSpc>
              <a:spcBef>
                <a:spcPts val="105"/>
              </a:spcBef>
            </a:pPr>
            <a:r>
              <a:rPr lang="en-GB" sz="2000" b="1" spc="110" dirty="0">
                <a:latin typeface="Calibri"/>
                <a:cs typeface="Calibri"/>
              </a:rPr>
              <a:t>German culture</a:t>
            </a:r>
            <a:endParaRPr sz="1400" b="1" dirty="0">
              <a:latin typeface="Calibri"/>
              <a:cs typeface="Calibri"/>
            </a:endParaRPr>
          </a:p>
        </p:txBody>
      </p:sp>
      <p:sp>
        <p:nvSpPr>
          <p:cNvPr id="27" name="object 19">
            <a:extLst>
              <a:ext uri="{FF2B5EF4-FFF2-40B4-BE49-F238E27FC236}">
                <a16:creationId xmlns:a16="http://schemas.microsoft.com/office/drawing/2014/main" id="{5ACF200A-D677-32A0-D627-FC9AE6F54CE3}"/>
              </a:ext>
            </a:extLst>
          </p:cNvPr>
          <p:cNvSpPr txBox="1"/>
          <p:nvPr/>
        </p:nvSpPr>
        <p:spPr>
          <a:xfrm>
            <a:off x="575491" y="2055183"/>
            <a:ext cx="6413500" cy="2350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8279">
              <a:lnSpc>
                <a:spcPts val="1555"/>
              </a:lnSpc>
              <a:spcBef>
                <a:spcPts val="105"/>
              </a:spcBef>
            </a:pPr>
            <a:r>
              <a:rPr lang="en-GB" sz="2000" b="1" spc="110" dirty="0">
                <a:latin typeface="Calibri"/>
                <a:cs typeface="Calibri"/>
              </a:rPr>
              <a:t>Mark &amp; Spencer expansion in Germany </a:t>
            </a:r>
            <a:endParaRPr sz="2000" b="1" dirty="0">
              <a:latin typeface="Calibri"/>
              <a:cs typeface="Calibri"/>
            </a:endParaRPr>
          </a:p>
        </p:txBody>
      </p:sp>
      <p:sp>
        <p:nvSpPr>
          <p:cNvPr id="30" name="object 7">
            <a:extLst>
              <a:ext uri="{FF2B5EF4-FFF2-40B4-BE49-F238E27FC236}">
                <a16:creationId xmlns:a16="http://schemas.microsoft.com/office/drawing/2014/main" id="{2966A5F1-471C-B2D2-22D1-4E948D84F8C0}"/>
              </a:ext>
            </a:extLst>
          </p:cNvPr>
          <p:cNvSpPr txBox="1">
            <a:spLocks/>
          </p:cNvSpPr>
          <p:nvPr/>
        </p:nvSpPr>
        <p:spPr>
          <a:xfrm>
            <a:off x="528929" y="205867"/>
            <a:ext cx="8034655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lvl1pPr>
              <a:defRPr sz="16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MARKS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TOPICS</a:t>
            </a:r>
            <a:endParaRPr lang="en-GB"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7536180" cy="5732145"/>
            </a:xfrm>
            <a:custGeom>
              <a:avLst/>
              <a:gdLst/>
              <a:ahLst/>
              <a:cxnLst/>
              <a:rect l="l" t="t" r="r" b="b"/>
              <a:pathLst>
                <a:path w="7536180" h="5732145">
                  <a:moveTo>
                    <a:pt x="0" y="5731763"/>
                  </a:moveTo>
                  <a:lnTo>
                    <a:pt x="7536180" y="5731763"/>
                  </a:lnTo>
                  <a:lnTo>
                    <a:pt x="753618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28929" y="205867"/>
            <a:ext cx="10536835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MARKS &amp; SPENCER EXPANSION IN GERMANY (Marks &amp; Spencer, 2023a)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1762" y="6499047"/>
            <a:ext cx="9461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40" dirty="0">
                <a:latin typeface="Calibri"/>
                <a:cs typeface="Calibri"/>
              </a:rPr>
              <a:t>4</a:t>
            </a:r>
            <a:endParaRPr sz="900">
              <a:latin typeface="Calibri"/>
              <a:cs typeface="Calibri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F470C4D-C893-9C84-4588-0925F1F7EB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1491" y="1124717"/>
            <a:ext cx="4657748" cy="5730737"/>
          </a:xfrm>
          <a:prstGeom prst="rect">
            <a:avLst/>
          </a:prstGeom>
        </p:spPr>
      </p:pic>
      <p:sp>
        <p:nvSpPr>
          <p:cNvPr id="10" name="object 19">
            <a:extLst>
              <a:ext uri="{FF2B5EF4-FFF2-40B4-BE49-F238E27FC236}">
                <a16:creationId xmlns:a16="http://schemas.microsoft.com/office/drawing/2014/main" id="{0F6CF13D-4ED0-6407-B38E-3B9ABCB1EBC2}"/>
              </a:ext>
            </a:extLst>
          </p:cNvPr>
          <p:cNvSpPr/>
          <p:nvPr/>
        </p:nvSpPr>
        <p:spPr>
          <a:xfrm>
            <a:off x="561213" y="1822483"/>
            <a:ext cx="6525388" cy="1277620"/>
          </a:xfrm>
          <a:custGeom>
            <a:avLst/>
            <a:gdLst/>
            <a:ahLst/>
            <a:cxnLst/>
            <a:rect l="l" t="t" r="r" b="b"/>
            <a:pathLst>
              <a:path w="4372610" h="1277620">
                <a:moveTo>
                  <a:pt x="4372356" y="0"/>
                </a:moveTo>
                <a:lnTo>
                  <a:pt x="0" y="0"/>
                </a:lnTo>
                <a:lnTo>
                  <a:pt x="0" y="1277112"/>
                </a:lnTo>
                <a:lnTo>
                  <a:pt x="4372356" y="1277112"/>
                </a:lnTo>
                <a:lnTo>
                  <a:pt x="43723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7">
            <a:extLst>
              <a:ext uri="{FF2B5EF4-FFF2-40B4-BE49-F238E27FC236}">
                <a16:creationId xmlns:a16="http://schemas.microsoft.com/office/drawing/2014/main" id="{25E5E673-23ED-90A3-AF32-1EC280D05F0B}"/>
              </a:ext>
            </a:extLst>
          </p:cNvPr>
          <p:cNvSpPr txBox="1"/>
          <p:nvPr/>
        </p:nvSpPr>
        <p:spPr>
          <a:xfrm>
            <a:off x="566545" y="2033932"/>
            <a:ext cx="6395955" cy="854721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Marks &amp; Spencer is a major British retailer founded in 1884 that provides quality products to millions of customers worldwide with its head office located in London.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object 19">
            <a:extLst>
              <a:ext uri="{FF2B5EF4-FFF2-40B4-BE49-F238E27FC236}">
                <a16:creationId xmlns:a16="http://schemas.microsoft.com/office/drawing/2014/main" id="{4E4FE908-7B58-462F-204F-D9293368A8DF}"/>
              </a:ext>
            </a:extLst>
          </p:cNvPr>
          <p:cNvSpPr/>
          <p:nvPr/>
        </p:nvSpPr>
        <p:spPr>
          <a:xfrm>
            <a:off x="551688" y="3360055"/>
            <a:ext cx="6525388" cy="1277620"/>
          </a:xfrm>
          <a:custGeom>
            <a:avLst/>
            <a:gdLst/>
            <a:ahLst/>
            <a:cxnLst/>
            <a:rect l="l" t="t" r="r" b="b"/>
            <a:pathLst>
              <a:path w="4372610" h="1277620">
                <a:moveTo>
                  <a:pt x="4372356" y="0"/>
                </a:moveTo>
                <a:lnTo>
                  <a:pt x="0" y="0"/>
                </a:lnTo>
                <a:lnTo>
                  <a:pt x="0" y="1277112"/>
                </a:lnTo>
                <a:lnTo>
                  <a:pt x="4372356" y="1277112"/>
                </a:lnTo>
                <a:lnTo>
                  <a:pt x="43723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19">
            <a:extLst>
              <a:ext uri="{FF2B5EF4-FFF2-40B4-BE49-F238E27FC236}">
                <a16:creationId xmlns:a16="http://schemas.microsoft.com/office/drawing/2014/main" id="{EEC09F43-3F36-23EF-6093-C67FF8F6A886}"/>
              </a:ext>
            </a:extLst>
          </p:cNvPr>
          <p:cNvSpPr/>
          <p:nvPr/>
        </p:nvSpPr>
        <p:spPr>
          <a:xfrm>
            <a:off x="561213" y="4897627"/>
            <a:ext cx="6525388" cy="1277620"/>
          </a:xfrm>
          <a:custGeom>
            <a:avLst/>
            <a:gdLst/>
            <a:ahLst/>
            <a:cxnLst/>
            <a:rect l="l" t="t" r="r" b="b"/>
            <a:pathLst>
              <a:path w="4372610" h="1277620">
                <a:moveTo>
                  <a:pt x="4372356" y="0"/>
                </a:moveTo>
                <a:lnTo>
                  <a:pt x="0" y="0"/>
                </a:lnTo>
                <a:lnTo>
                  <a:pt x="0" y="1277112"/>
                </a:lnTo>
                <a:lnTo>
                  <a:pt x="4372356" y="1277112"/>
                </a:lnTo>
                <a:lnTo>
                  <a:pt x="43723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25">
            <a:extLst>
              <a:ext uri="{FF2B5EF4-FFF2-40B4-BE49-F238E27FC236}">
                <a16:creationId xmlns:a16="http://schemas.microsoft.com/office/drawing/2014/main" id="{C8C6F8A1-9B6D-5D85-736D-34D2062A4654}"/>
              </a:ext>
            </a:extLst>
          </p:cNvPr>
          <p:cNvSpPr/>
          <p:nvPr/>
        </p:nvSpPr>
        <p:spPr>
          <a:xfrm>
            <a:off x="572261" y="1812798"/>
            <a:ext cx="45719" cy="4362450"/>
          </a:xfrm>
          <a:custGeom>
            <a:avLst/>
            <a:gdLst/>
            <a:ahLst/>
            <a:cxnLst/>
            <a:rect l="l" t="t" r="r" b="b"/>
            <a:pathLst>
              <a:path h="4362450">
                <a:moveTo>
                  <a:pt x="0" y="0"/>
                </a:moveTo>
                <a:lnTo>
                  <a:pt x="0" y="1279016"/>
                </a:lnTo>
              </a:path>
              <a:path h="4362450">
                <a:moveTo>
                  <a:pt x="0" y="1540764"/>
                </a:moveTo>
                <a:lnTo>
                  <a:pt x="0" y="2819781"/>
                </a:lnTo>
              </a:path>
              <a:path h="4362450">
                <a:moveTo>
                  <a:pt x="0" y="3083052"/>
                </a:moveTo>
                <a:lnTo>
                  <a:pt x="0" y="4362132"/>
                </a:lnTo>
              </a:path>
            </a:pathLst>
          </a:custGeom>
          <a:ln w="44196">
            <a:solidFill>
              <a:srgbClr val="A191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17">
            <a:extLst>
              <a:ext uri="{FF2B5EF4-FFF2-40B4-BE49-F238E27FC236}">
                <a16:creationId xmlns:a16="http://schemas.microsoft.com/office/drawing/2014/main" id="{A6C8E29F-5967-88E4-1442-69DED82B0885}"/>
              </a:ext>
            </a:extLst>
          </p:cNvPr>
          <p:cNvSpPr txBox="1"/>
          <p:nvPr/>
        </p:nvSpPr>
        <p:spPr>
          <a:xfrm>
            <a:off x="572261" y="3433005"/>
            <a:ext cx="6395955" cy="113172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Marks &amp; Spencer has a solid reputation for product quality and has adopted stringent quality control methods. The firm is well-known for its "St. Michael Quality Promise" mark, which emphasises reliability and high standards.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object 17">
            <a:extLst>
              <a:ext uri="{FF2B5EF4-FFF2-40B4-BE49-F238E27FC236}">
                <a16:creationId xmlns:a16="http://schemas.microsoft.com/office/drawing/2014/main" id="{EDE96A86-049A-9212-F0C3-64D65EC65214}"/>
              </a:ext>
            </a:extLst>
          </p:cNvPr>
          <p:cNvSpPr txBox="1"/>
          <p:nvPr/>
        </p:nvSpPr>
        <p:spPr>
          <a:xfrm>
            <a:off x="592263" y="5070977"/>
            <a:ext cx="6395955" cy="854721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of the year 2023, the number of Marks and Spencer outlets worldwide stood at 406, with 1,064 of them situated within the United Kingdom.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7536180" cy="5732145"/>
            </a:xfrm>
            <a:custGeom>
              <a:avLst/>
              <a:gdLst/>
              <a:ahLst/>
              <a:cxnLst/>
              <a:rect l="l" t="t" r="r" b="b"/>
              <a:pathLst>
                <a:path w="7536180" h="5732145">
                  <a:moveTo>
                    <a:pt x="0" y="5731763"/>
                  </a:moveTo>
                  <a:lnTo>
                    <a:pt x="7536180" y="5731763"/>
                  </a:lnTo>
                  <a:lnTo>
                    <a:pt x="753618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28929" y="205867"/>
            <a:ext cx="8034655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GERMAN CULTURE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1762" y="6499047"/>
            <a:ext cx="94615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lang="en-GB" sz="900" spc="40" dirty="0">
                <a:latin typeface="Calibri"/>
                <a:cs typeface="Calibri"/>
              </a:rPr>
              <a:t>5</a:t>
            </a:r>
            <a:endParaRPr sz="900" dirty="0">
              <a:latin typeface="Calibri"/>
              <a:cs typeface="Calibri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262B1A2-80C6-EA10-35B6-E6231815E2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6180" y="1126236"/>
            <a:ext cx="4680000" cy="12965178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71E436D0-FCD6-6081-C463-875BAAB714F9}"/>
              </a:ext>
            </a:extLst>
          </p:cNvPr>
          <p:cNvGrpSpPr/>
          <p:nvPr/>
        </p:nvGrpSpPr>
        <p:grpSpPr>
          <a:xfrm>
            <a:off x="457200" y="1646924"/>
            <a:ext cx="6461887" cy="4690768"/>
            <a:chOff x="550164" y="1839467"/>
            <a:chExt cx="6461887" cy="4690768"/>
          </a:xfrm>
        </p:grpSpPr>
        <p:grpSp>
          <p:nvGrpSpPr>
            <p:cNvPr id="9" name="object 9"/>
            <p:cNvGrpSpPr/>
            <p:nvPr/>
          </p:nvGrpSpPr>
          <p:grpSpPr>
            <a:xfrm>
              <a:off x="550164" y="1839467"/>
              <a:ext cx="6457315" cy="4659580"/>
              <a:chOff x="550164" y="1839467"/>
              <a:chExt cx="6457315" cy="2969260"/>
            </a:xfrm>
          </p:grpSpPr>
          <p:sp>
            <p:nvSpPr>
              <p:cNvPr id="12" name="object 12"/>
              <p:cNvSpPr/>
              <p:nvPr/>
            </p:nvSpPr>
            <p:spPr>
              <a:xfrm>
                <a:off x="550164" y="1839467"/>
                <a:ext cx="6457315" cy="2197735"/>
              </a:xfrm>
              <a:custGeom>
                <a:avLst/>
                <a:gdLst/>
                <a:ahLst/>
                <a:cxnLst/>
                <a:rect l="l" t="t" r="r" b="b"/>
                <a:pathLst>
                  <a:path w="6457315" h="2197735">
                    <a:moveTo>
                      <a:pt x="6457188" y="1542288"/>
                    </a:moveTo>
                    <a:lnTo>
                      <a:pt x="0" y="1542288"/>
                    </a:lnTo>
                    <a:lnTo>
                      <a:pt x="0" y="2197608"/>
                    </a:lnTo>
                    <a:lnTo>
                      <a:pt x="6457188" y="2197608"/>
                    </a:lnTo>
                    <a:lnTo>
                      <a:pt x="6457188" y="1542288"/>
                    </a:lnTo>
                    <a:close/>
                  </a:path>
                  <a:path w="6457315" h="2197735">
                    <a:moveTo>
                      <a:pt x="6457188" y="771144"/>
                    </a:moveTo>
                    <a:lnTo>
                      <a:pt x="0" y="771144"/>
                    </a:lnTo>
                    <a:lnTo>
                      <a:pt x="0" y="1426464"/>
                    </a:lnTo>
                    <a:lnTo>
                      <a:pt x="6457188" y="1426464"/>
                    </a:lnTo>
                    <a:lnTo>
                      <a:pt x="6457188" y="771144"/>
                    </a:lnTo>
                    <a:close/>
                  </a:path>
                  <a:path w="6457315" h="2197735">
                    <a:moveTo>
                      <a:pt x="6457188" y="0"/>
                    </a:moveTo>
                    <a:lnTo>
                      <a:pt x="0" y="0"/>
                    </a:lnTo>
                    <a:lnTo>
                      <a:pt x="0" y="653796"/>
                    </a:lnTo>
                    <a:lnTo>
                      <a:pt x="6457188" y="653796"/>
                    </a:lnTo>
                    <a:lnTo>
                      <a:pt x="6457188" y="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sp>
            <p:nvSpPr>
              <p:cNvPr id="13" name="object 13"/>
              <p:cNvSpPr/>
              <p:nvPr/>
            </p:nvSpPr>
            <p:spPr>
              <a:xfrm>
                <a:off x="572262" y="1840230"/>
                <a:ext cx="1905" cy="2197100"/>
              </a:xfrm>
              <a:custGeom>
                <a:avLst/>
                <a:gdLst/>
                <a:ahLst/>
                <a:cxnLst/>
                <a:rect l="l" t="t" r="r" b="b"/>
                <a:pathLst>
                  <a:path w="1904" h="2197100">
                    <a:moveTo>
                      <a:pt x="0" y="0"/>
                    </a:moveTo>
                    <a:lnTo>
                      <a:pt x="0" y="656209"/>
                    </a:lnTo>
                  </a:path>
                  <a:path w="1904" h="2197100">
                    <a:moveTo>
                      <a:pt x="0" y="769620"/>
                    </a:moveTo>
                    <a:lnTo>
                      <a:pt x="0" y="1425829"/>
                    </a:lnTo>
                  </a:path>
                  <a:path w="1904" h="2197100">
                    <a:moveTo>
                      <a:pt x="1523" y="1540764"/>
                    </a:moveTo>
                    <a:lnTo>
                      <a:pt x="1523" y="2196973"/>
                    </a:lnTo>
                  </a:path>
                </a:pathLst>
              </a:custGeom>
              <a:ln w="44196">
                <a:solidFill>
                  <a:srgbClr val="A19160"/>
                </a:solidFill>
              </a:ln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sp>
            <p:nvSpPr>
              <p:cNvPr id="14" name="object 14"/>
              <p:cNvSpPr/>
              <p:nvPr/>
            </p:nvSpPr>
            <p:spPr>
              <a:xfrm>
                <a:off x="550164" y="4152900"/>
                <a:ext cx="6457315" cy="655320"/>
              </a:xfrm>
              <a:custGeom>
                <a:avLst/>
                <a:gdLst/>
                <a:ahLst/>
                <a:cxnLst/>
                <a:rect l="l" t="t" r="r" b="b"/>
                <a:pathLst>
                  <a:path w="6457315" h="655320">
                    <a:moveTo>
                      <a:pt x="6457188" y="0"/>
                    </a:moveTo>
                    <a:lnTo>
                      <a:pt x="0" y="0"/>
                    </a:lnTo>
                    <a:lnTo>
                      <a:pt x="0" y="655319"/>
                    </a:lnTo>
                    <a:lnTo>
                      <a:pt x="6457188" y="655319"/>
                    </a:lnTo>
                    <a:lnTo>
                      <a:pt x="6457188" y="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sp>
            <p:nvSpPr>
              <p:cNvPr id="15" name="object 15"/>
              <p:cNvSpPr/>
              <p:nvPr/>
            </p:nvSpPr>
            <p:spPr>
              <a:xfrm>
                <a:off x="573786" y="4152137"/>
                <a:ext cx="0" cy="656590"/>
              </a:xfrm>
              <a:custGeom>
                <a:avLst/>
                <a:gdLst/>
                <a:ahLst/>
                <a:cxnLst/>
                <a:rect l="l" t="t" r="r" b="b"/>
                <a:pathLst>
                  <a:path h="656589">
                    <a:moveTo>
                      <a:pt x="0" y="0"/>
                    </a:moveTo>
                    <a:lnTo>
                      <a:pt x="0" y="656209"/>
                    </a:lnTo>
                  </a:path>
                </a:pathLst>
              </a:custGeom>
              <a:ln w="44196">
                <a:solidFill>
                  <a:srgbClr val="A19160"/>
                </a:solidFill>
              </a:ln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</p:grpSp>
        <p:sp>
          <p:nvSpPr>
            <p:cNvPr id="17" name="object 17"/>
            <p:cNvSpPr txBox="1"/>
            <p:nvPr/>
          </p:nvSpPr>
          <p:spPr>
            <a:xfrm>
              <a:off x="567080" y="3104083"/>
              <a:ext cx="6413500" cy="877163"/>
            </a:xfrm>
            <a:prstGeom prst="rect">
              <a:avLst/>
            </a:prstGeom>
          </p:spPr>
          <p:txBody>
            <a:bodyPr vert="horz" wrap="square" lIns="0" tIns="45720" rIns="0" bIns="0" rtlCol="0">
              <a:spAutoFit/>
            </a:bodyPr>
            <a:lstStyle/>
            <a:p>
              <a:pPr marL="208279" marR="419100" algn="just">
                <a:spcBef>
                  <a:spcPts val="360"/>
                </a:spcBef>
              </a:pPr>
              <a:r>
                <a:rPr lang="en-GB" spc="120" dirty="0">
                  <a:latin typeface="Calibri"/>
                  <a:cs typeface="Calibri"/>
                </a:rPr>
                <a:t>English is the recognised corporate language in Germany, where its usage is common among 56% of the general population (</a:t>
              </a:r>
              <a:r>
                <a:rPr lang="en-GB" spc="120" dirty="0" err="1">
                  <a:latin typeface="Calibri"/>
                  <a:cs typeface="Calibri"/>
                </a:rPr>
                <a:t>Erudera</a:t>
              </a:r>
              <a:r>
                <a:rPr lang="en-GB" spc="120" dirty="0">
                  <a:latin typeface="Calibri"/>
                  <a:cs typeface="Calibri"/>
                </a:rPr>
                <a:t>, 2023).</a:t>
              </a:r>
              <a:endParaRPr dirty="0">
                <a:latin typeface="Calibri"/>
                <a:cs typeface="Calibri"/>
              </a:endParaRPr>
            </a:p>
          </p:txBody>
        </p:sp>
        <p:sp>
          <p:nvSpPr>
            <p:cNvPr id="20" name="object 17">
              <a:extLst>
                <a:ext uri="{FF2B5EF4-FFF2-40B4-BE49-F238E27FC236}">
                  <a16:creationId xmlns:a16="http://schemas.microsoft.com/office/drawing/2014/main" id="{4D5FA0B7-0435-C8EE-D767-15111EF030AF}"/>
                </a:ext>
              </a:extLst>
            </p:cNvPr>
            <p:cNvSpPr txBox="1"/>
            <p:nvPr/>
          </p:nvSpPr>
          <p:spPr>
            <a:xfrm>
              <a:off x="584073" y="1893131"/>
              <a:ext cx="6413500" cy="877163"/>
            </a:xfrm>
            <a:prstGeom prst="rect">
              <a:avLst/>
            </a:prstGeom>
          </p:spPr>
          <p:txBody>
            <a:bodyPr vert="horz" wrap="square" lIns="0" tIns="45720" rIns="0" bIns="0" rtlCol="0">
              <a:spAutoFit/>
            </a:bodyPr>
            <a:lstStyle/>
            <a:p>
              <a:pPr marL="208279" marR="419100" algn="just">
                <a:spcBef>
                  <a:spcPts val="360"/>
                </a:spcBef>
              </a:pPr>
              <a:r>
                <a:rPr lang="en-GB" spc="120" dirty="0">
                  <a:latin typeface="Calibri"/>
                  <a:cs typeface="Calibri"/>
                </a:rPr>
                <a:t>German is the national language of Germany, and more than 95% of the people there speak it as their native language (BBC, 2014).</a:t>
              </a:r>
              <a:endParaRPr dirty="0">
                <a:latin typeface="Calibri"/>
                <a:cs typeface="Calibri"/>
              </a:endParaRPr>
            </a:p>
          </p:txBody>
        </p:sp>
        <p:sp>
          <p:nvSpPr>
            <p:cNvPr id="21" name="object 17">
              <a:extLst>
                <a:ext uri="{FF2B5EF4-FFF2-40B4-BE49-F238E27FC236}">
                  <a16:creationId xmlns:a16="http://schemas.microsoft.com/office/drawing/2014/main" id="{AED7BD33-75D5-0F02-9A75-97A0D2473170}"/>
                </a:ext>
              </a:extLst>
            </p:cNvPr>
            <p:cNvSpPr txBox="1"/>
            <p:nvPr/>
          </p:nvSpPr>
          <p:spPr>
            <a:xfrm>
              <a:off x="584073" y="4315381"/>
              <a:ext cx="6413500" cy="877163"/>
            </a:xfrm>
            <a:prstGeom prst="rect">
              <a:avLst/>
            </a:prstGeom>
          </p:spPr>
          <p:txBody>
            <a:bodyPr vert="horz" wrap="square" lIns="0" tIns="45720" rIns="0" bIns="0" rtlCol="0">
              <a:spAutoFit/>
            </a:bodyPr>
            <a:lstStyle/>
            <a:p>
              <a:pPr marL="208279" marR="419100" algn="just">
                <a:spcBef>
                  <a:spcPts val="360"/>
                </a:spcBef>
              </a:pPr>
              <a:r>
                <a:rPr lang="en-GB" spc="120" dirty="0">
                  <a:latin typeface="Calibri"/>
                  <a:cs typeface="Calibri"/>
                </a:rPr>
                <a:t>Since English and German are members of the same language family, learning German is simple because its rules are simple to follow (</a:t>
              </a:r>
              <a:r>
                <a:rPr lang="en-GB" spc="120" dirty="0" err="1">
                  <a:latin typeface="Calibri"/>
                  <a:cs typeface="Calibri"/>
                </a:rPr>
                <a:t>Erudera</a:t>
              </a:r>
              <a:r>
                <a:rPr lang="en-GB" spc="120" dirty="0">
                  <a:latin typeface="Calibri"/>
                  <a:cs typeface="Calibri"/>
                </a:rPr>
                <a:t>, 2023).</a:t>
              </a:r>
              <a:endParaRPr dirty="0">
                <a:latin typeface="Calibri"/>
                <a:cs typeface="Calibri"/>
              </a:endParaRPr>
            </a:p>
          </p:txBody>
        </p:sp>
        <p:sp>
          <p:nvSpPr>
            <p:cNvPr id="22" name="object 17">
              <a:extLst>
                <a:ext uri="{FF2B5EF4-FFF2-40B4-BE49-F238E27FC236}">
                  <a16:creationId xmlns:a16="http://schemas.microsoft.com/office/drawing/2014/main" id="{14955917-E963-2BAB-9DA1-5ECA151ABC4D}"/>
                </a:ext>
              </a:extLst>
            </p:cNvPr>
            <p:cNvSpPr txBox="1"/>
            <p:nvPr/>
          </p:nvSpPr>
          <p:spPr>
            <a:xfrm>
              <a:off x="598551" y="5376073"/>
              <a:ext cx="6413500" cy="1154162"/>
            </a:xfrm>
            <a:prstGeom prst="rect">
              <a:avLst/>
            </a:prstGeom>
          </p:spPr>
          <p:txBody>
            <a:bodyPr vert="horz" wrap="square" lIns="0" tIns="45720" rIns="0" bIns="0" rtlCol="0">
              <a:spAutoFit/>
            </a:bodyPr>
            <a:lstStyle/>
            <a:p>
              <a:pPr marL="208279" marR="419100" algn="just">
                <a:spcBef>
                  <a:spcPts val="360"/>
                </a:spcBef>
              </a:pPr>
              <a:r>
                <a:rPr lang="en-GB" spc="120" dirty="0">
                  <a:latin typeface="Calibri"/>
                  <a:cs typeface="Calibri"/>
                </a:rPr>
                <a:t>Germany's population is primarily German, with just one out of every ten people being foreign (GLOBIG, 2023), whereas the minority community in the UK is more diversified (Diehl, 2023).</a:t>
              </a:r>
              <a:endParaRPr dirty="0">
                <a:latin typeface="Calibri"/>
                <a:cs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88557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254" cy="6858381"/>
            <a:chOff x="0" y="0"/>
            <a:chExt cx="12192254" cy="6858381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10128885" cy="5732145"/>
            </a:xfrm>
            <a:custGeom>
              <a:avLst/>
              <a:gdLst/>
              <a:ahLst/>
              <a:cxnLst/>
              <a:rect l="l" t="t" r="r" b="b"/>
              <a:pathLst>
                <a:path w="10128885" h="5732145">
                  <a:moveTo>
                    <a:pt x="0" y="5731763"/>
                  </a:moveTo>
                  <a:lnTo>
                    <a:pt x="10128504" y="5731763"/>
                  </a:lnTo>
                  <a:lnTo>
                    <a:pt x="10128504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128504" y="1126234"/>
              <a:ext cx="2063496" cy="573176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181762" y="6499047"/>
            <a:ext cx="94615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lang="en-GB" sz="900" spc="40" dirty="0">
                <a:latin typeface="Calibri"/>
                <a:cs typeface="Calibri"/>
              </a:rPr>
              <a:t>6</a:t>
            </a:r>
            <a:endParaRPr sz="900" dirty="0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5264404" y="1507183"/>
            <a:ext cx="4600956" cy="2333064"/>
            <a:chOff x="5292852" y="1603247"/>
            <a:chExt cx="4600956" cy="2177796"/>
          </a:xfrm>
        </p:grpSpPr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92852" y="1603247"/>
              <a:ext cx="4600956" cy="2177796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5358384" y="1680064"/>
              <a:ext cx="4474845" cy="2051685"/>
            </a:xfrm>
            <a:custGeom>
              <a:avLst/>
              <a:gdLst/>
              <a:ahLst/>
              <a:cxnLst/>
              <a:rect l="l" t="t" r="r" b="b"/>
              <a:pathLst>
                <a:path w="4474845" h="2051685">
                  <a:moveTo>
                    <a:pt x="4474464" y="0"/>
                  </a:moveTo>
                  <a:lnTo>
                    <a:pt x="0" y="0"/>
                  </a:lnTo>
                  <a:lnTo>
                    <a:pt x="0" y="2051304"/>
                  </a:lnTo>
                  <a:lnTo>
                    <a:pt x="4474464" y="2051304"/>
                  </a:lnTo>
                  <a:lnTo>
                    <a:pt x="4474464" y="0"/>
                  </a:lnTo>
                  <a:close/>
                </a:path>
              </a:pathLst>
            </a:custGeom>
            <a:blipFill dpi="0"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l="117" t="-5282" r="117" b="-5282"/>
              </a:stretch>
            </a:blipFill>
          </p:spPr>
          <p:txBody>
            <a:bodyPr wrap="square" lIns="0" tIns="0" rIns="0" bIns="0" rtlCol="0"/>
            <a:lstStyle/>
            <a:p>
              <a:endParaRPr dirty="0"/>
            </a:p>
          </p:txBody>
        </p:sp>
      </p:grpSp>
      <p:sp>
        <p:nvSpPr>
          <p:cNvPr id="22" name="object 22"/>
          <p:cNvSpPr/>
          <p:nvPr/>
        </p:nvSpPr>
        <p:spPr>
          <a:xfrm>
            <a:off x="550163" y="1813560"/>
            <a:ext cx="4378960" cy="1277620"/>
          </a:xfrm>
          <a:custGeom>
            <a:avLst/>
            <a:gdLst/>
            <a:ahLst/>
            <a:cxnLst/>
            <a:rect l="l" t="t" r="r" b="b"/>
            <a:pathLst>
              <a:path w="4378960" h="1277620">
                <a:moveTo>
                  <a:pt x="4378452" y="0"/>
                </a:moveTo>
                <a:lnTo>
                  <a:pt x="0" y="0"/>
                </a:lnTo>
                <a:lnTo>
                  <a:pt x="0" y="1277112"/>
                </a:lnTo>
                <a:lnTo>
                  <a:pt x="4378452" y="1277112"/>
                </a:lnTo>
                <a:lnTo>
                  <a:pt x="437845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560014" y="2024453"/>
            <a:ext cx="4334510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Both nations possess a substantial proportion of their populations that maintain affiliations with religious organisations.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550037" y="1790573"/>
            <a:ext cx="4394200" cy="2840990"/>
            <a:chOff x="550037" y="1790573"/>
            <a:chExt cx="4394200" cy="2840990"/>
          </a:xfrm>
        </p:grpSpPr>
        <p:sp>
          <p:nvSpPr>
            <p:cNvPr id="25" name="object 25"/>
            <p:cNvSpPr/>
            <p:nvPr/>
          </p:nvSpPr>
          <p:spPr>
            <a:xfrm>
              <a:off x="572262" y="1812798"/>
              <a:ext cx="0" cy="1279525"/>
            </a:xfrm>
            <a:custGeom>
              <a:avLst/>
              <a:gdLst/>
              <a:ahLst/>
              <a:cxnLst/>
              <a:rect l="l" t="t" r="r" b="b"/>
              <a:pathLst>
                <a:path h="1279525">
                  <a:moveTo>
                    <a:pt x="0" y="0"/>
                  </a:moveTo>
                  <a:lnTo>
                    <a:pt x="0" y="1279016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571500" y="3355848"/>
              <a:ext cx="4372610" cy="1275715"/>
            </a:xfrm>
            <a:custGeom>
              <a:avLst/>
              <a:gdLst/>
              <a:ahLst/>
              <a:cxnLst/>
              <a:rect l="l" t="t" r="r" b="b"/>
              <a:pathLst>
                <a:path w="4372610" h="1275714">
                  <a:moveTo>
                    <a:pt x="4372356" y="0"/>
                  </a:moveTo>
                  <a:lnTo>
                    <a:pt x="0" y="0"/>
                  </a:lnTo>
                  <a:lnTo>
                    <a:pt x="0" y="1275588"/>
                  </a:lnTo>
                  <a:lnTo>
                    <a:pt x="4372356" y="1275588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560014" y="3426384"/>
            <a:ext cx="4349750" cy="113172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1285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concerns surrounding church taxation are now heated topics in Germany particularly when it comes to religion and the government (Barker, 2000)</a:t>
            </a:r>
          </a:p>
        </p:txBody>
      </p:sp>
      <p:grpSp>
        <p:nvGrpSpPr>
          <p:cNvPr id="28" name="object 28"/>
          <p:cNvGrpSpPr/>
          <p:nvPr/>
        </p:nvGrpSpPr>
        <p:grpSpPr>
          <a:xfrm>
            <a:off x="550037" y="3331336"/>
            <a:ext cx="4372610" cy="2842895"/>
            <a:chOff x="550037" y="3331336"/>
            <a:chExt cx="4372610" cy="2842895"/>
          </a:xfrm>
        </p:grpSpPr>
        <p:sp>
          <p:nvSpPr>
            <p:cNvPr id="29" name="object 29"/>
            <p:cNvSpPr/>
            <p:nvPr/>
          </p:nvSpPr>
          <p:spPr>
            <a:xfrm>
              <a:off x="572262" y="3353561"/>
              <a:ext cx="0" cy="1279525"/>
            </a:xfrm>
            <a:custGeom>
              <a:avLst/>
              <a:gdLst/>
              <a:ahLst/>
              <a:cxnLst/>
              <a:rect l="l" t="t" r="r" b="b"/>
              <a:pathLst>
                <a:path h="1279525">
                  <a:moveTo>
                    <a:pt x="0" y="0"/>
                  </a:moveTo>
                  <a:lnTo>
                    <a:pt x="0" y="1279017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550164" y="4896611"/>
              <a:ext cx="4372610" cy="1277620"/>
            </a:xfrm>
            <a:custGeom>
              <a:avLst/>
              <a:gdLst/>
              <a:ahLst/>
              <a:cxnLst/>
              <a:rect l="l" t="t" r="r" b="b"/>
              <a:pathLst>
                <a:path w="4372610" h="1277620">
                  <a:moveTo>
                    <a:pt x="4372356" y="0"/>
                  </a:moveTo>
                  <a:lnTo>
                    <a:pt x="0" y="0"/>
                  </a:lnTo>
                  <a:lnTo>
                    <a:pt x="0" y="1277112"/>
                  </a:lnTo>
                  <a:lnTo>
                    <a:pt x="4372356" y="1277112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571246" y="4830429"/>
            <a:ext cx="4328160" cy="1408078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0"/>
              </a:spcBef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social interactions, direct conflict is typically avoided by Germans. Maintaining balanced, harmonious relationships is considered important (Kim and Coleman, 2015)</a:t>
            </a:r>
          </a:p>
        </p:txBody>
      </p:sp>
      <p:sp>
        <p:nvSpPr>
          <p:cNvPr id="71" name="object 7">
            <a:extLst>
              <a:ext uri="{FF2B5EF4-FFF2-40B4-BE49-F238E27FC236}">
                <a16:creationId xmlns:a16="http://schemas.microsoft.com/office/drawing/2014/main" id="{7E9187A0-1CFA-B53C-FFE9-756A0C797B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8638" y="206375"/>
            <a:ext cx="10202862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GERMAN CULTURE</a:t>
            </a:r>
            <a:endParaRPr lang="en-GB" sz="2400" dirty="0">
              <a:latin typeface="Arial"/>
              <a:cs typeface="Arial"/>
            </a:endParaRPr>
          </a:p>
        </p:txBody>
      </p:sp>
      <p:grpSp>
        <p:nvGrpSpPr>
          <p:cNvPr id="72" name="object 12">
            <a:extLst>
              <a:ext uri="{FF2B5EF4-FFF2-40B4-BE49-F238E27FC236}">
                <a16:creationId xmlns:a16="http://schemas.microsoft.com/office/drawing/2014/main" id="{C54A846D-73E3-C2B8-61DE-654DB7028F64}"/>
              </a:ext>
            </a:extLst>
          </p:cNvPr>
          <p:cNvGrpSpPr/>
          <p:nvPr/>
        </p:nvGrpSpPr>
        <p:grpSpPr>
          <a:xfrm>
            <a:off x="5290693" y="4065950"/>
            <a:ext cx="4600956" cy="2342660"/>
            <a:chOff x="5292852" y="1603247"/>
            <a:chExt cx="4600956" cy="2177796"/>
          </a:xfrm>
        </p:grpSpPr>
        <p:pic>
          <p:nvPicPr>
            <p:cNvPr id="73" name="object 13">
              <a:extLst>
                <a:ext uri="{FF2B5EF4-FFF2-40B4-BE49-F238E27FC236}">
                  <a16:creationId xmlns:a16="http://schemas.microsoft.com/office/drawing/2014/main" id="{CB53C664-0C17-3DB6-952A-82B179257A2F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92852" y="1603247"/>
              <a:ext cx="4600956" cy="2177796"/>
            </a:xfrm>
            <a:prstGeom prst="rect">
              <a:avLst/>
            </a:prstGeom>
          </p:spPr>
        </p:pic>
        <p:sp>
          <p:nvSpPr>
            <p:cNvPr id="74" name="object 14">
              <a:extLst>
                <a:ext uri="{FF2B5EF4-FFF2-40B4-BE49-F238E27FC236}">
                  <a16:creationId xmlns:a16="http://schemas.microsoft.com/office/drawing/2014/main" id="{A0C51453-C107-5623-E772-B4BCB4452373}"/>
                </a:ext>
              </a:extLst>
            </p:cNvPr>
            <p:cNvSpPr/>
            <p:nvPr/>
          </p:nvSpPr>
          <p:spPr>
            <a:xfrm>
              <a:off x="5358384" y="1668779"/>
              <a:ext cx="4474845" cy="2052000"/>
            </a:xfrm>
            <a:custGeom>
              <a:avLst/>
              <a:gdLst/>
              <a:ahLst/>
              <a:cxnLst/>
              <a:rect l="l" t="t" r="r" b="b"/>
              <a:pathLst>
                <a:path w="4474845" h="2051685">
                  <a:moveTo>
                    <a:pt x="4474464" y="0"/>
                  </a:moveTo>
                  <a:lnTo>
                    <a:pt x="0" y="0"/>
                  </a:lnTo>
                  <a:lnTo>
                    <a:pt x="0" y="2051304"/>
                  </a:lnTo>
                  <a:lnTo>
                    <a:pt x="4474464" y="2051304"/>
                  </a:lnTo>
                  <a:lnTo>
                    <a:pt x="4474464" y="0"/>
                  </a:lnTo>
                  <a:close/>
                </a:path>
              </a:pathLst>
            </a:custGeom>
            <a:blipFill dpi="0"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1764" b="-1764"/>
              </a:stretch>
            </a:blipFill>
          </p:spPr>
          <p:txBody>
            <a:bodyPr wrap="square" lIns="0" tIns="0" rIns="0" bIns="0" rtlCol="0"/>
            <a:lstStyle/>
            <a:p>
              <a:endParaRPr dirty="0"/>
            </a:p>
          </p:txBody>
        </p:sp>
      </p:grpSp>
      <p:sp>
        <p:nvSpPr>
          <p:cNvPr id="75" name="object 17">
            <a:extLst>
              <a:ext uri="{FF2B5EF4-FFF2-40B4-BE49-F238E27FC236}">
                <a16:creationId xmlns:a16="http://schemas.microsoft.com/office/drawing/2014/main" id="{B60388D0-7889-4CCF-DDDC-60EC7036EDAE}"/>
              </a:ext>
            </a:extLst>
          </p:cNvPr>
          <p:cNvSpPr txBox="1"/>
          <p:nvPr/>
        </p:nvSpPr>
        <p:spPr>
          <a:xfrm>
            <a:off x="5498592" y="3857932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1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Religious affiliations in Germany </a:t>
            </a:r>
            <a:r>
              <a:rPr lang="en-GB" sz="900" i="1" dirty="0"/>
              <a:t>(</a:t>
            </a:r>
            <a:r>
              <a:rPr lang="en-GB" sz="900" i="1" dirty="0" err="1"/>
              <a:t>fowid</a:t>
            </a:r>
            <a:r>
              <a:rPr lang="en-GB" sz="900" i="1" dirty="0"/>
              <a:t>, 2023)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6" name="object 17">
            <a:extLst>
              <a:ext uri="{FF2B5EF4-FFF2-40B4-BE49-F238E27FC236}">
                <a16:creationId xmlns:a16="http://schemas.microsoft.com/office/drawing/2014/main" id="{785875BE-1B92-A651-3A71-B0FC7AC47739}"/>
              </a:ext>
            </a:extLst>
          </p:cNvPr>
          <p:cNvSpPr txBox="1"/>
          <p:nvPr/>
        </p:nvSpPr>
        <p:spPr>
          <a:xfrm>
            <a:off x="5630069" y="6426769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2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Religious affiliations in United Kingdom </a:t>
            </a:r>
            <a:r>
              <a:rPr lang="en-GB" sz="900" i="1" dirty="0"/>
              <a:t>(Office of National Statistics, 2022)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object 29">
            <a:extLst>
              <a:ext uri="{FF2B5EF4-FFF2-40B4-BE49-F238E27FC236}">
                <a16:creationId xmlns:a16="http://schemas.microsoft.com/office/drawing/2014/main" id="{F5BC101E-DF74-2F93-BBB0-6FCEE524C693}"/>
              </a:ext>
            </a:extLst>
          </p:cNvPr>
          <p:cNvSpPr/>
          <p:nvPr/>
        </p:nvSpPr>
        <p:spPr>
          <a:xfrm>
            <a:off x="571500" y="4894706"/>
            <a:ext cx="0" cy="1279525"/>
          </a:xfrm>
          <a:custGeom>
            <a:avLst/>
            <a:gdLst/>
            <a:ahLst/>
            <a:cxnLst/>
            <a:rect l="l" t="t" r="r" b="b"/>
            <a:pathLst>
              <a:path h="1279525">
                <a:moveTo>
                  <a:pt x="0" y="0"/>
                </a:moveTo>
                <a:lnTo>
                  <a:pt x="0" y="1279017"/>
                </a:lnTo>
              </a:path>
            </a:pathLst>
          </a:custGeom>
          <a:ln w="44196">
            <a:solidFill>
              <a:srgbClr val="A191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254" cy="6858381"/>
            <a:chOff x="0" y="0"/>
            <a:chExt cx="12192254" cy="6858381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10128885" cy="5732145"/>
            </a:xfrm>
            <a:custGeom>
              <a:avLst/>
              <a:gdLst/>
              <a:ahLst/>
              <a:cxnLst/>
              <a:rect l="l" t="t" r="r" b="b"/>
              <a:pathLst>
                <a:path w="10128885" h="5732145">
                  <a:moveTo>
                    <a:pt x="0" y="5731763"/>
                  </a:moveTo>
                  <a:lnTo>
                    <a:pt x="10128504" y="5731763"/>
                  </a:lnTo>
                  <a:lnTo>
                    <a:pt x="10128504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128504" y="1126233"/>
              <a:ext cx="2063496" cy="573176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92852" y="1606296"/>
              <a:ext cx="4600956" cy="2177796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5358384" y="1671827"/>
              <a:ext cx="4474845" cy="2051685"/>
            </a:xfrm>
            <a:custGeom>
              <a:avLst/>
              <a:gdLst/>
              <a:ahLst/>
              <a:cxnLst/>
              <a:rect l="l" t="t" r="r" b="b"/>
              <a:pathLst>
                <a:path w="4474845" h="2051685">
                  <a:moveTo>
                    <a:pt x="4474464" y="0"/>
                  </a:moveTo>
                  <a:lnTo>
                    <a:pt x="0" y="0"/>
                  </a:lnTo>
                  <a:lnTo>
                    <a:pt x="0" y="2051304"/>
                  </a:lnTo>
                  <a:lnTo>
                    <a:pt x="4474464" y="2051304"/>
                  </a:lnTo>
                  <a:lnTo>
                    <a:pt x="4474464" y="0"/>
                  </a:lnTo>
                  <a:close/>
                </a:path>
              </a:pathLst>
            </a:custGeom>
            <a:blipFill dpi="0"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8792" b="-8792"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1" name="object 11"/>
          <p:cNvGrpSpPr/>
          <p:nvPr/>
        </p:nvGrpSpPr>
        <p:grpSpPr>
          <a:xfrm>
            <a:off x="550163" y="1813560"/>
            <a:ext cx="9343645" cy="4527803"/>
            <a:chOff x="550163" y="1813560"/>
            <a:chExt cx="9343645" cy="4527803"/>
          </a:xfrm>
        </p:grpSpPr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92852" y="4163567"/>
              <a:ext cx="4600956" cy="2177796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5358384" y="4244552"/>
              <a:ext cx="4474845" cy="2051685"/>
            </a:xfrm>
            <a:prstGeom prst="rect">
              <a:avLst/>
            </a:prstGeom>
            <a:blipFill dpi="0"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22684" b="-22684"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50163" y="1813560"/>
              <a:ext cx="4378960" cy="1277620"/>
            </a:xfrm>
            <a:custGeom>
              <a:avLst/>
              <a:gdLst/>
              <a:ahLst/>
              <a:cxnLst/>
              <a:rect l="l" t="t" r="r" b="b"/>
              <a:pathLst>
                <a:path w="4378960" h="1277620">
                  <a:moveTo>
                    <a:pt x="4378452" y="0"/>
                  </a:moveTo>
                  <a:lnTo>
                    <a:pt x="0" y="0"/>
                  </a:lnTo>
                  <a:lnTo>
                    <a:pt x="0" y="1277112"/>
                  </a:lnTo>
                  <a:lnTo>
                    <a:pt x="4378452" y="1277112"/>
                  </a:lnTo>
                  <a:lnTo>
                    <a:pt x="43784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210185" y="6499047"/>
            <a:ext cx="94615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lang="en-GB" sz="900" spc="40" dirty="0">
                <a:latin typeface="Calibri"/>
                <a:cs typeface="Calibri"/>
              </a:rPr>
              <a:t>7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529834" y="3840791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3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GDP per capita in US dollars Germany vs United Kingdom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(IMF, 2023)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50037" y="1790573"/>
            <a:ext cx="4372610" cy="2840990"/>
            <a:chOff x="550037" y="1790573"/>
            <a:chExt cx="4372610" cy="2840990"/>
          </a:xfrm>
        </p:grpSpPr>
        <p:sp>
          <p:nvSpPr>
            <p:cNvPr id="20" name="object 20"/>
            <p:cNvSpPr/>
            <p:nvPr/>
          </p:nvSpPr>
          <p:spPr>
            <a:xfrm>
              <a:off x="572262" y="1812798"/>
              <a:ext cx="0" cy="1279525"/>
            </a:xfrm>
            <a:custGeom>
              <a:avLst/>
              <a:gdLst/>
              <a:ahLst/>
              <a:cxnLst/>
              <a:rect l="l" t="t" r="r" b="b"/>
              <a:pathLst>
                <a:path h="1279525">
                  <a:moveTo>
                    <a:pt x="0" y="0"/>
                  </a:moveTo>
                  <a:lnTo>
                    <a:pt x="0" y="1279016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50164" y="3355848"/>
              <a:ext cx="4372610" cy="1275715"/>
            </a:xfrm>
            <a:custGeom>
              <a:avLst/>
              <a:gdLst/>
              <a:ahLst/>
              <a:cxnLst/>
              <a:rect l="l" t="t" r="r" b="b"/>
              <a:pathLst>
                <a:path w="4372610" h="1275714">
                  <a:moveTo>
                    <a:pt x="4372356" y="0"/>
                  </a:moveTo>
                  <a:lnTo>
                    <a:pt x="0" y="0"/>
                  </a:lnTo>
                  <a:lnTo>
                    <a:pt x="0" y="1275588"/>
                  </a:lnTo>
                  <a:lnTo>
                    <a:pt x="4372356" y="1275588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575563" y="3426254"/>
            <a:ext cx="4328160" cy="113172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Compared to some other European cultures, Germany tends to be more traditional and conservative socially and politically (Van Ditmars, 2022)</a:t>
            </a:r>
            <a:endParaRPr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550037" y="3331336"/>
            <a:ext cx="4372610" cy="2840990"/>
            <a:chOff x="550037" y="3331336"/>
            <a:chExt cx="4372610" cy="2840990"/>
          </a:xfrm>
        </p:grpSpPr>
        <p:sp>
          <p:nvSpPr>
            <p:cNvPr id="24" name="object 24"/>
            <p:cNvSpPr/>
            <p:nvPr/>
          </p:nvSpPr>
          <p:spPr>
            <a:xfrm>
              <a:off x="572262" y="3353561"/>
              <a:ext cx="0" cy="1279525"/>
            </a:xfrm>
            <a:custGeom>
              <a:avLst/>
              <a:gdLst/>
              <a:ahLst/>
              <a:cxnLst/>
              <a:rect l="l" t="t" r="r" b="b"/>
              <a:pathLst>
                <a:path h="1279525">
                  <a:moveTo>
                    <a:pt x="0" y="0"/>
                  </a:moveTo>
                  <a:lnTo>
                    <a:pt x="0" y="1279017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25" name="object 25"/>
            <p:cNvSpPr/>
            <p:nvPr/>
          </p:nvSpPr>
          <p:spPr>
            <a:xfrm>
              <a:off x="550164" y="4895087"/>
              <a:ext cx="4372610" cy="1277620"/>
            </a:xfrm>
            <a:custGeom>
              <a:avLst/>
              <a:gdLst/>
              <a:ahLst/>
              <a:cxnLst/>
              <a:rect l="l" t="t" r="r" b="b"/>
              <a:pathLst>
                <a:path w="4372610" h="1277620">
                  <a:moveTo>
                    <a:pt x="4372356" y="0"/>
                  </a:moveTo>
                  <a:lnTo>
                    <a:pt x="0" y="0"/>
                  </a:lnTo>
                  <a:lnTo>
                    <a:pt x="0" y="1277112"/>
                  </a:lnTo>
                  <a:lnTo>
                    <a:pt x="4372356" y="1277112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566926" y="4829217"/>
            <a:ext cx="4328160" cy="1409360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90"/>
              </a:spcBef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Germans place a high value on privacy and personal space. The home is considered as a private refuge. They are not always open with personal details (</a:t>
            </a:r>
            <a:r>
              <a:rPr lang="en-GB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Trepte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Masur, 2017)</a:t>
            </a:r>
            <a:endParaRPr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0" name="object 7">
            <a:extLst>
              <a:ext uri="{FF2B5EF4-FFF2-40B4-BE49-F238E27FC236}">
                <a16:creationId xmlns:a16="http://schemas.microsoft.com/office/drawing/2014/main" id="{6F91376B-FBEE-8525-C056-9C63E5AFE64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8638" y="206375"/>
            <a:ext cx="10202862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GERMAN CULTURE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71" name="object 23">
            <a:extLst>
              <a:ext uri="{FF2B5EF4-FFF2-40B4-BE49-F238E27FC236}">
                <a16:creationId xmlns:a16="http://schemas.microsoft.com/office/drawing/2014/main" id="{64B37620-130A-CD3C-FB05-85638C2E786E}"/>
              </a:ext>
            </a:extLst>
          </p:cNvPr>
          <p:cNvSpPr txBox="1"/>
          <p:nvPr/>
        </p:nvSpPr>
        <p:spPr>
          <a:xfrm>
            <a:off x="563751" y="1902985"/>
            <a:ext cx="4334510" cy="1120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German social structure is centred around the middle class, however, the British structure directs its wealth towards the lower classes (Burkhardt et al., 2011)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object 17">
            <a:extLst>
              <a:ext uri="{FF2B5EF4-FFF2-40B4-BE49-F238E27FC236}">
                <a16:creationId xmlns:a16="http://schemas.microsoft.com/office/drawing/2014/main" id="{92385487-A9DD-E4C8-3DB3-6938C38EDCFB}"/>
              </a:ext>
            </a:extLst>
          </p:cNvPr>
          <p:cNvSpPr txBox="1"/>
          <p:nvPr/>
        </p:nvSpPr>
        <p:spPr>
          <a:xfrm>
            <a:off x="5510530" y="6341363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4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German privacy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(Hodge, 2020)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object 24">
            <a:extLst>
              <a:ext uri="{FF2B5EF4-FFF2-40B4-BE49-F238E27FC236}">
                <a16:creationId xmlns:a16="http://schemas.microsoft.com/office/drawing/2014/main" id="{4DBB43A4-079C-320B-2BF7-6A2F787BEC15}"/>
              </a:ext>
            </a:extLst>
          </p:cNvPr>
          <p:cNvSpPr/>
          <p:nvPr/>
        </p:nvSpPr>
        <p:spPr>
          <a:xfrm>
            <a:off x="572262" y="4895087"/>
            <a:ext cx="0" cy="1279525"/>
          </a:xfrm>
          <a:custGeom>
            <a:avLst/>
            <a:gdLst/>
            <a:ahLst/>
            <a:cxnLst/>
            <a:rect l="l" t="t" r="r" b="b"/>
            <a:pathLst>
              <a:path h="1279525">
                <a:moveTo>
                  <a:pt x="0" y="0"/>
                </a:moveTo>
                <a:lnTo>
                  <a:pt x="0" y="1279017"/>
                </a:lnTo>
              </a:path>
            </a:pathLst>
          </a:custGeom>
          <a:ln w="44196">
            <a:solidFill>
              <a:srgbClr val="A19160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12192000" cy="5732145"/>
            </a:xfrm>
            <a:custGeom>
              <a:avLst/>
              <a:gdLst/>
              <a:ahLst/>
              <a:cxnLst/>
              <a:rect l="l" t="t" r="r" b="b"/>
              <a:pathLst>
                <a:path w="12192000" h="5732145">
                  <a:moveTo>
                    <a:pt x="0" y="5731763"/>
                  </a:moveTo>
                  <a:lnTo>
                    <a:pt x="12192000" y="5731763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128504" y="4015738"/>
              <a:ext cx="2063496" cy="284226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128504" y="1126236"/>
              <a:ext cx="2063495" cy="2857500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550163" y="1606296"/>
            <a:ext cx="9344025" cy="4735195"/>
            <a:chOff x="550163" y="1606296"/>
            <a:chExt cx="9344025" cy="4735195"/>
          </a:xfrm>
        </p:grpSpPr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292852" y="4163568"/>
              <a:ext cx="4600956" cy="2177796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5358384" y="4229100"/>
              <a:ext cx="4474845" cy="2051685"/>
            </a:xfrm>
            <a:custGeom>
              <a:avLst/>
              <a:gdLst/>
              <a:ahLst/>
              <a:cxnLst/>
              <a:rect l="l" t="t" r="r" b="b"/>
              <a:pathLst>
                <a:path w="4474845" h="2051685">
                  <a:moveTo>
                    <a:pt x="4474464" y="0"/>
                  </a:moveTo>
                  <a:lnTo>
                    <a:pt x="0" y="0"/>
                  </a:lnTo>
                  <a:lnTo>
                    <a:pt x="0" y="2051304"/>
                  </a:lnTo>
                  <a:lnTo>
                    <a:pt x="4474464" y="2051304"/>
                  </a:lnTo>
                  <a:lnTo>
                    <a:pt x="447446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292852" y="1606296"/>
              <a:ext cx="4600956" cy="2177796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550164" y="1671827"/>
              <a:ext cx="9283065" cy="2051685"/>
            </a:xfrm>
            <a:custGeom>
              <a:avLst/>
              <a:gdLst/>
              <a:ahLst/>
              <a:cxnLst/>
              <a:rect l="l" t="t" r="r" b="b"/>
              <a:pathLst>
                <a:path w="9283065" h="2051685">
                  <a:moveTo>
                    <a:pt x="4378452" y="141732"/>
                  </a:moveTo>
                  <a:lnTo>
                    <a:pt x="0" y="141732"/>
                  </a:lnTo>
                  <a:lnTo>
                    <a:pt x="0" y="1418844"/>
                  </a:lnTo>
                  <a:lnTo>
                    <a:pt x="4378452" y="1418844"/>
                  </a:lnTo>
                  <a:lnTo>
                    <a:pt x="4378452" y="141732"/>
                  </a:lnTo>
                  <a:close/>
                </a:path>
                <a:path w="9283065" h="2051685">
                  <a:moveTo>
                    <a:pt x="9282684" y="0"/>
                  </a:moveTo>
                  <a:lnTo>
                    <a:pt x="4808220" y="0"/>
                  </a:lnTo>
                  <a:lnTo>
                    <a:pt x="4808220" y="2051304"/>
                  </a:lnTo>
                  <a:lnTo>
                    <a:pt x="9282684" y="2051304"/>
                  </a:lnTo>
                  <a:lnTo>
                    <a:pt x="928268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181762" y="6499047"/>
            <a:ext cx="94615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lang="en-GB" sz="900" spc="40" dirty="0">
                <a:latin typeface="Calibri"/>
                <a:cs typeface="Calibri"/>
              </a:rPr>
              <a:t>8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47601" y="1740769"/>
            <a:ext cx="4334510" cy="1408719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Especially at the beginning of a business connection, Germans tend to be quite formal. It is essential to use proper formal titles (Herr, Frau, etc.). Additionally, handshakes are quite firm. 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550037" y="1790573"/>
            <a:ext cx="4372610" cy="2840990"/>
            <a:chOff x="550037" y="1790573"/>
            <a:chExt cx="4372610" cy="2840990"/>
          </a:xfrm>
        </p:grpSpPr>
        <p:sp>
          <p:nvSpPr>
            <p:cNvPr id="18" name="object 18"/>
            <p:cNvSpPr/>
            <p:nvPr/>
          </p:nvSpPr>
          <p:spPr>
            <a:xfrm>
              <a:off x="572262" y="1812798"/>
              <a:ext cx="0" cy="1279525"/>
            </a:xfrm>
            <a:custGeom>
              <a:avLst/>
              <a:gdLst/>
              <a:ahLst/>
              <a:cxnLst/>
              <a:rect l="l" t="t" r="r" b="b"/>
              <a:pathLst>
                <a:path h="1279525">
                  <a:moveTo>
                    <a:pt x="0" y="0"/>
                  </a:moveTo>
                  <a:lnTo>
                    <a:pt x="0" y="1279016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50164" y="3354324"/>
              <a:ext cx="4372610" cy="1277620"/>
            </a:xfrm>
            <a:custGeom>
              <a:avLst/>
              <a:gdLst/>
              <a:ahLst/>
              <a:cxnLst/>
              <a:rect l="l" t="t" r="r" b="b"/>
              <a:pathLst>
                <a:path w="4372610" h="1277620">
                  <a:moveTo>
                    <a:pt x="4372356" y="0"/>
                  </a:moveTo>
                  <a:lnTo>
                    <a:pt x="0" y="0"/>
                  </a:lnTo>
                  <a:lnTo>
                    <a:pt x="0" y="1277112"/>
                  </a:lnTo>
                  <a:lnTo>
                    <a:pt x="4372356" y="1277112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550776" y="3526661"/>
            <a:ext cx="4328160" cy="85408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0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German culture places a significant emphasis on punctuality, regarding delay as a highly disrespectful behaviour.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550037" y="3331336"/>
            <a:ext cx="4372610" cy="2840990"/>
            <a:chOff x="550037" y="3331336"/>
            <a:chExt cx="4372610" cy="2840990"/>
          </a:xfrm>
        </p:grpSpPr>
        <p:sp>
          <p:nvSpPr>
            <p:cNvPr id="22" name="object 22"/>
            <p:cNvSpPr/>
            <p:nvPr/>
          </p:nvSpPr>
          <p:spPr>
            <a:xfrm>
              <a:off x="572262" y="3353561"/>
              <a:ext cx="0" cy="1279525"/>
            </a:xfrm>
            <a:custGeom>
              <a:avLst/>
              <a:gdLst/>
              <a:ahLst/>
              <a:cxnLst/>
              <a:rect l="l" t="t" r="r" b="b"/>
              <a:pathLst>
                <a:path h="1279525">
                  <a:moveTo>
                    <a:pt x="0" y="0"/>
                  </a:moveTo>
                  <a:lnTo>
                    <a:pt x="0" y="1279017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550164" y="4895087"/>
              <a:ext cx="4372610" cy="1277620"/>
            </a:xfrm>
            <a:custGeom>
              <a:avLst/>
              <a:gdLst/>
              <a:ahLst/>
              <a:cxnLst/>
              <a:rect l="l" t="t" r="r" b="b"/>
              <a:pathLst>
                <a:path w="4372610" h="1277620">
                  <a:moveTo>
                    <a:pt x="4372356" y="0"/>
                  </a:moveTo>
                  <a:lnTo>
                    <a:pt x="0" y="0"/>
                  </a:lnTo>
                  <a:lnTo>
                    <a:pt x="0" y="1277112"/>
                  </a:lnTo>
                  <a:lnTo>
                    <a:pt x="4372356" y="1277112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572262" y="5106216"/>
            <a:ext cx="4328160" cy="855362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90"/>
              </a:spcBef>
            </a:pPr>
            <a:r>
              <a:rPr lang="en-GB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Germans are known for their accuracy and attention to the smallest details. Agreements and documents are often properly detailed.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572262" y="4894326"/>
            <a:ext cx="0" cy="1279525"/>
          </a:xfrm>
          <a:custGeom>
            <a:avLst/>
            <a:gdLst/>
            <a:ahLst/>
            <a:cxnLst/>
            <a:rect l="l" t="t" r="r" b="b"/>
            <a:pathLst>
              <a:path h="1279525">
                <a:moveTo>
                  <a:pt x="0" y="0"/>
                </a:moveTo>
                <a:lnTo>
                  <a:pt x="0" y="1279080"/>
                </a:lnTo>
              </a:path>
            </a:pathLst>
          </a:custGeom>
          <a:ln w="44196">
            <a:solidFill>
              <a:srgbClr val="A191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2" name="object 5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128504" y="1126236"/>
            <a:ext cx="2063750" cy="2903220"/>
          </a:xfrm>
          <a:prstGeom prst="rect">
            <a:avLst/>
          </a:prstGeom>
        </p:spPr>
      </p:pic>
      <p:sp>
        <p:nvSpPr>
          <p:cNvPr id="60" name="object 7">
            <a:extLst>
              <a:ext uri="{FF2B5EF4-FFF2-40B4-BE49-F238E27FC236}">
                <a16:creationId xmlns:a16="http://schemas.microsoft.com/office/drawing/2014/main" id="{F1ED08EA-C302-01B7-1C81-FBF9BF111F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8638" y="206375"/>
            <a:ext cx="10202862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CULTURAL SENSITIVITY IN GERMANY (Santander, 2022) </a:t>
            </a:r>
            <a:endParaRPr lang="en-GB" sz="2400" dirty="0">
              <a:latin typeface="Arial"/>
              <a:cs typeface="Arial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0FFEF1F-113F-5048-BF4D-CE732C1F9D7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7533" b="26074"/>
          <a:stretch/>
        </p:blipFill>
        <p:spPr>
          <a:xfrm>
            <a:off x="5609359" y="1664399"/>
            <a:ext cx="3961846" cy="2051685"/>
          </a:xfrm>
          <a:prstGeom prst="rect">
            <a:avLst/>
          </a:prstGeom>
        </p:spPr>
      </p:pic>
      <p:sp>
        <p:nvSpPr>
          <p:cNvPr id="25" name="object 17">
            <a:extLst>
              <a:ext uri="{FF2B5EF4-FFF2-40B4-BE49-F238E27FC236}">
                <a16:creationId xmlns:a16="http://schemas.microsoft.com/office/drawing/2014/main" id="{DF292F78-52B7-769F-B7DD-DD92E2E1D0D9}"/>
              </a:ext>
            </a:extLst>
          </p:cNvPr>
          <p:cNvSpPr txBox="1"/>
          <p:nvPr/>
        </p:nvSpPr>
        <p:spPr>
          <a:xfrm>
            <a:off x="5498436" y="3819704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5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Germany and United Kingdom handshake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9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VectorStock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2023)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21483BD-6B8D-BB84-8C9C-871B5FE3E6C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-11187" b="-11187"/>
          <a:stretch/>
        </p:blipFill>
        <p:spPr>
          <a:xfrm>
            <a:off x="5363273" y="3996000"/>
            <a:ext cx="4470083" cy="2511117"/>
          </a:xfrm>
          <a:prstGeom prst="rect">
            <a:avLst/>
          </a:prstGeom>
        </p:spPr>
      </p:pic>
      <p:sp>
        <p:nvSpPr>
          <p:cNvPr id="28" name="object 17">
            <a:extLst>
              <a:ext uri="{FF2B5EF4-FFF2-40B4-BE49-F238E27FC236}">
                <a16:creationId xmlns:a16="http://schemas.microsoft.com/office/drawing/2014/main" id="{373FA128-B6B5-096F-1F85-A1D2D2EA1621}"/>
              </a:ext>
            </a:extLst>
          </p:cNvPr>
          <p:cNvSpPr txBox="1"/>
          <p:nvPr/>
        </p:nvSpPr>
        <p:spPr>
          <a:xfrm>
            <a:off x="5495776" y="6336667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6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contract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9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TechnoVibes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2023)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254" y="0"/>
            <a:ext cx="12192254" cy="6858381"/>
            <a:chOff x="0" y="0"/>
            <a:chExt cx="12192254" cy="6858381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10128504" cy="5732145"/>
            </a:xfrm>
            <a:custGeom>
              <a:avLst/>
              <a:gdLst/>
              <a:ahLst/>
              <a:cxnLst/>
              <a:rect l="l" t="t" r="r" b="b"/>
              <a:pathLst>
                <a:path w="5139055" h="5732145">
                  <a:moveTo>
                    <a:pt x="0" y="5731763"/>
                  </a:moveTo>
                  <a:lnTo>
                    <a:pt x="5138928" y="5731763"/>
                  </a:lnTo>
                  <a:lnTo>
                    <a:pt x="5138928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128504" y="4017263"/>
              <a:ext cx="2063496" cy="2840735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181762" y="6499047"/>
            <a:ext cx="9461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40" dirty="0">
                <a:latin typeface="Calibri"/>
                <a:cs typeface="Calibri"/>
              </a:rPr>
              <a:t>9</a:t>
            </a:r>
            <a:endParaRPr sz="900">
              <a:latin typeface="Calibri"/>
              <a:cs typeface="Calibr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550163" y="1126236"/>
            <a:ext cx="11641837" cy="3507231"/>
            <a:chOff x="550163" y="1126236"/>
            <a:chExt cx="11641837" cy="3507231"/>
          </a:xfrm>
        </p:grpSpPr>
        <p:sp>
          <p:nvSpPr>
            <p:cNvPr id="19" name="object 19"/>
            <p:cNvSpPr/>
            <p:nvPr/>
          </p:nvSpPr>
          <p:spPr>
            <a:xfrm>
              <a:off x="550163" y="3355847"/>
              <a:ext cx="9033616" cy="1277620"/>
            </a:xfrm>
            <a:custGeom>
              <a:avLst/>
              <a:gdLst/>
              <a:ahLst/>
              <a:cxnLst/>
              <a:rect l="l" t="t" r="r" b="b"/>
              <a:pathLst>
                <a:path w="4372610" h="1277620">
                  <a:moveTo>
                    <a:pt x="4372356" y="0"/>
                  </a:moveTo>
                  <a:lnTo>
                    <a:pt x="0" y="0"/>
                  </a:lnTo>
                  <a:lnTo>
                    <a:pt x="0" y="1277112"/>
                  </a:lnTo>
                  <a:lnTo>
                    <a:pt x="4372356" y="1277112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128504" y="1126236"/>
              <a:ext cx="2063496" cy="2859024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594358" y="3570525"/>
            <a:ext cx="8854431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330" algn="just">
              <a:spcBef>
                <a:spcPts val="100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German population tends towards adopting an organised and careful decision-making process, prioritising getting to the point of an agreement among all relevant parties rather than opting for speedy or risky choices. Agreements are typically established gradually.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550162" y="4895088"/>
            <a:ext cx="9033611" cy="1277620"/>
          </a:xfrm>
          <a:custGeom>
            <a:avLst/>
            <a:gdLst/>
            <a:ahLst/>
            <a:cxnLst/>
            <a:rect l="l" t="t" r="r" b="b"/>
            <a:pathLst>
              <a:path w="4372610" h="1277620">
                <a:moveTo>
                  <a:pt x="4372356" y="0"/>
                </a:moveTo>
                <a:lnTo>
                  <a:pt x="0" y="0"/>
                </a:lnTo>
                <a:lnTo>
                  <a:pt x="0" y="1277112"/>
                </a:lnTo>
                <a:lnTo>
                  <a:pt x="4372356" y="1277112"/>
                </a:lnTo>
                <a:lnTo>
                  <a:pt x="43723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632454" y="5111987"/>
            <a:ext cx="8778237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330" algn="just">
              <a:spcBef>
                <a:spcPts val="100"/>
              </a:spcBef>
            </a:pPr>
            <a:r>
              <a:rPr lang="en-GB" spc="-3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Germans show a notable predilection for maintaining distinct borders between their professional and personal environments. Individuals place a high importance on their allocated time for vacation and typically abstain from engaging in an excessive number of working hours.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10128504" y="4000500"/>
            <a:ext cx="2063750" cy="0"/>
          </a:xfrm>
          <a:custGeom>
            <a:avLst/>
            <a:gdLst/>
            <a:ahLst/>
            <a:cxnLst/>
            <a:rect l="l" t="t" r="r" b="b"/>
            <a:pathLst>
              <a:path w="2063750">
                <a:moveTo>
                  <a:pt x="0" y="0"/>
                </a:moveTo>
                <a:lnTo>
                  <a:pt x="2063750" y="0"/>
                </a:lnTo>
              </a:path>
            </a:pathLst>
          </a:custGeom>
          <a:ln w="579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 txBox="1"/>
          <p:nvPr/>
        </p:nvSpPr>
        <p:spPr>
          <a:xfrm>
            <a:off x="8066785" y="5472480"/>
            <a:ext cx="7937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spc="20" dirty="0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060692" y="4891532"/>
            <a:ext cx="7937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spc="2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" name="object 19">
            <a:extLst>
              <a:ext uri="{FF2B5EF4-FFF2-40B4-BE49-F238E27FC236}">
                <a16:creationId xmlns:a16="http://schemas.microsoft.com/office/drawing/2014/main" id="{264FDA61-4163-D5DA-1DE3-240B2305CB63}"/>
              </a:ext>
            </a:extLst>
          </p:cNvPr>
          <p:cNvSpPr/>
          <p:nvPr/>
        </p:nvSpPr>
        <p:spPr>
          <a:xfrm>
            <a:off x="561212" y="1822483"/>
            <a:ext cx="9033617" cy="1277620"/>
          </a:xfrm>
          <a:custGeom>
            <a:avLst/>
            <a:gdLst/>
            <a:ahLst/>
            <a:cxnLst/>
            <a:rect l="l" t="t" r="r" b="b"/>
            <a:pathLst>
              <a:path w="4372610" h="1277620">
                <a:moveTo>
                  <a:pt x="4372356" y="0"/>
                </a:moveTo>
                <a:lnTo>
                  <a:pt x="0" y="0"/>
                </a:lnTo>
                <a:lnTo>
                  <a:pt x="0" y="1277112"/>
                </a:lnTo>
                <a:lnTo>
                  <a:pt x="4372356" y="1277112"/>
                </a:lnTo>
                <a:lnTo>
                  <a:pt x="43723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7">
            <a:extLst>
              <a:ext uri="{FF2B5EF4-FFF2-40B4-BE49-F238E27FC236}">
                <a16:creationId xmlns:a16="http://schemas.microsoft.com/office/drawing/2014/main" id="{AF8A87EA-A23A-2EB9-021C-9D1EB52DDB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8638" y="206375"/>
            <a:ext cx="10202862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CULTURAL SENSITIVITY IN GERMANY (Passport to Trade, 2013)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94358" y="2049017"/>
            <a:ext cx="8854433" cy="854721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German corporations often adhere to formal hierarchical structures characterised by well-defined channels of top-down decision-making. Protocols and procedures have been strictly adhered to.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572262" y="1812798"/>
            <a:ext cx="0" cy="4362450"/>
          </a:xfrm>
          <a:custGeom>
            <a:avLst/>
            <a:gdLst/>
            <a:ahLst/>
            <a:cxnLst/>
            <a:rect l="l" t="t" r="r" b="b"/>
            <a:pathLst>
              <a:path h="4362450">
                <a:moveTo>
                  <a:pt x="0" y="0"/>
                </a:moveTo>
                <a:lnTo>
                  <a:pt x="0" y="1279016"/>
                </a:lnTo>
              </a:path>
              <a:path h="4362450">
                <a:moveTo>
                  <a:pt x="0" y="1540764"/>
                </a:moveTo>
                <a:lnTo>
                  <a:pt x="0" y="2819781"/>
                </a:lnTo>
              </a:path>
              <a:path h="4362450">
                <a:moveTo>
                  <a:pt x="0" y="3083052"/>
                </a:moveTo>
                <a:lnTo>
                  <a:pt x="0" y="4362132"/>
                </a:lnTo>
              </a:path>
            </a:pathLst>
          </a:custGeom>
          <a:ln w="44196">
            <a:solidFill>
              <a:srgbClr val="A191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12192000" cy="5732145"/>
            </a:xfrm>
            <a:custGeom>
              <a:avLst/>
              <a:gdLst/>
              <a:ahLst/>
              <a:cxnLst/>
              <a:rect l="l" t="t" r="r" b="b"/>
              <a:pathLst>
                <a:path w="12192000" h="5732145">
                  <a:moveTo>
                    <a:pt x="0" y="5731763"/>
                  </a:moveTo>
                  <a:lnTo>
                    <a:pt x="12192000" y="5731763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11065763" y="0"/>
            <a:ext cx="1126490" cy="1126490"/>
            <a:chOff x="11065763" y="0"/>
            <a:chExt cx="1126490" cy="1126490"/>
          </a:xfrm>
        </p:grpSpPr>
        <p:sp>
          <p:nvSpPr>
            <p:cNvPr id="7" name="object 7"/>
            <p:cNvSpPr/>
            <p:nvPr/>
          </p:nvSpPr>
          <p:spPr>
            <a:xfrm>
              <a:off x="11065763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1283697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181762" y="6499047"/>
            <a:ext cx="162560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60" dirty="0">
                <a:latin typeface="Calibri"/>
                <a:cs typeface="Calibri"/>
              </a:rPr>
              <a:t>10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46" name="object 7">
            <a:extLst>
              <a:ext uri="{FF2B5EF4-FFF2-40B4-BE49-F238E27FC236}">
                <a16:creationId xmlns:a16="http://schemas.microsoft.com/office/drawing/2014/main" id="{0FAFC128-5B6A-633F-BF15-D2B84DE61E5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8638" y="206375"/>
            <a:ext cx="10202862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HOFSTEDE CULTURAL DIMENSIONS: UK vs GERMANY</a:t>
            </a:r>
            <a:endParaRPr lang="en-GB" sz="2400" dirty="0">
              <a:latin typeface="Arial"/>
              <a:cs typeface="Arial"/>
            </a:endParaRPr>
          </a:p>
        </p:txBody>
      </p:sp>
      <p:graphicFrame>
        <p:nvGraphicFramePr>
          <p:cNvPr id="47" name="Chart 46">
            <a:extLst>
              <a:ext uri="{FF2B5EF4-FFF2-40B4-BE49-F238E27FC236}">
                <a16:creationId xmlns:a16="http://schemas.microsoft.com/office/drawing/2014/main" id="{14455810-952F-57E8-AE65-0CA5BEED1D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3851254"/>
              </p:ext>
            </p:extLst>
          </p:nvPr>
        </p:nvGraphicFramePr>
        <p:xfrm>
          <a:off x="181762" y="1126236"/>
          <a:ext cx="11790910" cy="52989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8" name="object 17">
            <a:extLst>
              <a:ext uri="{FF2B5EF4-FFF2-40B4-BE49-F238E27FC236}">
                <a16:creationId xmlns:a16="http://schemas.microsoft.com/office/drawing/2014/main" id="{90B022EF-176C-E01D-66C7-BD3E2C0239EF}"/>
              </a:ext>
            </a:extLst>
          </p:cNvPr>
          <p:cNvSpPr txBox="1"/>
          <p:nvPr/>
        </p:nvSpPr>
        <p:spPr>
          <a:xfrm>
            <a:off x="4039502" y="6490457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7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Hofstede dimensions for Germany and United Kingdom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(Hofstede Insights, 2023)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81762" y="6499047"/>
            <a:ext cx="162560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60" dirty="0">
                <a:latin typeface="Calibri"/>
                <a:cs typeface="Calibri"/>
              </a:rPr>
              <a:t>1</a:t>
            </a:r>
            <a:r>
              <a:rPr lang="en-GB" sz="900" spc="60" dirty="0">
                <a:latin typeface="Calibri"/>
                <a:cs typeface="Calibri"/>
              </a:rPr>
              <a:t>1</a:t>
            </a:r>
            <a:endParaRPr sz="9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24443" y="1126234"/>
            <a:ext cx="4067555" cy="5731761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C91A274-E0B7-7C59-E2B9-7EB1EE8108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2950579"/>
              </p:ext>
            </p:extLst>
          </p:nvPr>
        </p:nvGraphicFramePr>
        <p:xfrm>
          <a:off x="334796" y="1371599"/>
          <a:ext cx="7437603" cy="51274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4" name="object 7">
            <a:extLst>
              <a:ext uri="{FF2B5EF4-FFF2-40B4-BE49-F238E27FC236}">
                <a16:creationId xmlns:a16="http://schemas.microsoft.com/office/drawing/2014/main" id="{E48727C3-90EA-4B2B-5093-6F6F706C7EA1}"/>
              </a:ext>
            </a:extLst>
          </p:cNvPr>
          <p:cNvSpPr txBox="1">
            <a:spLocks/>
          </p:cNvSpPr>
          <p:nvPr/>
        </p:nvSpPr>
        <p:spPr>
          <a:xfrm>
            <a:off x="528638" y="206375"/>
            <a:ext cx="10202862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z="1600" spc="125" dirty="0">
                <a:solidFill>
                  <a:schemeClr val="bg1"/>
                </a:solidFill>
                <a:latin typeface="+mn-lt"/>
              </a:rPr>
              <a:t>RESHAPING</a:t>
            </a:r>
            <a:r>
              <a:rPr lang="en-GB" sz="1600" spc="95" dirty="0">
                <a:solidFill>
                  <a:schemeClr val="bg1"/>
                </a:solidFill>
                <a:latin typeface="+mn-lt"/>
              </a:rPr>
              <a:t> </a:t>
            </a:r>
            <a:r>
              <a:rPr lang="en-GB" sz="1600" dirty="0">
                <a:solidFill>
                  <a:schemeClr val="bg1"/>
                </a:solidFill>
                <a:latin typeface="+mn-lt"/>
              </a:rPr>
              <a:t>MARK &amp; SPENCER</a:t>
            </a:r>
            <a:endParaRPr lang="en-GB" sz="1600" spc="120" dirty="0">
              <a:solidFill>
                <a:schemeClr val="bg1"/>
              </a:solidFill>
              <a:latin typeface="+mn-lt"/>
            </a:endParaRPr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solidFill>
                  <a:schemeClr val="bg1"/>
                </a:solidFill>
                <a:latin typeface="Arial"/>
                <a:cs typeface="Arial"/>
              </a:rPr>
              <a:t>HOFSTEDE CULTURAL DIMENSIONS: UK vs GERMANY    </a:t>
            </a:r>
            <a:endParaRPr lang="en-GB" sz="24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40" name="object 17">
            <a:extLst>
              <a:ext uri="{FF2B5EF4-FFF2-40B4-BE49-F238E27FC236}">
                <a16:creationId xmlns:a16="http://schemas.microsoft.com/office/drawing/2014/main" id="{4672BD51-E812-55A4-707A-B0EF208C481D}"/>
              </a:ext>
            </a:extLst>
          </p:cNvPr>
          <p:cNvSpPr txBox="1"/>
          <p:nvPr/>
        </p:nvSpPr>
        <p:spPr>
          <a:xfrm>
            <a:off x="2196668" y="6500302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8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Hofstede dimensions for Germany and United Kingdom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(Hofstede Insights, 2023)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7394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1066145" cy="6858000"/>
            <a:chOff x="0" y="0"/>
            <a:chExt cx="11066145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6733540" cy="5732145"/>
            </a:xfrm>
            <a:custGeom>
              <a:avLst/>
              <a:gdLst/>
              <a:ahLst/>
              <a:cxnLst/>
              <a:rect l="l" t="t" r="r" b="b"/>
              <a:pathLst>
                <a:path w="6733540" h="5732145">
                  <a:moveTo>
                    <a:pt x="0" y="5731763"/>
                  </a:moveTo>
                  <a:lnTo>
                    <a:pt x="6733032" y="5731763"/>
                  </a:lnTo>
                  <a:lnTo>
                    <a:pt x="6733032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528929" y="205867"/>
            <a:ext cx="5370195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25" dirty="0">
                <a:solidFill>
                  <a:srgbClr val="FFFFFF"/>
                </a:solidFill>
                <a:latin typeface="Calibri"/>
                <a:cs typeface="Calibri"/>
              </a:rPr>
              <a:t>RESHAPING</a:t>
            </a:r>
            <a:r>
              <a:rPr sz="16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600" dirty="0">
                <a:solidFill>
                  <a:srgbClr val="FFFFFF"/>
                </a:solidFill>
                <a:latin typeface="Calibri"/>
                <a:cs typeface="Calibri"/>
              </a:rPr>
              <a:t>MARKS &amp; SPENCER</a:t>
            </a:r>
            <a:endParaRPr sz="1600" dirty="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50163" y="0"/>
            <a:ext cx="11642090" cy="2504440"/>
            <a:chOff x="550163" y="0"/>
            <a:chExt cx="11642090" cy="2504440"/>
          </a:xfrm>
        </p:grpSpPr>
        <p:sp>
          <p:nvSpPr>
            <p:cNvPr id="7" name="object 7"/>
            <p:cNvSpPr/>
            <p:nvPr/>
          </p:nvSpPr>
          <p:spPr>
            <a:xfrm>
              <a:off x="11065763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1283697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50163" y="1687067"/>
              <a:ext cx="5631180" cy="817244"/>
            </a:xfrm>
            <a:custGeom>
              <a:avLst/>
              <a:gdLst/>
              <a:ahLst/>
              <a:cxnLst/>
              <a:rect l="l" t="t" r="r" b="b"/>
              <a:pathLst>
                <a:path w="5631180" h="817244">
                  <a:moveTo>
                    <a:pt x="5631180" y="0"/>
                  </a:moveTo>
                  <a:lnTo>
                    <a:pt x="0" y="0"/>
                  </a:lnTo>
                  <a:lnTo>
                    <a:pt x="0" y="816863"/>
                  </a:lnTo>
                  <a:lnTo>
                    <a:pt x="5631180" y="816863"/>
                  </a:lnTo>
                  <a:lnTo>
                    <a:pt x="56311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556892" y="1762242"/>
            <a:ext cx="4539107" cy="65851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just">
              <a:lnSpc>
                <a:spcPct val="100000"/>
              </a:lnSpc>
              <a:spcBef>
                <a:spcPts val="95"/>
              </a:spcBef>
            </a:pPr>
            <a:r>
              <a:rPr lang="en-GB" sz="1400" b="1" spc="135" dirty="0">
                <a:latin typeface="Calibri"/>
                <a:cs typeface="Calibri"/>
              </a:rPr>
              <a:t>Stress punctuality in all aspects of business. Being late to meetings or appointments is seen as very rude in Germany.</a:t>
            </a:r>
            <a:endParaRPr sz="1400" b="1" dirty="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50163" y="2621279"/>
            <a:ext cx="5631180" cy="817244"/>
          </a:xfrm>
          <a:custGeom>
            <a:avLst/>
            <a:gdLst/>
            <a:ahLst/>
            <a:cxnLst/>
            <a:rect l="l" t="t" r="r" b="b"/>
            <a:pathLst>
              <a:path w="5631180" h="817245">
                <a:moveTo>
                  <a:pt x="5631180" y="0"/>
                </a:moveTo>
                <a:lnTo>
                  <a:pt x="0" y="0"/>
                </a:lnTo>
                <a:lnTo>
                  <a:pt x="0" y="816863"/>
                </a:lnTo>
                <a:lnTo>
                  <a:pt x="5631180" y="816863"/>
                </a:lnTo>
                <a:lnTo>
                  <a:pt x="56311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562824" y="2707121"/>
            <a:ext cx="4527241" cy="65851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just">
              <a:lnSpc>
                <a:spcPct val="100000"/>
              </a:lnSpc>
              <a:spcBef>
                <a:spcPts val="95"/>
              </a:spcBef>
            </a:pPr>
            <a:r>
              <a:rPr lang="en-GB" sz="1400" b="1" spc="110" dirty="0">
                <a:latin typeface="Calibri"/>
                <a:cs typeface="Calibri"/>
              </a:rPr>
              <a:t>Maintain proper protocols and structure in the office. Germans expect clear hierarchies, procedures, job roles and adherence to regulations.</a:t>
            </a:r>
            <a:endParaRPr sz="1400" b="1" dirty="0">
              <a:latin typeface="Calibri"/>
              <a:cs typeface="Calibri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550163" y="3561588"/>
            <a:ext cx="5631180" cy="817244"/>
          </a:xfrm>
          <a:custGeom>
            <a:avLst/>
            <a:gdLst/>
            <a:ahLst/>
            <a:cxnLst/>
            <a:rect l="l" t="t" r="r" b="b"/>
            <a:pathLst>
              <a:path w="5631180" h="817245">
                <a:moveTo>
                  <a:pt x="5631180" y="0"/>
                </a:moveTo>
                <a:lnTo>
                  <a:pt x="0" y="0"/>
                </a:lnTo>
                <a:lnTo>
                  <a:pt x="0" y="816863"/>
                </a:lnTo>
                <a:lnTo>
                  <a:pt x="5631180" y="816863"/>
                </a:lnTo>
                <a:lnTo>
                  <a:pt x="56311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540337" y="3723963"/>
            <a:ext cx="4533173" cy="47384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ts val="1775"/>
              </a:lnSpc>
              <a:spcBef>
                <a:spcPts val="95"/>
              </a:spcBef>
            </a:pPr>
            <a:r>
              <a:rPr lang="en-GB" sz="1400" b="1" spc="90" dirty="0">
                <a:latin typeface="Calibri"/>
                <a:cs typeface="Calibri"/>
              </a:rPr>
              <a:t>Enable independent working along with collaboration and do not impose socialization.</a:t>
            </a:r>
            <a:endParaRPr sz="1400" b="1" dirty="0">
              <a:latin typeface="Calibri"/>
              <a:cs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550163" y="4494276"/>
            <a:ext cx="5631180" cy="818515"/>
          </a:xfrm>
          <a:custGeom>
            <a:avLst/>
            <a:gdLst/>
            <a:ahLst/>
            <a:cxnLst/>
            <a:rect l="l" t="t" r="r" b="b"/>
            <a:pathLst>
              <a:path w="5631180" h="818514">
                <a:moveTo>
                  <a:pt x="5631180" y="0"/>
                </a:moveTo>
                <a:lnTo>
                  <a:pt x="0" y="0"/>
                </a:lnTo>
                <a:lnTo>
                  <a:pt x="0" y="818388"/>
                </a:lnTo>
                <a:lnTo>
                  <a:pt x="5631180" y="818388"/>
                </a:lnTo>
                <a:lnTo>
                  <a:pt x="56311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6" name="object 16"/>
          <p:cNvSpPr txBox="1"/>
          <p:nvPr/>
        </p:nvSpPr>
        <p:spPr>
          <a:xfrm>
            <a:off x="1556892" y="4782025"/>
            <a:ext cx="4335780" cy="23269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just">
              <a:spcBef>
                <a:spcPts val="95"/>
              </a:spcBef>
            </a:pPr>
            <a:r>
              <a:rPr lang="en-GB" sz="1400" b="1" dirty="0">
                <a:latin typeface="Calibri"/>
                <a:cs typeface="Calibri"/>
              </a:rPr>
              <a:t>Offer high-quality products, services and processes.</a:t>
            </a:r>
            <a:endParaRPr sz="1400" b="1" dirty="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50163" y="5425440"/>
            <a:ext cx="5631180" cy="817244"/>
          </a:xfrm>
          <a:custGeom>
            <a:avLst/>
            <a:gdLst/>
            <a:ahLst/>
            <a:cxnLst/>
            <a:rect l="l" t="t" r="r" b="b"/>
            <a:pathLst>
              <a:path w="5631180" h="817245">
                <a:moveTo>
                  <a:pt x="5631180" y="0"/>
                </a:moveTo>
                <a:lnTo>
                  <a:pt x="0" y="0"/>
                </a:lnTo>
                <a:lnTo>
                  <a:pt x="0" y="816863"/>
                </a:lnTo>
                <a:lnTo>
                  <a:pt x="5631180" y="816863"/>
                </a:lnTo>
                <a:lnTo>
                  <a:pt x="56311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1547697" y="5595655"/>
            <a:ext cx="4533172" cy="4430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lang="en-GB" sz="1400" b="1" spc="100" dirty="0">
                <a:latin typeface="Calibri"/>
                <a:cs typeface="Calibri"/>
              </a:rPr>
              <a:t>Consider employee welfare initiatives and a healthy work-life balance.</a:t>
            </a:r>
            <a:endParaRPr sz="1400" b="1" dirty="0">
              <a:latin typeface="Calibri"/>
              <a:cs typeface="Calibri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xfrm>
            <a:off x="528929" y="441705"/>
            <a:ext cx="5659755" cy="3815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400" b="1" dirty="0">
                <a:latin typeface="Arial"/>
                <a:cs typeface="Arial"/>
              </a:rPr>
              <a:t>RECOMMENDATIONS</a:t>
            </a:r>
            <a:endParaRPr sz="2400" dirty="0">
              <a:latin typeface="Arial"/>
              <a:cs typeface="Arial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551561" y="1126234"/>
            <a:ext cx="11640820" cy="5732145"/>
            <a:chOff x="551561" y="1126234"/>
            <a:chExt cx="11640820" cy="5732145"/>
          </a:xfrm>
        </p:grpSpPr>
        <p:pic>
          <p:nvPicPr>
            <p:cNvPr id="21" name="object 2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3032" y="1126234"/>
              <a:ext cx="5458968" cy="5731765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573786" y="1687830"/>
              <a:ext cx="0" cy="3624579"/>
            </a:xfrm>
            <a:custGeom>
              <a:avLst/>
              <a:gdLst/>
              <a:ahLst/>
              <a:cxnLst/>
              <a:rect l="l" t="t" r="r" b="b"/>
              <a:pathLst>
                <a:path h="3624579">
                  <a:moveTo>
                    <a:pt x="0" y="0"/>
                  </a:moveTo>
                  <a:lnTo>
                    <a:pt x="0" y="817245"/>
                  </a:lnTo>
                </a:path>
                <a:path h="3624579">
                  <a:moveTo>
                    <a:pt x="0" y="934212"/>
                  </a:moveTo>
                  <a:lnTo>
                    <a:pt x="0" y="1751457"/>
                  </a:lnTo>
                </a:path>
                <a:path h="3624579">
                  <a:moveTo>
                    <a:pt x="0" y="1874520"/>
                  </a:moveTo>
                  <a:lnTo>
                    <a:pt x="0" y="2691765"/>
                  </a:lnTo>
                </a:path>
                <a:path h="3624579">
                  <a:moveTo>
                    <a:pt x="0" y="2807208"/>
                  </a:moveTo>
                  <a:lnTo>
                    <a:pt x="0" y="3624453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856488" y="1909572"/>
              <a:ext cx="382905" cy="382905"/>
            </a:xfrm>
            <a:custGeom>
              <a:avLst/>
              <a:gdLst/>
              <a:ahLst/>
              <a:cxnLst/>
              <a:rect l="l" t="t" r="r" b="b"/>
              <a:pathLst>
                <a:path w="382905" h="382905">
                  <a:moveTo>
                    <a:pt x="191262" y="0"/>
                  </a:moveTo>
                  <a:lnTo>
                    <a:pt x="147409" y="5049"/>
                  </a:lnTo>
                  <a:lnTo>
                    <a:pt x="107152" y="19434"/>
                  </a:lnTo>
                  <a:lnTo>
                    <a:pt x="71639" y="42007"/>
                  </a:lnTo>
                  <a:lnTo>
                    <a:pt x="42019" y="71623"/>
                  </a:lnTo>
                  <a:lnTo>
                    <a:pt x="19440" y="107135"/>
                  </a:lnTo>
                  <a:lnTo>
                    <a:pt x="5051" y="147397"/>
                  </a:lnTo>
                  <a:lnTo>
                    <a:pt x="0" y="191262"/>
                  </a:lnTo>
                  <a:lnTo>
                    <a:pt x="5051" y="235126"/>
                  </a:lnTo>
                  <a:lnTo>
                    <a:pt x="19440" y="275388"/>
                  </a:lnTo>
                  <a:lnTo>
                    <a:pt x="42019" y="310900"/>
                  </a:lnTo>
                  <a:lnTo>
                    <a:pt x="71639" y="340516"/>
                  </a:lnTo>
                  <a:lnTo>
                    <a:pt x="107152" y="363089"/>
                  </a:lnTo>
                  <a:lnTo>
                    <a:pt x="147409" y="377474"/>
                  </a:lnTo>
                  <a:lnTo>
                    <a:pt x="191262" y="382524"/>
                  </a:lnTo>
                  <a:lnTo>
                    <a:pt x="235114" y="377474"/>
                  </a:lnTo>
                  <a:lnTo>
                    <a:pt x="275371" y="363089"/>
                  </a:lnTo>
                  <a:lnTo>
                    <a:pt x="310884" y="340516"/>
                  </a:lnTo>
                  <a:lnTo>
                    <a:pt x="340504" y="310900"/>
                  </a:lnTo>
                  <a:lnTo>
                    <a:pt x="363083" y="275388"/>
                  </a:lnTo>
                  <a:lnTo>
                    <a:pt x="377472" y="235126"/>
                  </a:lnTo>
                  <a:lnTo>
                    <a:pt x="382524" y="191262"/>
                  </a:lnTo>
                  <a:lnTo>
                    <a:pt x="377472" y="147397"/>
                  </a:lnTo>
                  <a:lnTo>
                    <a:pt x="363083" y="107135"/>
                  </a:lnTo>
                  <a:lnTo>
                    <a:pt x="340504" y="71623"/>
                  </a:lnTo>
                  <a:lnTo>
                    <a:pt x="310884" y="42007"/>
                  </a:lnTo>
                  <a:lnTo>
                    <a:pt x="275371" y="19434"/>
                  </a:lnTo>
                  <a:lnTo>
                    <a:pt x="235114" y="5049"/>
                  </a:lnTo>
                  <a:lnTo>
                    <a:pt x="191262" y="0"/>
                  </a:lnTo>
                  <a:close/>
                </a:path>
              </a:pathLst>
            </a:custGeom>
            <a:solidFill>
              <a:srgbClr val="A19160">
                <a:alpha val="1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047064" y="1806575"/>
              <a:ext cx="281305" cy="231775"/>
            </a:xfrm>
            <a:custGeom>
              <a:avLst/>
              <a:gdLst/>
              <a:ahLst/>
              <a:cxnLst/>
              <a:rect l="l" t="t" r="r" b="b"/>
              <a:pathLst>
                <a:path w="281305" h="231775">
                  <a:moveTo>
                    <a:pt x="0" y="0"/>
                  </a:moveTo>
                  <a:lnTo>
                    <a:pt x="0" y="88646"/>
                  </a:lnTo>
                  <a:lnTo>
                    <a:pt x="52233" y="95337"/>
                  </a:lnTo>
                  <a:lnTo>
                    <a:pt x="100024" y="114440"/>
                  </a:lnTo>
                  <a:lnTo>
                    <a:pt x="141379" y="144497"/>
                  </a:lnTo>
                  <a:lnTo>
                    <a:pt x="174302" y="184052"/>
                  </a:lnTo>
                  <a:lnTo>
                    <a:pt x="196799" y="231648"/>
                  </a:lnTo>
                  <a:lnTo>
                    <a:pt x="281101" y="204215"/>
                  </a:lnTo>
                  <a:lnTo>
                    <a:pt x="262935" y="160473"/>
                  </a:lnTo>
                  <a:lnTo>
                    <a:pt x="238526" y="120925"/>
                  </a:lnTo>
                  <a:lnTo>
                    <a:pt x="208569" y="86078"/>
                  </a:lnTo>
                  <a:lnTo>
                    <a:pt x="173764" y="56435"/>
                  </a:lnTo>
                  <a:lnTo>
                    <a:pt x="134807" y="32501"/>
                  </a:lnTo>
                  <a:lnTo>
                    <a:pt x="92396" y="14781"/>
                  </a:lnTo>
                  <a:lnTo>
                    <a:pt x="47227" y="37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64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51446" y="1806574"/>
              <a:ext cx="591820" cy="591185"/>
            </a:xfrm>
            <a:custGeom>
              <a:avLst/>
              <a:gdLst/>
              <a:ahLst/>
              <a:cxnLst/>
              <a:rect l="l" t="t" r="r" b="b"/>
              <a:pathLst>
                <a:path w="591819" h="591185">
                  <a:moveTo>
                    <a:pt x="591235" y="296672"/>
                  </a:moveTo>
                  <a:lnTo>
                    <a:pt x="587730" y="250304"/>
                  </a:lnTo>
                  <a:lnTo>
                    <a:pt x="576719" y="204216"/>
                  </a:lnTo>
                  <a:lnTo>
                    <a:pt x="492417" y="231648"/>
                  </a:lnTo>
                  <a:lnTo>
                    <a:pt x="502183" y="283387"/>
                  </a:lnTo>
                  <a:lnTo>
                    <a:pt x="498792" y="334733"/>
                  </a:lnTo>
                  <a:lnTo>
                    <a:pt x="482993" y="383374"/>
                  </a:lnTo>
                  <a:lnTo>
                    <a:pt x="455561" y="426923"/>
                  </a:lnTo>
                  <a:lnTo>
                    <a:pt x="417245" y="463042"/>
                  </a:lnTo>
                  <a:lnTo>
                    <a:pt x="371055" y="488340"/>
                  </a:lnTo>
                  <a:lnTo>
                    <a:pt x="321170" y="500989"/>
                  </a:lnTo>
                  <a:lnTo>
                    <a:pt x="270065" y="500989"/>
                  </a:lnTo>
                  <a:lnTo>
                    <a:pt x="220179" y="488340"/>
                  </a:lnTo>
                  <a:lnTo>
                    <a:pt x="174002" y="463042"/>
                  </a:lnTo>
                  <a:lnTo>
                    <a:pt x="135661" y="426923"/>
                  </a:lnTo>
                  <a:lnTo>
                    <a:pt x="108216" y="383374"/>
                  </a:lnTo>
                  <a:lnTo>
                    <a:pt x="92430" y="334733"/>
                  </a:lnTo>
                  <a:lnTo>
                    <a:pt x="89039" y="283387"/>
                  </a:lnTo>
                  <a:lnTo>
                    <a:pt x="98831" y="231648"/>
                  </a:lnTo>
                  <a:lnTo>
                    <a:pt x="121323" y="184061"/>
                  </a:lnTo>
                  <a:lnTo>
                    <a:pt x="154241" y="144500"/>
                  </a:lnTo>
                  <a:lnTo>
                    <a:pt x="195592" y="114452"/>
                  </a:lnTo>
                  <a:lnTo>
                    <a:pt x="243382" y="95338"/>
                  </a:lnTo>
                  <a:lnTo>
                    <a:pt x="295617" y="88646"/>
                  </a:lnTo>
                  <a:lnTo>
                    <a:pt x="295617" y="0"/>
                  </a:lnTo>
                  <a:lnTo>
                    <a:pt x="248386" y="3784"/>
                  </a:lnTo>
                  <a:lnTo>
                    <a:pt x="203225" y="14782"/>
                  </a:lnTo>
                  <a:lnTo>
                    <a:pt x="160820" y="32512"/>
                  </a:lnTo>
                  <a:lnTo>
                    <a:pt x="121869" y="56438"/>
                  </a:lnTo>
                  <a:lnTo>
                    <a:pt x="87058" y="86080"/>
                  </a:lnTo>
                  <a:lnTo>
                    <a:pt x="57099" y="120929"/>
                  </a:lnTo>
                  <a:lnTo>
                    <a:pt x="32677" y="160477"/>
                  </a:lnTo>
                  <a:lnTo>
                    <a:pt x="14490" y="204216"/>
                  </a:lnTo>
                  <a:lnTo>
                    <a:pt x="3492" y="250304"/>
                  </a:lnTo>
                  <a:lnTo>
                    <a:pt x="0" y="296672"/>
                  </a:lnTo>
                  <a:lnTo>
                    <a:pt x="3746" y="342480"/>
                  </a:lnTo>
                  <a:lnTo>
                    <a:pt x="14478" y="386943"/>
                  </a:lnTo>
                  <a:lnTo>
                    <a:pt x="31927" y="429221"/>
                  </a:lnTo>
                  <a:lnTo>
                    <a:pt x="55816" y="468503"/>
                  </a:lnTo>
                  <a:lnTo>
                    <a:pt x="85877" y="503974"/>
                  </a:lnTo>
                  <a:lnTo>
                    <a:pt x="121869" y="534797"/>
                  </a:lnTo>
                  <a:lnTo>
                    <a:pt x="162293" y="559473"/>
                  </a:lnTo>
                  <a:lnTo>
                    <a:pt x="205295" y="577088"/>
                  </a:lnTo>
                  <a:lnTo>
                    <a:pt x="250024" y="587667"/>
                  </a:lnTo>
                  <a:lnTo>
                    <a:pt x="295617" y="591185"/>
                  </a:lnTo>
                  <a:lnTo>
                    <a:pt x="341210" y="587667"/>
                  </a:lnTo>
                  <a:lnTo>
                    <a:pt x="385940" y="577088"/>
                  </a:lnTo>
                  <a:lnTo>
                    <a:pt x="428942" y="559473"/>
                  </a:lnTo>
                  <a:lnTo>
                    <a:pt x="469379" y="534797"/>
                  </a:lnTo>
                  <a:lnTo>
                    <a:pt x="505371" y="503974"/>
                  </a:lnTo>
                  <a:lnTo>
                    <a:pt x="535444" y="468503"/>
                  </a:lnTo>
                  <a:lnTo>
                    <a:pt x="559333" y="429221"/>
                  </a:lnTo>
                  <a:lnTo>
                    <a:pt x="576770" y="386943"/>
                  </a:lnTo>
                  <a:lnTo>
                    <a:pt x="587489" y="342480"/>
                  </a:lnTo>
                  <a:lnTo>
                    <a:pt x="591235" y="296672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181762" y="6499047"/>
            <a:ext cx="162560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60" dirty="0">
                <a:latin typeface="Calibri"/>
                <a:cs typeface="Calibri"/>
              </a:rPr>
              <a:t>1</a:t>
            </a:r>
            <a:r>
              <a:rPr lang="en-GB" sz="900" spc="60" dirty="0">
                <a:latin typeface="Calibri"/>
                <a:cs typeface="Calibri"/>
              </a:rPr>
              <a:t>2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79017" y="1926082"/>
            <a:ext cx="16065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0" b="1" spc="-50" dirty="0">
                <a:latin typeface="Arial"/>
                <a:cs typeface="Arial"/>
              </a:rPr>
              <a:t>1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751450" y="2843783"/>
            <a:ext cx="591820" cy="3299460"/>
            <a:chOff x="751450" y="2843783"/>
            <a:chExt cx="591820" cy="3299460"/>
          </a:xfrm>
        </p:grpSpPr>
        <p:sp>
          <p:nvSpPr>
            <p:cNvPr id="29" name="object 29"/>
            <p:cNvSpPr/>
            <p:nvPr/>
          </p:nvSpPr>
          <p:spPr>
            <a:xfrm>
              <a:off x="853440" y="2843783"/>
              <a:ext cx="387350" cy="3195955"/>
            </a:xfrm>
            <a:custGeom>
              <a:avLst/>
              <a:gdLst/>
              <a:ahLst/>
              <a:cxnLst/>
              <a:rect l="l" t="t" r="r" b="b"/>
              <a:pathLst>
                <a:path w="387350" h="3195954">
                  <a:moveTo>
                    <a:pt x="384048" y="191262"/>
                  </a:moveTo>
                  <a:lnTo>
                    <a:pt x="378968" y="147408"/>
                  </a:lnTo>
                  <a:lnTo>
                    <a:pt x="364528" y="107137"/>
                  </a:lnTo>
                  <a:lnTo>
                    <a:pt x="341858" y="71628"/>
                  </a:lnTo>
                  <a:lnTo>
                    <a:pt x="312115" y="42011"/>
                  </a:lnTo>
                  <a:lnTo>
                    <a:pt x="276466" y="19443"/>
                  </a:lnTo>
                  <a:lnTo>
                    <a:pt x="236054" y="5054"/>
                  </a:lnTo>
                  <a:lnTo>
                    <a:pt x="192024" y="0"/>
                  </a:lnTo>
                  <a:lnTo>
                    <a:pt x="147980" y="5054"/>
                  </a:lnTo>
                  <a:lnTo>
                    <a:pt x="107569" y="19443"/>
                  </a:lnTo>
                  <a:lnTo>
                    <a:pt x="71920" y="42011"/>
                  </a:lnTo>
                  <a:lnTo>
                    <a:pt x="42176" y="71628"/>
                  </a:lnTo>
                  <a:lnTo>
                    <a:pt x="19507" y="107137"/>
                  </a:lnTo>
                  <a:lnTo>
                    <a:pt x="5067" y="147408"/>
                  </a:lnTo>
                  <a:lnTo>
                    <a:pt x="0" y="191262"/>
                  </a:lnTo>
                  <a:lnTo>
                    <a:pt x="5067" y="235127"/>
                  </a:lnTo>
                  <a:lnTo>
                    <a:pt x="19507" y="275399"/>
                  </a:lnTo>
                  <a:lnTo>
                    <a:pt x="42176" y="310908"/>
                  </a:lnTo>
                  <a:lnTo>
                    <a:pt x="71920" y="340525"/>
                  </a:lnTo>
                  <a:lnTo>
                    <a:pt x="107569" y="363093"/>
                  </a:lnTo>
                  <a:lnTo>
                    <a:pt x="147980" y="377482"/>
                  </a:lnTo>
                  <a:lnTo>
                    <a:pt x="192024" y="382524"/>
                  </a:lnTo>
                  <a:lnTo>
                    <a:pt x="236054" y="377482"/>
                  </a:lnTo>
                  <a:lnTo>
                    <a:pt x="276466" y="363093"/>
                  </a:lnTo>
                  <a:lnTo>
                    <a:pt x="312115" y="340525"/>
                  </a:lnTo>
                  <a:lnTo>
                    <a:pt x="341858" y="310908"/>
                  </a:lnTo>
                  <a:lnTo>
                    <a:pt x="364528" y="275399"/>
                  </a:lnTo>
                  <a:lnTo>
                    <a:pt x="378968" y="235127"/>
                  </a:lnTo>
                  <a:lnTo>
                    <a:pt x="384048" y="191262"/>
                  </a:lnTo>
                  <a:close/>
                </a:path>
                <a:path w="387350" h="3195954">
                  <a:moveTo>
                    <a:pt x="385572" y="1128522"/>
                  </a:moveTo>
                  <a:lnTo>
                    <a:pt x="380517" y="1084668"/>
                  </a:lnTo>
                  <a:lnTo>
                    <a:pt x="366128" y="1044397"/>
                  </a:lnTo>
                  <a:lnTo>
                    <a:pt x="343547" y="1008888"/>
                  </a:lnTo>
                  <a:lnTo>
                    <a:pt x="313931" y="979271"/>
                  </a:lnTo>
                  <a:lnTo>
                    <a:pt x="278409" y="956703"/>
                  </a:lnTo>
                  <a:lnTo>
                    <a:pt x="238150" y="942314"/>
                  </a:lnTo>
                  <a:lnTo>
                    <a:pt x="194310" y="937260"/>
                  </a:lnTo>
                  <a:lnTo>
                    <a:pt x="150456" y="942314"/>
                  </a:lnTo>
                  <a:lnTo>
                    <a:pt x="110197" y="956703"/>
                  </a:lnTo>
                  <a:lnTo>
                    <a:pt x="74676" y="979271"/>
                  </a:lnTo>
                  <a:lnTo>
                    <a:pt x="45059" y="1008888"/>
                  </a:lnTo>
                  <a:lnTo>
                    <a:pt x="22479" y="1044397"/>
                  </a:lnTo>
                  <a:lnTo>
                    <a:pt x="8089" y="1084668"/>
                  </a:lnTo>
                  <a:lnTo>
                    <a:pt x="3048" y="1128522"/>
                  </a:lnTo>
                  <a:lnTo>
                    <a:pt x="8089" y="1172387"/>
                  </a:lnTo>
                  <a:lnTo>
                    <a:pt x="22479" y="1212659"/>
                  </a:lnTo>
                  <a:lnTo>
                    <a:pt x="45059" y="1248168"/>
                  </a:lnTo>
                  <a:lnTo>
                    <a:pt x="74676" y="1277785"/>
                  </a:lnTo>
                  <a:lnTo>
                    <a:pt x="110197" y="1300353"/>
                  </a:lnTo>
                  <a:lnTo>
                    <a:pt x="150456" y="1314742"/>
                  </a:lnTo>
                  <a:lnTo>
                    <a:pt x="194310" y="1319784"/>
                  </a:lnTo>
                  <a:lnTo>
                    <a:pt x="238150" y="1314742"/>
                  </a:lnTo>
                  <a:lnTo>
                    <a:pt x="278409" y="1300353"/>
                  </a:lnTo>
                  <a:lnTo>
                    <a:pt x="313931" y="1277785"/>
                  </a:lnTo>
                  <a:lnTo>
                    <a:pt x="343547" y="1248168"/>
                  </a:lnTo>
                  <a:lnTo>
                    <a:pt x="366128" y="1212659"/>
                  </a:lnTo>
                  <a:lnTo>
                    <a:pt x="380517" y="1172387"/>
                  </a:lnTo>
                  <a:lnTo>
                    <a:pt x="385572" y="1128522"/>
                  </a:lnTo>
                  <a:close/>
                </a:path>
                <a:path w="387350" h="3195954">
                  <a:moveTo>
                    <a:pt x="387096" y="3004566"/>
                  </a:moveTo>
                  <a:lnTo>
                    <a:pt x="382016" y="2960725"/>
                  </a:lnTo>
                  <a:lnTo>
                    <a:pt x="367576" y="2920466"/>
                  </a:lnTo>
                  <a:lnTo>
                    <a:pt x="344906" y="2884944"/>
                  </a:lnTo>
                  <a:lnTo>
                    <a:pt x="315163" y="2855328"/>
                  </a:lnTo>
                  <a:lnTo>
                    <a:pt x="279514" y="2832747"/>
                  </a:lnTo>
                  <a:lnTo>
                    <a:pt x="239102" y="2818358"/>
                  </a:lnTo>
                  <a:lnTo>
                    <a:pt x="195072" y="2813304"/>
                  </a:lnTo>
                  <a:lnTo>
                    <a:pt x="151028" y="2818358"/>
                  </a:lnTo>
                  <a:lnTo>
                    <a:pt x="110617" y="2832747"/>
                  </a:lnTo>
                  <a:lnTo>
                    <a:pt x="74968" y="2855328"/>
                  </a:lnTo>
                  <a:lnTo>
                    <a:pt x="45224" y="2884944"/>
                  </a:lnTo>
                  <a:lnTo>
                    <a:pt x="22555" y="2920466"/>
                  </a:lnTo>
                  <a:lnTo>
                    <a:pt x="8115" y="2960725"/>
                  </a:lnTo>
                  <a:lnTo>
                    <a:pt x="3048" y="3004566"/>
                  </a:lnTo>
                  <a:lnTo>
                    <a:pt x="8115" y="3048419"/>
                  </a:lnTo>
                  <a:lnTo>
                    <a:pt x="22555" y="3088678"/>
                  </a:lnTo>
                  <a:lnTo>
                    <a:pt x="45224" y="3124200"/>
                  </a:lnTo>
                  <a:lnTo>
                    <a:pt x="74968" y="3153816"/>
                  </a:lnTo>
                  <a:lnTo>
                    <a:pt x="110617" y="3176397"/>
                  </a:lnTo>
                  <a:lnTo>
                    <a:pt x="151028" y="3190786"/>
                  </a:lnTo>
                  <a:lnTo>
                    <a:pt x="195072" y="3195828"/>
                  </a:lnTo>
                  <a:lnTo>
                    <a:pt x="239102" y="3190786"/>
                  </a:lnTo>
                  <a:lnTo>
                    <a:pt x="279514" y="3176397"/>
                  </a:lnTo>
                  <a:lnTo>
                    <a:pt x="315163" y="3153816"/>
                  </a:lnTo>
                  <a:lnTo>
                    <a:pt x="344906" y="3124200"/>
                  </a:lnTo>
                  <a:lnTo>
                    <a:pt x="367576" y="3088678"/>
                  </a:lnTo>
                  <a:lnTo>
                    <a:pt x="382016" y="3048419"/>
                  </a:lnTo>
                  <a:lnTo>
                    <a:pt x="387096" y="3004566"/>
                  </a:lnTo>
                  <a:close/>
                </a:path>
              </a:pathLst>
            </a:custGeom>
            <a:solidFill>
              <a:srgbClr val="A19160">
                <a:alpha val="1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751446" y="5552058"/>
              <a:ext cx="591820" cy="591820"/>
            </a:xfrm>
            <a:custGeom>
              <a:avLst/>
              <a:gdLst/>
              <a:ahLst/>
              <a:cxnLst/>
              <a:rect l="l" t="t" r="r" b="b"/>
              <a:pathLst>
                <a:path w="591819" h="591820">
                  <a:moveTo>
                    <a:pt x="591235" y="296684"/>
                  </a:moveTo>
                  <a:lnTo>
                    <a:pt x="587730" y="250329"/>
                  </a:lnTo>
                  <a:lnTo>
                    <a:pt x="576719" y="204241"/>
                  </a:lnTo>
                  <a:lnTo>
                    <a:pt x="558546" y="160502"/>
                  </a:lnTo>
                  <a:lnTo>
                    <a:pt x="534136" y="120954"/>
                  </a:lnTo>
                  <a:lnTo>
                    <a:pt x="504177" y="86106"/>
                  </a:lnTo>
                  <a:lnTo>
                    <a:pt x="469379" y="56451"/>
                  </a:lnTo>
                  <a:lnTo>
                    <a:pt x="430415" y="32512"/>
                  </a:lnTo>
                  <a:lnTo>
                    <a:pt x="388010" y="14795"/>
                  </a:lnTo>
                  <a:lnTo>
                    <a:pt x="342836" y="3784"/>
                  </a:lnTo>
                  <a:lnTo>
                    <a:pt x="295617" y="0"/>
                  </a:lnTo>
                  <a:lnTo>
                    <a:pt x="295617" y="88658"/>
                  </a:lnTo>
                  <a:lnTo>
                    <a:pt x="347840" y="95351"/>
                  </a:lnTo>
                  <a:lnTo>
                    <a:pt x="395630" y="114439"/>
                  </a:lnTo>
                  <a:lnTo>
                    <a:pt x="436994" y="144487"/>
                  </a:lnTo>
                  <a:lnTo>
                    <a:pt x="469912" y="184035"/>
                  </a:lnTo>
                  <a:lnTo>
                    <a:pt x="492417" y="231648"/>
                  </a:lnTo>
                  <a:lnTo>
                    <a:pt x="502183" y="283387"/>
                  </a:lnTo>
                  <a:lnTo>
                    <a:pt x="498792" y="334746"/>
                  </a:lnTo>
                  <a:lnTo>
                    <a:pt x="482993" y="383349"/>
                  </a:lnTo>
                  <a:lnTo>
                    <a:pt x="455561" y="426885"/>
                  </a:lnTo>
                  <a:lnTo>
                    <a:pt x="417245" y="462991"/>
                  </a:lnTo>
                  <a:lnTo>
                    <a:pt x="371055" y="488289"/>
                  </a:lnTo>
                  <a:lnTo>
                    <a:pt x="321170" y="500938"/>
                  </a:lnTo>
                  <a:lnTo>
                    <a:pt x="270065" y="500938"/>
                  </a:lnTo>
                  <a:lnTo>
                    <a:pt x="220179" y="488289"/>
                  </a:lnTo>
                  <a:lnTo>
                    <a:pt x="174002" y="462991"/>
                  </a:lnTo>
                  <a:lnTo>
                    <a:pt x="135661" y="426885"/>
                  </a:lnTo>
                  <a:lnTo>
                    <a:pt x="108216" y="383349"/>
                  </a:lnTo>
                  <a:lnTo>
                    <a:pt x="92430" y="334746"/>
                  </a:lnTo>
                  <a:lnTo>
                    <a:pt x="89039" y="283387"/>
                  </a:lnTo>
                  <a:lnTo>
                    <a:pt x="98831" y="231648"/>
                  </a:lnTo>
                  <a:lnTo>
                    <a:pt x="14490" y="204241"/>
                  </a:lnTo>
                  <a:lnTo>
                    <a:pt x="3492" y="250329"/>
                  </a:lnTo>
                  <a:lnTo>
                    <a:pt x="0" y="296684"/>
                  </a:lnTo>
                  <a:lnTo>
                    <a:pt x="3746" y="342493"/>
                  </a:lnTo>
                  <a:lnTo>
                    <a:pt x="14478" y="386943"/>
                  </a:lnTo>
                  <a:lnTo>
                    <a:pt x="31927" y="429209"/>
                  </a:lnTo>
                  <a:lnTo>
                    <a:pt x="55816" y="468477"/>
                  </a:lnTo>
                  <a:lnTo>
                    <a:pt x="85877" y="503923"/>
                  </a:lnTo>
                  <a:lnTo>
                    <a:pt x="121869" y="534733"/>
                  </a:lnTo>
                  <a:lnTo>
                    <a:pt x="162293" y="559435"/>
                  </a:lnTo>
                  <a:lnTo>
                    <a:pt x="205295" y="577075"/>
                  </a:lnTo>
                  <a:lnTo>
                    <a:pt x="250024" y="587667"/>
                  </a:lnTo>
                  <a:lnTo>
                    <a:pt x="295617" y="591197"/>
                  </a:lnTo>
                  <a:lnTo>
                    <a:pt x="341210" y="587667"/>
                  </a:lnTo>
                  <a:lnTo>
                    <a:pt x="385940" y="577075"/>
                  </a:lnTo>
                  <a:lnTo>
                    <a:pt x="428942" y="559435"/>
                  </a:lnTo>
                  <a:lnTo>
                    <a:pt x="469379" y="534733"/>
                  </a:lnTo>
                  <a:lnTo>
                    <a:pt x="505371" y="503923"/>
                  </a:lnTo>
                  <a:lnTo>
                    <a:pt x="535444" y="468477"/>
                  </a:lnTo>
                  <a:lnTo>
                    <a:pt x="559333" y="429209"/>
                  </a:lnTo>
                  <a:lnTo>
                    <a:pt x="576770" y="386943"/>
                  </a:lnTo>
                  <a:lnTo>
                    <a:pt x="587489" y="342493"/>
                  </a:lnTo>
                  <a:lnTo>
                    <a:pt x="591235" y="296684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765936" y="5552058"/>
              <a:ext cx="281305" cy="231775"/>
            </a:xfrm>
            <a:custGeom>
              <a:avLst/>
              <a:gdLst/>
              <a:ahLst/>
              <a:cxnLst/>
              <a:rect l="l" t="t" r="r" b="b"/>
              <a:pathLst>
                <a:path w="281305" h="231775">
                  <a:moveTo>
                    <a:pt x="281127" y="0"/>
                  </a:moveTo>
                  <a:lnTo>
                    <a:pt x="233905" y="3780"/>
                  </a:lnTo>
                  <a:lnTo>
                    <a:pt x="188743" y="14785"/>
                  </a:lnTo>
                  <a:lnTo>
                    <a:pt x="146337" y="32509"/>
                  </a:lnTo>
                  <a:lnTo>
                    <a:pt x="107383" y="56448"/>
                  </a:lnTo>
                  <a:lnTo>
                    <a:pt x="72576" y="86095"/>
                  </a:lnTo>
                  <a:lnTo>
                    <a:pt x="42613" y="120947"/>
                  </a:lnTo>
                  <a:lnTo>
                    <a:pt x="18189" y="160497"/>
                  </a:lnTo>
                  <a:lnTo>
                    <a:pt x="0" y="204241"/>
                  </a:lnTo>
                  <a:lnTo>
                    <a:pt x="84340" y="231647"/>
                  </a:lnTo>
                  <a:lnTo>
                    <a:pt x="106837" y="184034"/>
                  </a:lnTo>
                  <a:lnTo>
                    <a:pt x="139760" y="144480"/>
                  </a:lnTo>
                  <a:lnTo>
                    <a:pt x="181112" y="114433"/>
                  </a:lnTo>
                  <a:lnTo>
                    <a:pt x="228900" y="95343"/>
                  </a:lnTo>
                  <a:lnTo>
                    <a:pt x="281127" y="88658"/>
                  </a:lnTo>
                  <a:lnTo>
                    <a:pt x="281127" y="0"/>
                  </a:lnTo>
                  <a:close/>
                </a:path>
              </a:pathLst>
            </a:custGeom>
            <a:solidFill>
              <a:srgbClr val="40464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976579" y="5672429"/>
            <a:ext cx="16573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0" b="1" spc="35" dirty="0">
                <a:latin typeface="Arial"/>
                <a:cs typeface="Arial"/>
              </a:rPr>
              <a:t>5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751450" y="3678301"/>
            <a:ext cx="591820" cy="591185"/>
            <a:chOff x="751450" y="3678301"/>
            <a:chExt cx="591820" cy="591185"/>
          </a:xfrm>
        </p:grpSpPr>
        <p:sp>
          <p:nvSpPr>
            <p:cNvPr id="34" name="object 34"/>
            <p:cNvSpPr/>
            <p:nvPr/>
          </p:nvSpPr>
          <p:spPr>
            <a:xfrm>
              <a:off x="1047064" y="3678300"/>
              <a:ext cx="295910" cy="534670"/>
            </a:xfrm>
            <a:custGeom>
              <a:avLst/>
              <a:gdLst/>
              <a:ahLst/>
              <a:cxnLst/>
              <a:rect l="l" t="t" r="r" b="b"/>
              <a:pathLst>
                <a:path w="295909" h="534670">
                  <a:moveTo>
                    <a:pt x="295617" y="296659"/>
                  </a:moveTo>
                  <a:lnTo>
                    <a:pt x="292112" y="250304"/>
                  </a:lnTo>
                  <a:lnTo>
                    <a:pt x="281101" y="204216"/>
                  </a:lnTo>
                  <a:lnTo>
                    <a:pt x="262928" y="160477"/>
                  </a:lnTo>
                  <a:lnTo>
                    <a:pt x="238518" y="120929"/>
                  </a:lnTo>
                  <a:lnTo>
                    <a:pt x="208559" y="86080"/>
                  </a:lnTo>
                  <a:lnTo>
                    <a:pt x="173761" y="56438"/>
                  </a:lnTo>
                  <a:lnTo>
                    <a:pt x="134797" y="32512"/>
                  </a:lnTo>
                  <a:lnTo>
                    <a:pt x="92392" y="14782"/>
                  </a:lnTo>
                  <a:lnTo>
                    <a:pt x="47218" y="3784"/>
                  </a:lnTo>
                  <a:lnTo>
                    <a:pt x="0" y="0"/>
                  </a:lnTo>
                  <a:lnTo>
                    <a:pt x="0" y="88646"/>
                  </a:lnTo>
                  <a:lnTo>
                    <a:pt x="52222" y="95338"/>
                  </a:lnTo>
                  <a:lnTo>
                    <a:pt x="100012" y="114452"/>
                  </a:lnTo>
                  <a:lnTo>
                    <a:pt x="141376" y="144500"/>
                  </a:lnTo>
                  <a:lnTo>
                    <a:pt x="174294" y="184061"/>
                  </a:lnTo>
                  <a:lnTo>
                    <a:pt x="196799" y="231648"/>
                  </a:lnTo>
                  <a:lnTo>
                    <a:pt x="206565" y="283387"/>
                  </a:lnTo>
                  <a:lnTo>
                    <a:pt x="203174" y="334733"/>
                  </a:lnTo>
                  <a:lnTo>
                    <a:pt x="187375" y="383374"/>
                  </a:lnTo>
                  <a:lnTo>
                    <a:pt x="159943" y="426923"/>
                  </a:lnTo>
                  <a:lnTo>
                    <a:pt x="121627" y="463042"/>
                  </a:lnTo>
                  <a:lnTo>
                    <a:pt x="173761" y="534670"/>
                  </a:lnTo>
                  <a:lnTo>
                    <a:pt x="209753" y="503885"/>
                  </a:lnTo>
                  <a:lnTo>
                    <a:pt x="239826" y="468452"/>
                  </a:lnTo>
                  <a:lnTo>
                    <a:pt x="263715" y="429196"/>
                  </a:lnTo>
                  <a:lnTo>
                    <a:pt x="281152" y="386930"/>
                  </a:lnTo>
                  <a:lnTo>
                    <a:pt x="291871" y="342480"/>
                  </a:lnTo>
                  <a:lnTo>
                    <a:pt x="295617" y="296659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873315" y="4141343"/>
              <a:ext cx="347980" cy="128270"/>
            </a:xfrm>
            <a:custGeom>
              <a:avLst/>
              <a:gdLst/>
              <a:ahLst/>
              <a:cxnLst/>
              <a:rect l="l" t="t" r="r" b="b"/>
              <a:pathLst>
                <a:path w="347980" h="128270">
                  <a:moveTo>
                    <a:pt x="295376" y="0"/>
                  </a:moveTo>
                  <a:lnTo>
                    <a:pt x="249194" y="25237"/>
                  </a:lnTo>
                  <a:lnTo>
                    <a:pt x="199312" y="37856"/>
                  </a:lnTo>
                  <a:lnTo>
                    <a:pt x="148197" y="37856"/>
                  </a:lnTo>
                  <a:lnTo>
                    <a:pt x="98315" y="25237"/>
                  </a:lnTo>
                  <a:lnTo>
                    <a:pt x="52133" y="0"/>
                  </a:lnTo>
                  <a:lnTo>
                    <a:pt x="0" y="71627"/>
                  </a:lnTo>
                  <a:lnTo>
                    <a:pt x="40429" y="96339"/>
                  </a:lnTo>
                  <a:lnTo>
                    <a:pt x="83437" y="113990"/>
                  </a:lnTo>
                  <a:lnTo>
                    <a:pt x="128166" y="124581"/>
                  </a:lnTo>
                  <a:lnTo>
                    <a:pt x="173755" y="128111"/>
                  </a:lnTo>
                  <a:lnTo>
                    <a:pt x="219343" y="124581"/>
                  </a:lnTo>
                  <a:lnTo>
                    <a:pt x="264072" y="113990"/>
                  </a:lnTo>
                  <a:lnTo>
                    <a:pt x="307081" y="96339"/>
                  </a:lnTo>
                  <a:lnTo>
                    <a:pt x="347510" y="71627"/>
                  </a:lnTo>
                  <a:lnTo>
                    <a:pt x="295376" y="0"/>
                  </a:lnTo>
                  <a:close/>
                </a:path>
              </a:pathLst>
            </a:custGeom>
            <a:solidFill>
              <a:srgbClr val="40464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51446" y="3678300"/>
              <a:ext cx="295910" cy="534670"/>
            </a:xfrm>
            <a:custGeom>
              <a:avLst/>
              <a:gdLst/>
              <a:ahLst/>
              <a:cxnLst/>
              <a:rect l="l" t="t" r="r" b="b"/>
              <a:pathLst>
                <a:path w="295909" h="534670">
                  <a:moveTo>
                    <a:pt x="295617" y="0"/>
                  </a:moveTo>
                  <a:lnTo>
                    <a:pt x="248386" y="3784"/>
                  </a:lnTo>
                  <a:lnTo>
                    <a:pt x="203225" y="14782"/>
                  </a:lnTo>
                  <a:lnTo>
                    <a:pt x="160820" y="32512"/>
                  </a:lnTo>
                  <a:lnTo>
                    <a:pt x="121869" y="56438"/>
                  </a:lnTo>
                  <a:lnTo>
                    <a:pt x="87058" y="86080"/>
                  </a:lnTo>
                  <a:lnTo>
                    <a:pt x="57099" y="120929"/>
                  </a:lnTo>
                  <a:lnTo>
                    <a:pt x="32677" y="160477"/>
                  </a:lnTo>
                  <a:lnTo>
                    <a:pt x="14490" y="204216"/>
                  </a:lnTo>
                  <a:lnTo>
                    <a:pt x="3492" y="250304"/>
                  </a:lnTo>
                  <a:lnTo>
                    <a:pt x="0" y="296659"/>
                  </a:lnTo>
                  <a:lnTo>
                    <a:pt x="3746" y="342480"/>
                  </a:lnTo>
                  <a:lnTo>
                    <a:pt x="14478" y="386930"/>
                  </a:lnTo>
                  <a:lnTo>
                    <a:pt x="31927" y="429196"/>
                  </a:lnTo>
                  <a:lnTo>
                    <a:pt x="55816" y="468452"/>
                  </a:lnTo>
                  <a:lnTo>
                    <a:pt x="85877" y="503885"/>
                  </a:lnTo>
                  <a:lnTo>
                    <a:pt x="121869" y="534670"/>
                  </a:lnTo>
                  <a:lnTo>
                    <a:pt x="174002" y="463042"/>
                  </a:lnTo>
                  <a:lnTo>
                    <a:pt x="135661" y="426923"/>
                  </a:lnTo>
                  <a:lnTo>
                    <a:pt x="108216" y="383374"/>
                  </a:lnTo>
                  <a:lnTo>
                    <a:pt x="92430" y="334733"/>
                  </a:lnTo>
                  <a:lnTo>
                    <a:pt x="89039" y="283387"/>
                  </a:lnTo>
                  <a:lnTo>
                    <a:pt x="98831" y="231648"/>
                  </a:lnTo>
                  <a:lnTo>
                    <a:pt x="121323" y="184061"/>
                  </a:lnTo>
                  <a:lnTo>
                    <a:pt x="154241" y="144500"/>
                  </a:lnTo>
                  <a:lnTo>
                    <a:pt x="195592" y="114452"/>
                  </a:lnTo>
                  <a:lnTo>
                    <a:pt x="243382" y="95338"/>
                  </a:lnTo>
                  <a:lnTo>
                    <a:pt x="295617" y="88646"/>
                  </a:lnTo>
                  <a:lnTo>
                    <a:pt x="295617" y="0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7" name="object 37"/>
          <p:cNvSpPr txBox="1"/>
          <p:nvPr/>
        </p:nvSpPr>
        <p:spPr>
          <a:xfrm>
            <a:off x="976579" y="3798189"/>
            <a:ext cx="16573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0" b="1" spc="35" dirty="0">
                <a:latin typeface="Arial"/>
                <a:cs typeface="Arial"/>
              </a:rPr>
              <a:t>3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751450" y="2740786"/>
            <a:ext cx="591820" cy="591185"/>
            <a:chOff x="751450" y="2740786"/>
            <a:chExt cx="591820" cy="591185"/>
          </a:xfrm>
        </p:grpSpPr>
        <p:sp>
          <p:nvSpPr>
            <p:cNvPr id="39" name="object 39"/>
            <p:cNvSpPr/>
            <p:nvPr/>
          </p:nvSpPr>
          <p:spPr>
            <a:xfrm>
              <a:off x="1047064" y="2740786"/>
              <a:ext cx="281305" cy="231775"/>
            </a:xfrm>
            <a:custGeom>
              <a:avLst/>
              <a:gdLst/>
              <a:ahLst/>
              <a:cxnLst/>
              <a:rect l="l" t="t" r="r" b="b"/>
              <a:pathLst>
                <a:path w="281305" h="231775">
                  <a:moveTo>
                    <a:pt x="0" y="0"/>
                  </a:moveTo>
                  <a:lnTo>
                    <a:pt x="0" y="88646"/>
                  </a:lnTo>
                  <a:lnTo>
                    <a:pt x="52233" y="95337"/>
                  </a:lnTo>
                  <a:lnTo>
                    <a:pt x="100024" y="114440"/>
                  </a:lnTo>
                  <a:lnTo>
                    <a:pt x="141379" y="144497"/>
                  </a:lnTo>
                  <a:lnTo>
                    <a:pt x="174302" y="184052"/>
                  </a:lnTo>
                  <a:lnTo>
                    <a:pt x="196799" y="231648"/>
                  </a:lnTo>
                  <a:lnTo>
                    <a:pt x="281101" y="204215"/>
                  </a:lnTo>
                  <a:lnTo>
                    <a:pt x="262935" y="160473"/>
                  </a:lnTo>
                  <a:lnTo>
                    <a:pt x="238526" y="120925"/>
                  </a:lnTo>
                  <a:lnTo>
                    <a:pt x="208569" y="86078"/>
                  </a:lnTo>
                  <a:lnTo>
                    <a:pt x="173764" y="56435"/>
                  </a:lnTo>
                  <a:lnTo>
                    <a:pt x="134807" y="32501"/>
                  </a:lnTo>
                  <a:lnTo>
                    <a:pt x="92396" y="14781"/>
                  </a:lnTo>
                  <a:lnTo>
                    <a:pt x="47227" y="37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1168692" y="2945002"/>
              <a:ext cx="173990" cy="330835"/>
            </a:xfrm>
            <a:custGeom>
              <a:avLst/>
              <a:gdLst/>
              <a:ahLst/>
              <a:cxnLst/>
              <a:rect l="l" t="t" r="r" b="b"/>
              <a:pathLst>
                <a:path w="173990" h="330835">
                  <a:moveTo>
                    <a:pt x="159473" y="0"/>
                  </a:moveTo>
                  <a:lnTo>
                    <a:pt x="75171" y="27432"/>
                  </a:lnTo>
                  <a:lnTo>
                    <a:pt x="84938" y="79160"/>
                  </a:lnTo>
                  <a:lnTo>
                    <a:pt x="81548" y="130517"/>
                  </a:lnTo>
                  <a:lnTo>
                    <a:pt x="65759" y="179149"/>
                  </a:lnTo>
                  <a:lnTo>
                    <a:pt x="38324" y="222703"/>
                  </a:lnTo>
                  <a:lnTo>
                    <a:pt x="0" y="258825"/>
                  </a:lnTo>
                  <a:lnTo>
                    <a:pt x="52133" y="330581"/>
                  </a:lnTo>
                  <a:lnTo>
                    <a:pt x="88131" y="299749"/>
                  </a:lnTo>
                  <a:lnTo>
                    <a:pt x="118208" y="264283"/>
                  </a:lnTo>
                  <a:lnTo>
                    <a:pt x="142096" y="225000"/>
                  </a:lnTo>
                  <a:lnTo>
                    <a:pt x="159534" y="182721"/>
                  </a:lnTo>
                  <a:lnTo>
                    <a:pt x="170255" y="138262"/>
                  </a:lnTo>
                  <a:lnTo>
                    <a:pt x="173995" y="92444"/>
                  </a:lnTo>
                  <a:lnTo>
                    <a:pt x="170489" y="46083"/>
                  </a:lnTo>
                  <a:lnTo>
                    <a:pt x="159473" y="0"/>
                  </a:lnTo>
                  <a:close/>
                </a:path>
              </a:pathLst>
            </a:custGeom>
            <a:solidFill>
              <a:srgbClr val="40464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751446" y="2740786"/>
              <a:ext cx="469900" cy="591185"/>
            </a:xfrm>
            <a:custGeom>
              <a:avLst/>
              <a:gdLst/>
              <a:ahLst/>
              <a:cxnLst/>
              <a:rect l="l" t="t" r="r" b="b"/>
              <a:pathLst>
                <a:path w="469900" h="591185">
                  <a:moveTo>
                    <a:pt x="469379" y="534797"/>
                  </a:moveTo>
                  <a:lnTo>
                    <a:pt x="417245" y="463042"/>
                  </a:lnTo>
                  <a:lnTo>
                    <a:pt x="371055" y="488340"/>
                  </a:lnTo>
                  <a:lnTo>
                    <a:pt x="321170" y="500989"/>
                  </a:lnTo>
                  <a:lnTo>
                    <a:pt x="270065" y="500989"/>
                  </a:lnTo>
                  <a:lnTo>
                    <a:pt x="220179" y="488340"/>
                  </a:lnTo>
                  <a:lnTo>
                    <a:pt x="174002" y="463042"/>
                  </a:lnTo>
                  <a:lnTo>
                    <a:pt x="135661" y="426923"/>
                  </a:lnTo>
                  <a:lnTo>
                    <a:pt x="108216" y="383374"/>
                  </a:lnTo>
                  <a:lnTo>
                    <a:pt x="92430" y="334733"/>
                  </a:lnTo>
                  <a:lnTo>
                    <a:pt x="89039" y="283387"/>
                  </a:lnTo>
                  <a:lnTo>
                    <a:pt x="98831" y="231648"/>
                  </a:lnTo>
                  <a:lnTo>
                    <a:pt x="121323" y="184061"/>
                  </a:lnTo>
                  <a:lnTo>
                    <a:pt x="154241" y="144500"/>
                  </a:lnTo>
                  <a:lnTo>
                    <a:pt x="195592" y="114452"/>
                  </a:lnTo>
                  <a:lnTo>
                    <a:pt x="243382" y="95338"/>
                  </a:lnTo>
                  <a:lnTo>
                    <a:pt x="295617" y="88646"/>
                  </a:lnTo>
                  <a:lnTo>
                    <a:pt x="295617" y="0"/>
                  </a:lnTo>
                  <a:lnTo>
                    <a:pt x="248386" y="3784"/>
                  </a:lnTo>
                  <a:lnTo>
                    <a:pt x="203225" y="14782"/>
                  </a:lnTo>
                  <a:lnTo>
                    <a:pt x="160820" y="32512"/>
                  </a:lnTo>
                  <a:lnTo>
                    <a:pt x="121869" y="56438"/>
                  </a:lnTo>
                  <a:lnTo>
                    <a:pt x="87058" y="86080"/>
                  </a:lnTo>
                  <a:lnTo>
                    <a:pt x="57099" y="120929"/>
                  </a:lnTo>
                  <a:lnTo>
                    <a:pt x="32677" y="160477"/>
                  </a:lnTo>
                  <a:lnTo>
                    <a:pt x="14490" y="204216"/>
                  </a:lnTo>
                  <a:lnTo>
                    <a:pt x="3492" y="250304"/>
                  </a:lnTo>
                  <a:lnTo>
                    <a:pt x="0" y="296672"/>
                  </a:lnTo>
                  <a:lnTo>
                    <a:pt x="3746" y="342480"/>
                  </a:lnTo>
                  <a:lnTo>
                    <a:pt x="14478" y="386943"/>
                  </a:lnTo>
                  <a:lnTo>
                    <a:pt x="31927" y="429221"/>
                  </a:lnTo>
                  <a:lnTo>
                    <a:pt x="55816" y="468503"/>
                  </a:lnTo>
                  <a:lnTo>
                    <a:pt x="85877" y="503974"/>
                  </a:lnTo>
                  <a:lnTo>
                    <a:pt x="121869" y="534797"/>
                  </a:lnTo>
                  <a:lnTo>
                    <a:pt x="162293" y="559473"/>
                  </a:lnTo>
                  <a:lnTo>
                    <a:pt x="205295" y="577088"/>
                  </a:lnTo>
                  <a:lnTo>
                    <a:pt x="250024" y="587667"/>
                  </a:lnTo>
                  <a:lnTo>
                    <a:pt x="295617" y="591185"/>
                  </a:lnTo>
                  <a:lnTo>
                    <a:pt x="341210" y="587667"/>
                  </a:lnTo>
                  <a:lnTo>
                    <a:pt x="385940" y="577088"/>
                  </a:lnTo>
                  <a:lnTo>
                    <a:pt x="428942" y="559473"/>
                  </a:lnTo>
                  <a:lnTo>
                    <a:pt x="469379" y="534797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2" name="object 42"/>
          <p:cNvSpPr txBox="1"/>
          <p:nvPr/>
        </p:nvSpPr>
        <p:spPr>
          <a:xfrm>
            <a:off x="976579" y="2860675"/>
            <a:ext cx="16573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0" b="1" spc="35" dirty="0">
                <a:latin typeface="Arial"/>
                <a:cs typeface="Arial"/>
              </a:rPr>
              <a:t>2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43" name="object 43"/>
          <p:cNvGrpSpPr/>
          <p:nvPr/>
        </p:nvGrpSpPr>
        <p:grpSpPr>
          <a:xfrm>
            <a:off x="551687" y="4620259"/>
            <a:ext cx="791210" cy="1623695"/>
            <a:chOff x="551687" y="4620259"/>
            <a:chExt cx="791210" cy="1623695"/>
          </a:xfrm>
        </p:grpSpPr>
        <p:sp>
          <p:nvSpPr>
            <p:cNvPr id="44" name="object 44"/>
            <p:cNvSpPr/>
            <p:nvPr/>
          </p:nvSpPr>
          <p:spPr>
            <a:xfrm>
              <a:off x="573785" y="5426201"/>
              <a:ext cx="0" cy="817244"/>
            </a:xfrm>
            <a:custGeom>
              <a:avLst/>
              <a:gdLst/>
              <a:ahLst/>
              <a:cxnLst/>
              <a:rect l="l" t="t" r="r" b="b"/>
              <a:pathLst>
                <a:path h="817245">
                  <a:moveTo>
                    <a:pt x="0" y="0"/>
                  </a:moveTo>
                  <a:lnTo>
                    <a:pt x="0" y="817194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856487" y="4722875"/>
              <a:ext cx="382905" cy="382905"/>
            </a:xfrm>
            <a:custGeom>
              <a:avLst/>
              <a:gdLst/>
              <a:ahLst/>
              <a:cxnLst/>
              <a:rect l="l" t="t" r="r" b="b"/>
              <a:pathLst>
                <a:path w="382905" h="382904">
                  <a:moveTo>
                    <a:pt x="191262" y="0"/>
                  </a:moveTo>
                  <a:lnTo>
                    <a:pt x="147409" y="5049"/>
                  </a:lnTo>
                  <a:lnTo>
                    <a:pt x="107152" y="19434"/>
                  </a:lnTo>
                  <a:lnTo>
                    <a:pt x="71639" y="42007"/>
                  </a:lnTo>
                  <a:lnTo>
                    <a:pt x="42019" y="71623"/>
                  </a:lnTo>
                  <a:lnTo>
                    <a:pt x="19440" y="107135"/>
                  </a:lnTo>
                  <a:lnTo>
                    <a:pt x="5051" y="147397"/>
                  </a:lnTo>
                  <a:lnTo>
                    <a:pt x="0" y="191262"/>
                  </a:lnTo>
                  <a:lnTo>
                    <a:pt x="5051" y="235126"/>
                  </a:lnTo>
                  <a:lnTo>
                    <a:pt x="19440" y="275388"/>
                  </a:lnTo>
                  <a:lnTo>
                    <a:pt x="42019" y="310900"/>
                  </a:lnTo>
                  <a:lnTo>
                    <a:pt x="71639" y="340516"/>
                  </a:lnTo>
                  <a:lnTo>
                    <a:pt x="107152" y="363089"/>
                  </a:lnTo>
                  <a:lnTo>
                    <a:pt x="147409" y="377474"/>
                  </a:lnTo>
                  <a:lnTo>
                    <a:pt x="191262" y="382524"/>
                  </a:lnTo>
                  <a:lnTo>
                    <a:pt x="235114" y="377474"/>
                  </a:lnTo>
                  <a:lnTo>
                    <a:pt x="275371" y="363089"/>
                  </a:lnTo>
                  <a:lnTo>
                    <a:pt x="310884" y="340516"/>
                  </a:lnTo>
                  <a:lnTo>
                    <a:pt x="340504" y="310900"/>
                  </a:lnTo>
                  <a:lnTo>
                    <a:pt x="363083" y="275388"/>
                  </a:lnTo>
                  <a:lnTo>
                    <a:pt x="377472" y="235126"/>
                  </a:lnTo>
                  <a:lnTo>
                    <a:pt x="382524" y="191262"/>
                  </a:lnTo>
                  <a:lnTo>
                    <a:pt x="377472" y="147397"/>
                  </a:lnTo>
                  <a:lnTo>
                    <a:pt x="363083" y="107135"/>
                  </a:lnTo>
                  <a:lnTo>
                    <a:pt x="340504" y="71623"/>
                  </a:lnTo>
                  <a:lnTo>
                    <a:pt x="310884" y="42007"/>
                  </a:lnTo>
                  <a:lnTo>
                    <a:pt x="275371" y="19434"/>
                  </a:lnTo>
                  <a:lnTo>
                    <a:pt x="235114" y="5049"/>
                  </a:lnTo>
                  <a:lnTo>
                    <a:pt x="191262" y="0"/>
                  </a:lnTo>
                  <a:close/>
                </a:path>
              </a:pathLst>
            </a:custGeom>
            <a:solidFill>
              <a:srgbClr val="A19160">
                <a:alpha val="1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873315" y="4620259"/>
              <a:ext cx="469900" cy="591185"/>
            </a:xfrm>
            <a:custGeom>
              <a:avLst/>
              <a:gdLst/>
              <a:ahLst/>
              <a:cxnLst/>
              <a:rect l="l" t="t" r="r" b="b"/>
              <a:pathLst>
                <a:path w="469900" h="591185">
                  <a:moveTo>
                    <a:pt x="469366" y="296659"/>
                  </a:moveTo>
                  <a:lnTo>
                    <a:pt x="465861" y="250304"/>
                  </a:lnTo>
                  <a:lnTo>
                    <a:pt x="454850" y="204216"/>
                  </a:lnTo>
                  <a:lnTo>
                    <a:pt x="436676" y="160477"/>
                  </a:lnTo>
                  <a:lnTo>
                    <a:pt x="412267" y="120929"/>
                  </a:lnTo>
                  <a:lnTo>
                    <a:pt x="382308" y="86080"/>
                  </a:lnTo>
                  <a:lnTo>
                    <a:pt x="347510" y="56438"/>
                  </a:lnTo>
                  <a:lnTo>
                    <a:pt x="308546" y="32512"/>
                  </a:lnTo>
                  <a:lnTo>
                    <a:pt x="266141" y="14782"/>
                  </a:lnTo>
                  <a:lnTo>
                    <a:pt x="220967" y="3784"/>
                  </a:lnTo>
                  <a:lnTo>
                    <a:pt x="173748" y="0"/>
                  </a:lnTo>
                  <a:lnTo>
                    <a:pt x="173748" y="88646"/>
                  </a:lnTo>
                  <a:lnTo>
                    <a:pt x="225971" y="95338"/>
                  </a:lnTo>
                  <a:lnTo>
                    <a:pt x="273761" y="114452"/>
                  </a:lnTo>
                  <a:lnTo>
                    <a:pt x="315125" y="144500"/>
                  </a:lnTo>
                  <a:lnTo>
                    <a:pt x="348043" y="184061"/>
                  </a:lnTo>
                  <a:lnTo>
                    <a:pt x="370547" y="231648"/>
                  </a:lnTo>
                  <a:lnTo>
                    <a:pt x="380314" y="283387"/>
                  </a:lnTo>
                  <a:lnTo>
                    <a:pt x="376923" y="334733"/>
                  </a:lnTo>
                  <a:lnTo>
                    <a:pt x="361124" y="383349"/>
                  </a:lnTo>
                  <a:lnTo>
                    <a:pt x="333692" y="426859"/>
                  </a:lnTo>
                  <a:lnTo>
                    <a:pt x="295376" y="462915"/>
                  </a:lnTo>
                  <a:lnTo>
                    <a:pt x="249186" y="488213"/>
                  </a:lnTo>
                  <a:lnTo>
                    <a:pt x="199301" y="500862"/>
                  </a:lnTo>
                  <a:lnTo>
                    <a:pt x="148196" y="500862"/>
                  </a:lnTo>
                  <a:lnTo>
                    <a:pt x="98310" y="488213"/>
                  </a:lnTo>
                  <a:lnTo>
                    <a:pt x="52133" y="462915"/>
                  </a:lnTo>
                  <a:lnTo>
                    <a:pt x="0" y="534670"/>
                  </a:lnTo>
                  <a:lnTo>
                    <a:pt x="40424" y="559384"/>
                  </a:lnTo>
                  <a:lnTo>
                    <a:pt x="83426" y="577037"/>
                  </a:lnTo>
                  <a:lnTo>
                    <a:pt x="128155" y="587629"/>
                  </a:lnTo>
                  <a:lnTo>
                    <a:pt x="173748" y="591159"/>
                  </a:lnTo>
                  <a:lnTo>
                    <a:pt x="219341" y="587629"/>
                  </a:lnTo>
                  <a:lnTo>
                    <a:pt x="264071" y="577037"/>
                  </a:lnTo>
                  <a:lnTo>
                    <a:pt x="307073" y="559384"/>
                  </a:lnTo>
                  <a:lnTo>
                    <a:pt x="347510" y="534670"/>
                  </a:lnTo>
                  <a:lnTo>
                    <a:pt x="383501" y="503885"/>
                  </a:lnTo>
                  <a:lnTo>
                    <a:pt x="413575" y="468452"/>
                  </a:lnTo>
                  <a:lnTo>
                    <a:pt x="437464" y="429196"/>
                  </a:lnTo>
                  <a:lnTo>
                    <a:pt x="454901" y="386930"/>
                  </a:lnTo>
                  <a:lnTo>
                    <a:pt x="465620" y="342480"/>
                  </a:lnTo>
                  <a:lnTo>
                    <a:pt x="469366" y="296659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751450" y="4824475"/>
              <a:ext cx="174625" cy="330835"/>
            </a:xfrm>
            <a:custGeom>
              <a:avLst/>
              <a:gdLst/>
              <a:ahLst/>
              <a:cxnLst/>
              <a:rect l="l" t="t" r="r" b="b"/>
              <a:pathLst>
                <a:path w="174625" h="330835">
                  <a:moveTo>
                    <a:pt x="14486" y="0"/>
                  </a:moveTo>
                  <a:lnTo>
                    <a:pt x="3489" y="46083"/>
                  </a:lnTo>
                  <a:lnTo>
                    <a:pt x="0" y="92442"/>
                  </a:lnTo>
                  <a:lnTo>
                    <a:pt x="3753" y="138256"/>
                  </a:lnTo>
                  <a:lnTo>
                    <a:pt x="14483" y="182705"/>
                  </a:lnTo>
                  <a:lnTo>
                    <a:pt x="31925" y="224969"/>
                  </a:lnTo>
                  <a:lnTo>
                    <a:pt x="55813" y="264229"/>
                  </a:lnTo>
                  <a:lnTo>
                    <a:pt x="85881" y="299664"/>
                  </a:lnTo>
                  <a:lnTo>
                    <a:pt x="121865" y="330454"/>
                  </a:lnTo>
                  <a:lnTo>
                    <a:pt x="173998" y="258699"/>
                  </a:lnTo>
                  <a:lnTo>
                    <a:pt x="135669" y="222638"/>
                  </a:lnTo>
                  <a:lnTo>
                    <a:pt x="108224" y="179121"/>
                  </a:lnTo>
                  <a:lnTo>
                    <a:pt x="92427" y="130509"/>
                  </a:lnTo>
                  <a:lnTo>
                    <a:pt x="89041" y="79159"/>
                  </a:lnTo>
                  <a:lnTo>
                    <a:pt x="98827" y="27431"/>
                  </a:lnTo>
                  <a:lnTo>
                    <a:pt x="14486" y="0"/>
                  </a:lnTo>
                  <a:close/>
                </a:path>
              </a:pathLst>
            </a:custGeom>
            <a:solidFill>
              <a:srgbClr val="40464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765936" y="4620259"/>
              <a:ext cx="281305" cy="231775"/>
            </a:xfrm>
            <a:custGeom>
              <a:avLst/>
              <a:gdLst/>
              <a:ahLst/>
              <a:cxnLst/>
              <a:rect l="l" t="t" r="r" b="b"/>
              <a:pathLst>
                <a:path w="281305" h="231775">
                  <a:moveTo>
                    <a:pt x="281127" y="0"/>
                  </a:moveTo>
                  <a:lnTo>
                    <a:pt x="233905" y="3779"/>
                  </a:lnTo>
                  <a:lnTo>
                    <a:pt x="188743" y="14781"/>
                  </a:lnTo>
                  <a:lnTo>
                    <a:pt x="146337" y="32501"/>
                  </a:lnTo>
                  <a:lnTo>
                    <a:pt x="107383" y="56435"/>
                  </a:lnTo>
                  <a:lnTo>
                    <a:pt x="72576" y="86078"/>
                  </a:lnTo>
                  <a:lnTo>
                    <a:pt x="42613" y="120925"/>
                  </a:lnTo>
                  <a:lnTo>
                    <a:pt x="18189" y="160473"/>
                  </a:lnTo>
                  <a:lnTo>
                    <a:pt x="0" y="204215"/>
                  </a:lnTo>
                  <a:lnTo>
                    <a:pt x="84340" y="231647"/>
                  </a:lnTo>
                  <a:lnTo>
                    <a:pt x="106837" y="184052"/>
                  </a:lnTo>
                  <a:lnTo>
                    <a:pt x="139760" y="144497"/>
                  </a:lnTo>
                  <a:lnTo>
                    <a:pt x="181112" y="114440"/>
                  </a:lnTo>
                  <a:lnTo>
                    <a:pt x="228900" y="95337"/>
                  </a:lnTo>
                  <a:lnTo>
                    <a:pt x="281127" y="88645"/>
                  </a:lnTo>
                  <a:lnTo>
                    <a:pt x="281127" y="0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9" name="object 49"/>
          <p:cNvSpPr txBox="1"/>
          <p:nvPr/>
        </p:nvSpPr>
        <p:spPr>
          <a:xfrm>
            <a:off x="959815" y="4727828"/>
            <a:ext cx="16573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0" b="1" spc="35" dirty="0">
                <a:latin typeface="Arial"/>
                <a:cs typeface="Arial"/>
              </a:rPr>
              <a:t>4</a:t>
            </a:r>
            <a:endParaRPr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7087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" y="0"/>
            <a:ext cx="11066146" cy="6858381"/>
            <a:chOff x="-1" y="0"/>
            <a:chExt cx="11066146" cy="6858381"/>
          </a:xfrm>
        </p:grpSpPr>
        <p:sp>
          <p:nvSpPr>
            <p:cNvPr id="3" name="object 3"/>
            <p:cNvSpPr/>
            <p:nvPr/>
          </p:nvSpPr>
          <p:spPr>
            <a:xfrm>
              <a:off x="-1" y="1126236"/>
              <a:ext cx="7909635" cy="5732145"/>
            </a:xfrm>
            <a:custGeom>
              <a:avLst/>
              <a:gdLst/>
              <a:ahLst/>
              <a:cxnLst/>
              <a:rect l="l" t="t" r="r" b="b"/>
              <a:pathLst>
                <a:path w="7536180" h="5732145">
                  <a:moveTo>
                    <a:pt x="0" y="5731763"/>
                  </a:moveTo>
                  <a:lnTo>
                    <a:pt x="7536180" y="5731763"/>
                  </a:lnTo>
                  <a:lnTo>
                    <a:pt x="753618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528929" y="205867"/>
            <a:ext cx="5370195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25" dirty="0">
                <a:solidFill>
                  <a:srgbClr val="FFFFFF"/>
                </a:solidFill>
                <a:latin typeface="Calibri"/>
                <a:cs typeface="Calibri"/>
              </a:rPr>
              <a:t>RESHAPING</a:t>
            </a:r>
            <a:r>
              <a:rPr sz="16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600" dirty="0">
                <a:solidFill>
                  <a:srgbClr val="FFFFFF"/>
                </a:solidFill>
                <a:latin typeface="Calibri"/>
                <a:cs typeface="Calibri"/>
              </a:rPr>
              <a:t>MARKS &amp; SPENCER</a:t>
            </a:r>
            <a:endParaRPr sz="1600" dirty="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7928079" y="0"/>
            <a:ext cx="4655820" cy="6858000"/>
            <a:chOff x="7536180" y="-4"/>
            <a:chExt cx="4655820" cy="6858000"/>
          </a:xfrm>
        </p:grpSpPr>
        <p:sp>
          <p:nvSpPr>
            <p:cNvPr id="7" name="object 7"/>
            <p:cNvSpPr/>
            <p:nvPr/>
          </p:nvSpPr>
          <p:spPr>
            <a:xfrm>
              <a:off x="10692690" y="-4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8" name="object 8"/>
            <p:cNvSpPr/>
            <p:nvPr/>
          </p:nvSpPr>
          <p:spPr>
            <a:xfrm>
              <a:off x="10911447" y="433576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36180" y="1126235"/>
              <a:ext cx="4655820" cy="5731761"/>
            </a:xfrm>
            <a:prstGeom prst="rect">
              <a:avLst/>
            </a:prstGeom>
          </p:spPr>
        </p:pic>
      </p:grpSp>
      <p:sp>
        <p:nvSpPr>
          <p:cNvPr id="20" name="object 20"/>
          <p:cNvSpPr txBox="1">
            <a:spLocks noGrp="1"/>
          </p:cNvSpPr>
          <p:nvPr>
            <p:ph type="title"/>
          </p:nvPr>
        </p:nvSpPr>
        <p:spPr>
          <a:xfrm>
            <a:off x="528929" y="441705"/>
            <a:ext cx="4803775" cy="3815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400" b="1" spc="-75" dirty="0">
                <a:latin typeface="Arial"/>
                <a:cs typeface="Arial"/>
              </a:rPr>
              <a:t>CONCLUSION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81762" y="6499047"/>
            <a:ext cx="162560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lang="en-GB" sz="900" spc="60" dirty="0">
                <a:latin typeface="Calibri"/>
                <a:cs typeface="Calibri"/>
              </a:rPr>
              <a:t>13</a:t>
            </a:r>
            <a:endParaRPr sz="900" dirty="0">
              <a:latin typeface="Calibri"/>
              <a:cs typeface="Calibri"/>
            </a:endParaRP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5A6D6E24-9A69-E48E-B3CC-96132DEA47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1358500"/>
              </p:ext>
            </p:extLst>
          </p:nvPr>
        </p:nvGraphicFramePr>
        <p:xfrm>
          <a:off x="178160" y="1126236"/>
          <a:ext cx="7670440" cy="5731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36209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949452" y="0"/>
              <a:ext cx="6315710" cy="6858000"/>
            </a:xfrm>
            <a:custGeom>
              <a:avLst/>
              <a:gdLst/>
              <a:ahLst/>
              <a:cxnLst/>
              <a:rect l="l" t="t" r="r" b="b"/>
              <a:pathLst>
                <a:path w="6315709" h="6858000">
                  <a:moveTo>
                    <a:pt x="0" y="6858000"/>
                  </a:moveTo>
                  <a:lnTo>
                    <a:pt x="6315456" y="6858000"/>
                  </a:lnTo>
                  <a:lnTo>
                    <a:pt x="6315456" y="0"/>
                  </a:lnTo>
                  <a:lnTo>
                    <a:pt x="0" y="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DCD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75003" y="0"/>
              <a:ext cx="6090285" cy="4511040"/>
            </a:xfrm>
            <a:custGeom>
              <a:avLst/>
              <a:gdLst/>
              <a:ahLst/>
              <a:cxnLst/>
              <a:rect l="l" t="t" r="r" b="b"/>
              <a:pathLst>
                <a:path w="6090284" h="4511040">
                  <a:moveTo>
                    <a:pt x="6089904" y="0"/>
                  </a:moveTo>
                  <a:lnTo>
                    <a:pt x="0" y="0"/>
                  </a:lnTo>
                  <a:lnTo>
                    <a:pt x="0" y="4511040"/>
                  </a:lnTo>
                  <a:lnTo>
                    <a:pt x="6089904" y="4511040"/>
                  </a:lnTo>
                  <a:lnTo>
                    <a:pt x="608990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949960" cy="6858000"/>
            </a:xfrm>
            <a:custGeom>
              <a:avLst/>
              <a:gdLst/>
              <a:ahLst/>
              <a:cxnLst/>
              <a:rect l="l" t="t" r="r" b="b"/>
              <a:pathLst>
                <a:path w="949960" h="6858000">
                  <a:moveTo>
                    <a:pt x="949452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949452" y="6858000"/>
                  </a:lnTo>
                  <a:lnTo>
                    <a:pt x="9494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5003" y="4511038"/>
              <a:ext cx="6089904" cy="234696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64907" y="0"/>
              <a:ext cx="4927092" cy="685799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181762" y="6499047"/>
            <a:ext cx="162560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60" dirty="0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r>
              <a:rPr lang="en-GB" sz="900" spc="60" dirty="0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454021" y="1131587"/>
            <a:ext cx="3306825" cy="2228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3980" algn="ctr">
              <a:lnSpc>
                <a:spcPct val="100000"/>
              </a:lnSpc>
              <a:spcBef>
                <a:spcPts val="100"/>
              </a:spcBef>
            </a:pPr>
            <a:r>
              <a:rPr lang="en-GB" sz="7200" b="1" spc="-80" dirty="0">
                <a:solidFill>
                  <a:srgbClr val="000000"/>
                </a:solidFill>
                <a:latin typeface="Arial"/>
                <a:cs typeface="Arial"/>
              </a:rPr>
              <a:t>THANK YOU</a:t>
            </a:r>
            <a:endParaRPr sz="3600" dirty="0"/>
          </a:p>
        </p:txBody>
      </p:sp>
      <p:grpSp>
        <p:nvGrpSpPr>
          <p:cNvPr id="10" name="object 10"/>
          <p:cNvGrpSpPr/>
          <p:nvPr/>
        </p:nvGrpSpPr>
        <p:grpSpPr>
          <a:xfrm>
            <a:off x="6707124" y="5102352"/>
            <a:ext cx="1126490" cy="742315"/>
            <a:chOff x="6707124" y="5102352"/>
            <a:chExt cx="1126490" cy="742315"/>
          </a:xfrm>
        </p:grpSpPr>
        <p:sp>
          <p:nvSpPr>
            <p:cNvPr id="11" name="object 11"/>
            <p:cNvSpPr/>
            <p:nvPr/>
          </p:nvSpPr>
          <p:spPr>
            <a:xfrm>
              <a:off x="6707124" y="5102352"/>
              <a:ext cx="1126490" cy="742315"/>
            </a:xfrm>
            <a:custGeom>
              <a:avLst/>
              <a:gdLst/>
              <a:ahLst/>
              <a:cxnLst/>
              <a:rect l="l" t="t" r="r" b="b"/>
              <a:pathLst>
                <a:path w="1126490" h="742314">
                  <a:moveTo>
                    <a:pt x="0" y="742188"/>
                  </a:moveTo>
                  <a:lnTo>
                    <a:pt x="1126235" y="742188"/>
                  </a:lnTo>
                  <a:lnTo>
                    <a:pt x="1126235" y="0"/>
                  </a:lnTo>
                  <a:lnTo>
                    <a:pt x="0" y="0"/>
                  </a:lnTo>
                  <a:lnTo>
                    <a:pt x="0" y="74218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932677" y="5538216"/>
              <a:ext cx="675640" cy="256540"/>
            </a:xfrm>
            <a:custGeom>
              <a:avLst/>
              <a:gdLst/>
              <a:ahLst/>
              <a:cxnLst/>
              <a:rect l="l" t="t" r="r" b="b"/>
              <a:pathLst>
                <a:path w="675640" h="256539">
                  <a:moveTo>
                    <a:pt x="23742" y="3217"/>
                  </a:moveTo>
                  <a:lnTo>
                    <a:pt x="0" y="3217"/>
                  </a:lnTo>
                  <a:lnTo>
                    <a:pt x="0" y="252443"/>
                  </a:lnTo>
                  <a:lnTo>
                    <a:pt x="22678" y="252443"/>
                  </a:lnTo>
                  <a:lnTo>
                    <a:pt x="22677" y="49277"/>
                  </a:lnTo>
                  <a:lnTo>
                    <a:pt x="47451" y="49277"/>
                  </a:lnTo>
                  <a:lnTo>
                    <a:pt x="23742" y="3217"/>
                  </a:lnTo>
                  <a:close/>
                </a:path>
                <a:path w="675640" h="256539">
                  <a:moveTo>
                    <a:pt x="224303" y="48924"/>
                  </a:moveTo>
                  <a:lnTo>
                    <a:pt x="201631" y="48924"/>
                  </a:lnTo>
                  <a:lnTo>
                    <a:pt x="201632" y="252443"/>
                  </a:lnTo>
                  <a:lnTo>
                    <a:pt x="224304" y="252443"/>
                  </a:lnTo>
                  <a:lnTo>
                    <a:pt x="224303" y="48924"/>
                  </a:lnTo>
                  <a:close/>
                </a:path>
                <a:path w="675640" h="256539">
                  <a:moveTo>
                    <a:pt x="47451" y="49277"/>
                  </a:moveTo>
                  <a:lnTo>
                    <a:pt x="22677" y="49277"/>
                  </a:lnTo>
                  <a:lnTo>
                    <a:pt x="104183" y="208175"/>
                  </a:lnTo>
                  <a:lnTo>
                    <a:pt x="120134" y="208175"/>
                  </a:lnTo>
                  <a:lnTo>
                    <a:pt x="136948" y="175320"/>
                  </a:lnTo>
                  <a:lnTo>
                    <a:pt x="112333" y="175320"/>
                  </a:lnTo>
                  <a:lnTo>
                    <a:pt x="47451" y="49277"/>
                  </a:lnTo>
                  <a:close/>
                </a:path>
                <a:path w="675640" h="256539">
                  <a:moveTo>
                    <a:pt x="224303" y="3217"/>
                  </a:moveTo>
                  <a:lnTo>
                    <a:pt x="200932" y="3217"/>
                  </a:lnTo>
                  <a:lnTo>
                    <a:pt x="112333" y="175320"/>
                  </a:lnTo>
                  <a:lnTo>
                    <a:pt x="136948" y="175320"/>
                  </a:lnTo>
                  <a:lnTo>
                    <a:pt x="201631" y="48924"/>
                  </a:lnTo>
                  <a:lnTo>
                    <a:pt x="224303" y="48924"/>
                  </a:lnTo>
                  <a:lnTo>
                    <a:pt x="224303" y="3217"/>
                  </a:lnTo>
                  <a:close/>
                </a:path>
                <a:path w="675640" h="256539">
                  <a:moveTo>
                    <a:pt x="453873" y="211735"/>
                  </a:moveTo>
                  <a:lnTo>
                    <a:pt x="423817" y="211735"/>
                  </a:lnTo>
                  <a:lnTo>
                    <a:pt x="464911" y="256016"/>
                  </a:lnTo>
                  <a:lnTo>
                    <a:pt x="481577" y="241377"/>
                  </a:lnTo>
                  <a:lnTo>
                    <a:pt x="453873" y="211735"/>
                  </a:lnTo>
                  <a:close/>
                </a:path>
                <a:path w="675640" h="256539">
                  <a:moveTo>
                    <a:pt x="358954" y="3930"/>
                  </a:moveTo>
                  <a:lnTo>
                    <a:pt x="337668" y="8075"/>
                  </a:lnTo>
                  <a:lnTo>
                    <a:pt x="320202" y="19418"/>
                  </a:lnTo>
                  <a:lnTo>
                    <a:pt x="308383" y="36319"/>
                  </a:lnTo>
                  <a:lnTo>
                    <a:pt x="304037" y="57137"/>
                  </a:lnTo>
                  <a:lnTo>
                    <a:pt x="306131" y="71900"/>
                  </a:lnTo>
                  <a:lnTo>
                    <a:pt x="312278" y="86100"/>
                  </a:lnTo>
                  <a:lnTo>
                    <a:pt x="322279" y="100366"/>
                  </a:lnTo>
                  <a:lnTo>
                    <a:pt x="335932" y="115332"/>
                  </a:lnTo>
                  <a:lnTo>
                    <a:pt x="312097" y="130742"/>
                  </a:lnTo>
                  <a:lnTo>
                    <a:pt x="294909" y="146755"/>
                  </a:lnTo>
                  <a:lnTo>
                    <a:pt x="284499" y="164642"/>
                  </a:lnTo>
                  <a:lnTo>
                    <a:pt x="281000" y="185673"/>
                  </a:lnTo>
                  <a:lnTo>
                    <a:pt x="286583" y="211550"/>
                  </a:lnTo>
                  <a:lnTo>
                    <a:pt x="286681" y="211735"/>
                  </a:lnTo>
                  <a:lnTo>
                    <a:pt x="302132" y="232851"/>
                  </a:lnTo>
                  <a:lnTo>
                    <a:pt x="325704" y="247183"/>
                  </a:lnTo>
                  <a:lnTo>
                    <a:pt x="355419" y="252443"/>
                  </a:lnTo>
                  <a:lnTo>
                    <a:pt x="378065" y="249398"/>
                  </a:lnTo>
                  <a:lnTo>
                    <a:pt x="396526" y="240930"/>
                  </a:lnTo>
                  <a:lnTo>
                    <a:pt x="407223" y="231744"/>
                  </a:lnTo>
                  <a:lnTo>
                    <a:pt x="355419" y="231744"/>
                  </a:lnTo>
                  <a:lnTo>
                    <a:pt x="335055" y="228041"/>
                  </a:lnTo>
                  <a:lnTo>
                    <a:pt x="318656" y="218037"/>
                  </a:lnTo>
                  <a:lnTo>
                    <a:pt x="307684" y="203267"/>
                  </a:lnTo>
                  <a:lnTo>
                    <a:pt x="303688" y="185318"/>
                  </a:lnTo>
                  <a:lnTo>
                    <a:pt x="306406" y="170007"/>
                  </a:lnTo>
                  <a:lnTo>
                    <a:pt x="314803" y="156573"/>
                  </a:lnTo>
                  <a:lnTo>
                    <a:pt x="329245" y="143943"/>
                  </a:lnTo>
                  <a:lnTo>
                    <a:pt x="350097" y="131045"/>
                  </a:lnTo>
                  <a:lnTo>
                    <a:pt x="380341" y="131045"/>
                  </a:lnTo>
                  <a:lnTo>
                    <a:pt x="369941" y="119623"/>
                  </a:lnTo>
                  <a:lnTo>
                    <a:pt x="386342" y="107696"/>
                  </a:lnTo>
                  <a:lnTo>
                    <a:pt x="389460" y="104622"/>
                  </a:lnTo>
                  <a:lnTo>
                    <a:pt x="355776" y="104622"/>
                  </a:lnTo>
                  <a:lnTo>
                    <a:pt x="342657" y="89970"/>
                  </a:lnTo>
                  <a:lnTo>
                    <a:pt x="333492" y="77929"/>
                  </a:lnTo>
                  <a:lnTo>
                    <a:pt x="328115" y="67363"/>
                  </a:lnTo>
                  <a:lnTo>
                    <a:pt x="326360" y="57137"/>
                  </a:lnTo>
                  <a:lnTo>
                    <a:pt x="328664" y="44565"/>
                  </a:lnTo>
                  <a:lnTo>
                    <a:pt x="335221" y="33966"/>
                  </a:lnTo>
                  <a:lnTo>
                    <a:pt x="345496" y="26648"/>
                  </a:lnTo>
                  <a:lnTo>
                    <a:pt x="358954" y="23918"/>
                  </a:lnTo>
                  <a:lnTo>
                    <a:pt x="401836" y="23918"/>
                  </a:lnTo>
                  <a:lnTo>
                    <a:pt x="398734" y="19418"/>
                  </a:lnTo>
                  <a:lnTo>
                    <a:pt x="381103" y="8075"/>
                  </a:lnTo>
                  <a:lnTo>
                    <a:pt x="358954" y="3930"/>
                  </a:lnTo>
                  <a:close/>
                </a:path>
                <a:path w="675640" h="256539">
                  <a:moveTo>
                    <a:pt x="380341" y="131045"/>
                  </a:moveTo>
                  <a:lnTo>
                    <a:pt x="350097" y="131045"/>
                  </a:lnTo>
                  <a:lnTo>
                    <a:pt x="409621" y="196036"/>
                  </a:lnTo>
                  <a:lnTo>
                    <a:pt x="398719" y="211550"/>
                  </a:lnTo>
                  <a:lnTo>
                    <a:pt x="386917" y="222721"/>
                  </a:lnTo>
                  <a:lnTo>
                    <a:pt x="372917" y="229476"/>
                  </a:lnTo>
                  <a:lnTo>
                    <a:pt x="355419" y="231744"/>
                  </a:lnTo>
                  <a:lnTo>
                    <a:pt x="407223" y="231744"/>
                  </a:lnTo>
                  <a:lnTo>
                    <a:pt x="411533" y="228041"/>
                  </a:lnTo>
                  <a:lnTo>
                    <a:pt x="423817" y="211735"/>
                  </a:lnTo>
                  <a:lnTo>
                    <a:pt x="453873" y="211735"/>
                  </a:lnTo>
                  <a:lnTo>
                    <a:pt x="435860" y="192463"/>
                  </a:lnTo>
                  <a:lnTo>
                    <a:pt x="446087" y="175680"/>
                  </a:lnTo>
                  <a:lnTo>
                    <a:pt x="420981" y="175680"/>
                  </a:lnTo>
                  <a:lnTo>
                    <a:pt x="380341" y="131045"/>
                  </a:lnTo>
                  <a:close/>
                </a:path>
                <a:path w="675640" h="256539">
                  <a:moveTo>
                    <a:pt x="451088" y="126403"/>
                  </a:moveTo>
                  <a:lnTo>
                    <a:pt x="420981" y="175680"/>
                  </a:lnTo>
                  <a:lnTo>
                    <a:pt x="446087" y="175680"/>
                  </a:lnTo>
                  <a:lnTo>
                    <a:pt x="469161" y="137818"/>
                  </a:lnTo>
                  <a:lnTo>
                    <a:pt x="451088" y="126403"/>
                  </a:lnTo>
                  <a:close/>
                </a:path>
                <a:path w="675640" h="256539">
                  <a:moveTo>
                    <a:pt x="401836" y="23918"/>
                  </a:moveTo>
                  <a:lnTo>
                    <a:pt x="358954" y="23918"/>
                  </a:lnTo>
                  <a:lnTo>
                    <a:pt x="373188" y="26497"/>
                  </a:lnTo>
                  <a:lnTo>
                    <a:pt x="383770" y="33563"/>
                  </a:lnTo>
                  <a:lnTo>
                    <a:pt x="390364" y="44112"/>
                  </a:lnTo>
                  <a:lnTo>
                    <a:pt x="392636" y="57137"/>
                  </a:lnTo>
                  <a:lnTo>
                    <a:pt x="390215" y="70578"/>
                  </a:lnTo>
                  <a:lnTo>
                    <a:pt x="383108" y="82750"/>
                  </a:lnTo>
                  <a:lnTo>
                    <a:pt x="371550" y="93986"/>
                  </a:lnTo>
                  <a:lnTo>
                    <a:pt x="355776" y="104622"/>
                  </a:lnTo>
                  <a:lnTo>
                    <a:pt x="389460" y="104622"/>
                  </a:lnTo>
                  <a:lnTo>
                    <a:pt x="400644" y="93597"/>
                  </a:lnTo>
                  <a:lnTo>
                    <a:pt x="410758" y="76890"/>
                  </a:lnTo>
                  <a:lnTo>
                    <a:pt x="414594" y="57137"/>
                  </a:lnTo>
                  <a:lnTo>
                    <a:pt x="410385" y="36319"/>
                  </a:lnTo>
                  <a:lnTo>
                    <a:pt x="401836" y="23918"/>
                  </a:lnTo>
                  <a:close/>
                </a:path>
                <a:path w="675640" h="256539">
                  <a:moveTo>
                    <a:pt x="518429" y="185673"/>
                  </a:moveTo>
                  <a:lnTo>
                    <a:pt x="499293" y="197458"/>
                  </a:lnTo>
                  <a:lnTo>
                    <a:pt x="515394" y="221354"/>
                  </a:lnTo>
                  <a:lnTo>
                    <a:pt x="535614" y="239457"/>
                  </a:lnTo>
                  <a:lnTo>
                    <a:pt x="560884" y="250932"/>
                  </a:lnTo>
                  <a:lnTo>
                    <a:pt x="592134" y="254943"/>
                  </a:lnTo>
                  <a:lnTo>
                    <a:pt x="626016" y="249715"/>
                  </a:lnTo>
                  <a:lnTo>
                    <a:pt x="652194" y="235079"/>
                  </a:lnTo>
                  <a:lnTo>
                    <a:pt x="653098" y="233876"/>
                  </a:lnTo>
                  <a:lnTo>
                    <a:pt x="590005" y="233876"/>
                  </a:lnTo>
                  <a:lnTo>
                    <a:pt x="565664" y="230161"/>
                  </a:lnTo>
                  <a:lnTo>
                    <a:pt x="545709" y="219952"/>
                  </a:lnTo>
                  <a:lnTo>
                    <a:pt x="530009" y="204655"/>
                  </a:lnTo>
                  <a:lnTo>
                    <a:pt x="518429" y="185673"/>
                  </a:lnTo>
                  <a:close/>
                </a:path>
                <a:path w="675640" h="256539">
                  <a:moveTo>
                    <a:pt x="589655" y="0"/>
                  </a:moveTo>
                  <a:lnTo>
                    <a:pt x="563366" y="3352"/>
                  </a:lnTo>
                  <a:lnTo>
                    <a:pt x="538008" y="14502"/>
                  </a:lnTo>
                  <a:lnTo>
                    <a:pt x="518895" y="35093"/>
                  </a:lnTo>
                  <a:lnTo>
                    <a:pt x="511343" y="66767"/>
                  </a:lnTo>
                  <a:lnTo>
                    <a:pt x="521790" y="100589"/>
                  </a:lnTo>
                  <a:lnTo>
                    <a:pt x="547906" y="120928"/>
                  </a:lnTo>
                  <a:lnTo>
                    <a:pt x="581858" y="133588"/>
                  </a:lnTo>
                  <a:lnTo>
                    <a:pt x="615810" y="144374"/>
                  </a:lnTo>
                  <a:lnTo>
                    <a:pt x="641926" y="159088"/>
                  </a:lnTo>
                  <a:lnTo>
                    <a:pt x="652373" y="183534"/>
                  </a:lnTo>
                  <a:lnTo>
                    <a:pt x="648407" y="204655"/>
                  </a:lnTo>
                  <a:lnTo>
                    <a:pt x="636599" y="220487"/>
                  </a:lnTo>
                  <a:lnTo>
                    <a:pt x="617087" y="230428"/>
                  </a:lnTo>
                  <a:lnTo>
                    <a:pt x="590005" y="233876"/>
                  </a:lnTo>
                  <a:lnTo>
                    <a:pt x="653098" y="233876"/>
                  </a:lnTo>
                  <a:lnTo>
                    <a:pt x="669072" y="212610"/>
                  </a:lnTo>
                  <a:lnTo>
                    <a:pt x="675053" y="183883"/>
                  </a:lnTo>
                  <a:lnTo>
                    <a:pt x="664606" y="149174"/>
                  </a:lnTo>
                  <a:lnTo>
                    <a:pt x="638490" y="128540"/>
                  </a:lnTo>
                  <a:lnTo>
                    <a:pt x="604538" y="115999"/>
                  </a:lnTo>
                  <a:lnTo>
                    <a:pt x="570586" y="105572"/>
                  </a:lnTo>
                  <a:lnTo>
                    <a:pt x="544470" y="91275"/>
                  </a:lnTo>
                  <a:lnTo>
                    <a:pt x="534023" y="67127"/>
                  </a:lnTo>
                  <a:lnTo>
                    <a:pt x="538043" y="47726"/>
                  </a:lnTo>
                  <a:lnTo>
                    <a:pt x="549436" y="33249"/>
                  </a:lnTo>
                  <a:lnTo>
                    <a:pt x="567208" y="24197"/>
                  </a:lnTo>
                  <a:lnTo>
                    <a:pt x="590362" y="21068"/>
                  </a:lnTo>
                  <a:lnTo>
                    <a:pt x="649413" y="21068"/>
                  </a:lnTo>
                  <a:lnTo>
                    <a:pt x="641033" y="13479"/>
                  </a:lnTo>
                  <a:lnTo>
                    <a:pt x="616872" y="3291"/>
                  </a:lnTo>
                  <a:lnTo>
                    <a:pt x="589655" y="0"/>
                  </a:lnTo>
                  <a:close/>
                </a:path>
                <a:path w="675640" h="256539">
                  <a:moveTo>
                    <a:pt x="649413" y="21068"/>
                  </a:moveTo>
                  <a:lnTo>
                    <a:pt x="590362" y="21068"/>
                  </a:lnTo>
                  <a:lnTo>
                    <a:pt x="612114" y="24098"/>
                  </a:lnTo>
                  <a:lnTo>
                    <a:pt x="630179" y="32719"/>
                  </a:lnTo>
                  <a:lnTo>
                    <a:pt x="643928" y="46227"/>
                  </a:lnTo>
                  <a:lnTo>
                    <a:pt x="652730" y="63917"/>
                  </a:lnTo>
                  <a:lnTo>
                    <a:pt x="673281" y="56417"/>
                  </a:lnTo>
                  <a:lnTo>
                    <a:pt x="660412" y="31031"/>
                  </a:lnTo>
                  <a:lnTo>
                    <a:pt x="649413" y="210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12192000" cy="5732145"/>
            </a:xfrm>
            <a:custGeom>
              <a:avLst/>
              <a:gdLst/>
              <a:ahLst/>
              <a:cxnLst/>
              <a:rect l="l" t="t" r="r" b="b"/>
              <a:pathLst>
                <a:path w="12192000" h="5732145">
                  <a:moveTo>
                    <a:pt x="0" y="5731763"/>
                  </a:moveTo>
                  <a:lnTo>
                    <a:pt x="12192000" y="5731763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528929" y="205867"/>
            <a:ext cx="5370195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25" dirty="0">
                <a:solidFill>
                  <a:srgbClr val="FFFFFF"/>
                </a:solidFill>
                <a:latin typeface="Calibri"/>
                <a:cs typeface="Calibri"/>
              </a:rPr>
              <a:t>RESHAPING</a:t>
            </a:r>
            <a:r>
              <a:rPr sz="16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600" dirty="0">
                <a:solidFill>
                  <a:srgbClr val="FFFFFF"/>
                </a:solidFill>
                <a:latin typeface="Calibri"/>
                <a:cs typeface="Calibri"/>
              </a:rPr>
              <a:t>MARKS &amp; SPENCER</a:t>
            </a:r>
            <a:endParaRPr sz="1600" dirty="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1065764" y="0"/>
            <a:ext cx="1126490" cy="1126490"/>
            <a:chOff x="11065764" y="0"/>
            <a:chExt cx="1126490" cy="1126490"/>
          </a:xfrm>
        </p:grpSpPr>
        <p:sp>
          <p:nvSpPr>
            <p:cNvPr id="7" name="object 7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1283697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528929" y="441705"/>
            <a:ext cx="4677410" cy="3815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400" b="1" spc="-70" dirty="0">
                <a:latin typeface="Arial"/>
                <a:cs typeface="Arial"/>
              </a:rPr>
              <a:t>REFERENCES</a:t>
            </a:r>
            <a:endParaRPr sz="2500" dirty="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81762" y="6499047"/>
            <a:ext cx="162560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lang="en-GB" sz="900" spc="60" dirty="0">
                <a:latin typeface="Calibri"/>
                <a:cs typeface="Calibri"/>
              </a:rPr>
              <a:t>15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064C0D-EAED-116F-499F-3DACDB3AAFDB}"/>
              </a:ext>
            </a:extLst>
          </p:cNvPr>
          <p:cNvSpPr txBox="1"/>
          <p:nvPr/>
        </p:nvSpPr>
        <p:spPr>
          <a:xfrm>
            <a:off x="154868" y="1361750"/>
            <a:ext cx="11753344" cy="5261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Barker, C.R. (2000) Church and State Relationships in German ‘Public Benefit’ Law. Available at: https://icnl.org/resources/research/ijnl/church-and-state-relationships-in-german-public-benefit-law (Accessed: 23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BBC (2014) BBC - Languages across Europe - Germany. Available at: https://bbc.co.uk/languages/european_languages/countries/germany.shtml (Accessed: 11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Burkhardt, C. et al. (2011) ‘Differing notions of social welfare? Britain and Germany compared’, Oxford University Press, pp. 15–32. Available at: https://doi.org/10.1093/acprof:oso/9780199584499.003.0002.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Diehl, C. (2023) Ethnic and racial inequality in the UK: a comment from a German perspective. Available at: https://ifs.org.uk/inequality/ethnic-and-racial-inequality-in-the-uk-a-comment-from-a-german-perspective/ (Accessed: 11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 err="1">
                <a:effectLst/>
                <a:latin typeface="Times New Roman" panose="02020603050405020304" pitchFamily="18" charset="0"/>
              </a:rPr>
              <a:t>Erudera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(2023) What Languages Are Spoken in Germany? Available at: https://erudera.com/germany/what-languages-are-spoken-in-germany/ (Accessed: 11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 err="1">
                <a:effectLst/>
                <a:latin typeface="Times New Roman" panose="02020603050405020304" pitchFamily="18" charset="0"/>
              </a:rPr>
              <a:t>fowid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(2023)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Religionszugehörigkeiten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2022. Available at: https://fowid.de/meldung/religionszugehoerigkeiten-2022 (Accessed: 11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GLOBIG (2023) German Population | Ethnicity | Language. Available at: https://platform.globig.co/knowledgebase/DE/landscape/population-ethnicity-language-in-germany1 (Accessed: 11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Hodge, N. (2020) Germany’s dual approach to data regulation under the GDPR. Available at: https://www.complianceweek.com/data-privacy/germanys-dual-approach-to-data-regulation-under-the-gdpr/28386.article (Accessed: 13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Hofstede Insights (2023) Country comparison tool. Available at: https://hofstede-insights.com/country-comparison-tool?countries=germany%2Cunited+kingdom (Accessed: 14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IMF (2023) Germany vs United Kingdom. Available at: https://imf.org/external/datamapper/NGDPDPC@WEO/GBR/DEU (Accessed: 21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Kim, R. and Coleman, P. (2015) ‘The Combined Effect of Individualism – Collectivism on Conflict Styles and Satisfaction: An Analysis at the Individual Level’, Peace and Conflict Studies, 22(2). Available at: https://doi.org/10.46743/1082-7307/2015.1285.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Marks &amp; Spencer (2023a) About Us, Marks &amp; Spencer. corporate.marksandspencer.com. Available at: https://corporate.marksandspencer.com/about-us (Accessed: 10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Marks &amp; Spencer (2023b) RESHAPING M&amp;S STRATEGY DELIVERS STRONG RESULTS. Available at: https://corporate.marksandspencer.com/sites/marksandspencer/files/2023-11/M-S-Half-Year-Results.pdf (Accessed: 10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Office of National Statistics (2022) Religion, England and Wales - Office for National Statistics. Available at: https://www.ons.gov.uk/peoplepopulationandcommunity/culturalidentity/religion/bulletins/religionenglandandwales/census2021 (Accessed: 11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Passport to Trade (2013) Business meeting etiquette. Available at: https://businessculture.org/western-europe/business-culture-in-germany/meeting-etiquette-in-germany/ (Accessed: 12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Santander (2022) Business practices in Germany. Available at: https://santandertrade.com/en/portal/establish-overseas/germany/business-practices (Accessed: 13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 err="1">
                <a:effectLst/>
                <a:latin typeface="Times New Roman" panose="02020603050405020304" pitchFamily="18" charset="0"/>
              </a:rPr>
              <a:t>TechnoVibes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(2023) Contract Law in Germany. Available at: https://atozserwisplus.de/blog/Contract-Law-in-Germany (Accessed: 12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 err="1">
                <a:effectLst/>
                <a:latin typeface="Times New Roman" panose="02020603050405020304" pitchFamily="18" charset="0"/>
              </a:rPr>
              <a:t>Trepte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, S. and Masur, P.K. (2017) ‘Privacy Attitudes, Perceptions, and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behaviors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of the German population’, Technical Report for Forum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Privatheit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und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selbstbestimmtes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Leben in der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digitalen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Welt [Preprint]. Available at: https://doi.org/10.13140/RG.2.2.25818.95684.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Van Ditmars, M.M. (2022) ‘Political socialization, political gender gaps and the intergenerational transmission of left‐right ideology’, European Journal of Political Research, 62(1), pp. 3–24. Available at: https://doi.org/10.1111/1475-6765.12517.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 err="1">
                <a:effectLst/>
                <a:latin typeface="Times New Roman" panose="02020603050405020304" pitchFamily="18" charset="0"/>
              </a:rPr>
              <a:t>VectorStock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(2023) Handshake with great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britain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and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germany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flag vector image on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VectorStock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Available at: https://www.vectorstock.com/royalty-free-vector/handshake-with-great-britain-and-germany-flag-vector-26829404 (Accessed: 12 November 2023).</a:t>
            </a:r>
          </a:p>
        </p:txBody>
      </p:sp>
    </p:spTree>
    <p:extLst>
      <p:ext uri="{BB962C8B-B14F-4D97-AF65-F5344CB8AC3E}">
        <p14:creationId xmlns:p14="http://schemas.microsoft.com/office/powerpoint/2010/main" val="2874361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636</TotalTime>
  <Words>1963</Words>
  <Application>Microsoft Office PowerPoint</Application>
  <PresentationFormat>Widescreen</PresentationFormat>
  <Paragraphs>128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Akkurat Light</vt:lpstr>
      <vt:lpstr>Arial</vt:lpstr>
      <vt:lpstr>Calibri</vt:lpstr>
      <vt:lpstr>Times New Roman</vt:lpstr>
      <vt:lpstr>Wingdings</vt:lpstr>
      <vt:lpstr>Office Theme</vt:lpstr>
      <vt:lpstr>PowerPoint Presentation</vt:lpstr>
      <vt:lpstr>Florin Movilianu Management consultant</vt:lpstr>
      <vt:lpstr>PowerPoint Presentation</vt:lpstr>
      <vt:lpstr>RESHAPING MARK &amp; SPENCER MARKS &amp; SPENCER EXPANSION IN GERMANY (Marks &amp; Spencer, 2023a)</vt:lpstr>
      <vt:lpstr>RESHAPING MARK &amp; SPENCER GERMAN CULTURE</vt:lpstr>
      <vt:lpstr>RESHAPING MARK &amp; SPENCER GERMAN CULTURE</vt:lpstr>
      <vt:lpstr>RESHAPING MARK &amp; SPENCER GERMAN CULTURE</vt:lpstr>
      <vt:lpstr>RESHAPING MARK &amp; SPENCER CULTURAL SENSITIVITY IN GERMANY (Santander, 2022) </vt:lpstr>
      <vt:lpstr>RESHAPING MARK &amp; SPENCER CULTURAL SENSITIVITY IN GERMANY (Passport to Trade, 2013)</vt:lpstr>
      <vt:lpstr>RESHAPING MARK &amp; SPENCER HOFSTEDE CULTURAL DIMENSIONS: UK vs GERMANY</vt:lpstr>
      <vt:lpstr>PowerPoint Presentation</vt:lpstr>
      <vt:lpstr>RECOMMENDATIONS</vt:lpstr>
      <vt:lpstr>CONCLUSION</vt:lpstr>
      <vt:lpstr>THANK YOU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Marks&amp;Spencer Presentation</dc:title>
  <dc:subject>IBC</dc:subject>
  <dc:creator>Florin, Movilianu</dc:creator>
  <cp:lastModifiedBy>Florin Movilianu</cp:lastModifiedBy>
  <cp:revision>29</cp:revision>
  <dcterms:created xsi:type="dcterms:W3CDTF">2023-11-20T19:02:20Z</dcterms:created>
  <dcterms:modified xsi:type="dcterms:W3CDTF">2023-11-23T18:53:32Z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2023-11-07T00:00:00Z</vt:filetime>
  </property>
  <property fmtid="{D5CDD505-2E9C-101B-9397-08002B2CF9AE}" pid="3" name="Creator">
    <vt:lpwstr>Microsoft® PowerPoint® for Office 365</vt:lpwstr>
  </property>
  <property fmtid="{D5CDD505-2E9C-101B-9397-08002B2CF9AE}" pid="4" name="LastSaved">
    <vt:filetime>2023-11-20T00:00:00Z</vt:filetime>
  </property>
  <property fmtid="{D5CDD505-2E9C-101B-9397-08002B2CF9AE}" pid="5" name="Producer">
    <vt:lpwstr>Microsoft® PowerPoint® for Office 365</vt:lpwstr>
  </property>
</Properties>
</file>