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78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86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405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10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683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805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196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27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02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976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334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2611F-564E-4AC2-94D8-25B2FBEA4CE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5399F-E2B5-4729-81E7-5D0EBF08F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86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Energy Monitoring and Targeting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By</a:t>
            </a:r>
          </a:p>
          <a:p>
            <a:r>
              <a:rPr lang="en-GB" sz="3600" dirty="0" smtClean="0"/>
              <a:t>Andrew Thorn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775557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Monitoring and Targeting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4782" y="1825625"/>
            <a:ext cx="9081654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purpose of monitoring and targeting is to relate your energy consumption data to the weather, production figures or other measures</a:t>
            </a:r>
          </a:p>
          <a:p>
            <a:r>
              <a:rPr lang="en-GB" sz="3200" dirty="0" smtClean="0"/>
              <a:t>In particular it will identify if there are signs of avoidable waste or other opportunities to reduce consumption.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9904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Monitoring and Targeting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Allows you to: -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Detect avoidable energy waste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Quantify the savings achieved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Identify fruitful lines of investigation of energy surveys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Provide feedback for staff awareness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49137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Operational Targets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Is calculated rationally to reflect known </a:t>
            </a:r>
            <a:r>
              <a:rPr lang="en-GB" sz="3200" dirty="0" err="1" smtClean="0"/>
              <a:t>achieveable</a:t>
            </a:r>
            <a:r>
              <a:rPr lang="en-GB" sz="3200" dirty="0" smtClean="0"/>
              <a:t> performance</a:t>
            </a:r>
          </a:p>
          <a:p>
            <a:r>
              <a:rPr lang="en-GB" sz="3200" dirty="0" smtClean="0"/>
              <a:t>Is discussed and agreed</a:t>
            </a:r>
          </a:p>
          <a:p>
            <a:r>
              <a:rPr lang="en-GB" sz="3200" dirty="0" smtClean="0"/>
              <a:t>Is applied to individual monitored streams of consumption</a:t>
            </a:r>
          </a:p>
          <a:p>
            <a:r>
              <a:rPr lang="en-GB" sz="3200" dirty="0" smtClean="0"/>
              <a:t>Is continually amended to reflect improvements</a:t>
            </a:r>
          </a:p>
          <a:p>
            <a:r>
              <a:rPr lang="en-GB" sz="3200" dirty="0" smtClean="0"/>
              <a:t>Does not need to be widely discussed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98591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Estimating Expected Consumption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7964" y="1825625"/>
            <a:ext cx="83820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Methods for calculating expected consumption fall into two categories: -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Precedent-Based Targeting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Activity Based Comparison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81608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Precedent-Based Targeting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Most commonly used in monthly monitoring schemes, when expected consumption can be deduced from what was used in the corresponding month a year before</a:t>
            </a:r>
          </a:p>
          <a:p>
            <a:r>
              <a:rPr lang="en-GB" sz="3200" dirty="0" smtClean="0"/>
              <a:t>One weakness is that it assumes that conditions were comparable with previous years consumption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29343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Activity-Based Targeting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8909" y="1825625"/>
            <a:ext cx="809798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Calculate expected consumption by reference to its driving factors- the measurable things that cause consumption to vary.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37837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Activity-Based Targeting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Driving factors</a:t>
            </a:r>
          </a:p>
          <a:p>
            <a:pPr marL="0" indent="0">
              <a:buNone/>
            </a:pPr>
            <a:r>
              <a:rPr lang="en-GB" sz="3200" b="1" u="sng" dirty="0" smtClean="0"/>
              <a:t>Energy use	</a:t>
            </a:r>
            <a:r>
              <a:rPr lang="en-GB" sz="3200" b="1" dirty="0" smtClean="0"/>
              <a:t>			</a:t>
            </a:r>
            <a:r>
              <a:rPr lang="en-GB" sz="3200" b="1" u="sng" dirty="0" smtClean="0"/>
              <a:t>Possible driving factor</a:t>
            </a:r>
          </a:p>
          <a:p>
            <a:pPr marL="0" indent="0">
              <a:buNone/>
            </a:pPr>
            <a:r>
              <a:rPr lang="en-GB" sz="3200" dirty="0" smtClean="0"/>
              <a:t>Space heating			Outside temperature</a:t>
            </a:r>
          </a:p>
          <a:p>
            <a:pPr marL="0" indent="0">
              <a:buNone/>
            </a:pPr>
            <a:r>
              <a:rPr lang="en-GB" sz="3200" dirty="0" smtClean="0"/>
              <a:t>Air conditioning			Outside temperature/humidity</a:t>
            </a:r>
          </a:p>
          <a:p>
            <a:pPr marL="0" indent="0">
              <a:buNone/>
            </a:pPr>
            <a:r>
              <a:rPr lang="en-GB" sz="3200" dirty="0" smtClean="0"/>
              <a:t>Steam raising			Quantity of steam produced</a:t>
            </a:r>
          </a:p>
          <a:p>
            <a:pPr marL="0" indent="0">
              <a:buNone/>
            </a:pPr>
            <a:r>
              <a:rPr lang="en-GB" sz="3200" dirty="0" smtClean="0"/>
              <a:t>Production process		Production quantity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75104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Implementing Monitoring and Targeting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Three components must be in place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Consumption data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Driving factor data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Methods of calculating expected consumption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84458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Consumption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May come from meters</a:t>
            </a:r>
          </a:p>
          <a:p>
            <a:r>
              <a:rPr lang="en-GB" sz="3200" dirty="0" smtClean="0"/>
              <a:t>From delivery and stock-level figures</a:t>
            </a:r>
          </a:p>
          <a:p>
            <a:r>
              <a:rPr lang="en-GB" sz="3200" dirty="0" smtClean="0"/>
              <a:t>Proxy measures such as run-hours counters or ammeters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79194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Consumption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critical task is to ensure that data are synchronised as closely as possible with the required assessment intervals</a:t>
            </a:r>
          </a:p>
          <a:p>
            <a:r>
              <a:rPr lang="en-GB" sz="3200" dirty="0" smtClean="0"/>
              <a:t>Repeatability of measurements is more important than accuracy</a:t>
            </a:r>
          </a:p>
          <a:p>
            <a:r>
              <a:rPr lang="en-GB" sz="3200" dirty="0" smtClean="0"/>
              <a:t>Meter readings should be read in-house      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39396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Driving Factor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Can include: -</a:t>
            </a:r>
          </a:p>
          <a:p>
            <a:r>
              <a:rPr lang="en-GB" sz="3200" dirty="0" smtClean="0"/>
              <a:t>Degree day statistics</a:t>
            </a:r>
          </a:p>
          <a:p>
            <a:r>
              <a:rPr lang="en-GB" sz="3200" dirty="0" smtClean="0"/>
              <a:t>Production figures</a:t>
            </a:r>
          </a:p>
          <a:p>
            <a:r>
              <a:rPr lang="en-GB" sz="3200" dirty="0" smtClean="0"/>
              <a:t>Mileages</a:t>
            </a:r>
          </a:p>
          <a:p>
            <a:r>
              <a:rPr lang="en-GB" sz="3200" dirty="0" smtClean="0"/>
              <a:t>Hours of darkness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576088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Driving Factor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Important points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Needs to be synchronised with the assessment intervals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Where production data is used, they should certainly be gross volumes, since scrap uses as much energy as saleable product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02572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Monitoring and Targeting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Is a management technique in which all plant and building utilities are managed as controllable resources</a:t>
            </a:r>
          </a:p>
          <a:p>
            <a:r>
              <a:rPr lang="en-GB" sz="3200" dirty="0" smtClean="0"/>
              <a:t>It involves a systematic division of the facility into energy cost centres</a:t>
            </a:r>
          </a:p>
          <a:p>
            <a:r>
              <a:rPr lang="en-GB" sz="3200" dirty="0" smtClean="0"/>
              <a:t>The utilities used in each centre are closely monitored, and the energy used is compared with production volume or suitable measures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52100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Monitoring and Targeting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Once energy consumption information is available:</a:t>
            </a:r>
          </a:p>
          <a:p>
            <a:pPr marL="0" indent="0">
              <a:buNone/>
            </a:pPr>
            <a:endParaRPr lang="en-GB" sz="3200" dirty="0"/>
          </a:p>
          <a:p>
            <a:pPr marL="514350" indent="-514350">
              <a:buAutoNum type="arabicPeriod"/>
            </a:pPr>
            <a:r>
              <a:rPr lang="en-GB" sz="3200" dirty="0" smtClean="0"/>
              <a:t>Targets can be set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Trends or variances can be identified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Remedial actions can be taken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326897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Elements of Monitoring and Targeting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Recording</a:t>
            </a:r>
            <a:r>
              <a:rPr lang="en-GB" sz="3200" dirty="0" smtClean="0"/>
              <a:t>: Measuring and recording energy consumption</a:t>
            </a:r>
            <a:endParaRPr lang="en-GB" sz="3200" b="1" u="sng" dirty="0" smtClean="0"/>
          </a:p>
          <a:p>
            <a:r>
              <a:rPr lang="en-GB" sz="3200" b="1" u="sng" dirty="0" smtClean="0"/>
              <a:t>Analysing</a:t>
            </a:r>
            <a:r>
              <a:rPr lang="en-GB" sz="3200" dirty="0" smtClean="0"/>
              <a:t>: Correlating energy consumption to a measured output, </a:t>
            </a:r>
            <a:r>
              <a:rPr lang="en-GB" sz="3200" dirty="0" smtClean="0"/>
              <a:t>such as </a:t>
            </a:r>
            <a:r>
              <a:rPr lang="en-GB" sz="3200" dirty="0" smtClean="0"/>
              <a:t>production quantity</a:t>
            </a:r>
            <a:endParaRPr lang="en-GB" sz="3200" b="1" u="sng" dirty="0" smtClean="0"/>
          </a:p>
          <a:p>
            <a:r>
              <a:rPr lang="en-GB" sz="3200" b="1" u="sng" dirty="0" smtClean="0"/>
              <a:t>Comparing</a:t>
            </a:r>
            <a:r>
              <a:rPr lang="en-GB" sz="3200" dirty="0" smtClean="0"/>
              <a:t>: Energy consumption to an appropriate standard or benchmark</a:t>
            </a:r>
          </a:p>
          <a:p>
            <a:r>
              <a:rPr lang="en-GB" sz="3200" b="1" u="sng" dirty="0" smtClean="0"/>
              <a:t>Setting targets</a:t>
            </a:r>
            <a:r>
              <a:rPr lang="en-GB" sz="3200" dirty="0" smtClean="0"/>
              <a:t>: To reduce or control energy consumption</a:t>
            </a:r>
            <a:endParaRPr lang="en-GB" sz="3200" b="1" u="sng" dirty="0" smtClean="0"/>
          </a:p>
          <a:p>
            <a:r>
              <a:rPr lang="en-GB" sz="3200" b="1" u="sng" dirty="0" smtClean="0"/>
              <a:t>Monitoring</a:t>
            </a:r>
            <a:r>
              <a:rPr lang="en-GB" sz="3200" dirty="0" smtClean="0"/>
              <a:t>: Comparing energy consumption to the set target on a regular basis</a:t>
            </a:r>
            <a:r>
              <a:rPr lang="en-GB" sz="3200" b="1" u="sng" dirty="0" smtClean="0"/>
              <a:t> 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5091127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Elements of Monitoring and Targeting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Reporting</a:t>
            </a:r>
            <a:r>
              <a:rPr lang="en-GB" sz="3200" dirty="0" smtClean="0"/>
              <a:t>: - The results including any variances from the targets which have been set</a:t>
            </a:r>
            <a:endParaRPr lang="en-GB" sz="3200" b="1" u="sng" dirty="0" smtClean="0"/>
          </a:p>
          <a:p>
            <a:r>
              <a:rPr lang="en-GB" sz="3200" b="1" u="sng" dirty="0" smtClean="0"/>
              <a:t>Controlling</a:t>
            </a:r>
            <a:r>
              <a:rPr lang="en-GB" sz="3200" dirty="0" smtClean="0"/>
              <a:t>: - Implementing management measures to correct any variances, which may have occurred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9090099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Monitoring &amp; Targeting System Involves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Checking</a:t>
            </a:r>
            <a:r>
              <a:rPr lang="en-GB" sz="3200" dirty="0" smtClean="0"/>
              <a:t>: - the accuracy of energy invoices</a:t>
            </a:r>
            <a:endParaRPr lang="en-GB" sz="3200" b="1" u="sng" dirty="0" smtClean="0"/>
          </a:p>
          <a:p>
            <a:r>
              <a:rPr lang="en-GB" sz="3200" b="1" u="sng" dirty="0" smtClean="0"/>
              <a:t>Allocating</a:t>
            </a:r>
            <a:r>
              <a:rPr lang="en-GB" sz="3200" dirty="0" smtClean="0"/>
              <a:t>: - energy costs to specific departments</a:t>
            </a:r>
            <a:endParaRPr lang="en-GB" sz="3200" b="1" u="sng" dirty="0" smtClean="0"/>
          </a:p>
          <a:p>
            <a:r>
              <a:rPr lang="en-GB" sz="3200" b="1" u="sng" dirty="0" smtClean="0"/>
              <a:t>Determining</a:t>
            </a:r>
            <a:r>
              <a:rPr lang="en-GB" sz="3200" dirty="0" smtClean="0"/>
              <a:t>: - energy performance/efficiency</a:t>
            </a:r>
            <a:endParaRPr lang="en-GB" sz="3200" b="1" u="sng" dirty="0" smtClean="0"/>
          </a:p>
          <a:p>
            <a:r>
              <a:rPr lang="en-GB" sz="3200" b="1" u="sng" dirty="0" smtClean="0"/>
              <a:t>Recording</a:t>
            </a:r>
            <a:r>
              <a:rPr lang="en-GB" sz="3200" dirty="0" smtClean="0"/>
              <a:t>: - energy use, so that projects intended to improve energy efficiency can be checked</a:t>
            </a:r>
            <a:endParaRPr lang="en-GB" sz="3200" b="1" u="sng" dirty="0" smtClean="0"/>
          </a:p>
          <a:p>
            <a:r>
              <a:rPr lang="en-GB" sz="3200" b="1" u="sng" dirty="0" smtClean="0"/>
              <a:t>Highlighting</a:t>
            </a:r>
            <a:r>
              <a:rPr lang="en-GB" sz="3200" dirty="0" smtClean="0"/>
              <a:t>: - performance problems in equipment or systems</a:t>
            </a:r>
            <a:endParaRPr lang="en-GB" sz="3200" b="1" u="sng" dirty="0" smtClean="0"/>
          </a:p>
          <a:p>
            <a:pPr marL="0" indent="0">
              <a:buNone/>
            </a:pP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422270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Rationale for Monitoring, Targeting and Reporting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Whether your current energy is better or worse than before</a:t>
            </a:r>
          </a:p>
          <a:p>
            <a:r>
              <a:rPr lang="en-GB" sz="3200" dirty="0" smtClean="0"/>
              <a:t>Trends in energy consumption that reflects seasonal, weekly, and other operational parameters</a:t>
            </a:r>
          </a:p>
          <a:p>
            <a:r>
              <a:rPr lang="en-GB" sz="3200" dirty="0" smtClean="0"/>
              <a:t>How much your future energy use is likely to vary if you change aspects of your business</a:t>
            </a:r>
          </a:p>
          <a:p>
            <a:r>
              <a:rPr lang="en-GB" sz="3200" dirty="0" smtClean="0"/>
              <a:t>Specific areas of wasted energy</a:t>
            </a:r>
          </a:p>
        </p:txBody>
      </p:sp>
    </p:spTree>
    <p:extLst>
      <p:ext uri="{BB962C8B-B14F-4D97-AF65-F5344CB8AC3E}">
        <p14:creationId xmlns:p14="http://schemas.microsoft.com/office/powerpoint/2010/main" val="9987737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Rationale for Monitoring, Targeting and Reporting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Comparison with other business with similar characteristics “benchmarking” process will provide valuable indications of effectiveness of your operations as well as energy use</a:t>
            </a:r>
          </a:p>
          <a:p>
            <a:r>
              <a:rPr lang="en-GB" sz="3200" dirty="0" smtClean="0"/>
              <a:t>How much your business has reacted to changes in the past</a:t>
            </a:r>
          </a:p>
          <a:p>
            <a:r>
              <a:rPr lang="en-GB" sz="3200" dirty="0" smtClean="0"/>
              <a:t>How to develop performance targets for an energy management programme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354972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Relating Energy Consumption and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 critical feature of monitoring and targeting is to understand what drives energy consumption</a:t>
            </a:r>
          </a:p>
          <a:p>
            <a:r>
              <a:rPr lang="en-GB" sz="3200" dirty="0" smtClean="0"/>
              <a:t>Is it production, hours of operation or weather?</a:t>
            </a:r>
          </a:p>
          <a:p>
            <a:r>
              <a:rPr lang="en-GB" sz="3200" dirty="0" smtClean="0"/>
              <a:t>Knowing this, we can then start to analyse the data to see how good our energy management is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225631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Relating Energy Consumption and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After collection of energy consumption, energy costs and production data, the next stage is to study and analyse the data to understand what is happening in the plant</a:t>
            </a:r>
          </a:p>
          <a:p>
            <a:r>
              <a:rPr lang="en-GB" sz="3200" dirty="0" smtClean="0"/>
              <a:t>It is strongly recommended that he data be presented graphically as better appreciation of variations is almost always obtained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052630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starting point is to collect and collate 24 to 12 months of energy bills</a:t>
            </a:r>
          </a:p>
          <a:p>
            <a:r>
              <a:rPr lang="en-GB" sz="3200" dirty="0" smtClean="0"/>
              <a:t>The most common bar chart application used in energy management is one showing the energy per month for this year and last year</a:t>
            </a:r>
          </a:p>
          <a:p>
            <a:r>
              <a:rPr lang="en-GB" sz="3200" dirty="0" smtClean="0"/>
              <a:t>However, it does not tell us the full story about what is happening.  We also need the production data for the same 24 to 12 month period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660780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0764" y="1690688"/>
            <a:ext cx="9843654" cy="464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0967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0655" y="1690689"/>
            <a:ext cx="10155381" cy="4626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3769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Using a moving annual total for energy and production data </a:t>
            </a:r>
            <a:r>
              <a:rPr lang="en-GB" sz="3200" dirty="0" err="1" smtClean="0"/>
              <a:t>smoothes</a:t>
            </a:r>
            <a:r>
              <a:rPr lang="en-GB" sz="3200" dirty="0" smtClean="0"/>
              <a:t> out errors in the timing of meter readings</a:t>
            </a:r>
          </a:p>
          <a:p>
            <a:r>
              <a:rPr lang="en-GB" sz="3200" dirty="0" smtClean="0"/>
              <a:t>It enables us to track energy and compare consumption versus output</a:t>
            </a:r>
          </a:p>
          <a:p>
            <a:r>
              <a:rPr lang="en-GB" sz="3200" dirty="0" smtClean="0"/>
              <a:t>By watching for a deviation of the energy line we are able to pick up early warning of waste or to confirm whether energy efficiency measures are making an impact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986548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For any company, we also know that energy should directly relate to production</a:t>
            </a:r>
          </a:p>
          <a:p>
            <a:r>
              <a:rPr lang="en-GB" sz="3200" dirty="0" smtClean="0"/>
              <a:t>Knowing this, we can calculate Specific Energy Consumption (SEC), which is energy consumption per unit of production</a:t>
            </a:r>
          </a:p>
          <a:p>
            <a:r>
              <a:rPr lang="en-GB" sz="3200" dirty="0" smtClean="0"/>
              <a:t>At this point it is worth noting that the quality of your monitoring and targeting system will only be as </a:t>
            </a:r>
            <a:r>
              <a:rPr lang="en-GB" sz="3200" dirty="0" smtClean="0"/>
              <a:t>good as </a:t>
            </a:r>
            <a:r>
              <a:rPr lang="en-GB" sz="3200" dirty="0" smtClean="0"/>
              <a:t>the quality of your data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228422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3837" y="1579418"/>
            <a:ext cx="9746672" cy="484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733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If we add the production data to the SEC chart, it helps to explain some of the features</a:t>
            </a:r>
          </a:p>
          <a:p>
            <a:r>
              <a:rPr lang="en-GB" sz="3200" dirty="0" smtClean="0"/>
              <a:t>From the SEC with production very low SEC occurred when there was a record level of production</a:t>
            </a:r>
          </a:p>
          <a:p>
            <a:r>
              <a:rPr lang="en-GB" sz="3200" dirty="0" smtClean="0"/>
              <a:t>This indicates that there might be fixed energy consumption, i.e. consumption that occurs regardless of production levels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123529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next step is to gain more understanding of the relationship of energy and production, and to provide us with some basis for performance measurement</a:t>
            </a:r>
          </a:p>
          <a:p>
            <a:r>
              <a:rPr lang="en-GB" sz="3200" dirty="0" smtClean="0"/>
              <a:t>To do this we plot energy against production and then add a trend line to the data set on the chart</a:t>
            </a:r>
          </a:p>
          <a:p>
            <a:r>
              <a:rPr lang="en-GB" sz="3200" dirty="0" smtClean="0"/>
              <a:t>We can use it to derive a “standard” for the up- coming year’s consumption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500218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9818" y="1752600"/>
            <a:ext cx="10383981" cy="463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849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This chart shows a low degree of scatter indicative of a good fit</a:t>
            </a:r>
          </a:p>
          <a:p>
            <a:r>
              <a:rPr lang="en-GB" sz="3200" dirty="0" smtClean="0"/>
              <a:t>If data fit is poor, but we know there should be a relationship, it indicates a poor level of control and potential for energy savings</a:t>
            </a:r>
          </a:p>
          <a:p>
            <a:r>
              <a:rPr lang="en-GB" sz="3200" dirty="0" smtClean="0"/>
              <a:t>In producing the production/energy relationship chart we have also obtained a relationship relating production and energy consumption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185433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Energy consumed for the period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= C + M x Production for the same period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M = energy consumption directly related to production</a:t>
            </a:r>
          </a:p>
          <a:p>
            <a:pPr marL="0" indent="0">
              <a:buNone/>
            </a:pPr>
            <a:r>
              <a:rPr lang="en-GB" sz="3200" dirty="0" smtClean="0"/>
              <a:t>        (variable) and C is the ‘fixed’ energy consumption</a:t>
            </a:r>
          </a:p>
          <a:p>
            <a:pPr marL="0" indent="0">
              <a:buNone/>
            </a:pPr>
            <a:r>
              <a:rPr lang="en-GB" sz="3200" dirty="0" smtClean="0"/>
              <a:t>Using this, we can calculate the expected or “standard” energy consumption for any level of production within the range of the data set.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841173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We now have the basis for implementing a factory level </a:t>
            </a:r>
          </a:p>
          <a:p>
            <a:pPr marL="0" indent="0">
              <a:buNone/>
            </a:pPr>
            <a:r>
              <a:rPr lang="en-GB" sz="3200" dirty="0" smtClean="0"/>
              <a:t>   M &amp; T system</a:t>
            </a:r>
          </a:p>
          <a:p>
            <a:r>
              <a:rPr lang="en-GB" sz="3200" dirty="0" smtClean="0"/>
              <a:t>We can predict standard consumption and also set targets- for example, standard less 5%</a:t>
            </a:r>
          </a:p>
          <a:p>
            <a:r>
              <a:rPr lang="en-GB" sz="3200" dirty="0" smtClean="0"/>
              <a:t>A more sophisticated approach might be applying different reductions to the fixed and variable energy consumption</a:t>
            </a:r>
          </a:p>
          <a:p>
            <a:r>
              <a:rPr lang="en-GB" sz="3200" dirty="0" smtClean="0"/>
              <a:t>At a simplistic level we could use the chart above and plot each new month’s point to see where it lies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12106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Cusum</a:t>
            </a:r>
            <a:r>
              <a:rPr lang="en-GB" dirty="0" smtClean="0"/>
              <a:t>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CUSUM represents the difference between the baseline and the actual consumption points over the baseline period of time</a:t>
            </a:r>
          </a:p>
          <a:p>
            <a:r>
              <a:rPr lang="en-GB" sz="3200" dirty="0" smtClean="0"/>
              <a:t>This technique not only provides a trend line, it also calculates savings/losses to data and shows when the performance changes</a:t>
            </a:r>
          </a:p>
          <a:p>
            <a:r>
              <a:rPr lang="en-GB" sz="3200" dirty="0" smtClean="0"/>
              <a:t>A typical CUSUM graph follows a trend and shows the random fluctuation of energy consumption and should oscillate around zero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917793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Cusum</a:t>
            </a:r>
            <a:r>
              <a:rPr lang="en-GB" dirty="0" smtClean="0"/>
              <a:t> Charts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8418" y="1690688"/>
            <a:ext cx="9899073" cy="4502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3721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Cusum</a:t>
            </a:r>
            <a:r>
              <a:rPr lang="en-GB" dirty="0" smtClean="0"/>
              <a:t>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This trend will continue until something happens to alter the pattern of consumption such as the effect of an energy saving measure or, conversely, a worsening in energy efficiency</a:t>
            </a:r>
          </a:p>
          <a:p>
            <a:r>
              <a:rPr lang="en-GB" sz="3200" dirty="0" smtClean="0"/>
              <a:t>The CUSUM chart shows what is really happening to the energy performance</a:t>
            </a:r>
          </a:p>
          <a:p>
            <a:r>
              <a:rPr lang="en-GB" sz="3200" dirty="0" smtClean="0"/>
              <a:t>When looking at CUSUM chart, the changes in direction of the line indicate events that have relevance to the energy consumption pattern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825169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Cusum</a:t>
            </a:r>
            <a:r>
              <a:rPr lang="en-GB" dirty="0" smtClean="0"/>
              <a:t>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Clearly, site knowledge is needed to interpret better the changes</a:t>
            </a:r>
          </a:p>
          <a:p>
            <a:r>
              <a:rPr lang="en-GB" sz="3200" dirty="0" smtClean="0"/>
              <a:t>In our example we know that there are no planned changes in the energy system, so the change in performance can be attributed to poor control, housekeeping or maintenance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556879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775854"/>
          </a:xfrm>
        </p:spPr>
        <p:txBody>
          <a:bodyPr/>
          <a:lstStyle/>
          <a:p>
            <a:pPr algn="ctr"/>
            <a:r>
              <a:rPr lang="en-GB" dirty="0" err="1" smtClean="0"/>
              <a:t>Cusum</a:t>
            </a:r>
            <a:r>
              <a:rPr lang="en-GB" dirty="0" smtClean="0"/>
              <a:t> Technique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32709" y="665018"/>
            <a:ext cx="8395855" cy="601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791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810490"/>
          </a:xfrm>
        </p:spPr>
        <p:txBody>
          <a:bodyPr/>
          <a:lstStyle/>
          <a:p>
            <a:pPr algn="ctr"/>
            <a:r>
              <a:rPr lang="en-GB" dirty="0" err="1" smtClean="0"/>
              <a:t>Cusum</a:t>
            </a:r>
            <a:r>
              <a:rPr lang="en-GB" dirty="0" smtClean="0"/>
              <a:t> Technique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86692"/>
            <a:ext cx="10515600" cy="569421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Plot the Energy- Production for the first 9 months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Draw best fit straight line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Derive the equation of the line E = 0.4 P + 180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Calculate the expected energy consumption based on the equation </a:t>
            </a:r>
            <a:r>
              <a:rPr lang="en-GB" sz="3200" dirty="0" err="1" smtClean="0"/>
              <a:t>E</a:t>
            </a:r>
            <a:r>
              <a:rPr lang="en-GB" sz="3200" baseline="-25000" dirty="0" err="1" smtClean="0"/>
              <a:t>Calc</a:t>
            </a:r>
            <a:endParaRPr lang="en-GB" sz="3200" dirty="0" smtClean="0"/>
          </a:p>
          <a:p>
            <a:pPr marL="514350" indent="-514350">
              <a:buAutoNum type="arabicPeriod"/>
            </a:pPr>
            <a:r>
              <a:rPr lang="en-GB" sz="3200" dirty="0" smtClean="0"/>
              <a:t>Calculate the difference between actual and calculated energy use (</a:t>
            </a:r>
            <a:r>
              <a:rPr lang="en-GB" sz="3200" dirty="0" err="1" smtClean="0"/>
              <a:t>E</a:t>
            </a:r>
            <a:r>
              <a:rPr lang="en-GB" sz="3200" baseline="-25000" dirty="0" err="1" smtClean="0"/>
              <a:t>act</a:t>
            </a:r>
            <a:r>
              <a:rPr lang="en-GB" sz="3200" dirty="0" smtClean="0"/>
              <a:t> - </a:t>
            </a:r>
            <a:r>
              <a:rPr lang="en-GB" sz="3200" dirty="0" err="1" smtClean="0"/>
              <a:t>E</a:t>
            </a:r>
            <a:r>
              <a:rPr lang="en-GB" sz="3200" baseline="-25000" dirty="0" err="1" smtClean="0"/>
              <a:t>calc</a:t>
            </a:r>
            <a:r>
              <a:rPr lang="en-GB" sz="3200" dirty="0" smtClean="0"/>
              <a:t>)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Compute CUSUM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Plot the CUSUM graph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Estimate the savings accumulated from use of the heat recovery system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997462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CUSUM Table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0222548"/>
              </p:ext>
            </p:extLst>
          </p:nvPr>
        </p:nvGraphicFramePr>
        <p:xfrm>
          <a:off x="838200" y="1825625"/>
          <a:ext cx="8174182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8137">
                  <a:extLst>
                    <a:ext uri="{9D8B030D-6E8A-4147-A177-3AD203B41FA5}">
                      <a16:colId xmlns:a16="http://schemas.microsoft.com/office/drawing/2014/main" val="2185176747"/>
                    </a:ext>
                  </a:extLst>
                </a:gridCol>
                <a:gridCol w="1074457">
                  <a:extLst>
                    <a:ext uri="{9D8B030D-6E8A-4147-A177-3AD203B41FA5}">
                      <a16:colId xmlns:a16="http://schemas.microsoft.com/office/drawing/2014/main" val="1263638131"/>
                    </a:ext>
                  </a:extLst>
                </a:gridCol>
                <a:gridCol w="985974">
                  <a:extLst>
                    <a:ext uri="{9D8B030D-6E8A-4147-A177-3AD203B41FA5}">
                      <a16:colId xmlns:a16="http://schemas.microsoft.com/office/drawing/2014/main" val="3347523350"/>
                    </a:ext>
                  </a:extLst>
                </a:gridCol>
                <a:gridCol w="2047789">
                  <a:extLst>
                    <a:ext uri="{9D8B030D-6E8A-4147-A177-3AD203B41FA5}">
                      <a16:colId xmlns:a16="http://schemas.microsoft.com/office/drawing/2014/main" val="1315830931"/>
                    </a:ext>
                  </a:extLst>
                </a:gridCol>
                <a:gridCol w="1478959">
                  <a:extLst>
                    <a:ext uri="{9D8B030D-6E8A-4147-A177-3AD203B41FA5}">
                      <a16:colId xmlns:a16="http://schemas.microsoft.com/office/drawing/2014/main" val="3952241102"/>
                    </a:ext>
                  </a:extLst>
                </a:gridCol>
                <a:gridCol w="1518866">
                  <a:extLst>
                    <a:ext uri="{9D8B030D-6E8A-4147-A177-3AD203B41FA5}">
                      <a16:colId xmlns:a16="http://schemas.microsoft.com/office/drawing/2014/main" val="41600298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Month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 smtClean="0"/>
                        <a:t>E</a:t>
                      </a:r>
                      <a:r>
                        <a:rPr lang="en-GB" sz="2400" baseline="-25000" dirty="0" err="1" smtClean="0"/>
                        <a:t>act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P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 smtClean="0"/>
                        <a:t>E</a:t>
                      </a:r>
                      <a:r>
                        <a:rPr lang="en-GB" sz="2400" baseline="-25000" dirty="0" err="1" smtClean="0"/>
                        <a:t>calc</a:t>
                      </a:r>
                      <a:r>
                        <a:rPr lang="en-GB" sz="2400" dirty="0" smtClean="0"/>
                        <a:t> (0.4P + 180)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E </a:t>
                      </a:r>
                      <a:r>
                        <a:rPr lang="en-GB" sz="2400" baseline="-25000" dirty="0" smtClean="0"/>
                        <a:t>act</a:t>
                      </a:r>
                      <a:r>
                        <a:rPr lang="en-GB" sz="2400" dirty="0" smtClean="0"/>
                        <a:t>- </a:t>
                      </a:r>
                      <a:r>
                        <a:rPr lang="en-GB" sz="2400" dirty="0" err="1" smtClean="0"/>
                        <a:t>E</a:t>
                      </a:r>
                      <a:r>
                        <a:rPr lang="en-GB" sz="2400" baseline="-25000" dirty="0" err="1" smtClean="0"/>
                        <a:t>calc</a:t>
                      </a:r>
                      <a:endParaRPr lang="en-GB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CUSUM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0412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340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380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332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+8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+8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2600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340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440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356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-16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-8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77388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380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460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364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+16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+8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31136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380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520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388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-8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73393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5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320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308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-8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-8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3019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6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520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388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+2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-6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33605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7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280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240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276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+4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-2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41468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424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620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428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-4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-6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5919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9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420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600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420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smtClean="0"/>
                        <a:t>-6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06056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536740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CUSUM Table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7876328"/>
              </p:ext>
            </p:extLst>
          </p:nvPr>
        </p:nvGraphicFramePr>
        <p:xfrm>
          <a:off x="838200" y="1825625"/>
          <a:ext cx="9344891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0818">
                  <a:extLst>
                    <a:ext uri="{9D8B030D-6E8A-4147-A177-3AD203B41FA5}">
                      <a16:colId xmlns:a16="http://schemas.microsoft.com/office/drawing/2014/main" val="3250931217"/>
                    </a:ext>
                  </a:extLst>
                </a:gridCol>
                <a:gridCol w="1392382">
                  <a:extLst>
                    <a:ext uri="{9D8B030D-6E8A-4147-A177-3AD203B41FA5}">
                      <a16:colId xmlns:a16="http://schemas.microsoft.com/office/drawing/2014/main" val="506804393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3554356483"/>
                    </a:ext>
                  </a:extLst>
                </a:gridCol>
                <a:gridCol w="2334491">
                  <a:extLst>
                    <a:ext uri="{9D8B030D-6E8A-4147-A177-3AD203B41FA5}">
                      <a16:colId xmlns:a16="http://schemas.microsoft.com/office/drawing/2014/main" val="3823450542"/>
                    </a:ext>
                  </a:extLst>
                </a:gridCol>
                <a:gridCol w="1627909">
                  <a:extLst>
                    <a:ext uri="{9D8B030D-6E8A-4147-A177-3AD203B41FA5}">
                      <a16:colId xmlns:a16="http://schemas.microsoft.com/office/drawing/2014/main" val="2251667188"/>
                    </a:ext>
                  </a:extLst>
                </a:gridCol>
                <a:gridCol w="1343891">
                  <a:extLst>
                    <a:ext uri="{9D8B030D-6E8A-4147-A177-3AD203B41FA5}">
                      <a16:colId xmlns:a16="http://schemas.microsoft.com/office/drawing/2014/main" val="6253564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Month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 smtClean="0"/>
                        <a:t>E</a:t>
                      </a:r>
                      <a:r>
                        <a:rPr lang="en-GB" sz="2400" baseline="-25000" dirty="0" err="1" smtClean="0"/>
                        <a:t>act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P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 smtClean="0"/>
                        <a:t>E</a:t>
                      </a:r>
                      <a:r>
                        <a:rPr lang="en-GB" sz="2400" baseline="-25000" dirty="0" err="1" smtClean="0"/>
                        <a:t>calc</a:t>
                      </a:r>
                      <a:r>
                        <a:rPr lang="en-GB" sz="2400" dirty="0" smtClean="0"/>
                        <a:t> (0.4P + 180)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E </a:t>
                      </a:r>
                      <a:r>
                        <a:rPr lang="en-GB" sz="2400" baseline="-25000" dirty="0" smtClean="0"/>
                        <a:t>act</a:t>
                      </a:r>
                      <a:r>
                        <a:rPr lang="en-GB" sz="2400" dirty="0" smtClean="0"/>
                        <a:t>- </a:t>
                      </a:r>
                      <a:r>
                        <a:rPr lang="en-GB" sz="2400" dirty="0" err="1" smtClean="0"/>
                        <a:t>E</a:t>
                      </a:r>
                      <a:r>
                        <a:rPr lang="en-GB" sz="2400" baseline="-25000" dirty="0" err="1" smtClean="0"/>
                        <a:t>calc</a:t>
                      </a:r>
                      <a:endParaRPr lang="en-GB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CUSUM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94086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66267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11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76553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12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3370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13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20696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14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832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15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62092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16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70513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17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8295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90470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247163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75129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45358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Cusum</a:t>
            </a:r>
            <a:r>
              <a:rPr lang="en-GB" dirty="0" smtClean="0"/>
              <a:t> Graph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It can be seen that the CUSUM graph oscillates around the zero line for several months and then drops </a:t>
            </a:r>
            <a:r>
              <a:rPr lang="en-GB" sz="3200" dirty="0" err="1" smtClean="0"/>
              <a:t>sharpely</a:t>
            </a:r>
            <a:r>
              <a:rPr lang="en-GB" sz="3200" dirty="0" smtClean="0"/>
              <a:t> after month 11</a:t>
            </a:r>
          </a:p>
          <a:p>
            <a:r>
              <a:rPr lang="en-GB" sz="3200" dirty="0" smtClean="0"/>
              <a:t>This suggests that the heat recovery system took almost two months to commission, and reach </a:t>
            </a:r>
            <a:r>
              <a:rPr lang="en-GB" sz="3200" dirty="0" err="1" smtClean="0"/>
              <a:t>prope</a:t>
            </a:r>
            <a:r>
              <a:rPr lang="en-GB" sz="3200" dirty="0" smtClean="0"/>
              <a:t> operating conditions, after which steady savings have </a:t>
            </a:r>
            <a:r>
              <a:rPr lang="en-GB" sz="3200" smtClean="0"/>
              <a:t>been achieved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1989676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43166</TotalTime>
  <Words>1731</Words>
  <Application>Microsoft Office PowerPoint</Application>
  <PresentationFormat>Widescreen</PresentationFormat>
  <Paragraphs>241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Energy Monitoring and Targeting</vt:lpstr>
      <vt:lpstr>Monitoring and Targeting</vt:lpstr>
      <vt:lpstr>Monitoring and Targeting</vt:lpstr>
      <vt:lpstr>Operational Targets</vt:lpstr>
      <vt:lpstr>Estimating Expected Consumption</vt:lpstr>
      <vt:lpstr>Precedent-Based Targeting</vt:lpstr>
      <vt:lpstr>Activity-Based Targeting</vt:lpstr>
      <vt:lpstr>Activity-Based Targeting</vt:lpstr>
      <vt:lpstr>Implementing Monitoring and Targeting</vt:lpstr>
      <vt:lpstr>Consumption Data</vt:lpstr>
      <vt:lpstr>Consumption Data</vt:lpstr>
      <vt:lpstr>Driving Factor Data</vt:lpstr>
      <vt:lpstr>Driving Factor Data</vt:lpstr>
      <vt:lpstr>Monitoring and Targeting</vt:lpstr>
      <vt:lpstr>Monitoring and Targeting</vt:lpstr>
      <vt:lpstr>Elements of Monitoring and Targeting</vt:lpstr>
      <vt:lpstr>Elements of Monitoring and Targeting</vt:lpstr>
      <vt:lpstr>Monitoring &amp; Targeting System Involves</vt:lpstr>
      <vt:lpstr>Rationale for Monitoring, Targeting and Reporting</vt:lpstr>
      <vt:lpstr>Rationale for Monitoring, Targeting and Reporting</vt:lpstr>
      <vt:lpstr>Relating Energy Consumption and Production</vt:lpstr>
      <vt:lpstr>Relating Energy Consumption and Production</vt:lpstr>
      <vt:lpstr>Use of Charts</vt:lpstr>
      <vt:lpstr>Use of Charts</vt:lpstr>
      <vt:lpstr>Use of Charts</vt:lpstr>
      <vt:lpstr>Use of Charts</vt:lpstr>
      <vt:lpstr>Use of Charts</vt:lpstr>
      <vt:lpstr>Use of Charts</vt:lpstr>
      <vt:lpstr>Use of Charts</vt:lpstr>
      <vt:lpstr>Use of Charts</vt:lpstr>
      <vt:lpstr>Use of Charts</vt:lpstr>
      <vt:lpstr>Use of Charts</vt:lpstr>
      <vt:lpstr>Use of Charts</vt:lpstr>
      <vt:lpstr>Use of Charts</vt:lpstr>
      <vt:lpstr>Cusum Charts</vt:lpstr>
      <vt:lpstr>Cusum Charts</vt:lpstr>
      <vt:lpstr>Cusum Charts</vt:lpstr>
      <vt:lpstr>Cusum Charts</vt:lpstr>
      <vt:lpstr>Cusum Technique</vt:lpstr>
      <vt:lpstr>Cusum Technique</vt:lpstr>
      <vt:lpstr>CUSUM Table</vt:lpstr>
      <vt:lpstr>CUSUM Table</vt:lpstr>
      <vt:lpstr>PowerPoint Presentation</vt:lpstr>
      <vt:lpstr>PowerPoint Presentation</vt:lpstr>
      <vt:lpstr>Cusum Graph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Monitoring and Targeting</dc:title>
  <dc:creator>Andrew Thorn</dc:creator>
  <cp:lastModifiedBy>Andrew Thorn</cp:lastModifiedBy>
  <cp:revision>42</cp:revision>
  <dcterms:created xsi:type="dcterms:W3CDTF">2020-05-08T17:22:02Z</dcterms:created>
  <dcterms:modified xsi:type="dcterms:W3CDTF">2021-03-19T09:07:24Z</dcterms:modified>
</cp:coreProperties>
</file>