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322" r:id="rId3"/>
    <p:sldId id="323" r:id="rId4"/>
    <p:sldId id="334" r:id="rId5"/>
    <p:sldId id="324" r:id="rId6"/>
    <p:sldId id="325" r:id="rId7"/>
    <p:sldId id="326" r:id="rId8"/>
    <p:sldId id="327" r:id="rId9"/>
    <p:sldId id="336" r:id="rId10"/>
    <p:sldId id="337" r:id="rId11"/>
    <p:sldId id="335" r:id="rId12"/>
    <p:sldId id="347" r:id="rId13"/>
    <p:sldId id="341" r:id="rId14"/>
    <p:sldId id="340" r:id="rId15"/>
    <p:sldId id="331" r:id="rId16"/>
    <p:sldId id="329" r:id="rId17"/>
    <p:sldId id="339" r:id="rId18"/>
    <p:sldId id="342" r:id="rId19"/>
    <p:sldId id="338" r:id="rId20"/>
    <p:sldId id="332" r:id="rId21"/>
    <p:sldId id="344" r:id="rId22"/>
    <p:sldId id="343" r:id="rId23"/>
    <p:sldId id="333" r:id="rId24"/>
    <p:sldId id="345" r:id="rId25"/>
    <p:sldId id="346" r:id="rId26"/>
    <p:sldId id="350" r:id="rId27"/>
    <p:sldId id="348" r:id="rId28"/>
    <p:sldId id="34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734" autoAdjust="0"/>
    <p:restoredTop sz="95934" autoAdjust="0"/>
  </p:normalViewPr>
  <p:slideViewPr>
    <p:cSldViewPr snapToGrid="0">
      <p:cViewPr varScale="1">
        <p:scale>
          <a:sx n="113" d="100"/>
          <a:sy n="113" d="100"/>
        </p:scale>
        <p:origin x="119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10/07/2022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10/07/2022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10/07/2022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YfMyTtUHlGc?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177/1461355719891197" TargetMode="External"/><Relationship Id="rId2" Type="http://schemas.openxmlformats.org/officeDocument/2006/relationships/hyperlink" Target="http://www.socresonline.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1056328" y="1049971"/>
            <a:ext cx="7772400" cy="1470025"/>
          </a:xfrm>
        </p:spPr>
        <p:txBody>
          <a:bodyPr/>
          <a:lstStyle/>
          <a:p>
            <a:r>
              <a:rPr lang="en-GB" dirty="0"/>
              <a:t>Trust, Confidence and the Role of the Media</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Jon Edwards</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8C8F1-1F8F-A4C5-C0CE-DA3480FEE5D0}"/>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08ABACC4-7DA6-29DC-F283-D1E3C0011691}"/>
              </a:ext>
            </a:extLst>
          </p:cNvPr>
          <p:cNvSpPr>
            <a:spLocks noGrp="1"/>
          </p:cNvSpPr>
          <p:nvPr>
            <p:ph idx="1"/>
          </p:nvPr>
        </p:nvSpPr>
        <p:spPr/>
        <p:txBody>
          <a:bodyPr>
            <a:normAutofit/>
          </a:bodyPr>
          <a:lstStyle/>
          <a:p>
            <a:r>
              <a:rPr lang="en-US" sz="2000" dirty="0"/>
              <a:t>What is this thing call Public Confidence?</a:t>
            </a:r>
          </a:p>
          <a:p>
            <a:r>
              <a:rPr lang="en-US" sz="2000" dirty="0"/>
              <a:t>Trust as a concept </a:t>
            </a:r>
          </a:p>
          <a:p>
            <a:r>
              <a:rPr lang="en-US" sz="2000" dirty="0"/>
              <a:t>Trust and Public confidence </a:t>
            </a:r>
          </a:p>
          <a:p>
            <a:r>
              <a:rPr lang="en-US" sz="2000" dirty="0"/>
              <a:t>Public confidence and the role of the media</a:t>
            </a:r>
          </a:p>
        </p:txBody>
      </p:sp>
    </p:spTree>
    <p:extLst>
      <p:ext uri="{BB962C8B-B14F-4D97-AF65-F5344CB8AC3E}">
        <p14:creationId xmlns:p14="http://schemas.microsoft.com/office/powerpoint/2010/main" val="557751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1399-C416-B322-3692-4D63DA7AF75A}"/>
              </a:ext>
            </a:extLst>
          </p:cNvPr>
          <p:cNvSpPr>
            <a:spLocks noGrp="1"/>
          </p:cNvSpPr>
          <p:nvPr>
            <p:ph type="title"/>
          </p:nvPr>
        </p:nvSpPr>
        <p:spPr/>
        <p:txBody>
          <a:bodyPr/>
          <a:lstStyle/>
          <a:p>
            <a:r>
              <a:rPr lang="en-US" dirty="0"/>
              <a:t>Legitimacy &amp; Public Confidence </a:t>
            </a:r>
          </a:p>
        </p:txBody>
      </p:sp>
      <p:sp>
        <p:nvSpPr>
          <p:cNvPr id="3" name="Content Placeholder 2">
            <a:extLst>
              <a:ext uri="{FF2B5EF4-FFF2-40B4-BE49-F238E27FC236}">
                <a16:creationId xmlns:a16="http://schemas.microsoft.com/office/drawing/2014/main" id="{D1F36267-94EE-B2AE-870C-53CF6725FB93}"/>
              </a:ext>
            </a:extLst>
          </p:cNvPr>
          <p:cNvSpPr>
            <a:spLocks noGrp="1"/>
          </p:cNvSpPr>
          <p:nvPr>
            <p:ph idx="1"/>
          </p:nvPr>
        </p:nvSpPr>
        <p:spPr/>
        <p:txBody>
          <a:bodyPr>
            <a:normAutofit/>
          </a:bodyPr>
          <a:lstStyle/>
          <a:p>
            <a:r>
              <a:rPr lang="en-US" sz="1600" dirty="0"/>
              <a:t>Legitimacy &amp; confidence link to notion of policing by consent. </a:t>
            </a:r>
          </a:p>
          <a:p>
            <a:r>
              <a:rPr lang="en-US" sz="1600" dirty="0"/>
              <a:t>But confidence is linked to trust - the trust the public have that they are going to be treated in a fair way (procedural justice) – “confidence rests on trust” (O’Reilly, 2022, p. 3); while legitimacy “refers to the right of the police to claim authority and obedience”. (Ibid)</a:t>
            </a:r>
          </a:p>
          <a:p>
            <a:r>
              <a:rPr lang="en-US" sz="1600" dirty="0"/>
              <a:t>Trust &amp; Confidence intimately linked – if confidence in policing is broken – then the notion of legitimacy is inevitably broken (O’Reilly, 2022) </a:t>
            </a:r>
          </a:p>
          <a:p>
            <a:pPr marL="0" indent="0">
              <a:buNone/>
            </a:pPr>
            <a:endParaRPr lang="en-US" sz="1600" b="1" dirty="0"/>
          </a:p>
          <a:p>
            <a:pPr marL="0" indent="0">
              <a:buNone/>
            </a:pPr>
            <a:r>
              <a:rPr lang="en-US" sz="1600" b="1" dirty="0"/>
              <a:t>“Confidence appears fragile; it tends to be damaged by any police contact” (</a:t>
            </a:r>
            <a:r>
              <a:rPr lang="en-US" sz="1600" b="1" dirty="0" err="1"/>
              <a:t>Skogan</a:t>
            </a:r>
            <a:r>
              <a:rPr lang="en-US" sz="1600" b="1" dirty="0"/>
              <a:t>, 2006; Bradford et al. 2009; cited in O’Reilly, 2022,p.3)  - Thoughts????</a:t>
            </a:r>
          </a:p>
          <a:p>
            <a:pPr marL="0" indent="0">
              <a:buNone/>
            </a:pPr>
            <a:endParaRPr lang="en-US" sz="1600" b="1" dirty="0"/>
          </a:p>
          <a:p>
            <a:pPr marL="0" indent="0">
              <a:buNone/>
            </a:pPr>
            <a:endParaRPr lang="en-US" sz="1600" dirty="0"/>
          </a:p>
        </p:txBody>
      </p:sp>
    </p:spTree>
    <p:extLst>
      <p:ext uri="{BB962C8B-B14F-4D97-AF65-F5344CB8AC3E}">
        <p14:creationId xmlns:p14="http://schemas.microsoft.com/office/powerpoint/2010/main" val="191134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BD81-216B-5C5E-054B-59FC31C0EABC}"/>
              </a:ext>
            </a:extLst>
          </p:cNvPr>
          <p:cNvSpPr>
            <a:spLocks noGrp="1"/>
          </p:cNvSpPr>
          <p:nvPr>
            <p:ph type="title"/>
          </p:nvPr>
        </p:nvSpPr>
        <p:spPr/>
        <p:txBody>
          <a:bodyPr/>
          <a:lstStyle/>
          <a:p>
            <a:r>
              <a:rPr lang="en-US" dirty="0"/>
              <a:t>Breakout session </a:t>
            </a:r>
          </a:p>
        </p:txBody>
      </p:sp>
      <p:sp>
        <p:nvSpPr>
          <p:cNvPr id="3" name="Content Placeholder 2">
            <a:extLst>
              <a:ext uri="{FF2B5EF4-FFF2-40B4-BE49-F238E27FC236}">
                <a16:creationId xmlns:a16="http://schemas.microsoft.com/office/drawing/2014/main" id="{4AF4F8A8-9446-1CB2-B6FE-1C3AEB8B2893}"/>
              </a:ext>
            </a:extLst>
          </p:cNvPr>
          <p:cNvSpPr>
            <a:spLocks noGrp="1"/>
          </p:cNvSpPr>
          <p:nvPr>
            <p:ph idx="1"/>
          </p:nvPr>
        </p:nvSpPr>
        <p:spPr/>
        <p:txBody>
          <a:bodyPr>
            <a:normAutofit/>
          </a:bodyPr>
          <a:lstStyle/>
          <a:p>
            <a:r>
              <a:rPr lang="en-US" sz="1800" dirty="0"/>
              <a:t>In an earlier session Michael Barber referred to ”A crisis of confidence’ (Barber, 2022,p.5) in terms of policing. Building on the issue of legitimacy, trust and confidence in the last session, in your groups discuss the following:</a:t>
            </a:r>
          </a:p>
          <a:p>
            <a:pPr marL="0" indent="0">
              <a:buNone/>
            </a:pPr>
            <a:endParaRPr lang="en-US" sz="1800" dirty="0"/>
          </a:p>
          <a:p>
            <a:pPr>
              <a:buAutoNum type="arabicPeriod"/>
            </a:pPr>
            <a:r>
              <a:rPr lang="en-US" sz="1800" b="1" dirty="0"/>
              <a:t>What is Public Confidence?</a:t>
            </a:r>
          </a:p>
          <a:p>
            <a:pPr>
              <a:buAutoNum type="arabicPeriod"/>
            </a:pPr>
            <a:r>
              <a:rPr lang="en-US" sz="1800" b="1" dirty="0"/>
              <a:t>What are the key issues that you think impact on public confidence in policing?</a:t>
            </a:r>
          </a:p>
          <a:p>
            <a:pPr>
              <a:buAutoNum type="arabicPeriod"/>
            </a:pPr>
            <a:r>
              <a:rPr lang="en-US" sz="1800" b="1" dirty="0"/>
              <a:t>How would you as a leader in your organization seek to build trust and confidence in policing in your area? </a:t>
            </a:r>
          </a:p>
          <a:p>
            <a:pPr marL="0" indent="0">
              <a:buNone/>
            </a:pPr>
            <a:endParaRPr lang="en-US" sz="1800" dirty="0"/>
          </a:p>
          <a:p>
            <a:pPr marL="0" indent="0">
              <a:buNone/>
            </a:pPr>
            <a:r>
              <a:rPr lang="en-US" sz="1800" dirty="0"/>
              <a:t>In your groups please discuss and be prepared to share the key elements of your discussion on your return to the main group. </a:t>
            </a:r>
          </a:p>
        </p:txBody>
      </p:sp>
    </p:spTree>
    <p:extLst>
      <p:ext uri="{BB962C8B-B14F-4D97-AF65-F5344CB8AC3E}">
        <p14:creationId xmlns:p14="http://schemas.microsoft.com/office/powerpoint/2010/main" val="2260861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C3FC-963B-D735-85D2-70AAA1E54FEF}"/>
              </a:ext>
            </a:extLst>
          </p:cNvPr>
          <p:cNvSpPr>
            <a:spLocks noGrp="1"/>
          </p:cNvSpPr>
          <p:nvPr>
            <p:ph type="title"/>
          </p:nvPr>
        </p:nvSpPr>
        <p:spPr>
          <a:xfrm>
            <a:off x="457200" y="96253"/>
            <a:ext cx="8229600" cy="1143000"/>
          </a:xfrm>
        </p:spPr>
        <p:txBody>
          <a:bodyPr>
            <a:normAutofit/>
          </a:bodyPr>
          <a:lstStyle/>
          <a:p>
            <a:r>
              <a:rPr lang="en-US" sz="3200" dirty="0"/>
              <a:t>Legitimacy and Confidence</a:t>
            </a:r>
          </a:p>
        </p:txBody>
      </p:sp>
      <p:sp>
        <p:nvSpPr>
          <p:cNvPr id="3" name="Content Placeholder 2">
            <a:extLst>
              <a:ext uri="{FF2B5EF4-FFF2-40B4-BE49-F238E27FC236}">
                <a16:creationId xmlns:a16="http://schemas.microsoft.com/office/drawing/2014/main" id="{350F0991-33FB-345D-E2F6-FD0510DEE259}"/>
              </a:ext>
            </a:extLst>
          </p:cNvPr>
          <p:cNvSpPr>
            <a:spLocks noGrp="1"/>
          </p:cNvSpPr>
          <p:nvPr>
            <p:ph idx="1"/>
          </p:nvPr>
        </p:nvSpPr>
        <p:spPr>
          <a:xfrm>
            <a:off x="333022" y="1058333"/>
            <a:ext cx="6060107" cy="4331813"/>
          </a:xfrm>
        </p:spPr>
        <p:txBody>
          <a:bodyPr>
            <a:normAutofit lnSpcReduction="10000"/>
          </a:bodyPr>
          <a:lstStyle/>
          <a:p>
            <a:r>
              <a:rPr lang="en-US" sz="1400" dirty="0"/>
              <a:t>What increases public confidence? O’Reilly, (2022)</a:t>
            </a:r>
          </a:p>
          <a:p>
            <a:pPr lvl="1"/>
            <a:r>
              <a:rPr lang="en-US" sz="1400" dirty="0"/>
              <a:t>Community engagement </a:t>
            </a:r>
          </a:p>
          <a:p>
            <a:pPr lvl="1"/>
            <a:r>
              <a:rPr lang="en-US" sz="1400" dirty="0" err="1"/>
              <a:t>Neighbourhood</a:t>
            </a:r>
            <a:r>
              <a:rPr lang="en-US" sz="1400" dirty="0"/>
              <a:t> policing </a:t>
            </a:r>
          </a:p>
          <a:p>
            <a:pPr lvl="2"/>
            <a:r>
              <a:rPr lang="en-US" sz="1400" i="1" dirty="0"/>
              <a:t>Link to </a:t>
            </a:r>
            <a:r>
              <a:rPr lang="en-US" sz="1400" i="1" dirty="0" err="1"/>
              <a:t>Neighbourhood</a:t>
            </a:r>
            <a:r>
              <a:rPr lang="en-US" sz="1400" i="1" dirty="0"/>
              <a:t> Policing and the fragmentation of </a:t>
            </a:r>
            <a:r>
              <a:rPr lang="en-US" sz="1400" i="1" dirty="0" err="1"/>
              <a:t>neighbourhood</a:t>
            </a:r>
            <a:r>
              <a:rPr lang="en-US" sz="1400" i="1" dirty="0"/>
              <a:t> policing – Has a reduction in visibility caused a reduction in public confidence? (O’Reilly, 2022; </a:t>
            </a:r>
            <a:r>
              <a:rPr lang="en-US" sz="1400" i="1" dirty="0" err="1"/>
              <a:t>Tuffin</a:t>
            </a:r>
            <a:r>
              <a:rPr lang="en-US" sz="1400" i="1" dirty="0"/>
              <a:t> et al, 2006; Barber, 2022)</a:t>
            </a:r>
          </a:p>
          <a:p>
            <a:pPr lvl="2"/>
            <a:r>
              <a:rPr lang="en-US" sz="1400" i="1" dirty="0"/>
              <a:t>Capacity of NPTs have shrunk to such a degree that there is no potential to support building public confidence? </a:t>
            </a:r>
          </a:p>
          <a:p>
            <a:pPr lvl="2"/>
            <a:r>
              <a:rPr lang="en-US" sz="1400" i="1" dirty="0"/>
              <a:t>DCC Parmenter’s lecture on NPT</a:t>
            </a:r>
          </a:p>
          <a:p>
            <a:pPr lvl="1"/>
            <a:r>
              <a:rPr lang="en-US" sz="1400" dirty="0"/>
              <a:t>Local Communications – see later!</a:t>
            </a:r>
          </a:p>
          <a:p>
            <a:pPr lvl="1"/>
            <a:r>
              <a:rPr lang="en-US" sz="1400" dirty="0"/>
              <a:t>Restorative justice (Rix et al. 2009) </a:t>
            </a:r>
          </a:p>
          <a:p>
            <a:pPr lvl="1"/>
            <a:r>
              <a:rPr lang="en-US" sz="1400" dirty="0"/>
              <a:t>Visibility (</a:t>
            </a:r>
            <a:r>
              <a:rPr lang="en-US" sz="1400" dirty="0" err="1"/>
              <a:t>Tuffin</a:t>
            </a:r>
            <a:r>
              <a:rPr lang="en-US" sz="1400" dirty="0"/>
              <a:t> et al. 2006) </a:t>
            </a:r>
          </a:p>
          <a:p>
            <a:pPr lvl="1"/>
            <a:r>
              <a:rPr lang="en-US" sz="1400" dirty="0"/>
              <a:t>Problem solving (</a:t>
            </a:r>
            <a:r>
              <a:rPr lang="en-US" sz="1400" dirty="0" err="1"/>
              <a:t>Tuffin</a:t>
            </a:r>
            <a:r>
              <a:rPr lang="en-US" sz="1400" dirty="0"/>
              <a:t> et al. 2006) </a:t>
            </a:r>
          </a:p>
          <a:p>
            <a:r>
              <a:rPr lang="en-US" sz="1400" dirty="0"/>
              <a:t>Legitimacy – links to previous lecture in terms of moral alignment – need to believe that in general the values held by citizens are aligned to those held by the institution (e.g. police) (see also Stanko et al. 2012)</a:t>
            </a:r>
          </a:p>
        </p:txBody>
      </p:sp>
      <p:pic>
        <p:nvPicPr>
          <p:cNvPr id="6" name="Picture 5" descr="A picture containing text, person&#10;&#10;Description automatically generated">
            <a:extLst>
              <a:ext uri="{FF2B5EF4-FFF2-40B4-BE49-F238E27FC236}">
                <a16:creationId xmlns:a16="http://schemas.microsoft.com/office/drawing/2014/main" id="{9D81F8DB-795F-D6C0-503B-6441920E37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3130" y="1479886"/>
            <a:ext cx="2750870" cy="3128210"/>
          </a:xfrm>
          <a:prstGeom prst="rect">
            <a:avLst/>
          </a:prstGeom>
        </p:spPr>
      </p:pic>
    </p:spTree>
    <p:extLst>
      <p:ext uri="{BB962C8B-B14F-4D97-AF65-F5344CB8AC3E}">
        <p14:creationId xmlns:p14="http://schemas.microsoft.com/office/powerpoint/2010/main" val="3264250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07C6E-779A-CEE0-AF50-D8127D4FC14A}"/>
              </a:ext>
            </a:extLst>
          </p:cNvPr>
          <p:cNvSpPr>
            <a:spLocks noGrp="1"/>
          </p:cNvSpPr>
          <p:nvPr>
            <p:ph type="title"/>
          </p:nvPr>
        </p:nvSpPr>
        <p:spPr>
          <a:xfrm>
            <a:off x="457200" y="274638"/>
            <a:ext cx="8229600" cy="1143000"/>
          </a:xfrm>
        </p:spPr>
        <p:txBody>
          <a:bodyPr anchor="ctr">
            <a:normAutofit/>
          </a:bodyPr>
          <a:lstStyle/>
          <a:p>
            <a:r>
              <a:rPr lang="en-US" dirty="0"/>
              <a:t>Legitimacy &amp; Confidence</a:t>
            </a:r>
          </a:p>
        </p:txBody>
      </p:sp>
      <p:pic>
        <p:nvPicPr>
          <p:cNvPr id="5" name="Picture 4" descr="Graphical user interface, website&#10;&#10;Description automatically generated">
            <a:extLst>
              <a:ext uri="{FF2B5EF4-FFF2-40B4-BE49-F238E27FC236}">
                <a16:creationId xmlns:a16="http://schemas.microsoft.com/office/drawing/2014/main" id="{B52BBDF8-462C-B0B0-500C-D80D0F2D27B2}"/>
              </a:ext>
            </a:extLst>
          </p:cNvPr>
          <p:cNvPicPr>
            <a:picLocks noChangeAspect="1"/>
          </p:cNvPicPr>
          <p:nvPr/>
        </p:nvPicPr>
        <p:blipFill rotWithShape="1">
          <a:blip r:embed="rId2">
            <a:extLst>
              <a:ext uri="{28A0092B-C50C-407E-A947-70E740481C1C}">
                <a14:useLocalDpi xmlns:a14="http://schemas.microsoft.com/office/drawing/2010/main" val="0"/>
              </a:ext>
            </a:extLst>
          </a:blip>
          <a:srcRect l="14788" r="9378"/>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E1AFF202-1D85-ADA2-DC75-3993A867DA48}"/>
              </a:ext>
            </a:extLst>
          </p:cNvPr>
          <p:cNvSpPr>
            <a:spLocks noGrp="1"/>
          </p:cNvSpPr>
          <p:nvPr>
            <p:ph sz="half" idx="2"/>
          </p:nvPr>
        </p:nvSpPr>
        <p:spPr>
          <a:xfrm>
            <a:off x="4648200" y="1600201"/>
            <a:ext cx="4371622" cy="3989040"/>
          </a:xfrm>
        </p:spPr>
        <p:txBody>
          <a:bodyPr>
            <a:normAutofit fontScale="92500" lnSpcReduction="10000"/>
          </a:bodyPr>
          <a:lstStyle/>
          <a:p>
            <a:pPr algn="just">
              <a:lnSpc>
                <a:spcPct val="90000"/>
              </a:lnSpc>
            </a:pPr>
            <a:r>
              <a:rPr lang="en-US" sz="1600" dirty="0"/>
              <a:t>Legitimacy - normative expectations broadly need to align can vary according to situational issues – </a:t>
            </a:r>
            <a:r>
              <a:rPr lang="en-US" sz="1600" dirty="0" err="1"/>
              <a:t>eg.</a:t>
            </a:r>
            <a:r>
              <a:rPr lang="en-US" sz="1600" dirty="0"/>
              <a:t> Protests – where citizens may feel that their legitimate right to protest outweighs the authorities ability to curtail that right. </a:t>
            </a:r>
          </a:p>
          <a:p>
            <a:pPr marL="0" indent="0" algn="just">
              <a:lnSpc>
                <a:spcPct val="90000"/>
              </a:lnSpc>
              <a:buNone/>
            </a:pPr>
            <a:endParaRPr lang="en-US" sz="1600" dirty="0"/>
          </a:p>
          <a:p>
            <a:pPr algn="just">
              <a:lnSpc>
                <a:spcPct val="90000"/>
              </a:lnSpc>
            </a:pPr>
            <a:r>
              <a:rPr lang="en-US" sz="1600" dirty="0"/>
              <a:t>Barber (2022,p.12) “Police can only successfully carry out their work with the support and cooperation of the public” , ergo, legitimacy &amp; confidence is the heart of the </a:t>
            </a:r>
            <a:r>
              <a:rPr lang="en-US" sz="1600" dirty="0" err="1"/>
              <a:t>Peelian</a:t>
            </a:r>
            <a:r>
              <a:rPr lang="en-US" sz="1600" dirty="0"/>
              <a:t> model of policing. </a:t>
            </a:r>
          </a:p>
          <a:p>
            <a:pPr algn="just">
              <a:lnSpc>
                <a:spcPct val="90000"/>
              </a:lnSpc>
            </a:pPr>
            <a:endParaRPr lang="en-US" sz="1600" dirty="0"/>
          </a:p>
          <a:p>
            <a:pPr algn="just">
              <a:lnSpc>
                <a:spcPct val="90000"/>
              </a:lnSpc>
            </a:pPr>
            <a:r>
              <a:rPr lang="en-US" sz="1600" dirty="0"/>
              <a:t>It is suggested that many police officers consider that legitimacy and the increasing of trust and legitimacy it an abstract an overcomplicated issue (Stanko et al. (2012, p.320) – </a:t>
            </a:r>
            <a:r>
              <a:rPr lang="en-US" sz="1600" b="1" dirty="0"/>
              <a:t>What do you think? Is this doing a disservice to the hard working officer carrying out their day to day role? </a:t>
            </a:r>
          </a:p>
          <a:p>
            <a:pPr>
              <a:lnSpc>
                <a:spcPct val="90000"/>
              </a:lnSpc>
            </a:pPr>
            <a:endParaRPr lang="en-US" sz="1600" dirty="0"/>
          </a:p>
          <a:p>
            <a:pPr>
              <a:lnSpc>
                <a:spcPct val="90000"/>
              </a:lnSpc>
            </a:pPr>
            <a:endParaRPr lang="en-US" sz="1600" dirty="0"/>
          </a:p>
        </p:txBody>
      </p:sp>
    </p:spTree>
    <p:extLst>
      <p:ext uri="{BB962C8B-B14F-4D97-AF65-F5344CB8AC3E}">
        <p14:creationId xmlns:p14="http://schemas.microsoft.com/office/powerpoint/2010/main" val="2278601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C5071-83E9-4529-1232-EE7A07FE8963}"/>
              </a:ext>
            </a:extLst>
          </p:cNvPr>
          <p:cNvSpPr>
            <a:spLocks noGrp="1"/>
          </p:cNvSpPr>
          <p:nvPr>
            <p:ph type="title"/>
          </p:nvPr>
        </p:nvSpPr>
        <p:spPr>
          <a:xfrm>
            <a:off x="603956" y="0"/>
            <a:ext cx="8229600" cy="1143000"/>
          </a:xfrm>
        </p:spPr>
        <p:txBody>
          <a:bodyPr>
            <a:normAutofit/>
          </a:bodyPr>
          <a:lstStyle/>
          <a:p>
            <a:r>
              <a:rPr lang="en-US" sz="3200" dirty="0"/>
              <a:t>Legitimacy &amp; Public Confidence (</a:t>
            </a:r>
            <a:r>
              <a:rPr lang="en-US" sz="3200" dirty="0" err="1"/>
              <a:t>Cont</a:t>
            </a:r>
            <a:r>
              <a:rPr lang="en-US" sz="3200" dirty="0"/>
              <a:t>) </a:t>
            </a:r>
          </a:p>
        </p:txBody>
      </p:sp>
      <p:sp>
        <p:nvSpPr>
          <p:cNvPr id="3" name="Content Placeholder 2">
            <a:extLst>
              <a:ext uri="{FF2B5EF4-FFF2-40B4-BE49-F238E27FC236}">
                <a16:creationId xmlns:a16="http://schemas.microsoft.com/office/drawing/2014/main" id="{71CDA9E4-FA31-A925-0B72-9CBAD3F8C3CF}"/>
              </a:ext>
            </a:extLst>
          </p:cNvPr>
          <p:cNvSpPr>
            <a:spLocks noGrp="1"/>
          </p:cNvSpPr>
          <p:nvPr>
            <p:ph idx="1"/>
          </p:nvPr>
        </p:nvSpPr>
        <p:spPr>
          <a:xfrm>
            <a:off x="457200" y="1013179"/>
            <a:ext cx="5567591" cy="4677758"/>
          </a:xfrm>
        </p:spPr>
        <p:txBody>
          <a:bodyPr>
            <a:normAutofit fontScale="92500" lnSpcReduction="20000"/>
          </a:bodyPr>
          <a:lstStyle/>
          <a:p>
            <a:pPr algn="just"/>
            <a:r>
              <a:rPr lang="en-US" sz="2100" dirty="0"/>
              <a:t>Barber (2022) sets out that a contemporary and future challenge in policing will be legitimacy and </a:t>
            </a:r>
            <a:r>
              <a:rPr lang="en-US" sz="2100" i="1" dirty="0"/>
              <a:t>de facto </a:t>
            </a:r>
            <a:r>
              <a:rPr lang="en-US" sz="2100" dirty="0"/>
              <a:t>public confidence – is the Black Lives Matter call to defund the police the beginning?</a:t>
            </a:r>
          </a:p>
          <a:p>
            <a:pPr algn="just"/>
            <a:r>
              <a:rPr lang="en-US" sz="2100" dirty="0"/>
              <a:t>Barber (2022) stop and search &amp; s.60 regarded as a significant barrier to building public confidence! </a:t>
            </a:r>
            <a:r>
              <a:rPr lang="en-US" sz="2100" b="1" dirty="0"/>
              <a:t>How do forces ensure that such a key tactic continues to elicit public support?</a:t>
            </a:r>
          </a:p>
          <a:p>
            <a:pPr algn="just"/>
            <a:r>
              <a:rPr lang="en-US" sz="2100" dirty="0"/>
              <a:t>Barber (2022) Searching and link to BAME communities and RWF all contribute to legitimacy and public confidence. </a:t>
            </a:r>
          </a:p>
          <a:p>
            <a:pPr algn="just"/>
            <a:r>
              <a:rPr lang="en-US" sz="2100" b="1" dirty="0"/>
              <a:t>Positive actions vs Positive discrimination </a:t>
            </a:r>
            <a:r>
              <a:rPr lang="en-US" sz="2100" dirty="0"/>
              <a:t>– 2050 to achieve a RWF? Will public confidence particularly in BAME communities and public confidence be increased by RWF??</a:t>
            </a:r>
          </a:p>
        </p:txBody>
      </p:sp>
      <p:pic>
        <p:nvPicPr>
          <p:cNvPr id="13" name="Picture 12" descr="Text&#10;&#10;Description automatically generated">
            <a:extLst>
              <a:ext uri="{FF2B5EF4-FFF2-40B4-BE49-F238E27FC236}">
                <a16:creationId xmlns:a16="http://schemas.microsoft.com/office/drawing/2014/main" id="{CDA0259A-F4C3-7B73-9981-6939805F1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4791" y="2377500"/>
            <a:ext cx="3119209" cy="1752599"/>
          </a:xfrm>
          <a:prstGeom prst="rect">
            <a:avLst/>
          </a:prstGeom>
        </p:spPr>
      </p:pic>
    </p:spTree>
    <p:extLst>
      <p:ext uri="{BB962C8B-B14F-4D97-AF65-F5344CB8AC3E}">
        <p14:creationId xmlns:p14="http://schemas.microsoft.com/office/powerpoint/2010/main" val="83978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5E78-C992-D0F3-3E48-BF859A72E6AB}"/>
              </a:ext>
            </a:extLst>
          </p:cNvPr>
          <p:cNvSpPr>
            <a:spLocks noGrp="1"/>
          </p:cNvSpPr>
          <p:nvPr>
            <p:ph type="title"/>
          </p:nvPr>
        </p:nvSpPr>
        <p:spPr>
          <a:xfrm>
            <a:off x="565484" y="-388575"/>
            <a:ext cx="8229600" cy="1143000"/>
          </a:xfrm>
        </p:spPr>
        <p:txBody>
          <a:bodyPr>
            <a:normAutofit/>
          </a:bodyPr>
          <a:lstStyle/>
          <a:p>
            <a:r>
              <a:rPr lang="en-US" sz="2800" dirty="0"/>
              <a:t>Trust and Confidence in Policing </a:t>
            </a:r>
          </a:p>
        </p:txBody>
      </p:sp>
      <p:sp>
        <p:nvSpPr>
          <p:cNvPr id="3" name="Content Placeholder 2">
            <a:extLst>
              <a:ext uri="{FF2B5EF4-FFF2-40B4-BE49-F238E27FC236}">
                <a16:creationId xmlns:a16="http://schemas.microsoft.com/office/drawing/2014/main" id="{6C9213D1-8444-B591-D90C-C7BE7B4B0624}"/>
              </a:ext>
            </a:extLst>
          </p:cNvPr>
          <p:cNvSpPr>
            <a:spLocks noGrp="1"/>
          </p:cNvSpPr>
          <p:nvPr>
            <p:ph idx="1"/>
          </p:nvPr>
        </p:nvSpPr>
        <p:spPr>
          <a:xfrm>
            <a:off x="216568" y="402612"/>
            <a:ext cx="8927432" cy="5691532"/>
          </a:xfrm>
        </p:spPr>
        <p:txBody>
          <a:bodyPr>
            <a:normAutofit fontScale="55000" lnSpcReduction="20000"/>
          </a:bodyPr>
          <a:lstStyle/>
          <a:p>
            <a:r>
              <a:rPr lang="en-US" sz="2500" dirty="0"/>
              <a:t>Morrell et al. (2020,p. 111) ”…public confidence is widely relevant because it takes us to the heart of the relationship between citizens and public institutions’ . </a:t>
            </a:r>
            <a:r>
              <a:rPr lang="en-US" sz="2500" b="1" i="1" dirty="0"/>
              <a:t>Isn’t this just short hand for trust?</a:t>
            </a:r>
          </a:p>
          <a:p>
            <a:pPr marL="0" indent="0">
              <a:buNone/>
            </a:pPr>
            <a:endParaRPr lang="en-US" sz="2500" dirty="0"/>
          </a:p>
          <a:p>
            <a:r>
              <a:rPr lang="en-US" sz="2500" dirty="0"/>
              <a:t>Bradford &amp; Jackson (2010</a:t>
            </a:r>
            <a:r>
              <a:rPr lang="en-US" sz="2500" i="1" dirty="0"/>
              <a:t>) “Public confidence in policing has become short-hand for trust, legitimacy and consent” (2010,p.1) </a:t>
            </a:r>
          </a:p>
          <a:p>
            <a:endParaRPr lang="en-US" sz="2500" i="1" dirty="0"/>
          </a:p>
          <a:p>
            <a:r>
              <a:rPr lang="en-US" sz="2500" b="1" dirty="0"/>
              <a:t>Trust &amp; Confidence – separate or individual constructs?</a:t>
            </a:r>
          </a:p>
          <a:p>
            <a:pPr lvl="1"/>
            <a:r>
              <a:rPr lang="en-US" sz="2500" b="1" dirty="0"/>
              <a:t>Trust </a:t>
            </a:r>
            <a:r>
              <a:rPr lang="en-US" sz="2500" dirty="0"/>
              <a:t> </a:t>
            </a:r>
          </a:p>
          <a:p>
            <a:pPr lvl="2"/>
            <a:r>
              <a:rPr lang="en-US" sz="2500" dirty="0"/>
              <a:t>Interpersonal relationship between citizens and police officers – </a:t>
            </a:r>
            <a:r>
              <a:rPr lang="en-US" sz="2500" dirty="0" err="1"/>
              <a:t>eg.</a:t>
            </a:r>
            <a:r>
              <a:rPr lang="en-US" sz="2500" dirty="0"/>
              <a:t> They trust that when they deal with officers they will be dealt with fairly and within the confines of the law. In other words something that is done or an act. </a:t>
            </a:r>
          </a:p>
          <a:p>
            <a:pPr lvl="2"/>
            <a:r>
              <a:rPr lang="en-US" sz="2500" dirty="0"/>
              <a:t>”a key aspect of Trust … the expectations that actors within relationships have of each other (Barber 1983)” Bradford and Jackson, 2010,pp. 1-2)</a:t>
            </a:r>
          </a:p>
          <a:p>
            <a:pPr lvl="2"/>
            <a:r>
              <a:rPr lang="en-US" sz="2500" dirty="0"/>
              <a:t>They is also the notion of Institutional trust – “....is rooted in public understanding of the role and nature of the police institution”. </a:t>
            </a:r>
          </a:p>
          <a:p>
            <a:pPr lvl="2"/>
            <a:r>
              <a:rPr lang="en-US" sz="2500" dirty="0"/>
              <a:t>Trust in policing since 1950s  - previous discussion re high point!</a:t>
            </a:r>
          </a:p>
          <a:p>
            <a:pPr marL="914400" lvl="2" indent="0">
              <a:buNone/>
            </a:pPr>
            <a:endParaRPr lang="en-US" sz="2500" dirty="0"/>
          </a:p>
          <a:p>
            <a:r>
              <a:rPr lang="en-US" sz="2500" b="1" dirty="0"/>
              <a:t>Confidence</a:t>
            </a:r>
            <a:r>
              <a:rPr lang="en-US" sz="2500" dirty="0"/>
              <a:t> – set of attitudes towards the institution as an entity, which you have in an institution. (Bradford &amp; Jackson, 2010)</a:t>
            </a:r>
          </a:p>
          <a:p>
            <a:pPr marL="0" indent="0">
              <a:buNone/>
            </a:pPr>
            <a:endParaRPr lang="en-US" sz="2500" dirty="0"/>
          </a:p>
          <a:p>
            <a:r>
              <a:rPr lang="en-US" sz="2500" dirty="0"/>
              <a:t>There is a conceptual cross over between trust and confidence. Stanko et al. (2012) reinforces the work of Bradford and Jackson (2010) and the confidence = overall attitude towards police – while trust is something that people do. </a:t>
            </a:r>
          </a:p>
          <a:p>
            <a:endParaRPr lang="en-US" sz="2500" dirty="0"/>
          </a:p>
          <a:p>
            <a:r>
              <a:rPr lang="en-US" sz="2500" dirty="0"/>
              <a:t>“While confidence is essentially a passive regard of the police by the public , trust is embedded in the relationship between then and is grounded in the interpersonal relationships people have or imagine they have with the police” (Stanko et al. 2012,p.321)</a:t>
            </a:r>
          </a:p>
          <a:p>
            <a:endParaRPr lang="en-US" sz="1800" dirty="0"/>
          </a:p>
          <a:p>
            <a:endParaRPr lang="en-US" sz="1800" dirty="0"/>
          </a:p>
          <a:p>
            <a:pPr marL="0" indent="0">
              <a:buNone/>
            </a:pPr>
            <a:endParaRPr lang="en-US" sz="2000" dirty="0"/>
          </a:p>
          <a:p>
            <a:endParaRPr lang="en-US" sz="2000" i="1" dirty="0"/>
          </a:p>
        </p:txBody>
      </p:sp>
    </p:spTree>
    <p:extLst>
      <p:ext uri="{BB962C8B-B14F-4D97-AF65-F5344CB8AC3E}">
        <p14:creationId xmlns:p14="http://schemas.microsoft.com/office/powerpoint/2010/main" val="2482843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CB4BA-1D50-F724-C13E-A2003102D9D5}"/>
              </a:ext>
            </a:extLst>
          </p:cNvPr>
          <p:cNvSpPr>
            <a:spLocks noGrp="1"/>
          </p:cNvSpPr>
          <p:nvPr>
            <p:ph type="title"/>
          </p:nvPr>
        </p:nvSpPr>
        <p:spPr>
          <a:xfrm>
            <a:off x="457200" y="274638"/>
            <a:ext cx="8229600" cy="1143000"/>
          </a:xfrm>
        </p:spPr>
        <p:txBody>
          <a:bodyPr anchor="ctr">
            <a:normAutofit/>
          </a:bodyPr>
          <a:lstStyle/>
          <a:p>
            <a:r>
              <a:rPr lang="en-US" dirty="0"/>
              <a:t>Public confidence</a:t>
            </a:r>
          </a:p>
        </p:txBody>
      </p:sp>
      <p:sp>
        <p:nvSpPr>
          <p:cNvPr id="3" name="Content Placeholder 2">
            <a:extLst>
              <a:ext uri="{FF2B5EF4-FFF2-40B4-BE49-F238E27FC236}">
                <a16:creationId xmlns:a16="http://schemas.microsoft.com/office/drawing/2014/main" id="{CB8DF766-7200-8AB0-CC8B-59D37F2B4772}"/>
              </a:ext>
            </a:extLst>
          </p:cNvPr>
          <p:cNvSpPr>
            <a:spLocks noGrp="1"/>
          </p:cNvSpPr>
          <p:nvPr>
            <p:ph sz="half" idx="1"/>
          </p:nvPr>
        </p:nvSpPr>
        <p:spPr>
          <a:xfrm>
            <a:off x="197555" y="1280318"/>
            <a:ext cx="6397892" cy="4589903"/>
          </a:xfrm>
        </p:spPr>
        <p:txBody>
          <a:bodyPr>
            <a:normAutofit fontScale="85000" lnSpcReduction="20000"/>
          </a:bodyPr>
          <a:lstStyle/>
          <a:p>
            <a:pPr marL="0" indent="0">
              <a:lnSpc>
                <a:spcPct val="90000"/>
              </a:lnSpc>
              <a:buNone/>
            </a:pPr>
            <a:r>
              <a:rPr lang="en-US" sz="1600" b="1" dirty="0"/>
              <a:t>Public Confidence &amp; the Reassurance gap</a:t>
            </a:r>
            <a:r>
              <a:rPr lang="en-US" sz="1600" dirty="0"/>
              <a:t>?</a:t>
            </a:r>
          </a:p>
          <a:p>
            <a:pPr>
              <a:lnSpc>
                <a:spcPct val="90000"/>
              </a:lnSpc>
            </a:pPr>
            <a:r>
              <a:rPr lang="en-US" sz="1600" b="1" dirty="0"/>
              <a:t>Crime reduction has paradoxically come with a decrease of public confidence? Why? </a:t>
            </a:r>
          </a:p>
          <a:p>
            <a:pPr>
              <a:lnSpc>
                <a:spcPct val="90000"/>
              </a:lnSpc>
            </a:pPr>
            <a:r>
              <a:rPr lang="en-US" sz="1600" dirty="0"/>
              <a:t>National Reassurance Policing </a:t>
            </a:r>
            <a:r>
              <a:rPr lang="en-US" sz="1600" dirty="0" err="1"/>
              <a:t>Programme</a:t>
            </a:r>
            <a:r>
              <a:rPr lang="en-US" sz="1600" dirty="0"/>
              <a:t> set up to deal with the fear of crime and public confidence? </a:t>
            </a:r>
          </a:p>
          <a:p>
            <a:pPr>
              <a:lnSpc>
                <a:spcPct val="90000"/>
              </a:lnSpc>
            </a:pPr>
            <a:r>
              <a:rPr lang="en-US" sz="1600" dirty="0"/>
              <a:t>Innes &amp; Fielding (2002) Public Reassurance – closing the reassurance gap.  </a:t>
            </a:r>
          </a:p>
          <a:p>
            <a:pPr>
              <a:lnSpc>
                <a:spcPct val="90000"/>
              </a:lnSpc>
            </a:pPr>
            <a:r>
              <a:rPr lang="en-US" sz="1600" dirty="0"/>
              <a:t>Can the police be held responsible for irrational anxieties about crime and the perception of crime?? </a:t>
            </a:r>
          </a:p>
          <a:p>
            <a:pPr>
              <a:lnSpc>
                <a:spcPct val="90000"/>
              </a:lnSpc>
            </a:pPr>
            <a:r>
              <a:rPr lang="en-US" sz="1600" dirty="0"/>
              <a:t>The fear of crime vs actual crime dichotomy has been a significant focus on in academia. (Stanko et al. 2012). Stanko et al. (2012) refers to reassurance policing and this preoccupation to close the reassurance gap. </a:t>
            </a:r>
          </a:p>
          <a:p>
            <a:pPr>
              <a:lnSpc>
                <a:spcPct val="90000"/>
              </a:lnSpc>
            </a:pPr>
            <a:endParaRPr lang="en-US" sz="1600" dirty="0"/>
          </a:p>
          <a:p>
            <a:pPr>
              <a:lnSpc>
                <a:spcPct val="90000"/>
              </a:lnSpc>
            </a:pPr>
            <a:r>
              <a:rPr lang="en-US" sz="1600" dirty="0"/>
              <a:t>Public confidence &amp; perceptions of crime – despite reductions in crime public perception is that crime is increasing – how does this impact on public confidence – How can policing reverse the tide?</a:t>
            </a:r>
          </a:p>
          <a:p>
            <a:pPr>
              <a:lnSpc>
                <a:spcPct val="90000"/>
              </a:lnSpc>
            </a:pPr>
            <a:r>
              <a:rPr lang="en-US" sz="1600" dirty="0"/>
              <a:t>Anti-social </a:t>
            </a:r>
            <a:r>
              <a:rPr lang="en-US" sz="1600" dirty="0" err="1"/>
              <a:t>Behaviour</a:t>
            </a:r>
            <a:r>
              <a:rPr lang="en-US" sz="1600" dirty="0"/>
              <a:t> and its impact on feelings of safety? </a:t>
            </a:r>
          </a:p>
          <a:p>
            <a:pPr>
              <a:lnSpc>
                <a:spcPct val="90000"/>
              </a:lnSpc>
            </a:pPr>
            <a:r>
              <a:rPr lang="en-US" sz="1600" dirty="0"/>
              <a:t>Crime Prevention &amp; crime reduction – what impact do they really have on the public confidence? </a:t>
            </a:r>
          </a:p>
          <a:p>
            <a:pPr marL="0" indent="0">
              <a:lnSpc>
                <a:spcPct val="90000"/>
              </a:lnSpc>
              <a:buNone/>
            </a:pPr>
            <a:endParaRPr lang="en-US" sz="1600" b="1" dirty="0"/>
          </a:p>
          <a:p>
            <a:pPr marL="0" indent="0">
              <a:lnSpc>
                <a:spcPct val="90000"/>
              </a:lnSpc>
              <a:buNone/>
            </a:pPr>
            <a:r>
              <a:rPr lang="en-US" sz="1600" b="1" dirty="0"/>
              <a:t>Victim Satisfaction &amp; Public Confidence (Western BCU example)</a:t>
            </a:r>
          </a:p>
          <a:p>
            <a:pPr algn="just">
              <a:lnSpc>
                <a:spcPct val="90000"/>
              </a:lnSpc>
            </a:pPr>
            <a:endParaRPr lang="en-US" sz="1300" dirty="0"/>
          </a:p>
          <a:p>
            <a:pPr marL="0" indent="0" algn="just">
              <a:lnSpc>
                <a:spcPct val="90000"/>
              </a:lnSpc>
              <a:buNone/>
            </a:pPr>
            <a:r>
              <a:rPr lang="en-US" sz="1400" dirty="0"/>
              <a:t>Stanko et al. (2012,p.320) important to conceptually understand the difference between “…crude ’tick box’ notions of satisfaction”, which provide a shallow view of the relationship between the policing &amp; the citizen. </a:t>
            </a:r>
          </a:p>
          <a:p>
            <a:pPr marL="0" indent="0">
              <a:lnSpc>
                <a:spcPct val="90000"/>
              </a:lnSpc>
              <a:buNone/>
            </a:pPr>
            <a:endParaRPr lang="en-US" sz="1300" dirty="0"/>
          </a:p>
          <a:p>
            <a:pPr>
              <a:lnSpc>
                <a:spcPct val="90000"/>
              </a:lnSpc>
            </a:pPr>
            <a:endParaRPr lang="en-US" sz="1300" dirty="0"/>
          </a:p>
        </p:txBody>
      </p:sp>
      <p:pic>
        <p:nvPicPr>
          <p:cNvPr id="5" name="Picture 4" descr="A screenshot of a video game&#10;&#10;Description automatically generated with medium confidence">
            <a:extLst>
              <a:ext uri="{FF2B5EF4-FFF2-40B4-BE49-F238E27FC236}">
                <a16:creationId xmlns:a16="http://schemas.microsoft.com/office/drawing/2014/main" id="{BF72C976-9FE1-8A0A-9DC8-71C8001469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5447" y="1280318"/>
            <a:ext cx="2548553" cy="2806260"/>
          </a:xfrm>
          <a:prstGeom prst="rect">
            <a:avLst/>
          </a:prstGeom>
          <a:noFill/>
        </p:spPr>
      </p:pic>
    </p:spTree>
    <p:extLst>
      <p:ext uri="{BB962C8B-B14F-4D97-AF65-F5344CB8AC3E}">
        <p14:creationId xmlns:p14="http://schemas.microsoft.com/office/powerpoint/2010/main" val="349452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696B5-416B-DB88-8609-BE7B5D1FAEA4}"/>
              </a:ext>
            </a:extLst>
          </p:cNvPr>
          <p:cNvSpPr>
            <a:spLocks noGrp="1"/>
          </p:cNvSpPr>
          <p:nvPr>
            <p:ph type="title"/>
          </p:nvPr>
        </p:nvSpPr>
        <p:spPr/>
        <p:txBody>
          <a:bodyPr/>
          <a:lstStyle/>
          <a:p>
            <a:r>
              <a:rPr lang="en-US" dirty="0"/>
              <a:t>Public Confidence</a:t>
            </a:r>
          </a:p>
        </p:txBody>
      </p:sp>
      <p:sp>
        <p:nvSpPr>
          <p:cNvPr id="3" name="Content Placeholder 2">
            <a:extLst>
              <a:ext uri="{FF2B5EF4-FFF2-40B4-BE49-F238E27FC236}">
                <a16:creationId xmlns:a16="http://schemas.microsoft.com/office/drawing/2014/main" id="{32539695-D2C5-14D0-9F93-88786A9683EE}"/>
              </a:ext>
            </a:extLst>
          </p:cNvPr>
          <p:cNvSpPr>
            <a:spLocks noGrp="1"/>
          </p:cNvSpPr>
          <p:nvPr>
            <p:ph idx="1"/>
          </p:nvPr>
        </p:nvSpPr>
        <p:spPr>
          <a:xfrm>
            <a:off x="366889" y="1193800"/>
            <a:ext cx="8229600" cy="4394199"/>
          </a:xfrm>
        </p:spPr>
        <p:txBody>
          <a:bodyPr>
            <a:noAutofit/>
          </a:bodyPr>
          <a:lstStyle/>
          <a:p>
            <a:r>
              <a:rPr lang="en-US" sz="1600" dirty="0"/>
              <a:t>Bradford and Jackson, 2010,p.9) </a:t>
            </a:r>
          </a:p>
          <a:p>
            <a:endParaRPr lang="en-US" sz="1600" dirty="0"/>
          </a:p>
          <a:p>
            <a:pPr lvl="1"/>
            <a:r>
              <a:rPr lang="en-US" sz="1200" dirty="0"/>
              <a:t>“ the more day-to-day concerns over antisocial </a:t>
            </a:r>
            <a:r>
              <a:rPr lang="en-US" sz="1200" dirty="0" err="1"/>
              <a:t>behaviour</a:t>
            </a:r>
            <a:r>
              <a:rPr lang="en-US" sz="1200" dirty="0"/>
              <a:t>, disorder or incivilities, signs of low community cohesion and moral authority therefore move towards the foreground of public confidence in policing, in part of course because these things loom larger in most people’s lives than do more serious crime”.</a:t>
            </a:r>
          </a:p>
          <a:p>
            <a:pPr marL="0" indent="0">
              <a:buNone/>
            </a:pPr>
            <a:r>
              <a:rPr lang="en-US" sz="1600" u="sng" dirty="0"/>
              <a:t>Public confidence </a:t>
            </a:r>
          </a:p>
          <a:p>
            <a:r>
              <a:rPr lang="en-US" sz="1600" dirty="0"/>
              <a:t>Public confidence is key as the public are a key source of help and information. </a:t>
            </a:r>
          </a:p>
          <a:p>
            <a:r>
              <a:rPr lang="en-US" sz="1600" dirty="0"/>
              <a:t>Importance of procedural fairness discussed in the recorded session echoed in the work around public confidence. </a:t>
            </a:r>
          </a:p>
          <a:p>
            <a:r>
              <a:rPr lang="en-US" sz="1600" dirty="0"/>
              <a:t>“Confidence’ could also be defined as the result of activity: ‘promoting identification by generating a positive sense of the individual’s place in society’. (Bradford et al., 2014:528)”.  </a:t>
            </a:r>
          </a:p>
          <a:p>
            <a:pPr marL="3657600" lvl="8" indent="0">
              <a:buNone/>
            </a:pPr>
            <a:r>
              <a:rPr lang="en-US" sz="1800" dirty="0"/>
              <a:t>	</a:t>
            </a:r>
            <a:r>
              <a:rPr lang="en-US" sz="1800" b="1" dirty="0"/>
              <a:t>Morrell et al. (2020, p.112)</a:t>
            </a:r>
          </a:p>
        </p:txBody>
      </p:sp>
    </p:spTree>
    <p:extLst>
      <p:ext uri="{BB962C8B-B14F-4D97-AF65-F5344CB8AC3E}">
        <p14:creationId xmlns:p14="http://schemas.microsoft.com/office/powerpoint/2010/main" val="2250788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321F2-4C78-7C54-E4C2-3C6372ED199D}"/>
              </a:ext>
            </a:extLst>
          </p:cNvPr>
          <p:cNvSpPr>
            <a:spLocks noGrp="1"/>
          </p:cNvSpPr>
          <p:nvPr>
            <p:ph type="title"/>
          </p:nvPr>
        </p:nvSpPr>
        <p:spPr>
          <a:xfrm>
            <a:off x="457200" y="-176918"/>
            <a:ext cx="8229600" cy="1143000"/>
          </a:xfrm>
        </p:spPr>
        <p:txBody>
          <a:bodyPr>
            <a:normAutofit/>
          </a:bodyPr>
          <a:lstStyle/>
          <a:p>
            <a:r>
              <a:rPr lang="en-US" sz="3200" dirty="0"/>
              <a:t>Sources of Public Confidence</a:t>
            </a:r>
          </a:p>
        </p:txBody>
      </p:sp>
      <p:sp>
        <p:nvSpPr>
          <p:cNvPr id="3" name="Content Placeholder 2">
            <a:extLst>
              <a:ext uri="{FF2B5EF4-FFF2-40B4-BE49-F238E27FC236}">
                <a16:creationId xmlns:a16="http://schemas.microsoft.com/office/drawing/2014/main" id="{57085627-3DC0-A387-F255-D655E5358A75}"/>
              </a:ext>
            </a:extLst>
          </p:cNvPr>
          <p:cNvSpPr>
            <a:spLocks noGrp="1"/>
          </p:cNvSpPr>
          <p:nvPr>
            <p:ph idx="1"/>
          </p:nvPr>
        </p:nvSpPr>
        <p:spPr>
          <a:xfrm>
            <a:off x="457200" y="717726"/>
            <a:ext cx="8229600" cy="5039607"/>
          </a:xfrm>
        </p:spPr>
        <p:txBody>
          <a:bodyPr>
            <a:normAutofit fontScale="47500" lnSpcReduction="20000"/>
          </a:bodyPr>
          <a:lstStyle/>
          <a:p>
            <a:pPr algn="just"/>
            <a:r>
              <a:rPr lang="en-US" sz="2700" dirty="0"/>
              <a:t>British Crime Survey – 40% of people come into contact with policing every </a:t>
            </a:r>
            <a:r>
              <a:rPr lang="en-US" sz="2700" dirty="0" err="1"/>
              <a:t>yr</a:t>
            </a:r>
            <a:r>
              <a:rPr lang="en-US" sz="2700" dirty="0"/>
              <a:t> (Bradford and Jackson, 2010) </a:t>
            </a:r>
          </a:p>
          <a:p>
            <a:pPr algn="just"/>
            <a:endParaRPr lang="en-US" sz="2700" dirty="0"/>
          </a:p>
          <a:p>
            <a:pPr algn="just"/>
            <a:r>
              <a:rPr lang="en-US" sz="2700" dirty="0"/>
              <a:t>Impact of media on shaping public confidence (see session 2)</a:t>
            </a:r>
          </a:p>
          <a:p>
            <a:pPr algn="just"/>
            <a:endParaRPr lang="en-US" sz="2700" dirty="0"/>
          </a:p>
          <a:p>
            <a:pPr algn="just"/>
            <a:r>
              <a:rPr lang="en-US" sz="2700" dirty="0"/>
              <a:t>Personal contact is however a key element in forming views on policing and a particular aspect of public confidence and trust. (Bradford &amp; Jackson, 2010).</a:t>
            </a:r>
          </a:p>
          <a:p>
            <a:pPr algn="just"/>
            <a:endParaRPr lang="en-US" sz="2700" dirty="0"/>
          </a:p>
          <a:p>
            <a:pPr algn="just"/>
            <a:r>
              <a:rPr lang="en-US" sz="2700" dirty="0"/>
              <a:t>Most obvious route to improvement is via the direct dealing with the public. – but studies have found that while negative interactions can have a negative impact on the trust and confidence it does not also correlate that positive interactions can have a corresponding impact. (Stanko et al. 2012) </a:t>
            </a:r>
          </a:p>
          <a:p>
            <a:pPr algn="just"/>
            <a:endParaRPr lang="en-US" sz="2700" dirty="0"/>
          </a:p>
          <a:p>
            <a:pPr algn="just"/>
            <a:r>
              <a:rPr lang="en-US" sz="2700" dirty="0"/>
              <a:t>Contra view - authors such as Tyler and Fagan (2008) cited in Stanko et al (2012) believe there is an increase in trust (and de facto confidence) from positive interactions. </a:t>
            </a:r>
          </a:p>
          <a:p>
            <a:pPr algn="just"/>
            <a:endParaRPr lang="en-US" sz="2700" dirty="0"/>
          </a:p>
          <a:p>
            <a:pPr algn="just"/>
            <a:r>
              <a:rPr lang="en-US" sz="2700" dirty="0"/>
              <a:t>“the experience of direct contact with the police is no doubt an important influence on trust and confidence” “the empirical evidence arising from studies of public confidence shows that fairness is linked to cooperation compliance and public engagement with police and other legal authorities. (Stanko et al, 2012,p324).</a:t>
            </a:r>
          </a:p>
          <a:p>
            <a:pPr marL="0" indent="0" algn="just">
              <a:buNone/>
            </a:pPr>
            <a:endParaRPr lang="en-US" sz="2700" dirty="0"/>
          </a:p>
          <a:p>
            <a:pPr marL="0" indent="0" algn="just">
              <a:buNone/>
            </a:pPr>
            <a:r>
              <a:rPr lang="en-US" sz="2700" dirty="0"/>
              <a:t>Certain groups will be particularly prone to negative perspective of policing due to the nature of the interaction. </a:t>
            </a:r>
            <a:r>
              <a:rPr lang="en-US" sz="2700" dirty="0" err="1"/>
              <a:t>Eg.</a:t>
            </a:r>
            <a:r>
              <a:rPr lang="en-US" sz="2700" dirty="0"/>
              <a:t> BAME communities. </a:t>
            </a:r>
          </a:p>
          <a:p>
            <a:pPr marL="0" indent="0">
              <a:buNone/>
            </a:pPr>
            <a:endParaRPr lang="en-US" sz="1800" dirty="0"/>
          </a:p>
          <a:p>
            <a:pPr marL="0" indent="0" algn="just">
              <a:buNone/>
            </a:pPr>
            <a:r>
              <a:rPr lang="en-US" sz="2600" b="1" dirty="0"/>
              <a:t>Dichotomy of police contact – can police contact improve or deteriorate police confidence?? Thoughts?</a:t>
            </a:r>
          </a:p>
          <a:p>
            <a:pPr marL="0" indent="0">
              <a:buNone/>
            </a:pPr>
            <a:endParaRPr lang="en-US" sz="1800" b="1" dirty="0"/>
          </a:p>
        </p:txBody>
      </p:sp>
    </p:spTree>
    <p:extLst>
      <p:ext uri="{BB962C8B-B14F-4D97-AF65-F5344CB8AC3E}">
        <p14:creationId xmlns:p14="http://schemas.microsoft.com/office/powerpoint/2010/main" val="1883712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67F8-F40C-1567-D4C9-597143C2E7D9}"/>
              </a:ext>
            </a:extLst>
          </p:cNvPr>
          <p:cNvSpPr>
            <a:spLocks noGrp="1"/>
          </p:cNvSpPr>
          <p:nvPr>
            <p:ph type="title"/>
          </p:nvPr>
        </p:nvSpPr>
        <p:spPr>
          <a:xfrm>
            <a:off x="536222" y="67735"/>
            <a:ext cx="8229600" cy="1143000"/>
          </a:xfrm>
        </p:spPr>
        <p:txBody>
          <a:bodyPr>
            <a:normAutofit/>
          </a:bodyPr>
          <a:lstStyle/>
          <a:p>
            <a:r>
              <a:rPr lang="en-US" sz="3200" dirty="0"/>
              <a:t>Concluding thoughts: Public Confidence </a:t>
            </a:r>
          </a:p>
        </p:txBody>
      </p:sp>
      <p:sp>
        <p:nvSpPr>
          <p:cNvPr id="3" name="Content Placeholder 2">
            <a:extLst>
              <a:ext uri="{FF2B5EF4-FFF2-40B4-BE49-F238E27FC236}">
                <a16:creationId xmlns:a16="http://schemas.microsoft.com/office/drawing/2014/main" id="{73697F70-1CA1-3E51-BD23-79C2445A24B3}"/>
              </a:ext>
            </a:extLst>
          </p:cNvPr>
          <p:cNvSpPr>
            <a:spLocks noGrp="1"/>
          </p:cNvSpPr>
          <p:nvPr>
            <p:ph idx="1"/>
          </p:nvPr>
        </p:nvSpPr>
        <p:spPr>
          <a:xfrm>
            <a:off x="50800" y="639235"/>
            <a:ext cx="9042399" cy="4722988"/>
          </a:xfrm>
        </p:spPr>
        <p:txBody>
          <a:bodyPr>
            <a:noAutofit/>
          </a:bodyPr>
          <a:lstStyle/>
          <a:p>
            <a:pPr algn="just"/>
            <a:endParaRPr lang="en-US" sz="1300" dirty="0"/>
          </a:p>
          <a:p>
            <a:pPr algn="just"/>
            <a:endParaRPr lang="en-US" sz="1300" dirty="0"/>
          </a:p>
          <a:p>
            <a:pPr algn="just"/>
            <a:r>
              <a:rPr lang="en-US" sz="1300" dirty="0"/>
              <a:t>Trust, fairness, legitimacy and public confidence, while distinct constructs are necessarily intertwined within the social construction of the day-to-day reality of policing in the UK. </a:t>
            </a:r>
          </a:p>
          <a:p>
            <a:pPr algn="just"/>
            <a:endParaRPr lang="en-US" sz="1300" dirty="0"/>
          </a:p>
          <a:p>
            <a:pPr algn="just"/>
            <a:r>
              <a:rPr lang="en-US" sz="1300" dirty="0"/>
              <a:t>While there are some that question the impact that discrete measures can have some of these concept there are authors that believe the day-to-day interactions are vital in shaping the continued social contract between policing and the citizen. </a:t>
            </a:r>
          </a:p>
          <a:p>
            <a:pPr algn="just"/>
            <a:endParaRPr lang="en-US" sz="1300" dirty="0"/>
          </a:p>
          <a:p>
            <a:pPr algn="just"/>
            <a:r>
              <a:rPr lang="en-US" sz="1300" dirty="0"/>
              <a:t>In sum, the notion of policing by consent, legitimacy, trust and public confidence will continue to focus the minds of politicians, policing and the public as issues of civil liberties continue to feature in the media and beyond – what and how the service continues to responds to the focus and attention will determine whether the continued pressure results in wholesale changes to the way we engage and communicate and interact with communities across the country. </a:t>
            </a:r>
          </a:p>
        </p:txBody>
      </p:sp>
    </p:spTree>
    <p:extLst>
      <p:ext uri="{BB962C8B-B14F-4D97-AF65-F5344CB8AC3E}">
        <p14:creationId xmlns:p14="http://schemas.microsoft.com/office/powerpoint/2010/main" val="2762521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3BC26-558C-1A8A-E4B1-60684062E298}"/>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C02FD9CD-BD18-0A22-6472-C564C4D6FF80}"/>
              </a:ext>
            </a:extLst>
          </p:cNvPr>
          <p:cNvSpPr>
            <a:spLocks noGrp="1"/>
          </p:cNvSpPr>
          <p:nvPr>
            <p:ph idx="1"/>
          </p:nvPr>
        </p:nvSpPr>
        <p:spPr/>
        <p:txBody>
          <a:bodyPr/>
          <a:lstStyle/>
          <a:p>
            <a:endParaRPr lang="en-US" dirty="0"/>
          </a:p>
          <a:p>
            <a:r>
              <a:rPr lang="en-US" dirty="0"/>
              <a:t>Break – 10 mins</a:t>
            </a:r>
          </a:p>
        </p:txBody>
      </p:sp>
    </p:spTree>
    <p:extLst>
      <p:ext uri="{BB962C8B-B14F-4D97-AF65-F5344CB8AC3E}">
        <p14:creationId xmlns:p14="http://schemas.microsoft.com/office/powerpoint/2010/main" val="2652577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0023-878E-3081-DEA0-9CEE85272517}"/>
              </a:ext>
            </a:extLst>
          </p:cNvPr>
          <p:cNvSpPr>
            <a:spLocks noGrp="1"/>
          </p:cNvSpPr>
          <p:nvPr>
            <p:ph type="title"/>
          </p:nvPr>
        </p:nvSpPr>
        <p:spPr/>
        <p:txBody>
          <a:bodyPr>
            <a:normAutofit fontScale="90000"/>
          </a:bodyPr>
          <a:lstStyle/>
          <a:p>
            <a:r>
              <a:rPr lang="en-US" dirty="0"/>
              <a:t>Session 2 - Policing and the Media</a:t>
            </a:r>
          </a:p>
        </p:txBody>
      </p:sp>
      <p:sp>
        <p:nvSpPr>
          <p:cNvPr id="3" name="Content Placeholder 2">
            <a:extLst>
              <a:ext uri="{FF2B5EF4-FFF2-40B4-BE49-F238E27FC236}">
                <a16:creationId xmlns:a16="http://schemas.microsoft.com/office/drawing/2014/main" id="{7F900C74-D2BD-3995-1FD1-16E570824B7F}"/>
              </a:ext>
            </a:extLst>
          </p:cNvPr>
          <p:cNvSpPr>
            <a:spLocks noGrp="1"/>
          </p:cNvSpPr>
          <p:nvPr>
            <p:ph idx="1"/>
          </p:nvPr>
        </p:nvSpPr>
        <p:spPr/>
        <p:txBody>
          <a:bodyPr/>
          <a:lstStyle/>
          <a:p>
            <a:r>
              <a:rPr lang="en-US" sz="2400" dirty="0"/>
              <a:t>Policing and the media</a:t>
            </a:r>
          </a:p>
          <a:p>
            <a:r>
              <a:rPr lang="en-US" sz="2400" dirty="0"/>
              <a:t>Policing, legitimacy, public confidence and the media</a:t>
            </a:r>
          </a:p>
          <a:p>
            <a:r>
              <a:rPr lang="en-US" sz="2400" dirty="0"/>
              <a:t>Media politics and Policing</a:t>
            </a:r>
          </a:p>
          <a:p>
            <a:r>
              <a:rPr lang="en-US" sz="2400" dirty="0"/>
              <a:t>Police corruption and the media</a:t>
            </a:r>
          </a:p>
          <a:p>
            <a:r>
              <a:rPr lang="en-US" sz="2400" dirty="0"/>
              <a:t>Policing crime and the media</a:t>
            </a:r>
          </a:p>
          <a:p>
            <a:r>
              <a:rPr lang="en-US" sz="2400" dirty="0"/>
              <a:t>Police and the media in a digital age. </a:t>
            </a:r>
          </a:p>
          <a:p>
            <a:endParaRPr lang="en-US" dirty="0"/>
          </a:p>
        </p:txBody>
      </p:sp>
    </p:spTree>
    <p:extLst>
      <p:ext uri="{BB962C8B-B14F-4D97-AF65-F5344CB8AC3E}">
        <p14:creationId xmlns:p14="http://schemas.microsoft.com/office/powerpoint/2010/main" val="3815675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C1C17-C7CD-121A-D766-20028B85BA0B}"/>
              </a:ext>
            </a:extLst>
          </p:cNvPr>
          <p:cNvSpPr>
            <a:spLocks noGrp="1"/>
          </p:cNvSpPr>
          <p:nvPr>
            <p:ph type="title"/>
          </p:nvPr>
        </p:nvSpPr>
        <p:spPr>
          <a:xfrm>
            <a:off x="457200" y="274638"/>
            <a:ext cx="8229600" cy="1143000"/>
          </a:xfrm>
        </p:spPr>
        <p:txBody>
          <a:bodyPr anchor="ctr">
            <a:normAutofit/>
          </a:bodyPr>
          <a:lstStyle/>
          <a:p>
            <a:r>
              <a:rPr lang="en-US" dirty="0"/>
              <a:t>Policing and the Media</a:t>
            </a:r>
          </a:p>
        </p:txBody>
      </p:sp>
      <p:sp>
        <p:nvSpPr>
          <p:cNvPr id="3" name="Content Placeholder 2">
            <a:extLst>
              <a:ext uri="{FF2B5EF4-FFF2-40B4-BE49-F238E27FC236}">
                <a16:creationId xmlns:a16="http://schemas.microsoft.com/office/drawing/2014/main" id="{D8A61B6F-0D6D-3C65-097D-3BCA2D2E3380}"/>
              </a:ext>
            </a:extLst>
          </p:cNvPr>
          <p:cNvSpPr>
            <a:spLocks noGrp="1"/>
          </p:cNvSpPr>
          <p:nvPr>
            <p:ph sz="half" idx="1"/>
          </p:nvPr>
        </p:nvSpPr>
        <p:spPr>
          <a:xfrm>
            <a:off x="457200" y="1600201"/>
            <a:ext cx="4038600" cy="3989040"/>
          </a:xfrm>
        </p:spPr>
        <p:txBody>
          <a:bodyPr>
            <a:normAutofit/>
          </a:bodyPr>
          <a:lstStyle/>
          <a:p>
            <a:pPr>
              <a:lnSpc>
                <a:spcPct val="90000"/>
              </a:lnSpc>
            </a:pPr>
            <a:r>
              <a:rPr lang="en-US" sz="1800"/>
              <a:t>What do we mean by the media? </a:t>
            </a:r>
          </a:p>
          <a:p>
            <a:pPr>
              <a:lnSpc>
                <a:spcPct val="90000"/>
              </a:lnSpc>
            </a:pPr>
            <a:r>
              <a:rPr lang="en-US" sz="1800"/>
              <a:t>Is all media coverage of policing positive or negative? </a:t>
            </a:r>
          </a:p>
          <a:p>
            <a:pPr>
              <a:lnSpc>
                <a:spcPct val="90000"/>
              </a:lnSpc>
            </a:pPr>
            <a:r>
              <a:rPr lang="en-US" sz="1800"/>
              <a:t>Has the proliferation of modern sources of media changed the nature of the term media? </a:t>
            </a:r>
          </a:p>
          <a:p>
            <a:pPr>
              <a:lnSpc>
                <a:spcPct val="90000"/>
              </a:lnSpc>
            </a:pPr>
            <a:r>
              <a:rPr lang="en-US" sz="1800"/>
              <a:t>US vs UK – Trial by media? </a:t>
            </a:r>
          </a:p>
          <a:p>
            <a:pPr>
              <a:lnSpc>
                <a:spcPct val="90000"/>
              </a:lnSpc>
            </a:pPr>
            <a:r>
              <a:rPr lang="en-US" sz="1800"/>
              <a:t>Police image? What do we mean by the police image – when does policing try to actively promote its image?</a:t>
            </a:r>
          </a:p>
          <a:p>
            <a:pPr>
              <a:lnSpc>
                <a:spcPct val="90000"/>
              </a:lnSpc>
            </a:pPr>
            <a:r>
              <a:rPr lang="en-US" sz="1800"/>
              <a:t>The rise of citizen journalism &amp; its impact on legitimacy. </a:t>
            </a:r>
          </a:p>
          <a:p>
            <a:pPr>
              <a:lnSpc>
                <a:spcPct val="90000"/>
              </a:lnSpc>
            </a:pPr>
            <a:endParaRPr lang="en-US" sz="1800"/>
          </a:p>
        </p:txBody>
      </p:sp>
      <p:pic>
        <p:nvPicPr>
          <p:cNvPr id="5" name="Picture 4" descr="A picture containing outdoor, crowd&#10;&#10;Description automatically generated">
            <a:extLst>
              <a:ext uri="{FF2B5EF4-FFF2-40B4-BE49-F238E27FC236}">
                <a16:creationId xmlns:a16="http://schemas.microsoft.com/office/drawing/2014/main" id="{34A2DAB0-5116-74BF-FFC3-029B42F1CD7B}"/>
              </a:ext>
            </a:extLst>
          </p:cNvPr>
          <p:cNvPicPr>
            <a:picLocks noChangeAspect="1"/>
          </p:cNvPicPr>
          <p:nvPr/>
        </p:nvPicPr>
        <p:blipFill rotWithShape="1">
          <a:blip r:embed="rId2">
            <a:extLst>
              <a:ext uri="{28A0092B-C50C-407E-A947-70E740481C1C}">
                <a14:useLocalDpi xmlns:a14="http://schemas.microsoft.com/office/drawing/2010/main" val="0"/>
              </a:ext>
            </a:extLst>
          </a:blip>
          <a:srcRect l="14580" r="18047"/>
          <a:stretch/>
        </p:blipFill>
        <p:spPr>
          <a:xfrm>
            <a:off x="4648200" y="1600201"/>
            <a:ext cx="4038600" cy="3989040"/>
          </a:xfrm>
          <a:prstGeom prst="rect">
            <a:avLst/>
          </a:prstGeom>
          <a:noFill/>
        </p:spPr>
      </p:pic>
    </p:spTree>
    <p:extLst>
      <p:ext uri="{BB962C8B-B14F-4D97-AF65-F5344CB8AC3E}">
        <p14:creationId xmlns:p14="http://schemas.microsoft.com/office/powerpoint/2010/main" val="1894919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6975E-1EBF-5909-AE94-75781909657D}"/>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Policing, legitimacy, public confidence &amp; the media </a:t>
            </a:r>
          </a:p>
        </p:txBody>
      </p:sp>
      <p:sp>
        <p:nvSpPr>
          <p:cNvPr id="3" name="Content Placeholder 2">
            <a:extLst>
              <a:ext uri="{FF2B5EF4-FFF2-40B4-BE49-F238E27FC236}">
                <a16:creationId xmlns:a16="http://schemas.microsoft.com/office/drawing/2014/main" id="{B7ECD3CD-7981-59BB-AAC6-0403DB96AD57}"/>
              </a:ext>
            </a:extLst>
          </p:cNvPr>
          <p:cNvSpPr>
            <a:spLocks noGrp="1"/>
          </p:cNvSpPr>
          <p:nvPr>
            <p:ph sz="half" idx="1"/>
          </p:nvPr>
        </p:nvSpPr>
        <p:spPr>
          <a:xfrm>
            <a:off x="457200" y="1403528"/>
            <a:ext cx="4038600" cy="3989040"/>
          </a:xfrm>
        </p:spPr>
        <p:txBody>
          <a:bodyPr>
            <a:normAutofit/>
          </a:bodyPr>
          <a:lstStyle/>
          <a:p>
            <a:pPr marL="0" indent="0">
              <a:lnSpc>
                <a:spcPct val="90000"/>
              </a:lnSpc>
              <a:buNone/>
            </a:pPr>
            <a:r>
              <a:rPr lang="en-US" sz="1200" dirty="0"/>
              <a:t>Policing and the relationship with the media can be productive and useful, but on the other side of the coin can be destructive and detrimental to positive community relationships</a:t>
            </a:r>
          </a:p>
          <a:p>
            <a:pPr marL="0" indent="0">
              <a:lnSpc>
                <a:spcPct val="90000"/>
              </a:lnSpc>
              <a:buNone/>
            </a:pPr>
            <a:endParaRPr lang="en-US" sz="1200" dirty="0"/>
          </a:p>
          <a:p>
            <a:pPr marL="0" indent="0">
              <a:lnSpc>
                <a:spcPct val="90000"/>
              </a:lnSpc>
              <a:buNone/>
            </a:pPr>
            <a:r>
              <a:rPr lang="en-US" sz="1200" dirty="0"/>
              <a:t>Bowling et al. (2019,p.207)</a:t>
            </a:r>
          </a:p>
          <a:p>
            <a:pPr marL="457200" lvl="1" indent="0">
              <a:lnSpc>
                <a:spcPct val="90000"/>
              </a:lnSpc>
              <a:buNone/>
            </a:pPr>
            <a:endParaRPr lang="en-US" sz="1200" dirty="0"/>
          </a:p>
          <a:p>
            <a:pPr marL="457200" lvl="1" indent="0">
              <a:lnSpc>
                <a:spcPct val="90000"/>
              </a:lnSpc>
              <a:buNone/>
            </a:pPr>
            <a:r>
              <a:rPr lang="en-US" sz="1200" dirty="0"/>
              <a:t>“Debate is frequently split between claims that the media either fosters or debases police legitimacy”. </a:t>
            </a:r>
          </a:p>
          <a:p>
            <a:pPr marL="457200" lvl="1" indent="0">
              <a:lnSpc>
                <a:spcPct val="90000"/>
              </a:lnSpc>
              <a:buNone/>
            </a:pPr>
            <a:endParaRPr lang="en-US" sz="1200" dirty="0"/>
          </a:p>
          <a:p>
            <a:pPr marL="57150" indent="0">
              <a:lnSpc>
                <a:spcPct val="90000"/>
              </a:lnSpc>
              <a:buNone/>
            </a:pPr>
            <a:r>
              <a:rPr lang="en-US" sz="1200" b="1" dirty="0"/>
              <a:t>Discuss the above quote – what are you thoughts on the media and its role in shaping public perception. </a:t>
            </a:r>
          </a:p>
          <a:p>
            <a:pPr marL="57150" indent="0">
              <a:lnSpc>
                <a:spcPct val="90000"/>
              </a:lnSpc>
              <a:buNone/>
            </a:pPr>
            <a:endParaRPr lang="en-US" sz="1200" dirty="0"/>
          </a:p>
          <a:p>
            <a:pPr marL="57150" indent="0">
              <a:lnSpc>
                <a:spcPct val="90000"/>
              </a:lnSpc>
              <a:buNone/>
            </a:pPr>
            <a:r>
              <a:rPr lang="en-US" sz="1200" dirty="0"/>
              <a:t>Bowling et al. (2019; 207) citing the work of Greer (2010) argue that criminologists need to reframe their work to explore in greater depth the role of media in shaping the public perception when it comes to crime rather than simply reciting that which is already taken for granted. </a:t>
            </a:r>
          </a:p>
          <a:p>
            <a:pPr marL="57150" indent="0">
              <a:lnSpc>
                <a:spcPct val="90000"/>
              </a:lnSpc>
              <a:buNone/>
            </a:pPr>
            <a:r>
              <a:rPr lang="en-US" sz="1200" b="1" dirty="0"/>
              <a:t>What do you think Bowling et al. (2019 ) are referring to?</a:t>
            </a:r>
          </a:p>
          <a:p>
            <a:pPr marL="57150" indent="0">
              <a:lnSpc>
                <a:spcPct val="90000"/>
              </a:lnSpc>
              <a:buNone/>
            </a:pPr>
            <a:endParaRPr lang="en-US" sz="1100" dirty="0"/>
          </a:p>
        </p:txBody>
      </p:sp>
      <p:pic>
        <p:nvPicPr>
          <p:cNvPr id="5" name="Picture 4" descr="A picture containing text, person, sign, crowd&#10;&#10;Description automatically generated">
            <a:extLst>
              <a:ext uri="{FF2B5EF4-FFF2-40B4-BE49-F238E27FC236}">
                <a16:creationId xmlns:a16="http://schemas.microsoft.com/office/drawing/2014/main" id="{0C23444B-52D0-7373-E289-20EA3100407D}"/>
              </a:ext>
            </a:extLst>
          </p:cNvPr>
          <p:cNvPicPr>
            <a:picLocks noChangeAspect="1"/>
          </p:cNvPicPr>
          <p:nvPr/>
        </p:nvPicPr>
        <p:blipFill rotWithShape="1">
          <a:blip r:embed="rId2">
            <a:extLst>
              <a:ext uri="{28A0092B-C50C-407E-A947-70E740481C1C}">
                <a14:useLocalDpi xmlns:a14="http://schemas.microsoft.com/office/drawing/2010/main" val="0"/>
              </a:ext>
            </a:extLst>
          </a:blip>
          <a:srcRect l="7840" r="35274" b="-1"/>
          <a:stretch/>
        </p:blipFill>
        <p:spPr>
          <a:xfrm>
            <a:off x="4648200" y="1434480"/>
            <a:ext cx="4038600" cy="3989040"/>
          </a:xfrm>
          <a:prstGeom prst="rect">
            <a:avLst/>
          </a:prstGeom>
          <a:noFill/>
        </p:spPr>
      </p:pic>
    </p:spTree>
    <p:extLst>
      <p:ext uri="{BB962C8B-B14F-4D97-AF65-F5344CB8AC3E}">
        <p14:creationId xmlns:p14="http://schemas.microsoft.com/office/powerpoint/2010/main" val="3067309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703EC-5877-E5F0-4528-5E1EC8481B15}"/>
              </a:ext>
            </a:extLst>
          </p:cNvPr>
          <p:cNvSpPr>
            <a:spLocks noGrp="1"/>
          </p:cNvSpPr>
          <p:nvPr>
            <p:ph type="title"/>
          </p:nvPr>
        </p:nvSpPr>
        <p:spPr/>
        <p:txBody>
          <a:bodyPr/>
          <a:lstStyle/>
          <a:p>
            <a:r>
              <a:rPr lang="en-US" dirty="0"/>
              <a:t>Break out session 2</a:t>
            </a:r>
          </a:p>
        </p:txBody>
      </p:sp>
      <p:sp>
        <p:nvSpPr>
          <p:cNvPr id="3" name="Content Placeholder 2">
            <a:extLst>
              <a:ext uri="{FF2B5EF4-FFF2-40B4-BE49-F238E27FC236}">
                <a16:creationId xmlns:a16="http://schemas.microsoft.com/office/drawing/2014/main" id="{D1D4B558-E58A-64D2-755F-2E5E805FF3BF}"/>
              </a:ext>
            </a:extLst>
          </p:cNvPr>
          <p:cNvSpPr>
            <a:spLocks noGrp="1"/>
          </p:cNvSpPr>
          <p:nvPr>
            <p:ph idx="1"/>
          </p:nvPr>
        </p:nvSpPr>
        <p:spPr>
          <a:xfrm>
            <a:off x="457200" y="1272824"/>
            <a:ext cx="8229600" cy="3917032"/>
          </a:xfrm>
        </p:spPr>
        <p:txBody>
          <a:bodyPr/>
          <a:lstStyle/>
          <a:p>
            <a:pPr marL="0" indent="0">
              <a:buNone/>
            </a:pPr>
            <a:r>
              <a:rPr lang="en-US" sz="1800" dirty="0"/>
              <a:t>Bradford and Jackson (2010) refer to the work of Bradford et al. (2009) – research suggest that when the public feel informed about the activity being carried out by the police they have a more positive view of the police.  In your groups discuss this with the following lenses:</a:t>
            </a:r>
          </a:p>
          <a:p>
            <a:pPr marL="0" indent="0">
              <a:buNone/>
            </a:pPr>
            <a:endParaRPr lang="en-US" sz="1800" dirty="0"/>
          </a:p>
          <a:p>
            <a:pPr marL="0" indent="0">
              <a:buNone/>
            </a:pPr>
            <a:r>
              <a:rPr lang="en-US" sz="1600" b="1" dirty="0"/>
              <a:t>What are the positive impacts on the image of policing through effective communication?</a:t>
            </a:r>
          </a:p>
          <a:p>
            <a:pPr marL="0" indent="0">
              <a:buNone/>
            </a:pPr>
            <a:endParaRPr lang="en-US" sz="1600" b="1" dirty="0"/>
          </a:p>
          <a:p>
            <a:pPr marL="0" indent="0">
              <a:buNone/>
            </a:pPr>
            <a:r>
              <a:rPr lang="en-US" sz="1600" b="1" dirty="0"/>
              <a:t>What do you think are the negative (if any) issues around police proactively trying to manage their reputation and image?</a:t>
            </a:r>
          </a:p>
          <a:p>
            <a:pPr marL="0" indent="0">
              <a:buNone/>
            </a:pPr>
            <a:endParaRPr lang="en-US" sz="1600" b="1" dirty="0"/>
          </a:p>
          <a:p>
            <a:pPr marL="0" indent="0">
              <a:buNone/>
            </a:pPr>
            <a:r>
              <a:rPr lang="en-US" sz="1600" b="1" dirty="0"/>
              <a:t>Is there a tipping point where police interaction with the media can have a counterproductive effect? </a:t>
            </a:r>
          </a:p>
          <a:p>
            <a:endParaRPr lang="en-US" dirty="0"/>
          </a:p>
        </p:txBody>
      </p:sp>
    </p:spTree>
    <p:extLst>
      <p:ext uri="{BB962C8B-B14F-4D97-AF65-F5344CB8AC3E}">
        <p14:creationId xmlns:p14="http://schemas.microsoft.com/office/powerpoint/2010/main" val="1332993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5A477-68E9-6B73-BD32-D6DAB7FC2863}"/>
              </a:ext>
            </a:extLst>
          </p:cNvPr>
          <p:cNvSpPr>
            <a:spLocks noGrp="1"/>
          </p:cNvSpPr>
          <p:nvPr>
            <p:ph type="title"/>
          </p:nvPr>
        </p:nvSpPr>
        <p:spPr/>
        <p:txBody>
          <a:bodyPr/>
          <a:lstStyle/>
          <a:p>
            <a:r>
              <a:rPr lang="en-US" dirty="0"/>
              <a:t>Media, Politics and Policing</a:t>
            </a:r>
          </a:p>
        </p:txBody>
      </p:sp>
      <p:sp>
        <p:nvSpPr>
          <p:cNvPr id="3" name="Content Placeholder 2">
            <a:extLst>
              <a:ext uri="{FF2B5EF4-FFF2-40B4-BE49-F238E27FC236}">
                <a16:creationId xmlns:a16="http://schemas.microsoft.com/office/drawing/2014/main" id="{DC592F38-213E-8A58-6DCC-3364C1DB1E6B}"/>
              </a:ext>
            </a:extLst>
          </p:cNvPr>
          <p:cNvSpPr>
            <a:spLocks noGrp="1"/>
          </p:cNvSpPr>
          <p:nvPr>
            <p:ph idx="1"/>
          </p:nvPr>
        </p:nvSpPr>
        <p:spPr/>
        <p:txBody>
          <a:bodyPr>
            <a:normAutofit fontScale="85000" lnSpcReduction="20000"/>
          </a:bodyPr>
          <a:lstStyle/>
          <a:p>
            <a:pPr marL="0" indent="0">
              <a:buNone/>
            </a:pPr>
            <a:r>
              <a:rPr lang="en-US" sz="1600" dirty="0"/>
              <a:t>Bowling et al. (2019) suggest that politics, media and policing re inextricably linked.</a:t>
            </a:r>
          </a:p>
          <a:p>
            <a:pPr marL="0" indent="0">
              <a:buNone/>
            </a:pPr>
            <a:endParaRPr lang="en-US" sz="1600" dirty="0"/>
          </a:p>
          <a:p>
            <a:pPr marL="0" indent="0">
              <a:buNone/>
            </a:pPr>
            <a:r>
              <a:rPr lang="en-US" sz="1600" dirty="0"/>
              <a:t>As we have discovered earlier in this module the notion that policing is by definition  apolitical is falsified by the fact that policing has been and continues to be linked to crime and security and de facto could be argued to be necessarily political. </a:t>
            </a:r>
          </a:p>
          <a:p>
            <a:pPr marL="0" indent="0">
              <a:buNone/>
            </a:pPr>
            <a:endParaRPr lang="en-US" sz="1600" dirty="0"/>
          </a:p>
          <a:p>
            <a:pPr marL="0" indent="0">
              <a:buNone/>
            </a:pPr>
            <a:r>
              <a:rPr lang="en-US" sz="1600" dirty="0"/>
              <a:t>What are the political effects of the media therefore on policing – what role did the media play in the political decision for the Mayor of London to declare a lack of confidence in the Commissioner?</a:t>
            </a:r>
          </a:p>
          <a:p>
            <a:pPr marL="0" indent="0">
              <a:buNone/>
            </a:pPr>
            <a:endParaRPr lang="en-US" sz="1600" dirty="0"/>
          </a:p>
          <a:p>
            <a:pPr marL="0" indent="0">
              <a:buNone/>
            </a:pPr>
            <a:r>
              <a:rPr lang="en-US" sz="1600" dirty="0"/>
              <a:t>Bowling et al (2019,p.208) referring to the work of Joh, (2017) argue “ …that media technology purveyors have undue influence on police policies, procedures and practices”.</a:t>
            </a:r>
          </a:p>
          <a:p>
            <a:pPr marL="0" indent="0">
              <a:buNone/>
            </a:pPr>
            <a:endParaRPr lang="en-US" sz="1600" dirty="0"/>
          </a:p>
          <a:p>
            <a:pPr marL="0" indent="0">
              <a:buNone/>
            </a:pPr>
            <a:r>
              <a:rPr lang="en-US" sz="1600" dirty="0"/>
              <a:t>Furthermore (Joh, 2017) argues that “…the undue influence of corporate media and technology companies on police policy and practice shapes the politics of the police in non-democratic ways” (Bowling et al. 2019,p.224)</a:t>
            </a:r>
          </a:p>
          <a:p>
            <a:pPr marL="0" indent="0">
              <a:buNone/>
            </a:pPr>
            <a:endParaRPr lang="en-US" sz="1600" dirty="0"/>
          </a:p>
          <a:p>
            <a:pPr marL="0" indent="0">
              <a:buNone/>
            </a:pPr>
            <a:r>
              <a:rPr lang="en-US" sz="1600" b="1" dirty="0"/>
              <a:t>What are your thoughts on this – think of your own </a:t>
            </a:r>
            <a:r>
              <a:rPr lang="en-US" sz="1600" b="1" dirty="0" err="1"/>
              <a:t>organisations</a:t>
            </a:r>
            <a:r>
              <a:rPr lang="en-US" sz="1600" b="1" dirty="0"/>
              <a:t> – how influential do you think the media is in shaping the actions if not decisions of police leaders (including Commissioners)??</a:t>
            </a:r>
          </a:p>
          <a:p>
            <a:pPr marL="0" indent="0">
              <a:buNone/>
            </a:pPr>
            <a:endParaRPr lang="en-US" sz="1600" dirty="0"/>
          </a:p>
        </p:txBody>
      </p:sp>
    </p:spTree>
    <p:extLst>
      <p:ext uri="{BB962C8B-B14F-4D97-AF65-F5344CB8AC3E}">
        <p14:creationId xmlns:p14="http://schemas.microsoft.com/office/powerpoint/2010/main" val="408687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0EF42-78FB-3E16-318E-E99DB378BCF4}"/>
              </a:ext>
            </a:extLst>
          </p:cNvPr>
          <p:cNvSpPr>
            <a:spLocks noGrp="1"/>
          </p:cNvSpPr>
          <p:nvPr>
            <p:ph type="title"/>
          </p:nvPr>
        </p:nvSpPr>
        <p:spPr/>
        <p:txBody>
          <a:bodyPr/>
          <a:lstStyle/>
          <a:p>
            <a:r>
              <a:rPr lang="en-US" dirty="0"/>
              <a:t>Policing and the Media</a:t>
            </a:r>
          </a:p>
        </p:txBody>
      </p:sp>
      <p:sp>
        <p:nvSpPr>
          <p:cNvPr id="3" name="Content Placeholder 2">
            <a:extLst>
              <a:ext uri="{FF2B5EF4-FFF2-40B4-BE49-F238E27FC236}">
                <a16:creationId xmlns:a16="http://schemas.microsoft.com/office/drawing/2014/main" id="{397C989C-3840-A4FD-2CC3-2AB8E0858B95}"/>
              </a:ext>
            </a:extLst>
          </p:cNvPr>
          <p:cNvSpPr>
            <a:spLocks noGrp="1"/>
          </p:cNvSpPr>
          <p:nvPr>
            <p:ph idx="1"/>
          </p:nvPr>
        </p:nvSpPr>
        <p:spPr>
          <a:xfrm>
            <a:off x="457200" y="1222514"/>
            <a:ext cx="8229600" cy="3917032"/>
          </a:xfrm>
        </p:spPr>
        <p:txBody>
          <a:bodyPr>
            <a:normAutofit fontScale="92500" lnSpcReduction="10000"/>
          </a:bodyPr>
          <a:lstStyle/>
          <a:p>
            <a:r>
              <a:rPr lang="en-US" sz="1600" dirty="0"/>
              <a:t>Bradford and Jackson (2010) have suggested that the media have a significant influence on their perception of the police. </a:t>
            </a:r>
          </a:p>
          <a:p>
            <a:endParaRPr lang="en-US" sz="1600" dirty="0"/>
          </a:p>
          <a:p>
            <a:r>
              <a:rPr lang="en-US" sz="1600" dirty="0"/>
              <a:t>Media messages around crime and the ‘problem of crime’ in an area can have a significant influence (Bradford and Jackson, 2010)</a:t>
            </a:r>
          </a:p>
          <a:p>
            <a:endParaRPr lang="en-US" sz="1600" dirty="0"/>
          </a:p>
          <a:p>
            <a:r>
              <a:rPr lang="en-US" sz="1600" dirty="0"/>
              <a:t>Crime prevention (Reiner, 2000, cited in Bradford and Jackson, 2010) was originally about showing a visible presence on the street as a means of preventing crime – but he (Reiner, 2000) suggests that the effectiveness of visible policing is not an effective tactic in preventing crime. (deterrence theory – week 8 recorded lecture) </a:t>
            </a:r>
          </a:p>
          <a:p>
            <a:endParaRPr lang="en-US" sz="1600" dirty="0"/>
          </a:p>
          <a:p>
            <a:r>
              <a:rPr lang="en-US" sz="1600" dirty="0"/>
              <a:t>Crime solving and the performance of the police in solving crime isn’t a significant factor in perception of the effectiveness of the police and the associated confidence in the police. </a:t>
            </a:r>
          </a:p>
          <a:p>
            <a:pPr marL="0" indent="0">
              <a:buNone/>
            </a:pPr>
            <a:endParaRPr lang="en-US" sz="1600" dirty="0"/>
          </a:p>
          <a:p>
            <a:pPr marL="0" indent="0">
              <a:buNone/>
            </a:pPr>
            <a:r>
              <a:rPr lang="en-US" sz="1600" b="1" dirty="0"/>
              <a:t>With a crime outcome rate of less than 10% do you think that public confidence is associated with reductions in positive outcome rates?</a:t>
            </a:r>
          </a:p>
        </p:txBody>
      </p:sp>
    </p:spTree>
    <p:extLst>
      <p:ext uri="{BB962C8B-B14F-4D97-AF65-F5344CB8AC3E}">
        <p14:creationId xmlns:p14="http://schemas.microsoft.com/office/powerpoint/2010/main" val="4256226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C6184-A720-A3B0-09CB-3646C5B9A02D}"/>
              </a:ext>
            </a:extLst>
          </p:cNvPr>
          <p:cNvSpPr>
            <a:spLocks noGrp="1"/>
          </p:cNvSpPr>
          <p:nvPr>
            <p:ph type="title"/>
          </p:nvPr>
        </p:nvSpPr>
        <p:spPr>
          <a:xfrm>
            <a:off x="457200" y="0"/>
            <a:ext cx="8229600" cy="1143000"/>
          </a:xfrm>
        </p:spPr>
        <p:txBody>
          <a:bodyPr>
            <a:normAutofit/>
          </a:bodyPr>
          <a:lstStyle/>
          <a:p>
            <a:r>
              <a:rPr lang="en-US" sz="3200" dirty="0"/>
              <a:t>Policing, Crime and media </a:t>
            </a:r>
          </a:p>
        </p:txBody>
      </p:sp>
      <p:sp>
        <p:nvSpPr>
          <p:cNvPr id="3" name="Content Placeholder 2">
            <a:extLst>
              <a:ext uri="{FF2B5EF4-FFF2-40B4-BE49-F238E27FC236}">
                <a16:creationId xmlns:a16="http://schemas.microsoft.com/office/drawing/2014/main" id="{65AEDC95-AF1A-5E35-27FB-91A691718D96}"/>
              </a:ext>
            </a:extLst>
          </p:cNvPr>
          <p:cNvSpPr>
            <a:spLocks noGrp="1"/>
          </p:cNvSpPr>
          <p:nvPr>
            <p:ph idx="1"/>
          </p:nvPr>
        </p:nvSpPr>
        <p:spPr/>
        <p:txBody>
          <a:bodyPr>
            <a:normAutofit/>
          </a:bodyPr>
          <a:lstStyle/>
          <a:p>
            <a:r>
              <a:rPr lang="en-US" sz="2000" dirty="0"/>
              <a:t>Help or hinderance? </a:t>
            </a:r>
          </a:p>
          <a:p>
            <a:pPr marL="0" indent="0">
              <a:buNone/>
            </a:pPr>
            <a:endParaRPr lang="en-US" dirty="0"/>
          </a:p>
          <a:p>
            <a:pPr marL="0" indent="0">
              <a:buNone/>
            </a:pPr>
            <a:r>
              <a:rPr lang="en-US" sz="1700" dirty="0"/>
              <a:t>Police regularly make media appeals for suspects, witnesses </a:t>
            </a:r>
            <a:r>
              <a:rPr lang="en-US" sz="1700" dirty="0" err="1"/>
              <a:t>etc</a:t>
            </a:r>
            <a:r>
              <a:rPr lang="en-US" sz="1700" dirty="0"/>
              <a:t> – but do these appeals generate positive or negative lines of enquiry?</a:t>
            </a:r>
          </a:p>
          <a:p>
            <a:pPr marL="0" indent="0">
              <a:buNone/>
            </a:pPr>
            <a:endParaRPr lang="en-US" sz="1700" b="1" dirty="0"/>
          </a:p>
          <a:p>
            <a:pPr marL="0" indent="0">
              <a:buNone/>
            </a:pPr>
            <a:r>
              <a:rPr lang="en-US" sz="1700" b="1" dirty="0"/>
              <a:t>Thoughts? Experiences in positive or negative terms? </a:t>
            </a:r>
          </a:p>
          <a:p>
            <a:pPr marL="0" indent="0">
              <a:buNone/>
            </a:pPr>
            <a:endParaRPr lang="en-US" sz="1700" b="1" dirty="0"/>
          </a:p>
          <a:p>
            <a:pPr marL="0" indent="0">
              <a:buNone/>
            </a:pPr>
            <a:endParaRPr lang="en-US" sz="1700" b="1" dirty="0"/>
          </a:p>
        </p:txBody>
      </p:sp>
      <p:pic>
        <p:nvPicPr>
          <p:cNvPr id="5" name="Picture 4" descr="A picture containing person&#10;&#10;Description automatically generated">
            <a:extLst>
              <a:ext uri="{FF2B5EF4-FFF2-40B4-BE49-F238E27FC236}">
                <a16:creationId xmlns:a16="http://schemas.microsoft.com/office/drawing/2014/main" id="{2A510675-CD36-B8D7-DC8D-0A9CAC3518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6565" y="1239152"/>
            <a:ext cx="2410869" cy="1145907"/>
          </a:xfrm>
          <a:prstGeom prst="rect">
            <a:avLst/>
          </a:prstGeom>
        </p:spPr>
      </p:pic>
    </p:spTree>
    <p:extLst>
      <p:ext uri="{BB962C8B-B14F-4D97-AF65-F5344CB8AC3E}">
        <p14:creationId xmlns:p14="http://schemas.microsoft.com/office/powerpoint/2010/main" val="367695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A0A71-06A5-86D8-D092-E4651F19173C}"/>
              </a:ext>
            </a:extLst>
          </p:cNvPr>
          <p:cNvSpPr>
            <a:spLocks noGrp="1"/>
          </p:cNvSpPr>
          <p:nvPr>
            <p:ph type="title"/>
          </p:nvPr>
        </p:nvSpPr>
        <p:spPr>
          <a:xfrm>
            <a:off x="457200" y="274638"/>
            <a:ext cx="8229600" cy="1143000"/>
          </a:xfrm>
        </p:spPr>
        <p:txBody>
          <a:bodyPr anchor="ctr">
            <a:normAutofit/>
          </a:bodyPr>
          <a:lstStyle/>
          <a:p>
            <a:r>
              <a:rPr lang="en-US" dirty="0"/>
              <a:t>Policing, Crime and the media</a:t>
            </a:r>
          </a:p>
        </p:txBody>
      </p:sp>
      <p:sp>
        <p:nvSpPr>
          <p:cNvPr id="3" name="Content Placeholder 2">
            <a:extLst>
              <a:ext uri="{FF2B5EF4-FFF2-40B4-BE49-F238E27FC236}">
                <a16:creationId xmlns:a16="http://schemas.microsoft.com/office/drawing/2014/main" id="{B51CC0D2-CCDB-EF11-D6F2-01E657FAD923}"/>
              </a:ext>
            </a:extLst>
          </p:cNvPr>
          <p:cNvSpPr>
            <a:spLocks noGrp="1"/>
          </p:cNvSpPr>
          <p:nvPr>
            <p:ph sz="half" idx="1"/>
          </p:nvPr>
        </p:nvSpPr>
        <p:spPr>
          <a:xfrm>
            <a:off x="457200" y="1600201"/>
            <a:ext cx="4038600" cy="3989040"/>
          </a:xfrm>
        </p:spPr>
        <p:txBody>
          <a:bodyPr>
            <a:normAutofit/>
          </a:bodyPr>
          <a:lstStyle/>
          <a:p>
            <a:pPr>
              <a:lnSpc>
                <a:spcPct val="90000"/>
              </a:lnSpc>
            </a:pPr>
            <a:r>
              <a:rPr lang="en-US" sz="1300"/>
              <a:t>Television </a:t>
            </a:r>
            <a:r>
              <a:rPr lang="en-US" sz="1300" err="1"/>
              <a:t>programmes</a:t>
            </a:r>
            <a:r>
              <a:rPr lang="en-US" sz="1300"/>
              <a:t> and the constant thirst for Crime related </a:t>
            </a:r>
            <a:r>
              <a:rPr lang="en-US" sz="1300" err="1"/>
              <a:t>programmes</a:t>
            </a:r>
            <a:r>
              <a:rPr lang="en-US" sz="1300"/>
              <a:t> continue to feature heavily in the mainstream media. </a:t>
            </a:r>
          </a:p>
          <a:p>
            <a:pPr>
              <a:lnSpc>
                <a:spcPct val="90000"/>
              </a:lnSpc>
            </a:pPr>
            <a:r>
              <a:rPr lang="en-US" sz="1300"/>
              <a:t>But does the so called ‘media effect’ (Bowling et al. 2019) where people’s only perception of policing is derived from television of the broader media outlets cause problems with the image and </a:t>
            </a:r>
            <a:r>
              <a:rPr lang="en-US" sz="1300" i="1"/>
              <a:t>de facto </a:t>
            </a:r>
            <a:r>
              <a:rPr lang="en-US" sz="1300"/>
              <a:t>public perception of policing? </a:t>
            </a:r>
          </a:p>
          <a:p>
            <a:pPr>
              <a:lnSpc>
                <a:spcPct val="90000"/>
              </a:lnSpc>
            </a:pPr>
            <a:endParaRPr lang="en-US" sz="1300"/>
          </a:p>
          <a:p>
            <a:pPr>
              <a:lnSpc>
                <a:spcPct val="90000"/>
              </a:lnSpc>
            </a:pPr>
            <a:r>
              <a:rPr lang="en-US" sz="1300" b="1"/>
              <a:t>Do </a:t>
            </a:r>
            <a:r>
              <a:rPr lang="en-US" sz="1300" b="1" err="1"/>
              <a:t>programmes</a:t>
            </a:r>
            <a:r>
              <a:rPr lang="en-US" sz="1300" b="1"/>
              <a:t> such as the Line of Duty portray an image where corruption remains an everyday feature of the police landscape do justice to the imaging of policing across the UK? </a:t>
            </a:r>
          </a:p>
          <a:p>
            <a:pPr>
              <a:lnSpc>
                <a:spcPct val="90000"/>
              </a:lnSpc>
            </a:pPr>
            <a:endParaRPr lang="en-US" sz="1300" b="1"/>
          </a:p>
          <a:p>
            <a:pPr>
              <a:lnSpc>
                <a:spcPct val="90000"/>
              </a:lnSpc>
            </a:pPr>
            <a:r>
              <a:rPr lang="en-US" sz="1300" b="1"/>
              <a:t>What do communities across Wales think when they see national news headlines about forces such as the MPS – does it shape their perception of local policing? </a:t>
            </a:r>
          </a:p>
        </p:txBody>
      </p:sp>
      <p:pic>
        <p:nvPicPr>
          <p:cNvPr id="5" name="Picture 4" descr="A person holding a camera&#10;&#10;Description automatically generated with low confidence">
            <a:extLst>
              <a:ext uri="{FF2B5EF4-FFF2-40B4-BE49-F238E27FC236}">
                <a16:creationId xmlns:a16="http://schemas.microsoft.com/office/drawing/2014/main" id="{AEDB0C6E-252F-9C15-4833-AE6646020BE6}"/>
              </a:ext>
            </a:extLst>
          </p:cNvPr>
          <p:cNvPicPr>
            <a:picLocks noChangeAspect="1"/>
          </p:cNvPicPr>
          <p:nvPr/>
        </p:nvPicPr>
        <p:blipFill rotWithShape="1">
          <a:blip r:embed="rId2">
            <a:extLst>
              <a:ext uri="{28A0092B-C50C-407E-A947-70E740481C1C}">
                <a14:useLocalDpi xmlns:a14="http://schemas.microsoft.com/office/drawing/2010/main" val="0"/>
              </a:ext>
            </a:extLst>
          </a:blip>
          <a:srcRect r="24166"/>
          <a:stretch/>
        </p:blipFill>
        <p:spPr>
          <a:xfrm>
            <a:off x="4648200" y="1600201"/>
            <a:ext cx="4038600" cy="3989040"/>
          </a:xfrm>
          <a:prstGeom prst="rect">
            <a:avLst/>
          </a:prstGeom>
          <a:noFill/>
        </p:spPr>
      </p:pic>
    </p:spTree>
    <p:extLst>
      <p:ext uri="{BB962C8B-B14F-4D97-AF65-F5344CB8AC3E}">
        <p14:creationId xmlns:p14="http://schemas.microsoft.com/office/powerpoint/2010/main" val="3366736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8D687-0E4B-59CB-DEF5-FE4703E0445D}"/>
              </a:ext>
            </a:extLst>
          </p:cNvPr>
          <p:cNvSpPr>
            <a:spLocks noGrp="1"/>
          </p:cNvSpPr>
          <p:nvPr>
            <p:ph type="title"/>
          </p:nvPr>
        </p:nvSpPr>
        <p:spPr/>
        <p:txBody>
          <a:bodyPr>
            <a:normAutofit/>
          </a:bodyPr>
          <a:lstStyle/>
          <a:p>
            <a:r>
              <a:rPr lang="en-US" dirty="0"/>
              <a:t>Police Corruption and the Media</a:t>
            </a:r>
          </a:p>
        </p:txBody>
      </p:sp>
      <p:sp>
        <p:nvSpPr>
          <p:cNvPr id="3" name="Content Placeholder 2">
            <a:extLst>
              <a:ext uri="{FF2B5EF4-FFF2-40B4-BE49-F238E27FC236}">
                <a16:creationId xmlns:a16="http://schemas.microsoft.com/office/drawing/2014/main" id="{72F9BB1C-3E3E-B02E-D3DD-B21547E73E3E}"/>
              </a:ext>
            </a:extLst>
          </p:cNvPr>
          <p:cNvSpPr>
            <a:spLocks noGrp="1"/>
          </p:cNvSpPr>
          <p:nvPr>
            <p:ph idx="1"/>
          </p:nvPr>
        </p:nvSpPr>
        <p:spPr/>
        <p:txBody>
          <a:bodyPr>
            <a:normAutofit lnSpcReduction="10000"/>
          </a:bodyPr>
          <a:lstStyle/>
          <a:p>
            <a:pPr algn="just"/>
            <a:r>
              <a:rPr lang="en-US" sz="1800" dirty="0"/>
              <a:t>As noted earlier the 1950s have been identified as the pinnacle of public confidence, trust and recognition of legitimacy in policing (Bowling et al. 2019) </a:t>
            </a:r>
          </a:p>
          <a:p>
            <a:pPr algn="just"/>
            <a:r>
              <a:rPr lang="en-US" sz="1800" dirty="0"/>
              <a:t>However, that started to diminish as a result of a number of corruptions scandals which started appearing in newspapers in the 1960’s culminating with the Times expose of the level of corruption in the MPS in 1969 (Bowling et al. 2019) </a:t>
            </a:r>
          </a:p>
          <a:p>
            <a:pPr algn="just"/>
            <a:r>
              <a:rPr lang="en-US" sz="1800" dirty="0"/>
              <a:t>Commissioner Robert Marks – Used the media skillfully to demonstrate an openness to change and a willingness to root out corruption. </a:t>
            </a:r>
          </a:p>
          <a:p>
            <a:pPr algn="just"/>
            <a:r>
              <a:rPr lang="en-US" sz="1800" dirty="0"/>
              <a:t>Throughout the 70’s there were a range of documentaries focused in on policing and frequently on police misconduct. (Bowling et al. 2019) </a:t>
            </a:r>
          </a:p>
          <a:p>
            <a:pPr algn="just"/>
            <a:r>
              <a:rPr lang="en-US" sz="1800" dirty="0"/>
              <a:t>Policing continues to generated significant television interest.</a:t>
            </a:r>
          </a:p>
          <a:p>
            <a:pPr marL="0" indent="0" algn="just">
              <a:buNone/>
            </a:pPr>
            <a:r>
              <a:rPr lang="en-US" sz="1800" b="1" dirty="0"/>
              <a:t>Thoughts?</a:t>
            </a:r>
          </a:p>
          <a:p>
            <a:pPr algn="just"/>
            <a:endParaRPr lang="en-US" sz="1800" dirty="0"/>
          </a:p>
          <a:p>
            <a:pPr algn="just"/>
            <a:endParaRPr lang="en-US" sz="1800" dirty="0"/>
          </a:p>
        </p:txBody>
      </p:sp>
      <p:pic>
        <p:nvPicPr>
          <p:cNvPr id="4" name="Online Media 3" descr="Sir Robert Mark: The Man Who Cleaned Up The Met Police">
            <a:hlinkClick r:id="" action="ppaction://media"/>
            <a:extLst>
              <a:ext uri="{FF2B5EF4-FFF2-40B4-BE49-F238E27FC236}">
                <a16:creationId xmlns:a16="http://schemas.microsoft.com/office/drawing/2014/main" id="{0C3963D7-5B08-3047-3333-1A27E9D741A8}"/>
              </a:ext>
            </a:extLst>
          </p:cNvPr>
          <p:cNvPicPr>
            <a:picLocks noRot="1" noChangeAspect="1"/>
          </p:cNvPicPr>
          <p:nvPr>
            <a:videoFile r:link="rId1"/>
          </p:nvPr>
        </p:nvPicPr>
        <p:blipFill>
          <a:blip r:embed="rId3"/>
          <a:stretch>
            <a:fillRect/>
          </a:stretch>
        </p:blipFill>
        <p:spPr>
          <a:xfrm>
            <a:off x="6790634" y="4802662"/>
            <a:ext cx="1896166" cy="1071334"/>
          </a:xfrm>
          <a:prstGeom prst="rect">
            <a:avLst/>
          </a:prstGeom>
        </p:spPr>
      </p:pic>
    </p:spTree>
    <p:extLst>
      <p:ext uri="{BB962C8B-B14F-4D97-AF65-F5344CB8AC3E}">
        <p14:creationId xmlns:p14="http://schemas.microsoft.com/office/powerpoint/2010/main" val="334025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935F008-731D-0725-2612-69F5C7B89294}"/>
              </a:ext>
            </a:extLst>
          </p:cNvPr>
          <p:cNvPicPr>
            <a:picLocks noChangeAspect="1"/>
          </p:cNvPicPr>
          <p:nvPr/>
        </p:nvPicPr>
        <p:blipFill>
          <a:blip r:embed="rId2"/>
          <a:stretch>
            <a:fillRect/>
          </a:stretch>
        </p:blipFill>
        <p:spPr>
          <a:xfrm>
            <a:off x="603250" y="1600200"/>
            <a:ext cx="5554663" cy="3916363"/>
          </a:xfrm>
          <a:prstGeom prst="rect">
            <a:avLst/>
          </a:prstGeom>
        </p:spPr>
      </p:pic>
      <p:pic>
        <p:nvPicPr>
          <p:cNvPr id="7" name="Picture 6" descr="Text&#10;&#10;Description automatically generated">
            <a:extLst>
              <a:ext uri="{FF2B5EF4-FFF2-40B4-BE49-F238E27FC236}">
                <a16:creationId xmlns:a16="http://schemas.microsoft.com/office/drawing/2014/main" id="{7DCBA491-67CF-0859-A10F-7C077B50EE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9350" y="3076575"/>
            <a:ext cx="588963" cy="866775"/>
          </a:xfrm>
          <a:prstGeom prst="rect">
            <a:avLst/>
          </a:prstGeom>
        </p:spPr>
      </p:pic>
      <p:pic>
        <p:nvPicPr>
          <p:cNvPr id="5" name="Content Placeholder 4">
            <a:extLst>
              <a:ext uri="{FF2B5EF4-FFF2-40B4-BE49-F238E27FC236}">
                <a16:creationId xmlns:a16="http://schemas.microsoft.com/office/drawing/2014/main" id="{729BC83B-B54E-500F-743B-C106D729F86C}"/>
              </a:ext>
            </a:extLst>
          </p:cNvPr>
          <p:cNvPicPr>
            <a:picLocks noGrp="1" noChangeAspect="1"/>
          </p:cNvPicPr>
          <p:nvPr>
            <p:ph sz="half" idx="1"/>
          </p:nvPr>
        </p:nvPicPr>
        <p:blipFill>
          <a:blip r:embed="rId4"/>
          <a:stretch>
            <a:fillRect/>
          </a:stretch>
        </p:blipFill>
        <p:spPr>
          <a:xfrm>
            <a:off x="6889750" y="3076575"/>
            <a:ext cx="1652588" cy="866775"/>
          </a:xfrm>
        </p:spPr>
      </p:pic>
      <p:pic>
        <p:nvPicPr>
          <p:cNvPr id="4" name="Content Placeholder 3">
            <a:extLst>
              <a:ext uri="{FF2B5EF4-FFF2-40B4-BE49-F238E27FC236}">
                <a16:creationId xmlns:a16="http://schemas.microsoft.com/office/drawing/2014/main" id="{CE9855C0-BA10-DB2E-5E18-6584BE5163AA}"/>
              </a:ext>
            </a:extLst>
          </p:cNvPr>
          <p:cNvPicPr>
            <a:picLocks noGrp="1" noChangeAspect="1"/>
          </p:cNvPicPr>
          <p:nvPr>
            <p:ph sz="half" idx="4294967295"/>
          </p:nvPr>
        </p:nvPicPr>
        <p:blipFill>
          <a:blip r:embed="rId5"/>
          <a:stretch>
            <a:fillRect/>
          </a:stretch>
        </p:blipFill>
        <p:spPr>
          <a:xfrm>
            <a:off x="6229350" y="4016375"/>
            <a:ext cx="2311400" cy="1498600"/>
          </a:xfrm>
        </p:spPr>
      </p:pic>
      <p:sp>
        <p:nvSpPr>
          <p:cNvPr id="2" name="Title 1">
            <a:extLst>
              <a:ext uri="{FF2B5EF4-FFF2-40B4-BE49-F238E27FC236}">
                <a16:creationId xmlns:a16="http://schemas.microsoft.com/office/drawing/2014/main" id="{C57B53A6-A0EE-2109-A604-98733ED58143}"/>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Policing and the evolution of technology – media in a digital age. </a:t>
            </a:r>
          </a:p>
        </p:txBody>
      </p:sp>
    </p:spTree>
    <p:extLst>
      <p:ext uri="{BB962C8B-B14F-4D97-AF65-F5344CB8AC3E}">
        <p14:creationId xmlns:p14="http://schemas.microsoft.com/office/powerpoint/2010/main" val="226502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E77BC-89A5-5ED4-5F8F-AB7B821D5945}"/>
              </a:ext>
            </a:extLst>
          </p:cNvPr>
          <p:cNvSpPr>
            <a:spLocks noGrp="1"/>
          </p:cNvSpPr>
          <p:nvPr>
            <p:ph type="title"/>
          </p:nvPr>
        </p:nvSpPr>
        <p:spPr/>
        <p:txBody>
          <a:bodyPr>
            <a:normAutofit/>
          </a:bodyPr>
          <a:lstStyle/>
          <a:p>
            <a:r>
              <a:rPr lang="en-US" dirty="0"/>
              <a:t>Policing in the social landscape</a:t>
            </a:r>
          </a:p>
        </p:txBody>
      </p:sp>
      <p:sp>
        <p:nvSpPr>
          <p:cNvPr id="3" name="Content Placeholder 2">
            <a:extLst>
              <a:ext uri="{FF2B5EF4-FFF2-40B4-BE49-F238E27FC236}">
                <a16:creationId xmlns:a16="http://schemas.microsoft.com/office/drawing/2014/main" id="{DAEF026F-9193-AA4F-72D3-69CC6903DEE4}"/>
              </a:ext>
            </a:extLst>
          </p:cNvPr>
          <p:cNvSpPr>
            <a:spLocks noGrp="1"/>
          </p:cNvSpPr>
          <p:nvPr>
            <p:ph idx="1"/>
          </p:nvPr>
        </p:nvSpPr>
        <p:spPr>
          <a:xfrm>
            <a:off x="457200" y="1383632"/>
            <a:ext cx="4860758" cy="4090736"/>
          </a:xfrm>
        </p:spPr>
        <p:txBody>
          <a:bodyPr>
            <a:normAutofit fontScale="92500" lnSpcReduction="10000"/>
          </a:bodyPr>
          <a:lstStyle/>
          <a:p>
            <a:r>
              <a:rPr lang="en-US" sz="1400" dirty="0"/>
              <a:t>According to Dijck and </a:t>
            </a:r>
            <a:r>
              <a:rPr lang="en-US" sz="1400" dirty="0" err="1"/>
              <a:t>Poell</a:t>
            </a:r>
            <a:r>
              <a:rPr lang="en-US" sz="1400" dirty="0"/>
              <a:t> (2013), new social media platform such as Instagram have created an ability to pervade the mechanics of everyday routines and policing have more recently engaged in promoting themselves via social media networks to extend into the everyday lives of people across the UK. (Bowling et al. (2019) </a:t>
            </a:r>
          </a:p>
          <a:p>
            <a:endParaRPr lang="en-US" sz="1400" dirty="0"/>
          </a:p>
          <a:p>
            <a:r>
              <a:rPr lang="en-US" sz="1400" dirty="0"/>
              <a:t>In the wake of the 2011 riots it is acknowledged that the police were struggling to keep up with the speed to which those engaged with disorder were able to </a:t>
            </a:r>
            <a:r>
              <a:rPr lang="en-US" sz="1400" dirty="0" err="1"/>
              <a:t>organise</a:t>
            </a:r>
            <a:r>
              <a:rPr lang="en-US" sz="1400" dirty="0"/>
              <a:t> and spread across areas through the use of social media networks (Twitter) </a:t>
            </a:r>
          </a:p>
          <a:p>
            <a:pPr marL="0" indent="0">
              <a:buNone/>
            </a:pPr>
            <a:endParaRPr lang="en-US" sz="1400" dirty="0">
              <a:highlight>
                <a:srgbClr val="FFFF00"/>
              </a:highlight>
            </a:endParaRPr>
          </a:p>
          <a:p>
            <a:r>
              <a:rPr lang="en-US" sz="1400" dirty="0"/>
              <a:t>The murder of George Floyd by Derek Chauvin as an on duty cops was captured and beamed across the world in seconds – while policing has embraced tools such as body worn video – the proliferation of technology and the associated platforms has shone a light on police practice both positive and negative. </a:t>
            </a:r>
          </a:p>
          <a:p>
            <a:endParaRPr lang="en-US" sz="1400" dirty="0"/>
          </a:p>
          <a:p>
            <a:pPr marL="0" indent="0">
              <a:buNone/>
            </a:pPr>
            <a:r>
              <a:rPr lang="en-US" sz="1400" dirty="0"/>
              <a:t> </a:t>
            </a:r>
          </a:p>
        </p:txBody>
      </p:sp>
      <p:pic>
        <p:nvPicPr>
          <p:cNvPr id="7" name="Picture 6" descr="Logo&#10;&#10;Description automatically generated with medium confidence">
            <a:extLst>
              <a:ext uri="{FF2B5EF4-FFF2-40B4-BE49-F238E27FC236}">
                <a16:creationId xmlns:a16="http://schemas.microsoft.com/office/drawing/2014/main" id="{6CED3154-65DA-F7C4-EFF5-28297B2CF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17958" y="1270669"/>
            <a:ext cx="3289300" cy="2747878"/>
          </a:xfrm>
          <a:prstGeom prst="rect">
            <a:avLst/>
          </a:prstGeom>
        </p:spPr>
      </p:pic>
    </p:spTree>
    <p:extLst>
      <p:ext uri="{BB962C8B-B14F-4D97-AF65-F5344CB8AC3E}">
        <p14:creationId xmlns:p14="http://schemas.microsoft.com/office/powerpoint/2010/main" val="1513641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211F-3AA0-B76A-BC05-41D4E44A4BFC}"/>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dirty="0"/>
              <a:t>Policing and the social media</a:t>
            </a:r>
            <a:br>
              <a:rPr lang="en-US" sz="3700" dirty="0"/>
            </a:br>
            <a:endParaRPr lang="en-US" sz="3700" dirty="0"/>
          </a:p>
        </p:txBody>
      </p:sp>
      <p:pic>
        <p:nvPicPr>
          <p:cNvPr id="5" name="Picture 4" descr="A close-up of a cell phone&#10;&#10;Description automatically generated with medium confidence">
            <a:extLst>
              <a:ext uri="{FF2B5EF4-FFF2-40B4-BE49-F238E27FC236}">
                <a16:creationId xmlns:a16="http://schemas.microsoft.com/office/drawing/2014/main" id="{E2A320F4-D40C-74B1-EC7C-8FDE734E28FA}"/>
              </a:ext>
            </a:extLst>
          </p:cNvPr>
          <p:cNvPicPr>
            <a:picLocks noChangeAspect="1"/>
          </p:cNvPicPr>
          <p:nvPr/>
        </p:nvPicPr>
        <p:blipFill rotWithShape="1">
          <a:blip r:embed="rId2">
            <a:extLst>
              <a:ext uri="{28A0092B-C50C-407E-A947-70E740481C1C}">
                <a14:useLocalDpi xmlns:a14="http://schemas.microsoft.com/office/drawing/2010/main" val="0"/>
              </a:ext>
            </a:extLst>
          </a:blip>
          <a:srcRect l="2023" r="22046" b="2"/>
          <a:stretch/>
        </p:blipFill>
        <p:spPr>
          <a:xfrm>
            <a:off x="457200" y="950495"/>
            <a:ext cx="4038600" cy="3989040"/>
          </a:xfrm>
          <a:prstGeom prst="rect">
            <a:avLst/>
          </a:prstGeom>
          <a:noFill/>
        </p:spPr>
      </p:pic>
      <p:sp>
        <p:nvSpPr>
          <p:cNvPr id="3" name="Content Placeholder 2">
            <a:extLst>
              <a:ext uri="{FF2B5EF4-FFF2-40B4-BE49-F238E27FC236}">
                <a16:creationId xmlns:a16="http://schemas.microsoft.com/office/drawing/2014/main" id="{EC7DDC91-8FCC-139C-3BAD-9B71F576CDEA}"/>
              </a:ext>
            </a:extLst>
          </p:cNvPr>
          <p:cNvSpPr>
            <a:spLocks noGrp="1"/>
          </p:cNvSpPr>
          <p:nvPr>
            <p:ph sz="half" idx="2"/>
          </p:nvPr>
        </p:nvSpPr>
        <p:spPr>
          <a:xfrm>
            <a:off x="4648201" y="950495"/>
            <a:ext cx="4399545" cy="4788568"/>
          </a:xfrm>
        </p:spPr>
        <p:txBody>
          <a:bodyPr>
            <a:normAutofit/>
          </a:bodyPr>
          <a:lstStyle/>
          <a:p>
            <a:pPr>
              <a:lnSpc>
                <a:spcPct val="90000"/>
              </a:lnSpc>
            </a:pPr>
            <a:r>
              <a:rPr lang="en-US" sz="1400" dirty="0"/>
              <a:t>Fernandez et al. (2017) Policing over the last 10 </a:t>
            </a:r>
            <a:r>
              <a:rPr lang="en-US" sz="1400" dirty="0" err="1"/>
              <a:t>yrs</a:t>
            </a:r>
            <a:r>
              <a:rPr lang="en-US" sz="1400" dirty="0"/>
              <a:t> have started to invest in the use of social media as an engagement tool, but research has shown that exchanges between the police and citizens are not that regular. </a:t>
            </a:r>
          </a:p>
          <a:p>
            <a:pPr>
              <a:lnSpc>
                <a:spcPct val="90000"/>
              </a:lnSpc>
            </a:pPr>
            <a:r>
              <a:rPr lang="en-US" sz="1400" dirty="0"/>
              <a:t>Police </a:t>
            </a:r>
            <a:r>
              <a:rPr lang="en-US" sz="1400" dirty="0" err="1"/>
              <a:t>organisations</a:t>
            </a:r>
            <a:r>
              <a:rPr lang="en-US" sz="1400" dirty="0"/>
              <a:t> are cautious about social media and the potential reputational risk. </a:t>
            </a:r>
          </a:p>
          <a:p>
            <a:pPr>
              <a:lnSpc>
                <a:spcPct val="90000"/>
              </a:lnSpc>
            </a:pPr>
            <a:r>
              <a:rPr lang="en-US" sz="1400" dirty="0"/>
              <a:t>Fernandez et al. (2017) outline a number of barriers to police use of social media. </a:t>
            </a:r>
          </a:p>
          <a:p>
            <a:pPr lvl="1">
              <a:lnSpc>
                <a:spcPct val="90000"/>
              </a:lnSpc>
            </a:pPr>
            <a:r>
              <a:rPr lang="en-US" sz="1400" dirty="0"/>
              <a:t>Reputational risk</a:t>
            </a:r>
          </a:p>
          <a:p>
            <a:pPr lvl="1">
              <a:lnSpc>
                <a:spcPct val="90000"/>
              </a:lnSpc>
            </a:pPr>
            <a:r>
              <a:rPr lang="en-US" sz="1400" dirty="0"/>
              <a:t>Official communication channels</a:t>
            </a:r>
          </a:p>
          <a:p>
            <a:pPr lvl="1">
              <a:lnSpc>
                <a:spcPct val="90000"/>
              </a:lnSpc>
            </a:pPr>
            <a:r>
              <a:rPr lang="en-US" sz="1400" dirty="0"/>
              <a:t>Surveillance – counter productive as followers feel that police are following them to surveil them?? </a:t>
            </a:r>
          </a:p>
          <a:p>
            <a:pPr lvl="1">
              <a:lnSpc>
                <a:spcPct val="90000"/>
              </a:lnSpc>
            </a:pPr>
            <a:r>
              <a:rPr lang="en-US" sz="1400" dirty="0"/>
              <a:t>Variety of topic – significant spread of areas of business. </a:t>
            </a:r>
          </a:p>
          <a:p>
            <a:pPr lvl="1">
              <a:lnSpc>
                <a:spcPct val="90000"/>
              </a:lnSpc>
            </a:pPr>
            <a:r>
              <a:rPr lang="en-US" sz="1400" dirty="0"/>
              <a:t>Legitimacy – social media can help legitimacy- but only to a small degree and with a small % of communities. </a:t>
            </a:r>
          </a:p>
          <a:p>
            <a:pPr lvl="1">
              <a:lnSpc>
                <a:spcPct val="90000"/>
              </a:lnSpc>
            </a:pPr>
            <a:r>
              <a:rPr lang="en-US" sz="1400" dirty="0"/>
              <a:t>Money – limited investment. </a:t>
            </a:r>
          </a:p>
          <a:p>
            <a:pPr marL="457200" lvl="1" indent="0">
              <a:lnSpc>
                <a:spcPct val="90000"/>
              </a:lnSpc>
              <a:buNone/>
            </a:pPr>
            <a:endParaRPr lang="en-US" sz="1300" dirty="0"/>
          </a:p>
          <a:p>
            <a:pPr marL="457200" lvl="1" indent="0">
              <a:lnSpc>
                <a:spcPct val="90000"/>
              </a:lnSpc>
              <a:buNone/>
            </a:pPr>
            <a:endParaRPr lang="en-US" sz="1300" dirty="0"/>
          </a:p>
        </p:txBody>
      </p:sp>
    </p:spTree>
    <p:extLst>
      <p:ext uri="{BB962C8B-B14F-4D97-AF65-F5344CB8AC3E}">
        <p14:creationId xmlns:p14="http://schemas.microsoft.com/office/powerpoint/2010/main" val="1008431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89947-CDBB-D77C-6B1A-7262E6DA6A33}"/>
              </a:ext>
            </a:extLst>
          </p:cNvPr>
          <p:cNvSpPr>
            <a:spLocks noGrp="1"/>
          </p:cNvSpPr>
          <p:nvPr>
            <p:ph type="title"/>
          </p:nvPr>
        </p:nvSpPr>
        <p:spPr>
          <a:xfrm>
            <a:off x="457200" y="274638"/>
            <a:ext cx="8229600" cy="1143000"/>
          </a:xfrm>
        </p:spPr>
        <p:txBody>
          <a:bodyPr anchor="ctr">
            <a:normAutofit/>
          </a:bodyPr>
          <a:lstStyle/>
          <a:p>
            <a:r>
              <a:rPr lang="en-US" dirty="0"/>
              <a:t>Policing and the digital media</a:t>
            </a:r>
          </a:p>
        </p:txBody>
      </p:sp>
      <p:pic>
        <p:nvPicPr>
          <p:cNvPr id="5" name="Picture 4" descr="Close up of a keyboard&#10;&#10;Description automatically generated with medium confidence">
            <a:extLst>
              <a:ext uri="{FF2B5EF4-FFF2-40B4-BE49-F238E27FC236}">
                <a16:creationId xmlns:a16="http://schemas.microsoft.com/office/drawing/2014/main" id="{8B4299AA-F026-A451-A96D-0A92D68156AE}"/>
              </a:ext>
            </a:extLst>
          </p:cNvPr>
          <p:cNvPicPr>
            <a:picLocks noChangeAspect="1"/>
          </p:cNvPicPr>
          <p:nvPr/>
        </p:nvPicPr>
        <p:blipFill rotWithShape="1">
          <a:blip r:embed="rId2">
            <a:extLst>
              <a:ext uri="{28A0092B-C50C-407E-A947-70E740481C1C}">
                <a14:useLocalDpi xmlns:a14="http://schemas.microsoft.com/office/drawing/2010/main" val="0"/>
              </a:ext>
            </a:extLst>
          </a:blip>
          <a:srcRect l="3690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378B3C24-B34F-DD74-389A-7B50A505DDE6}"/>
              </a:ext>
            </a:extLst>
          </p:cNvPr>
          <p:cNvSpPr>
            <a:spLocks noGrp="1"/>
          </p:cNvSpPr>
          <p:nvPr>
            <p:ph sz="half" idx="2"/>
          </p:nvPr>
        </p:nvSpPr>
        <p:spPr>
          <a:xfrm>
            <a:off x="4648200" y="1600201"/>
            <a:ext cx="4038600" cy="3989040"/>
          </a:xfrm>
        </p:spPr>
        <p:txBody>
          <a:bodyPr>
            <a:normAutofit/>
          </a:bodyPr>
          <a:lstStyle/>
          <a:p>
            <a:pPr>
              <a:lnSpc>
                <a:spcPct val="90000"/>
              </a:lnSpc>
            </a:pPr>
            <a:r>
              <a:rPr lang="en-US" sz="1500"/>
              <a:t>Consultation is a fundamental aspect of interaction between police and citizens and social media can be seen as a mechanism to connect to hard to reach groups. But evidence suggest  that it is not as effective a tool as forces hoped (Bullock et al.,2020). </a:t>
            </a:r>
          </a:p>
          <a:p>
            <a:pPr>
              <a:lnSpc>
                <a:spcPct val="90000"/>
              </a:lnSpc>
            </a:pPr>
            <a:r>
              <a:rPr lang="en-US" sz="1500"/>
              <a:t>Studies have found that the most common use of social media use is the ‘push’ of information to the citizen rather than being the gateway to greater social interaction with the communities identified. (Bullock et al.,2020). </a:t>
            </a:r>
          </a:p>
          <a:p>
            <a:pPr>
              <a:lnSpc>
                <a:spcPct val="90000"/>
              </a:lnSpc>
            </a:pPr>
            <a:endParaRPr lang="en-US" sz="1500"/>
          </a:p>
        </p:txBody>
      </p:sp>
    </p:spTree>
    <p:extLst>
      <p:ext uri="{BB962C8B-B14F-4D97-AF65-F5344CB8AC3E}">
        <p14:creationId xmlns:p14="http://schemas.microsoft.com/office/powerpoint/2010/main" val="113777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2B7B-0D68-567F-A512-874021F7B75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DB6C9B5-05BB-55F9-7392-CD572B35A7E7}"/>
              </a:ext>
            </a:extLst>
          </p:cNvPr>
          <p:cNvSpPr>
            <a:spLocks noGrp="1"/>
          </p:cNvSpPr>
          <p:nvPr>
            <p:ph idx="1"/>
          </p:nvPr>
        </p:nvSpPr>
        <p:spPr>
          <a:xfrm>
            <a:off x="457200" y="1306690"/>
            <a:ext cx="8229600" cy="3917032"/>
          </a:xfrm>
        </p:spPr>
        <p:txBody>
          <a:bodyPr>
            <a:normAutofit/>
          </a:bodyPr>
          <a:lstStyle/>
          <a:p>
            <a:r>
              <a:rPr lang="en-US" sz="1800" dirty="0"/>
              <a:t>Legitimacy, Trust and Confidence are interrelated and to some degree interdependent constructs. </a:t>
            </a:r>
          </a:p>
          <a:p>
            <a:r>
              <a:rPr lang="en-US" sz="1800" dirty="0"/>
              <a:t>Public confidence can be harmed by the interactions of individual officers where the actions are deemed to be unfair.</a:t>
            </a:r>
          </a:p>
          <a:p>
            <a:r>
              <a:rPr lang="en-US" sz="1800" dirty="0"/>
              <a:t>Public confidence can be adversely impacted by negative and pervasive media stories. </a:t>
            </a:r>
          </a:p>
          <a:p>
            <a:r>
              <a:rPr lang="en-US" sz="1800" dirty="0"/>
              <a:t>Policing and social media continues to be an area that need further debate and is embroiled with the trust and confidence issues.</a:t>
            </a:r>
          </a:p>
          <a:p>
            <a:endParaRPr lang="en-US" sz="1800" dirty="0"/>
          </a:p>
        </p:txBody>
      </p:sp>
    </p:spTree>
    <p:extLst>
      <p:ext uri="{BB962C8B-B14F-4D97-AF65-F5344CB8AC3E}">
        <p14:creationId xmlns:p14="http://schemas.microsoft.com/office/powerpoint/2010/main" val="3560129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F797-1E58-5472-A57F-FAA4F111E108}"/>
              </a:ext>
            </a:extLst>
          </p:cNvPr>
          <p:cNvSpPr>
            <a:spLocks noGrp="1"/>
          </p:cNvSpPr>
          <p:nvPr>
            <p:ph type="title"/>
          </p:nvPr>
        </p:nvSpPr>
        <p:spPr>
          <a:xfrm>
            <a:off x="457200" y="0"/>
            <a:ext cx="8229600" cy="1143000"/>
          </a:xfrm>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B03EAB2A-0DE2-C6DB-D7C0-0B8A04658D84}"/>
              </a:ext>
            </a:extLst>
          </p:cNvPr>
          <p:cNvSpPr>
            <a:spLocks noGrp="1"/>
          </p:cNvSpPr>
          <p:nvPr>
            <p:ph idx="1"/>
          </p:nvPr>
        </p:nvSpPr>
        <p:spPr>
          <a:xfrm>
            <a:off x="457200" y="908162"/>
            <a:ext cx="8229600" cy="4662459"/>
          </a:xfrm>
        </p:spPr>
        <p:txBody>
          <a:bodyPr>
            <a:noAutofit/>
          </a:bodyPr>
          <a:lstStyle/>
          <a:p>
            <a:pPr algn="just"/>
            <a:r>
              <a:rPr lang="en-GB" sz="1300" dirty="0"/>
              <a:t>Bowling, B., Reiner, R., </a:t>
            </a:r>
            <a:r>
              <a:rPr lang="en-GB" sz="1300" dirty="0" err="1"/>
              <a:t>Sheptycki</a:t>
            </a:r>
            <a:r>
              <a:rPr lang="en-GB" sz="1300" dirty="0"/>
              <a:t>, J. (2019). The politics of the police (5th ed.). Oxford University Press.</a:t>
            </a:r>
          </a:p>
          <a:p>
            <a:pPr algn="just"/>
            <a:r>
              <a:rPr lang="en-GB" sz="1300" dirty="0">
                <a:solidFill>
                  <a:srgbClr val="222222"/>
                </a:solidFill>
              </a:rPr>
              <a:t>Bradford, B. and Jackson, J., 2010. Trust and confidence in the police: A conceptual review. </a:t>
            </a:r>
            <a:r>
              <a:rPr lang="en-GB" sz="1300" i="1" dirty="0">
                <a:solidFill>
                  <a:srgbClr val="222222"/>
                </a:solidFill>
              </a:rPr>
              <a:t>Available at SSRN 1684508</a:t>
            </a:r>
            <a:r>
              <a:rPr lang="en-GB" sz="1300" dirty="0">
                <a:solidFill>
                  <a:srgbClr val="222222"/>
                </a:solidFill>
              </a:rPr>
              <a:t>.</a:t>
            </a:r>
            <a:endParaRPr lang="en-GB" sz="1300" dirty="0"/>
          </a:p>
          <a:p>
            <a:pPr algn="just"/>
            <a:r>
              <a:rPr lang="en-GB" sz="1300" dirty="0">
                <a:solidFill>
                  <a:srgbClr val="222222"/>
                </a:solidFill>
              </a:rPr>
              <a:t>Bullock, K., Garland, J. and Coupar, F., 2021. Police-community engagement and the affordances and constraints of social media. </a:t>
            </a:r>
            <a:r>
              <a:rPr lang="en-GB" sz="1300" i="1" dirty="0">
                <a:solidFill>
                  <a:srgbClr val="222222"/>
                </a:solidFill>
              </a:rPr>
              <a:t>Policing and society</a:t>
            </a:r>
            <a:r>
              <a:rPr lang="en-GB" sz="1300" dirty="0">
                <a:solidFill>
                  <a:srgbClr val="222222"/>
                </a:solidFill>
              </a:rPr>
              <a:t>, </a:t>
            </a:r>
            <a:r>
              <a:rPr lang="en-GB" sz="1300" i="1" dirty="0">
                <a:solidFill>
                  <a:srgbClr val="222222"/>
                </a:solidFill>
              </a:rPr>
              <a:t>31</a:t>
            </a:r>
            <a:r>
              <a:rPr lang="en-GB" sz="1300" dirty="0">
                <a:solidFill>
                  <a:srgbClr val="222222"/>
                </a:solidFill>
              </a:rPr>
              <a:t>(4), pp.373-385.</a:t>
            </a:r>
          </a:p>
          <a:p>
            <a:pPr algn="just"/>
            <a:r>
              <a:rPr lang="en-GB" sz="1300" dirty="0">
                <a:solidFill>
                  <a:srgbClr val="222222"/>
                </a:solidFill>
              </a:rPr>
              <a:t>Fernandez, M., Cano, A.E. and Alani, H., 2014, November. Policing engagement via social media. In </a:t>
            </a:r>
            <a:r>
              <a:rPr lang="en-GB" sz="1300" i="1" dirty="0">
                <a:solidFill>
                  <a:srgbClr val="222222"/>
                </a:solidFill>
              </a:rPr>
              <a:t>International Conference on Social Informatics</a:t>
            </a:r>
            <a:r>
              <a:rPr lang="en-GB" sz="1300" dirty="0">
                <a:solidFill>
                  <a:srgbClr val="222222"/>
                </a:solidFill>
              </a:rPr>
              <a:t> (pp. 18-26). Springer, Cham</a:t>
            </a:r>
          </a:p>
          <a:p>
            <a:pPr algn="just"/>
            <a:r>
              <a:rPr lang="en-GB" sz="1300" dirty="0">
                <a:solidFill>
                  <a:srgbClr val="333333"/>
                </a:solidFill>
              </a:rPr>
              <a:t>Innes M, Fielding N (2002) From community to communicative policing: signal crimes and the problem of public reassurance. </a:t>
            </a:r>
            <a:r>
              <a:rPr lang="en-GB" sz="1300" dirty="0" err="1">
                <a:solidFill>
                  <a:srgbClr val="333333"/>
                </a:solidFill>
              </a:rPr>
              <a:t>Sociol</a:t>
            </a:r>
            <a:r>
              <a:rPr lang="en-GB" sz="1300" dirty="0">
                <a:solidFill>
                  <a:srgbClr val="333333"/>
                </a:solidFill>
              </a:rPr>
              <a:t> Res Online 7(2). Available at: </a:t>
            </a:r>
            <a:r>
              <a:rPr lang="en-GB" sz="1300" u="sng" dirty="0">
                <a:solidFill>
                  <a:srgbClr val="A345C9"/>
                </a:solidFill>
                <a:hlinkClick r:id="rId2">
                  <a:extLst>
                    <a:ext uri="{A12FA001-AC4F-418D-AE19-62706E023703}">
                      <ahyp:hlinkClr xmlns:ahyp="http://schemas.microsoft.com/office/drawing/2018/hyperlinkcolor" val="tx"/>
                    </a:ext>
                  </a:extLst>
                </a:hlinkClick>
              </a:rPr>
              <a:t>www.socresonline.org.uk</a:t>
            </a:r>
            <a:endParaRPr lang="en-GB" sz="1300" u="sng" dirty="0">
              <a:solidFill>
                <a:srgbClr val="A345C9"/>
              </a:solidFill>
            </a:endParaRPr>
          </a:p>
          <a:p>
            <a:pPr algn="just"/>
            <a:r>
              <a:rPr lang="en-GB" sz="1300" dirty="0"/>
              <a:t>Morrell, K., Bradford, B. and Javid, B. (2020) ‘What does it mean when we ask the public if they are ‘confident’ in policing? The trust, fairness, presence model of ‘public confidence’’, </a:t>
            </a:r>
            <a:r>
              <a:rPr lang="en-GB" sz="1300" i="1" dirty="0"/>
              <a:t>International Journal of Police Science &amp; Management</a:t>
            </a:r>
            <a:r>
              <a:rPr lang="en-GB" sz="1300" dirty="0"/>
              <a:t>, 22(2), pp. 111–122. </a:t>
            </a:r>
            <a:r>
              <a:rPr lang="en-GB" sz="1300" dirty="0" err="1"/>
              <a:t>doi</a:t>
            </a:r>
            <a:r>
              <a:rPr lang="en-GB" sz="1300" dirty="0"/>
              <a:t>: </a:t>
            </a:r>
            <a:r>
              <a:rPr lang="en-GB" sz="1300" dirty="0">
                <a:hlinkClick r:id="rId3"/>
              </a:rPr>
              <a:t>10.1177/1461355719891197</a:t>
            </a:r>
            <a:r>
              <a:rPr lang="en-GB" sz="1300" dirty="0"/>
              <a:t>. </a:t>
            </a:r>
          </a:p>
          <a:p>
            <a:pPr algn="just"/>
            <a:r>
              <a:rPr lang="en-GB" sz="1300" dirty="0">
                <a:solidFill>
                  <a:srgbClr val="222222"/>
                </a:solidFill>
              </a:rPr>
              <a:t>O’Reilly, C., 2022. Doing the right thing? value conflicts and community policing. </a:t>
            </a:r>
            <a:r>
              <a:rPr lang="en-GB" sz="1300" i="1" dirty="0">
                <a:solidFill>
                  <a:srgbClr val="222222"/>
                </a:solidFill>
              </a:rPr>
              <a:t>Policing and Society</a:t>
            </a:r>
            <a:r>
              <a:rPr lang="en-GB" sz="1300" dirty="0">
                <a:solidFill>
                  <a:srgbClr val="222222"/>
                </a:solidFill>
              </a:rPr>
              <a:t>, pp.1-17.</a:t>
            </a:r>
            <a:endParaRPr lang="en-GB" sz="1300" dirty="0"/>
          </a:p>
          <a:p>
            <a:pPr algn="just"/>
            <a:r>
              <a:rPr lang="en-GB" sz="1300" dirty="0">
                <a:solidFill>
                  <a:srgbClr val="222222"/>
                </a:solidFill>
              </a:rPr>
              <a:t>Stanko, B., Jackson, J., Bradford, B. and </a:t>
            </a:r>
            <a:r>
              <a:rPr lang="en-GB" sz="1300" dirty="0" err="1">
                <a:solidFill>
                  <a:srgbClr val="222222"/>
                </a:solidFill>
              </a:rPr>
              <a:t>Hohl</a:t>
            </a:r>
            <a:r>
              <a:rPr lang="en-GB" sz="1300" dirty="0">
                <a:solidFill>
                  <a:srgbClr val="222222"/>
                </a:solidFill>
              </a:rPr>
              <a:t>, K., 2012. A golden thread, a presence amongst uniforms, and a good deal of data: studying public confidence in the London Metropolitan Police. </a:t>
            </a:r>
            <a:r>
              <a:rPr lang="en-GB" sz="1300" i="1" dirty="0">
                <a:solidFill>
                  <a:srgbClr val="222222"/>
                </a:solidFill>
              </a:rPr>
              <a:t>Policing and society</a:t>
            </a:r>
            <a:r>
              <a:rPr lang="en-GB" sz="1300" dirty="0">
                <a:solidFill>
                  <a:srgbClr val="222222"/>
                </a:solidFill>
              </a:rPr>
              <a:t>, </a:t>
            </a:r>
            <a:r>
              <a:rPr lang="en-GB" sz="1300" i="1" dirty="0">
                <a:solidFill>
                  <a:srgbClr val="222222"/>
                </a:solidFill>
              </a:rPr>
              <a:t>22</a:t>
            </a:r>
            <a:r>
              <a:rPr lang="en-GB" sz="1300" dirty="0">
                <a:solidFill>
                  <a:srgbClr val="222222"/>
                </a:solidFill>
              </a:rPr>
              <a:t>(3), pp.317-331.</a:t>
            </a:r>
          </a:p>
          <a:p>
            <a:pPr algn="just"/>
            <a:r>
              <a:rPr lang="en-GB" sz="1200" dirty="0" err="1"/>
              <a:t>Tuffin</a:t>
            </a:r>
            <a:r>
              <a:rPr lang="en-GB" sz="1200" dirty="0"/>
              <a:t>, R., Morris, J., &amp; Poole, A.. (2006).</a:t>
            </a:r>
            <a:r>
              <a:rPr lang="en-GB" sz="1200" i="1" dirty="0"/>
              <a:t> An evaluation of the impact of the National Reassurance Policing Programme. </a:t>
            </a:r>
            <a:r>
              <a:rPr lang="en-GB" sz="1200" dirty="0"/>
              <a:t>Home Office Research Study London: Research, Development and Statistics Directorate, U.K. Home Office.</a:t>
            </a:r>
            <a:endParaRPr lang="en-US" sz="1200" dirty="0"/>
          </a:p>
        </p:txBody>
      </p:sp>
    </p:spTree>
    <p:extLst>
      <p:ext uri="{BB962C8B-B14F-4D97-AF65-F5344CB8AC3E}">
        <p14:creationId xmlns:p14="http://schemas.microsoft.com/office/powerpoint/2010/main" val="186044393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21709</TotalTime>
  <Words>3767</Words>
  <Application>Microsoft Macintosh PowerPoint</Application>
  <PresentationFormat>On-screen Show (4:3)</PresentationFormat>
  <Paragraphs>225</Paragraphs>
  <Slides>28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Theme1.thmx first page pp</vt:lpstr>
      <vt:lpstr>Trust, Confidence and the Role of the Media</vt:lpstr>
      <vt:lpstr>Overview </vt:lpstr>
      <vt:lpstr>Legitimacy &amp; Public Confidence </vt:lpstr>
      <vt:lpstr>Breakout session </vt:lpstr>
      <vt:lpstr>Legitimacy and Confidence</vt:lpstr>
      <vt:lpstr>Legitimacy &amp; Confidence</vt:lpstr>
      <vt:lpstr>Legitimacy &amp; Public Confidence (Cont) </vt:lpstr>
      <vt:lpstr>Trust and Confidence in Policing </vt:lpstr>
      <vt:lpstr>Public confidence</vt:lpstr>
      <vt:lpstr>Public Confidence</vt:lpstr>
      <vt:lpstr>Sources of Public Confidence</vt:lpstr>
      <vt:lpstr>Concluding thoughts: Public Confidence </vt:lpstr>
      <vt:lpstr>PowerPoint Presentation</vt:lpstr>
      <vt:lpstr>Session 2 - Policing and the Media</vt:lpstr>
      <vt:lpstr>Policing and the Media</vt:lpstr>
      <vt:lpstr>Policing, legitimacy, public confidence &amp; the media </vt:lpstr>
      <vt:lpstr>Break out session 2</vt:lpstr>
      <vt:lpstr>Media, Politics and Policing</vt:lpstr>
      <vt:lpstr>Policing and the Media</vt:lpstr>
      <vt:lpstr>Policing, Crime and media </vt:lpstr>
      <vt:lpstr>Policing, Crime and the media</vt:lpstr>
      <vt:lpstr>Police Corruption and the Media</vt:lpstr>
      <vt:lpstr>Policing and the evolution of technology – media in a digital age. </vt:lpstr>
      <vt:lpstr>Policing in the social landscape</vt:lpstr>
      <vt:lpstr>Policing and the social media </vt:lpstr>
      <vt:lpstr>Policing and the digital media</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Confidence: What is it &amp; What makes a difference?</dc:title>
  <dc:creator>joneds@me.com</dc:creator>
  <cp:lastModifiedBy>joneds@me.com</cp:lastModifiedBy>
  <cp:revision>22</cp:revision>
  <cp:lastPrinted>2022-07-11T21:26:13Z</cp:lastPrinted>
  <dcterms:created xsi:type="dcterms:W3CDTF">2022-06-27T14:24:14Z</dcterms:created>
  <dcterms:modified xsi:type="dcterms:W3CDTF">2022-07-12T16:17:56Z</dcterms:modified>
</cp:coreProperties>
</file>