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62" r:id="rId3"/>
    <p:sldId id="266" r:id="rId4"/>
    <p:sldId id="267" r:id="rId5"/>
    <p:sldId id="258" r:id="rId6"/>
    <p:sldId id="259" r:id="rId7"/>
    <p:sldId id="263" r:id="rId8"/>
    <p:sldId id="264" r:id="rId9"/>
    <p:sldId id="265" r:id="rId10"/>
    <p:sldId id="268" r:id="rId11"/>
    <p:sldId id="257" r:id="rId12"/>
    <p:sldId id="260" r:id="rId13"/>
    <p:sldId id="261" r:id="rId14"/>
    <p:sldId id="270" r:id="rId15"/>
    <p:sldId id="269"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76" autoAdjust="0"/>
    <p:restoredTop sz="72660" autoAdjust="0"/>
  </p:normalViewPr>
  <p:slideViewPr>
    <p:cSldViewPr snapToGrid="0">
      <p:cViewPr varScale="1">
        <p:scale>
          <a:sx n="63" d="100"/>
          <a:sy n="63" d="100"/>
        </p:scale>
        <p:origin x="39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5D7955-37A0-4144-A39B-5EF4544C0AAC}" type="datetimeFigureOut">
              <a:rPr lang="en-GB" smtClean="0"/>
              <a:t>12/10/2022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70AC66-745E-4750-B20E-FDDFBDDCCB6A}" type="slidenum">
              <a:rPr lang="en-GB" smtClean="0"/>
              <a:t>‹#›</a:t>
            </a:fld>
            <a:endParaRPr lang="en-GB"/>
          </a:p>
        </p:txBody>
      </p:sp>
    </p:spTree>
    <p:extLst>
      <p:ext uri="{BB962C8B-B14F-4D97-AF65-F5344CB8AC3E}">
        <p14:creationId xmlns:p14="http://schemas.microsoft.com/office/powerpoint/2010/main" val="1460645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Right to participate in sports: The athlete must be provided with the opportunity to play in various positions in different sports branches. The philosophy of ‘first child, then winning’ must be adopted. Every child must have an equal amount of time in the game. </a:t>
            </a:r>
          </a:p>
          <a:p>
            <a:r>
              <a:rPr lang="en-GB" dirty="0" smtClean="0"/>
              <a:t>• Right to participate at a level commensurate with maturity and ability: Each age group should be provided with appropriate activities for their own age. </a:t>
            </a:r>
          </a:p>
          <a:p>
            <a:r>
              <a:rPr lang="en-GB" dirty="0" smtClean="0"/>
              <a:t>• Right to have qualified adult leadership: Coaches working with children must be provided with special education so that they can learn the skill level and characteristics of the age group they are working with. </a:t>
            </a:r>
          </a:p>
          <a:p>
            <a:r>
              <a:rPr lang="en-GB" dirty="0" smtClean="0"/>
              <a:t>• Right to play as a child, not as an adult: The training and competition environment must be organized in accordance with the level of physical and emotional maturity of the child involved in this environment. Coaches must avoid being too expert, and children should be given the opportunity to demonstrate their creativity and imagination. </a:t>
            </a:r>
          </a:p>
          <a:p>
            <a:r>
              <a:rPr lang="en-GB" dirty="0" smtClean="0"/>
              <a:t>• Right to share in the leadership decision-making of sports participation: Children should be allowed to share their ideas in an appropriate manner according to their level. Besides giving instructions, it is necessary to give children the opportunity to make decisions when possible. • Right to participate in safe and healthy environments: Activities should not risk the physical and psychological health of the child. </a:t>
            </a:r>
          </a:p>
          <a:p>
            <a:r>
              <a:rPr lang="en-GB" dirty="0" smtClean="0"/>
              <a:t>• Right to proper preparation for participation in sport: Children must be subject to a programme to improve their basic skills before entering the competition environment. In this process, instead of competition, the child should have more opportunities for entertainment. </a:t>
            </a:r>
          </a:p>
          <a:p>
            <a:r>
              <a:rPr lang="en-GB" dirty="0" smtClean="0"/>
              <a:t>• Right to an equal opportunity to strive for success: Children should be taught that success is not only about winning, but about effort and development, and that failure is not only about losing. On the road to success, all children deserve equal opportunities and qualified education. </a:t>
            </a:r>
          </a:p>
          <a:p>
            <a:r>
              <a:rPr lang="en-GB" dirty="0" smtClean="0"/>
              <a:t>• Right to be treated with dignity: All children should be treated sensitively, respectfully, and with understanding. Insensitive adults have no place in children’s sports. </a:t>
            </a:r>
          </a:p>
          <a:p>
            <a:r>
              <a:rPr lang="en-GB" dirty="0" smtClean="0"/>
              <a:t>• Right to have fun in sport: This will spontaneously occur if the first nine rights are realized.</a:t>
            </a:r>
            <a:endParaRPr lang="en-GB" dirty="0"/>
          </a:p>
        </p:txBody>
      </p:sp>
      <p:sp>
        <p:nvSpPr>
          <p:cNvPr id="4" name="Slide Number Placeholder 3"/>
          <p:cNvSpPr>
            <a:spLocks noGrp="1"/>
          </p:cNvSpPr>
          <p:nvPr>
            <p:ph type="sldNum" sz="quarter" idx="10"/>
          </p:nvPr>
        </p:nvSpPr>
        <p:spPr/>
        <p:txBody>
          <a:bodyPr/>
          <a:lstStyle/>
          <a:p>
            <a:fld id="{7D70AC66-745E-4750-B20E-FDDFBDDCCB6A}" type="slidenum">
              <a:rPr lang="en-GB" smtClean="0"/>
              <a:t>4</a:t>
            </a:fld>
            <a:endParaRPr lang="en-GB"/>
          </a:p>
        </p:txBody>
      </p:sp>
    </p:spTree>
    <p:extLst>
      <p:ext uri="{BB962C8B-B14F-4D97-AF65-F5344CB8AC3E}">
        <p14:creationId xmlns:p14="http://schemas.microsoft.com/office/powerpoint/2010/main" val="4251955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10/12/2022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10/12/2022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10/12/2022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10/12/2022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10/12/2022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10/12/2022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10/12/2022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10/12/2022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10/12/2022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10/12/2022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10/12/2022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10/12/2022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10/12/2022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10/12/2022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10/12/2022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5Av9XkfjMeo"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n_Slxq7qaj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z9b1KAoYz9s" TargetMode="External"/><Relationship Id="rId2" Type="http://schemas.openxmlformats.org/officeDocument/2006/relationships/hyperlink" Target="https://www.youtube.com/watch?v=zqw25pL9NLo"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fvEMsdV5Xq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Children and Competitive Sport – Is this a ‘good thing’?</a:t>
            </a:r>
            <a:endParaRPr lang="en-GB" dirty="0"/>
          </a:p>
        </p:txBody>
      </p:sp>
      <p:sp>
        <p:nvSpPr>
          <p:cNvPr id="3" name="Subtitle 2"/>
          <p:cNvSpPr>
            <a:spLocks noGrp="1"/>
          </p:cNvSpPr>
          <p:nvPr>
            <p:ph type="subTitle" idx="1"/>
          </p:nvPr>
        </p:nvSpPr>
        <p:spPr/>
        <p:txBody>
          <a:bodyPr/>
          <a:lstStyle/>
          <a:p>
            <a:r>
              <a:rPr lang="en-GB" dirty="0" smtClean="0"/>
              <a:t>BMPE6003</a:t>
            </a:r>
            <a:endParaRPr lang="en-GB" dirty="0"/>
          </a:p>
        </p:txBody>
      </p:sp>
    </p:spTree>
    <p:extLst>
      <p:ext uri="{BB962C8B-B14F-4D97-AF65-F5344CB8AC3E}">
        <p14:creationId xmlns:p14="http://schemas.microsoft.com/office/powerpoint/2010/main" val="216279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1845" y="663497"/>
            <a:ext cx="10571998" cy="970450"/>
          </a:xfrm>
        </p:spPr>
        <p:txBody>
          <a:bodyPr/>
          <a:lstStyle/>
          <a:p>
            <a:r>
              <a:rPr lang="en-GB" dirty="0" smtClean="0"/>
              <a:t>Initial thoughts? </a:t>
            </a:r>
            <a:br>
              <a:rPr lang="en-GB" dirty="0" smtClean="0"/>
            </a:br>
            <a:r>
              <a:rPr lang="en-GB" dirty="0" smtClean="0"/>
              <a:t>Children </a:t>
            </a:r>
            <a:r>
              <a:rPr lang="en-GB" dirty="0"/>
              <a:t>and Competitive Sport</a:t>
            </a:r>
            <a:r>
              <a:rPr lang="en-GB" dirty="0" smtClean="0"/>
              <a:t> </a:t>
            </a:r>
            <a:endParaRPr lang="en-GB" dirty="0"/>
          </a:p>
        </p:txBody>
      </p:sp>
      <p:sp>
        <p:nvSpPr>
          <p:cNvPr id="3" name="Content Placeholder 2"/>
          <p:cNvSpPr>
            <a:spLocks noGrp="1"/>
          </p:cNvSpPr>
          <p:nvPr>
            <p:ph idx="1"/>
          </p:nvPr>
        </p:nvSpPr>
        <p:spPr/>
        <p:txBody>
          <a:bodyPr/>
          <a:lstStyle/>
          <a:p>
            <a:pPr marL="0" indent="0">
              <a:buNone/>
            </a:pPr>
            <a:r>
              <a:rPr lang="en-GB" dirty="0" smtClean="0"/>
              <a:t>Identify the following:</a:t>
            </a:r>
          </a:p>
          <a:p>
            <a:r>
              <a:rPr lang="en-GB" dirty="0" smtClean="0"/>
              <a:t>Benefits</a:t>
            </a:r>
          </a:p>
          <a:p>
            <a:r>
              <a:rPr lang="en-GB" dirty="0" smtClean="0"/>
              <a:t>Issues</a:t>
            </a:r>
          </a:p>
          <a:p>
            <a:endParaRPr lang="en-GB" dirty="0"/>
          </a:p>
          <a:p>
            <a:r>
              <a:rPr lang="en-GB" dirty="0" smtClean="0"/>
              <a:t>Are you influenced by your own experiences of this?</a:t>
            </a:r>
            <a:endParaRPr lang="en-GB" dirty="0"/>
          </a:p>
        </p:txBody>
      </p:sp>
    </p:spTree>
    <p:extLst>
      <p:ext uri="{BB962C8B-B14F-4D97-AF65-F5344CB8AC3E}">
        <p14:creationId xmlns:p14="http://schemas.microsoft.com/office/powerpoint/2010/main" val="1796560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defTabSz="914400" eaLnBrk="0" fontAlgn="base" hangingPunct="0">
              <a:spcAft>
                <a:spcPct val="0"/>
              </a:spcAft>
            </a:pPr>
            <a:r>
              <a:rPr lang="en-US" altLang="en-US" sz="2800" b="0" dirty="0">
                <a:solidFill>
                  <a:schemeClr val="tx1"/>
                </a:solidFill>
                <a:latin typeface="Helvetica" panose="020B0604020202020204" pitchFamily="34" charset="0"/>
              </a:rPr>
              <a:t>Human </a:t>
            </a:r>
            <a:r>
              <a:rPr lang="en-US" altLang="en-US" sz="2800" b="0" dirty="0" smtClean="0">
                <a:solidFill>
                  <a:schemeClr val="tx1"/>
                </a:solidFill>
                <a:latin typeface="Helvetica" panose="020B0604020202020204" pitchFamily="34" charset="0"/>
              </a:rPr>
              <a:t>rights</a:t>
            </a:r>
            <a:r>
              <a:rPr lang="en-US" altLang="en-US" sz="2800" b="0" dirty="0" smtClean="0">
                <a:solidFill>
                  <a:schemeClr val="tx1"/>
                </a:solidFill>
                <a:latin typeface="Verdana" panose="020B0604030504040204" pitchFamily="34" charset="0"/>
              </a:rPr>
              <a:t>: </a:t>
            </a:r>
            <a:r>
              <a:rPr lang="en-US" altLang="en-US" sz="2400" b="0" dirty="0" smtClean="0">
                <a:solidFill>
                  <a:schemeClr val="tx1"/>
                </a:solidFill>
                <a:latin typeface="Verdana" panose="020B0604030504040204" pitchFamily="34" charset="0"/>
              </a:rPr>
              <a:t>Sport </a:t>
            </a:r>
            <a:r>
              <a:rPr lang="en-US" altLang="en-US" sz="2400" b="0" dirty="0">
                <a:solidFill>
                  <a:schemeClr val="tx1"/>
                </a:solidFill>
                <a:latin typeface="Verdana" panose="020B0604030504040204" pitchFamily="34" charset="0"/>
              </a:rPr>
              <a:t>and human rights</a:t>
            </a:r>
            <a:r>
              <a:rPr lang="en-US" altLang="en-US" sz="2400" b="0" dirty="0">
                <a:solidFill>
                  <a:srgbClr val="424242"/>
                </a:solidFill>
                <a:latin typeface="Verdana" panose="020B0604030504040204" pitchFamily="34" charset="0"/>
              </a:rPr>
              <a:t/>
            </a:r>
            <a:br>
              <a:rPr lang="en-US" altLang="en-US" sz="2400" b="0" dirty="0">
                <a:solidFill>
                  <a:srgbClr val="424242"/>
                </a:solidFill>
                <a:latin typeface="Verdana" panose="020B0604030504040204" pitchFamily="34" charset="0"/>
              </a:rPr>
            </a:br>
            <a:endParaRPr lang="en-GB" sz="2400" b="0" dirty="0"/>
          </a:p>
        </p:txBody>
      </p:sp>
      <p:sp>
        <p:nvSpPr>
          <p:cNvPr id="6" name="Content Placeholder 5"/>
          <p:cNvSpPr>
            <a:spLocks noGrp="1"/>
          </p:cNvSpPr>
          <p:nvPr>
            <p:ph idx="1"/>
          </p:nvPr>
        </p:nvSpPr>
        <p:spPr>
          <a:xfrm>
            <a:off x="818712" y="2222287"/>
            <a:ext cx="10554574" cy="4436697"/>
          </a:xfrm>
        </p:spPr>
        <p:txBody>
          <a:bodyPr>
            <a:normAutofit/>
          </a:bodyPr>
          <a:lstStyle/>
          <a:p>
            <a:r>
              <a:rPr lang="en-US" altLang="en-US" dirty="0" smtClean="0">
                <a:latin typeface="Verdana" panose="020B0604030504040204" pitchFamily="34" charset="0"/>
              </a:rPr>
              <a:t>When practicing </a:t>
            </a:r>
            <a:r>
              <a:rPr lang="en-US" altLang="en-US" dirty="0">
                <a:latin typeface="Verdana" panose="020B0604030504040204" pitchFamily="34" charset="0"/>
              </a:rPr>
              <a:t>sport is not a free </a:t>
            </a:r>
            <a:r>
              <a:rPr lang="en-US" altLang="en-US" dirty="0" smtClean="0">
                <a:latin typeface="Verdana" panose="020B0604030504040204" pitchFamily="34" charset="0"/>
              </a:rPr>
              <a:t>choice…</a:t>
            </a:r>
          </a:p>
          <a:p>
            <a:r>
              <a:rPr lang="en-US" altLang="en-US" dirty="0" smtClean="0">
                <a:latin typeface="Verdana" panose="020B0604030504040204" pitchFamily="34" charset="0"/>
              </a:rPr>
              <a:t>Elite </a:t>
            </a:r>
            <a:r>
              <a:rPr lang="en-US" altLang="en-US" dirty="0">
                <a:latin typeface="Verdana" panose="020B0604030504040204" pitchFamily="34" charset="0"/>
              </a:rPr>
              <a:t>athletes and sports players have to begin training early - in most cases, before they are considered old enough to make their own decisions. </a:t>
            </a:r>
            <a:endParaRPr lang="en-US" altLang="en-US" dirty="0" smtClean="0">
              <a:latin typeface="Verdana" panose="020B0604030504040204" pitchFamily="34" charset="0"/>
            </a:endParaRPr>
          </a:p>
          <a:p>
            <a:r>
              <a:rPr lang="en-US" altLang="en-US" dirty="0" smtClean="0">
                <a:latin typeface="Verdana" panose="020B0604030504040204" pitchFamily="34" charset="0"/>
              </a:rPr>
              <a:t>This </a:t>
            </a:r>
            <a:r>
              <a:rPr lang="en-US" altLang="en-US" dirty="0">
                <a:latin typeface="Verdana" panose="020B0604030504040204" pitchFamily="34" charset="0"/>
              </a:rPr>
              <a:t>means children are vulnerable to exploitation by competitive parents or coaches.</a:t>
            </a:r>
            <a:r>
              <a:rPr lang="en-US" altLang="en-US" sz="1600" dirty="0"/>
              <a:t/>
            </a:r>
            <a:br>
              <a:rPr lang="en-US" altLang="en-US" sz="1600" dirty="0"/>
            </a:br>
            <a:r>
              <a:rPr lang="en-US" altLang="en-US" dirty="0">
                <a:latin typeface="Verdana" panose="020B0604030504040204" pitchFamily="34" charset="0"/>
              </a:rPr>
              <a:t>Equally, because of poverty or unavailability of sporting facilities, some children who wish to take part in sport are unable to</a:t>
            </a:r>
            <a:r>
              <a:rPr lang="en-US" altLang="en-US" dirty="0" smtClean="0">
                <a:latin typeface="Verdana" panose="020B0604030504040204" pitchFamily="34" charset="0"/>
              </a:rPr>
              <a:t>.</a:t>
            </a:r>
          </a:p>
          <a:p>
            <a:pPr marL="0" indent="0">
              <a:buNone/>
            </a:pPr>
            <a:r>
              <a:rPr lang="en-US" altLang="en-US" sz="1600" dirty="0"/>
              <a:t/>
            </a:r>
            <a:br>
              <a:rPr lang="en-US" altLang="en-US" sz="1600" dirty="0"/>
            </a:br>
            <a:r>
              <a:rPr lang="en-US" altLang="en-US" dirty="0">
                <a:latin typeface="Verdana" panose="020B0604030504040204" pitchFamily="34" charset="0"/>
              </a:rPr>
              <a:t>In response to problems like these, the following Bill of Rights for Young Athletes was suggested by the Institute for the Study of Youth Sports at Michigan State University. </a:t>
            </a:r>
            <a:endParaRPr lang="en-US" altLang="en-US" dirty="0" smtClean="0">
              <a:latin typeface="Verdana" panose="020B0604030504040204" pitchFamily="34" charset="0"/>
            </a:endParaRPr>
          </a:p>
          <a:p>
            <a:pPr marL="0" indent="0">
              <a:buNone/>
            </a:pPr>
            <a:r>
              <a:rPr lang="en-GB" dirty="0" smtClean="0"/>
              <a:t>Rainer </a:t>
            </a:r>
            <a:r>
              <a:rPr lang="en-GB" dirty="0"/>
              <a:t>Martens and Vern </a:t>
            </a:r>
            <a:r>
              <a:rPr lang="en-GB" dirty="0" err="1"/>
              <a:t>Seefeldt</a:t>
            </a:r>
            <a:r>
              <a:rPr lang="en-GB" dirty="0"/>
              <a:t> developed the first children’s rights framework in competition sports (Brackenridge, 2006). </a:t>
            </a:r>
            <a:endParaRPr lang="en-GB" dirty="0" smtClean="0"/>
          </a:p>
          <a:p>
            <a:pPr marL="0" indent="0">
              <a:buNone/>
            </a:pPr>
            <a:r>
              <a:rPr lang="en-GB" dirty="0" smtClean="0"/>
              <a:t>They </a:t>
            </a:r>
            <a:r>
              <a:rPr lang="en-GB" dirty="0"/>
              <a:t>published the ‘Bill of Rights for Young Athletes’ in 1979, which is one of the most important declarations written on children’s rights.</a:t>
            </a:r>
            <a:endParaRPr lang="en-GB" dirty="0"/>
          </a:p>
        </p:txBody>
      </p:sp>
    </p:spTree>
    <p:extLst>
      <p:ext uri="{BB962C8B-B14F-4D97-AF65-F5344CB8AC3E}">
        <p14:creationId xmlns:p14="http://schemas.microsoft.com/office/powerpoint/2010/main" val="1979261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288" y="702827"/>
            <a:ext cx="10571998" cy="970450"/>
          </a:xfrm>
        </p:spPr>
        <p:txBody>
          <a:bodyPr/>
          <a:lstStyle/>
          <a:p>
            <a:r>
              <a:rPr lang="en-GB" dirty="0"/>
              <a:t>‘Bill of Rights for Young Athletes’ (Martens and </a:t>
            </a:r>
            <a:r>
              <a:rPr lang="en-GB" dirty="0" err="1"/>
              <a:t>Seefeldt</a:t>
            </a:r>
            <a:r>
              <a:rPr lang="en-GB" dirty="0"/>
              <a:t>, 1979</a:t>
            </a:r>
            <a:r>
              <a:rPr lang="en-GB" dirty="0" smtClean="0"/>
              <a:t>)</a:t>
            </a:r>
            <a:endParaRPr lang="en-GB" dirty="0"/>
          </a:p>
        </p:txBody>
      </p:sp>
      <p:sp>
        <p:nvSpPr>
          <p:cNvPr id="3" name="Content Placeholder 2"/>
          <p:cNvSpPr>
            <a:spLocks noGrp="1"/>
          </p:cNvSpPr>
          <p:nvPr>
            <p:ph idx="1"/>
          </p:nvPr>
        </p:nvSpPr>
        <p:spPr>
          <a:xfrm>
            <a:off x="818712" y="2409713"/>
            <a:ext cx="10554574" cy="4187732"/>
          </a:xfrm>
        </p:spPr>
        <p:txBody>
          <a:bodyPr>
            <a:normAutofit fontScale="92500" lnSpcReduction="10000"/>
          </a:bodyPr>
          <a:lstStyle/>
          <a:p>
            <a:r>
              <a:rPr lang="en-GB" dirty="0"/>
              <a:t>S</a:t>
            </a:r>
            <a:r>
              <a:rPr lang="en-GB" dirty="0" smtClean="0"/>
              <a:t>tates </a:t>
            </a:r>
            <a:r>
              <a:rPr lang="en-GB" dirty="0"/>
              <a:t>that children have the right to: </a:t>
            </a:r>
          </a:p>
          <a:p>
            <a:pPr lvl="1"/>
            <a:r>
              <a:rPr lang="en-GB" dirty="0"/>
              <a:t>participate in sports (which includes an equal amount of game </a:t>
            </a:r>
            <a:r>
              <a:rPr lang="en-GB" dirty="0" smtClean="0"/>
              <a:t>time – coach organised?)</a:t>
            </a:r>
            <a:endParaRPr lang="en-GB" dirty="0"/>
          </a:p>
          <a:p>
            <a:pPr lvl="1"/>
            <a:r>
              <a:rPr lang="en-GB" dirty="0"/>
              <a:t>participate at a level commensurate with maturity and ability (age </a:t>
            </a:r>
            <a:r>
              <a:rPr lang="en-GB" dirty="0" smtClean="0"/>
              <a:t>groups – elite training up an age group)</a:t>
            </a:r>
            <a:endParaRPr lang="en-GB" dirty="0"/>
          </a:p>
          <a:p>
            <a:pPr lvl="1"/>
            <a:r>
              <a:rPr lang="en-GB" dirty="0"/>
              <a:t>have qualified adult leadership (coaches working with children should </a:t>
            </a:r>
            <a:r>
              <a:rPr lang="en-GB" dirty="0" smtClean="0"/>
              <a:t>have appropriate education</a:t>
            </a:r>
            <a:r>
              <a:rPr lang="en-GB" dirty="0"/>
              <a:t>) </a:t>
            </a:r>
          </a:p>
          <a:p>
            <a:pPr lvl="1"/>
            <a:r>
              <a:rPr lang="en-GB" dirty="0"/>
              <a:t>play as a child, not as an adult (level of physical and emotional </a:t>
            </a:r>
            <a:r>
              <a:rPr lang="en-GB" dirty="0" smtClean="0"/>
              <a:t>maturity – not mini adults)</a:t>
            </a:r>
            <a:endParaRPr lang="en-GB" dirty="0"/>
          </a:p>
          <a:p>
            <a:pPr lvl="1"/>
            <a:r>
              <a:rPr lang="en-GB" dirty="0"/>
              <a:t>share in the leadership decision making of sports participation (an opportunity to make </a:t>
            </a:r>
            <a:r>
              <a:rPr lang="en-GB" dirty="0" smtClean="0"/>
              <a:t>decisions - autonomy)</a:t>
            </a:r>
            <a:endParaRPr lang="en-GB" dirty="0"/>
          </a:p>
          <a:p>
            <a:pPr lvl="1"/>
            <a:r>
              <a:rPr lang="en-GB" dirty="0"/>
              <a:t>participate in safe and healthy environments (physical and psychological </a:t>
            </a:r>
            <a:r>
              <a:rPr lang="en-GB" dirty="0" smtClean="0"/>
              <a:t>health – injury risk)</a:t>
            </a:r>
            <a:endParaRPr lang="en-GB" dirty="0"/>
          </a:p>
          <a:p>
            <a:pPr lvl="1"/>
            <a:r>
              <a:rPr lang="en-GB" dirty="0"/>
              <a:t>proper preparation for participation in sport (basic skills before being competitive)</a:t>
            </a:r>
          </a:p>
          <a:p>
            <a:pPr lvl="1"/>
            <a:r>
              <a:rPr lang="en-GB" dirty="0"/>
              <a:t>an equal opportunity to strive for success (effort and development before winning)</a:t>
            </a:r>
          </a:p>
          <a:p>
            <a:pPr lvl="1"/>
            <a:r>
              <a:rPr lang="en-GB" dirty="0"/>
              <a:t>be treated with dignity (insensitive adults have no place in children’s sports) </a:t>
            </a:r>
          </a:p>
          <a:p>
            <a:pPr lvl="1"/>
            <a:r>
              <a:rPr lang="en-GB" dirty="0"/>
              <a:t>have fun in sport (this will spontaneously occur if the </a:t>
            </a:r>
            <a:r>
              <a:rPr lang="en-GB" dirty="0" smtClean="0"/>
              <a:t>above are </a:t>
            </a:r>
            <a:r>
              <a:rPr lang="en-GB" dirty="0"/>
              <a:t>realised).</a:t>
            </a:r>
          </a:p>
          <a:p>
            <a:endParaRPr lang="en-GB" dirty="0"/>
          </a:p>
        </p:txBody>
      </p:sp>
    </p:spTree>
    <p:extLst>
      <p:ext uri="{BB962C8B-B14F-4D97-AF65-F5344CB8AC3E}">
        <p14:creationId xmlns:p14="http://schemas.microsoft.com/office/powerpoint/2010/main" val="161547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dirty="0"/>
              <a:t>Children Getting Adult Sports </a:t>
            </a:r>
            <a:r>
              <a:rPr lang="en-GB" b="0" dirty="0" smtClean="0"/>
              <a:t>Injuries</a:t>
            </a:r>
            <a:endParaRPr lang="en-GB" dirty="0"/>
          </a:p>
        </p:txBody>
      </p:sp>
      <p:sp>
        <p:nvSpPr>
          <p:cNvPr id="3" name="Content Placeholder 2"/>
          <p:cNvSpPr>
            <a:spLocks noGrp="1"/>
          </p:cNvSpPr>
          <p:nvPr>
            <p:ph idx="1"/>
          </p:nvPr>
        </p:nvSpPr>
        <p:spPr/>
        <p:txBody>
          <a:bodyPr/>
          <a:lstStyle/>
          <a:p>
            <a:pPr marL="0" indent="0">
              <a:buNone/>
            </a:pPr>
            <a:r>
              <a:rPr lang="en-GB" dirty="0"/>
              <a:t>A</a:t>
            </a:r>
            <a:r>
              <a:rPr lang="en-GB" dirty="0" smtClean="0"/>
              <a:t>CL </a:t>
            </a:r>
            <a:r>
              <a:rPr lang="en-GB" dirty="0"/>
              <a:t>tears in kids on the rise </a:t>
            </a:r>
            <a:endParaRPr lang="en-GB" dirty="0" smtClean="0">
              <a:hlinkClick r:id="rId2"/>
            </a:endParaRPr>
          </a:p>
          <a:p>
            <a:r>
              <a:rPr lang="en-GB" dirty="0" smtClean="0">
                <a:hlinkClick r:id="rId2"/>
              </a:rPr>
              <a:t>https</a:t>
            </a:r>
            <a:r>
              <a:rPr lang="en-GB" dirty="0">
                <a:hlinkClick r:id="rId2"/>
              </a:rPr>
              <a:t>://</a:t>
            </a:r>
            <a:r>
              <a:rPr lang="en-GB" dirty="0" smtClean="0">
                <a:hlinkClick r:id="rId2"/>
              </a:rPr>
              <a:t>www.youtube.com/watch?v=5Av9XkfjMeo</a:t>
            </a:r>
            <a:endParaRPr lang="en-GB" dirty="0" smtClean="0"/>
          </a:p>
          <a:p>
            <a:endParaRPr lang="en-GB" dirty="0"/>
          </a:p>
        </p:txBody>
      </p:sp>
    </p:spTree>
    <p:extLst>
      <p:ext uri="{BB962C8B-B14F-4D97-AF65-F5344CB8AC3E}">
        <p14:creationId xmlns:p14="http://schemas.microsoft.com/office/powerpoint/2010/main" val="2809906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Injuries:</a:t>
            </a:r>
            <a:endParaRPr lang="en-GB" dirty="0"/>
          </a:p>
        </p:txBody>
      </p:sp>
      <p:sp>
        <p:nvSpPr>
          <p:cNvPr id="3" name="Content Placeholder 2"/>
          <p:cNvSpPr>
            <a:spLocks noGrp="1"/>
          </p:cNvSpPr>
          <p:nvPr>
            <p:ph idx="1"/>
          </p:nvPr>
        </p:nvSpPr>
        <p:spPr/>
        <p:txBody>
          <a:bodyPr/>
          <a:lstStyle/>
          <a:p>
            <a:r>
              <a:rPr lang="en-GB" dirty="0" smtClean="0"/>
              <a:t>A child’s rights?</a:t>
            </a:r>
          </a:p>
          <a:p>
            <a:endParaRPr lang="en-GB" dirty="0"/>
          </a:p>
          <a:p>
            <a:r>
              <a:rPr lang="en-GB" dirty="0" smtClean="0"/>
              <a:t>‘participate </a:t>
            </a:r>
            <a:r>
              <a:rPr lang="en-GB" dirty="0"/>
              <a:t>in safe and healthy </a:t>
            </a:r>
            <a:r>
              <a:rPr lang="en-GB" dirty="0" smtClean="0"/>
              <a:t>environments’ </a:t>
            </a:r>
            <a:r>
              <a:rPr lang="en-GB" dirty="0"/>
              <a:t>(physical and psychological health)</a:t>
            </a:r>
          </a:p>
          <a:p>
            <a:endParaRPr lang="en-GB" dirty="0"/>
          </a:p>
        </p:txBody>
      </p:sp>
    </p:spTree>
    <p:extLst>
      <p:ext uri="{BB962C8B-B14F-4D97-AF65-F5344CB8AC3E}">
        <p14:creationId xmlns:p14="http://schemas.microsoft.com/office/powerpoint/2010/main" val="3621109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0" dirty="0"/>
              <a:t>IS INJURY PART OF SPORTS? </a:t>
            </a:r>
            <a:r>
              <a:rPr lang="en-GB" sz="2800" b="0" dirty="0" smtClean="0"/>
              <a:t/>
            </a:r>
            <a:br>
              <a:rPr lang="en-GB" sz="2800" b="0" dirty="0" smtClean="0"/>
            </a:br>
            <a:r>
              <a:rPr lang="en-GB" sz="2800" b="0" dirty="0" smtClean="0"/>
              <a:t>A </a:t>
            </a:r>
            <a:r>
              <a:rPr lang="en-GB" sz="2800" b="0" dirty="0"/>
              <a:t>CHILDREN'S RIGHTS </a:t>
            </a:r>
            <a:r>
              <a:rPr lang="en-GB" sz="2800" b="0" dirty="0" smtClean="0"/>
              <a:t>PERSPECTIVE (</a:t>
            </a:r>
            <a:r>
              <a:rPr lang="en-GB" sz="2800" b="0" dirty="0" err="1" smtClean="0"/>
              <a:t>Turkeri-Boskurt</a:t>
            </a:r>
            <a:r>
              <a:rPr lang="en-GB" sz="2800" b="0" dirty="0"/>
              <a:t>, 2018)</a:t>
            </a:r>
            <a:endParaRPr lang="en-GB" sz="2800" dirty="0"/>
          </a:p>
        </p:txBody>
      </p:sp>
      <p:sp>
        <p:nvSpPr>
          <p:cNvPr id="3" name="Content Placeholder 2"/>
          <p:cNvSpPr>
            <a:spLocks noGrp="1"/>
          </p:cNvSpPr>
          <p:nvPr>
            <p:ph idx="1"/>
          </p:nvPr>
        </p:nvSpPr>
        <p:spPr>
          <a:xfrm>
            <a:off x="810000" y="-206477"/>
            <a:ext cx="10554574" cy="6990735"/>
          </a:xfrm>
        </p:spPr>
        <p:txBody>
          <a:bodyPr>
            <a:normAutofit/>
          </a:bodyPr>
          <a:lstStyle/>
          <a:p>
            <a:r>
              <a:rPr lang="en-GB" dirty="0"/>
              <a:t>The purpose of this research was to examine the injury experiences of children involved in volleyball and determine the violation of their rights and the link with injury. </a:t>
            </a:r>
            <a:endParaRPr lang="en-GB" dirty="0" smtClean="0"/>
          </a:p>
          <a:p>
            <a:pPr lvl="1"/>
            <a:r>
              <a:rPr lang="en-GB" dirty="0" smtClean="0"/>
              <a:t>Research </a:t>
            </a:r>
            <a:r>
              <a:rPr lang="en-GB" dirty="0"/>
              <a:t>data was collected via in-depth interviews with 13 male and 8 female players aged between 13 and 18 </a:t>
            </a:r>
            <a:r>
              <a:rPr lang="en-GB" dirty="0" smtClean="0"/>
              <a:t>years</a:t>
            </a:r>
          </a:p>
          <a:p>
            <a:pPr lvl="1"/>
            <a:endParaRPr lang="en-GB" dirty="0"/>
          </a:p>
          <a:p>
            <a:pPr marL="457200" lvl="1" indent="0">
              <a:buNone/>
            </a:pPr>
            <a:endParaRPr lang="en-GB" dirty="0"/>
          </a:p>
          <a:p>
            <a:r>
              <a:rPr lang="en-GB" dirty="0" smtClean="0"/>
              <a:t>The </a:t>
            </a:r>
            <a:r>
              <a:rPr lang="en-GB" dirty="0"/>
              <a:t>research was conducted in the context of </a:t>
            </a:r>
            <a:r>
              <a:rPr lang="en-GB" dirty="0" smtClean="0"/>
              <a:t>the Bill of Rights for Young Athletes</a:t>
            </a:r>
            <a:endParaRPr lang="en-GB" dirty="0"/>
          </a:p>
        </p:txBody>
      </p:sp>
    </p:spTree>
    <p:extLst>
      <p:ext uri="{BB962C8B-B14F-4D97-AF65-F5344CB8AC3E}">
        <p14:creationId xmlns:p14="http://schemas.microsoft.com/office/powerpoint/2010/main" val="24000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b="0" dirty="0"/>
              <a:t>IS INJURY PART OF SPORTS? A CHILDREN'S RIGHTS PERSPECTIVE.</a:t>
            </a:r>
            <a:br>
              <a:rPr lang="en-GB" sz="2400" b="0" dirty="0"/>
            </a:br>
            <a:r>
              <a:rPr lang="en-GB" sz="2400" b="0" dirty="0" smtClean="0"/>
              <a:t>(</a:t>
            </a:r>
            <a:r>
              <a:rPr lang="en-GB" sz="2400" b="0" dirty="0" err="1" smtClean="0"/>
              <a:t>Turkeri-Boskurt</a:t>
            </a:r>
            <a:r>
              <a:rPr lang="en-GB" sz="2400" b="0" dirty="0"/>
              <a:t> </a:t>
            </a:r>
            <a:r>
              <a:rPr lang="en-GB" sz="2400" b="0" dirty="0" smtClean="0"/>
              <a:t>&amp; </a:t>
            </a:r>
            <a:r>
              <a:rPr lang="en-GB" sz="2400" b="0" dirty="0" err="1" smtClean="0"/>
              <a:t>Bulgu</a:t>
            </a:r>
            <a:r>
              <a:rPr lang="en-GB" sz="2400" b="0" dirty="0" smtClean="0"/>
              <a:t>,</a:t>
            </a:r>
            <a:r>
              <a:rPr lang="en-GB" sz="2400" b="0" dirty="0" smtClean="0"/>
              <a:t> 2020)</a:t>
            </a:r>
            <a:endParaRPr lang="en-GB" sz="2400" dirty="0"/>
          </a:p>
        </p:txBody>
      </p:sp>
      <p:sp>
        <p:nvSpPr>
          <p:cNvPr id="3" name="Content Placeholder 2"/>
          <p:cNvSpPr>
            <a:spLocks noGrp="1"/>
          </p:cNvSpPr>
          <p:nvPr>
            <p:ph idx="1"/>
          </p:nvPr>
        </p:nvSpPr>
        <p:spPr>
          <a:xfrm>
            <a:off x="818712" y="806824"/>
            <a:ext cx="10554574" cy="7117975"/>
          </a:xfrm>
        </p:spPr>
        <p:txBody>
          <a:bodyPr>
            <a:normAutofit/>
          </a:bodyPr>
          <a:lstStyle/>
          <a:p>
            <a:r>
              <a:rPr lang="en-GB" dirty="0"/>
              <a:t>The findings </a:t>
            </a:r>
            <a:r>
              <a:rPr lang="en-GB" dirty="0" smtClean="0"/>
              <a:t>revealed </a:t>
            </a:r>
            <a:r>
              <a:rPr lang="en-GB" dirty="0"/>
              <a:t>that a significant proportion of the athletes stated that they did not think much about injuries, thought injuries were normal, and continued to play despite being injured. </a:t>
            </a:r>
            <a:endParaRPr lang="en-GB" dirty="0" smtClean="0"/>
          </a:p>
          <a:p>
            <a:pPr lvl="1"/>
            <a:r>
              <a:rPr lang="en-GB" dirty="0" smtClean="0"/>
              <a:t>Others </a:t>
            </a:r>
            <a:r>
              <a:rPr lang="en-GB" dirty="0"/>
              <a:t>said they felt sad when they were first injured and had experienced intense fear of another injury. </a:t>
            </a:r>
            <a:endParaRPr lang="en-GB" dirty="0" smtClean="0"/>
          </a:p>
          <a:p>
            <a:pPr lvl="1"/>
            <a:r>
              <a:rPr lang="en-GB" dirty="0" smtClean="0">
                <a:solidFill>
                  <a:srgbClr val="FFFF00"/>
                </a:solidFill>
              </a:rPr>
              <a:t>Injury risk for later in life?</a:t>
            </a:r>
          </a:p>
          <a:p>
            <a:r>
              <a:rPr lang="en-GB" dirty="0" smtClean="0"/>
              <a:t>A </a:t>
            </a:r>
            <a:r>
              <a:rPr lang="en-GB" dirty="0"/>
              <a:t>telling phrase </a:t>
            </a:r>
            <a:r>
              <a:rPr lang="en-GB" dirty="0" smtClean="0"/>
              <a:t>was</a:t>
            </a:r>
            <a:r>
              <a:rPr lang="en-GB" dirty="0"/>
              <a:t>, “there were times when I did not tell anyone about my pain”. </a:t>
            </a:r>
            <a:endParaRPr lang="en-GB" dirty="0" smtClean="0"/>
          </a:p>
          <a:p>
            <a:r>
              <a:rPr lang="en-GB" dirty="0" smtClean="0"/>
              <a:t>One </a:t>
            </a:r>
            <a:r>
              <a:rPr lang="en-GB" dirty="0"/>
              <a:t>of the main themes that emerged was a violation of the ‘rights’ that included the lack of qualified leadership, especially in relation to playing through injury. </a:t>
            </a:r>
            <a:endParaRPr lang="en-GB" dirty="0" smtClean="0"/>
          </a:p>
          <a:p>
            <a:pPr lvl="1"/>
            <a:r>
              <a:rPr lang="en-GB" dirty="0" smtClean="0"/>
              <a:t>This </a:t>
            </a:r>
            <a:r>
              <a:rPr lang="en-GB" dirty="0"/>
              <a:t>is also tied in with the right to a safe and healthy environment with coaches encouraging children to play through injury and the right to play as a child, especially involving playing in specialised positions. </a:t>
            </a:r>
            <a:endParaRPr lang="en-GB" dirty="0" smtClean="0"/>
          </a:p>
          <a:p>
            <a:pPr lvl="1"/>
            <a:r>
              <a:rPr lang="en-GB" dirty="0" smtClean="0">
                <a:solidFill>
                  <a:srgbClr val="FFFF00"/>
                </a:solidFill>
              </a:rPr>
              <a:t>Normalisation of this?</a:t>
            </a:r>
          </a:p>
        </p:txBody>
      </p:sp>
    </p:spTree>
    <p:extLst>
      <p:ext uri="{BB962C8B-B14F-4D97-AF65-F5344CB8AC3E}">
        <p14:creationId xmlns:p14="http://schemas.microsoft.com/office/powerpoint/2010/main" val="509877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288" y="0"/>
            <a:ext cx="10571998" cy="970450"/>
          </a:xfrm>
        </p:spPr>
        <p:txBody>
          <a:bodyPr/>
          <a:lstStyle/>
          <a:p>
            <a:r>
              <a:rPr lang="en-GB" dirty="0" smtClean="0"/>
              <a:t>Benefits of sport…</a:t>
            </a:r>
            <a:endParaRPr lang="en-GB" dirty="0"/>
          </a:p>
        </p:txBody>
      </p:sp>
      <p:sp>
        <p:nvSpPr>
          <p:cNvPr id="3" name="Content Placeholder 2"/>
          <p:cNvSpPr>
            <a:spLocks noGrp="1"/>
          </p:cNvSpPr>
          <p:nvPr>
            <p:ph idx="1"/>
          </p:nvPr>
        </p:nvSpPr>
        <p:spPr>
          <a:xfrm>
            <a:off x="818712" y="2051222"/>
            <a:ext cx="10554574" cy="4695567"/>
          </a:xfrm>
        </p:spPr>
        <p:txBody>
          <a:bodyPr>
            <a:normAutofit/>
          </a:bodyPr>
          <a:lstStyle/>
          <a:p>
            <a:r>
              <a:rPr lang="en-GB" dirty="0"/>
              <a:t>However, on the positive side the participants felt that there were major benefits in participating in sports. </a:t>
            </a:r>
          </a:p>
          <a:p>
            <a:r>
              <a:rPr lang="en-GB" dirty="0"/>
              <a:t>They felt that thanks to sport they, </a:t>
            </a:r>
          </a:p>
          <a:p>
            <a:pPr lvl="1"/>
            <a:r>
              <a:rPr lang="en-GB" dirty="0"/>
              <a:t>‘learn to behave</a:t>
            </a:r>
            <a:r>
              <a:rPr lang="en-GB" dirty="0" smtClean="0"/>
              <a:t>’</a:t>
            </a:r>
            <a:endParaRPr lang="en-GB" dirty="0"/>
          </a:p>
          <a:p>
            <a:pPr lvl="1"/>
            <a:r>
              <a:rPr lang="en-GB" dirty="0"/>
              <a:t>‘expand their social circles</a:t>
            </a:r>
            <a:r>
              <a:rPr lang="en-GB" dirty="0" smtClean="0"/>
              <a:t>’</a:t>
            </a:r>
            <a:endParaRPr lang="en-GB" dirty="0"/>
          </a:p>
          <a:p>
            <a:pPr lvl="1"/>
            <a:r>
              <a:rPr lang="en-GB" dirty="0"/>
              <a:t>‘see different places</a:t>
            </a:r>
            <a:r>
              <a:rPr lang="en-GB" dirty="0" smtClean="0"/>
              <a:t>’</a:t>
            </a:r>
          </a:p>
          <a:p>
            <a:pPr lvl="1"/>
            <a:r>
              <a:rPr lang="en-GB" dirty="0" smtClean="0"/>
              <a:t>‘</a:t>
            </a:r>
            <a:r>
              <a:rPr lang="en-GB" dirty="0"/>
              <a:t>acquire social status</a:t>
            </a:r>
            <a:r>
              <a:rPr lang="en-GB" dirty="0" smtClean="0"/>
              <a:t>’</a:t>
            </a:r>
          </a:p>
          <a:p>
            <a:pPr lvl="1"/>
            <a:r>
              <a:rPr lang="en-GB" dirty="0" smtClean="0"/>
              <a:t>‘</a:t>
            </a:r>
            <a:r>
              <a:rPr lang="en-GB" dirty="0"/>
              <a:t>stay away from bad habits</a:t>
            </a:r>
            <a:r>
              <a:rPr lang="en-GB" dirty="0" smtClean="0"/>
              <a:t>’</a:t>
            </a:r>
          </a:p>
          <a:p>
            <a:pPr lvl="1"/>
            <a:r>
              <a:rPr lang="en-GB" dirty="0" smtClean="0"/>
              <a:t>‘</a:t>
            </a:r>
            <a:r>
              <a:rPr lang="en-GB" dirty="0"/>
              <a:t>acquire leadership skills</a:t>
            </a:r>
            <a:r>
              <a:rPr lang="en-GB" dirty="0" smtClean="0"/>
              <a:t>’</a:t>
            </a:r>
          </a:p>
          <a:p>
            <a:endParaRPr lang="en-GB" dirty="0"/>
          </a:p>
        </p:txBody>
      </p:sp>
    </p:spTree>
    <p:extLst>
      <p:ext uri="{BB962C8B-B14F-4D97-AF65-F5344CB8AC3E}">
        <p14:creationId xmlns:p14="http://schemas.microsoft.com/office/powerpoint/2010/main" val="3564175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They also felt that sport helped them to deal with the challenges of life by making them: </a:t>
            </a:r>
          </a:p>
          <a:p>
            <a:pPr lvl="1"/>
            <a:r>
              <a:rPr lang="en-GB" dirty="0"/>
              <a:t>‘psychologically stronger ’</a:t>
            </a:r>
          </a:p>
          <a:p>
            <a:pPr lvl="1"/>
            <a:r>
              <a:rPr lang="en-GB" dirty="0"/>
              <a:t>‘the ability to look at events differently’</a:t>
            </a:r>
          </a:p>
          <a:p>
            <a:pPr lvl="1"/>
            <a:r>
              <a:rPr lang="en-GB" dirty="0"/>
              <a:t>‘learn to compete’</a:t>
            </a:r>
          </a:p>
          <a:p>
            <a:pPr lvl="1"/>
            <a:r>
              <a:rPr lang="en-GB" dirty="0"/>
              <a:t>‘self-confidence increases’</a:t>
            </a:r>
          </a:p>
          <a:p>
            <a:pPr lvl="1"/>
            <a:r>
              <a:rPr lang="en-GB" dirty="0"/>
              <a:t>‘develop the skills for self-expression’ </a:t>
            </a:r>
          </a:p>
          <a:p>
            <a:pPr lvl="1"/>
            <a:r>
              <a:rPr lang="en-GB" dirty="0"/>
              <a:t>‘develop problem solving skills’</a:t>
            </a:r>
          </a:p>
          <a:p>
            <a:pPr lvl="1"/>
            <a:r>
              <a:rPr lang="en-GB" dirty="0"/>
              <a:t>‘learn discipline and tolerance’ </a:t>
            </a:r>
          </a:p>
          <a:p>
            <a:pPr lvl="1"/>
            <a:r>
              <a:rPr lang="en-GB" dirty="0"/>
              <a:t>‘develop thinking skills’  </a:t>
            </a:r>
          </a:p>
          <a:p>
            <a:pPr lvl="1"/>
            <a:r>
              <a:rPr lang="en-GB" dirty="0"/>
              <a:t>‘stand on their own feet’</a:t>
            </a:r>
          </a:p>
          <a:p>
            <a:endParaRPr lang="en-GB" dirty="0"/>
          </a:p>
        </p:txBody>
      </p:sp>
    </p:spTree>
    <p:extLst>
      <p:ext uri="{BB962C8B-B14F-4D97-AF65-F5344CB8AC3E}">
        <p14:creationId xmlns:p14="http://schemas.microsoft.com/office/powerpoint/2010/main" val="2843001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12" y="1139166"/>
            <a:ext cx="10571998" cy="970450"/>
          </a:xfrm>
        </p:spPr>
        <p:txBody>
          <a:bodyPr/>
          <a:lstStyle/>
          <a:p>
            <a:r>
              <a:rPr lang="en-GB" sz="2800" b="0" dirty="0"/>
              <a:t>A Dangerous Game: The Truth About Youth Sports | Nikhil </a:t>
            </a:r>
            <a:r>
              <a:rPr lang="en-GB" sz="2800" b="0" dirty="0" err="1"/>
              <a:t>Verma</a:t>
            </a:r>
            <a:r>
              <a:rPr lang="en-GB" sz="2800" b="0" dirty="0"/>
              <a:t> | </a:t>
            </a:r>
            <a:r>
              <a:rPr lang="en-GB" sz="2800" b="0" dirty="0" err="1"/>
              <a:t>TEDxChicago</a:t>
            </a:r>
            <a:r>
              <a:rPr lang="en-GB" b="0" dirty="0"/>
              <a:t/>
            </a:r>
            <a:br>
              <a:rPr lang="en-GB" b="0" dirty="0"/>
            </a:br>
            <a:endParaRPr lang="en-GB" dirty="0"/>
          </a:p>
        </p:txBody>
      </p:sp>
      <p:sp>
        <p:nvSpPr>
          <p:cNvPr id="3" name="Content Placeholder 2"/>
          <p:cNvSpPr>
            <a:spLocks noGrp="1"/>
          </p:cNvSpPr>
          <p:nvPr>
            <p:ph idx="1"/>
          </p:nvPr>
        </p:nvSpPr>
        <p:spPr/>
        <p:txBody>
          <a:bodyPr/>
          <a:lstStyle/>
          <a:p>
            <a:endParaRPr lang="en-GB" dirty="0" smtClean="0">
              <a:hlinkClick r:id="rId2"/>
            </a:endParaRPr>
          </a:p>
          <a:p>
            <a:endParaRPr lang="en-GB" dirty="0">
              <a:hlinkClick r:id="rId2"/>
            </a:endParaRPr>
          </a:p>
          <a:p>
            <a:endParaRPr lang="en-GB" dirty="0" smtClean="0">
              <a:hlinkClick r:id="rId2"/>
            </a:endParaRPr>
          </a:p>
          <a:p>
            <a:endParaRPr lang="en-GB" dirty="0">
              <a:hlinkClick r:id="rId2"/>
            </a:endParaRPr>
          </a:p>
          <a:p>
            <a:r>
              <a:rPr lang="en-GB" dirty="0" smtClean="0">
                <a:hlinkClick r:id="rId2"/>
              </a:rPr>
              <a:t>https</a:t>
            </a:r>
            <a:r>
              <a:rPr lang="en-GB" dirty="0">
                <a:hlinkClick r:id="rId2"/>
              </a:rPr>
              <a:t>://</a:t>
            </a:r>
            <a:r>
              <a:rPr lang="en-GB" dirty="0" smtClean="0">
                <a:hlinkClick r:id="rId2"/>
              </a:rPr>
              <a:t>www.youtube.com/watch?v=n_Slxq7qajs</a:t>
            </a:r>
            <a:endParaRPr lang="en-GB" dirty="0" smtClean="0"/>
          </a:p>
          <a:p>
            <a:endParaRPr lang="en-GB" dirty="0"/>
          </a:p>
          <a:p>
            <a:r>
              <a:rPr lang="en-GB" dirty="0" smtClean="0"/>
              <a:t>Watch: 5 minutes – 9 minutes 30</a:t>
            </a:r>
          </a:p>
          <a:p>
            <a:endParaRPr lang="en-GB" dirty="0"/>
          </a:p>
        </p:txBody>
      </p:sp>
      <p:sp>
        <p:nvSpPr>
          <p:cNvPr id="4" name="Rectangle 3"/>
          <p:cNvSpPr/>
          <p:nvPr/>
        </p:nvSpPr>
        <p:spPr>
          <a:xfrm>
            <a:off x="818712" y="2435476"/>
            <a:ext cx="8229600" cy="1754326"/>
          </a:xfrm>
          <a:prstGeom prst="rect">
            <a:avLst/>
          </a:prstGeom>
        </p:spPr>
        <p:txBody>
          <a:bodyPr wrap="square">
            <a:spAutoFit/>
          </a:bodyPr>
          <a:lstStyle/>
          <a:p>
            <a:r>
              <a:rPr lang="en-GB" dirty="0" err="1">
                <a:latin typeface="Roboto"/>
              </a:rPr>
              <a:t>Dr.</a:t>
            </a:r>
            <a:r>
              <a:rPr lang="en-GB" dirty="0">
                <a:latin typeface="Roboto"/>
              </a:rPr>
              <a:t> Nikhil </a:t>
            </a:r>
            <a:r>
              <a:rPr lang="en-GB" dirty="0" err="1">
                <a:latin typeface="Roboto"/>
              </a:rPr>
              <a:t>Verma</a:t>
            </a:r>
            <a:r>
              <a:rPr lang="en-GB" dirty="0">
                <a:latin typeface="Roboto"/>
              </a:rPr>
              <a:t>, Director of Sports Medicine, Midwest </a:t>
            </a:r>
            <a:r>
              <a:rPr lang="en-GB" dirty="0" err="1">
                <a:latin typeface="Roboto"/>
              </a:rPr>
              <a:t>Orthopedics</a:t>
            </a:r>
            <a:r>
              <a:rPr lang="en-GB" dirty="0">
                <a:latin typeface="Roboto"/>
              </a:rPr>
              <a:t> at Rush, serves as Team Physician for the Chicago White </a:t>
            </a:r>
            <a:r>
              <a:rPr lang="en-GB" dirty="0" err="1">
                <a:latin typeface="Roboto"/>
              </a:rPr>
              <a:t>Sox</a:t>
            </a:r>
            <a:r>
              <a:rPr lang="en-GB" dirty="0">
                <a:latin typeface="Roboto"/>
              </a:rPr>
              <a:t> and Chicago Bulls. </a:t>
            </a:r>
            <a:r>
              <a:rPr lang="en-GB" dirty="0" err="1">
                <a:latin typeface="Roboto"/>
              </a:rPr>
              <a:t>Dr.</a:t>
            </a:r>
            <a:r>
              <a:rPr lang="en-GB" dirty="0">
                <a:latin typeface="Roboto"/>
              </a:rPr>
              <a:t> </a:t>
            </a:r>
            <a:r>
              <a:rPr lang="en-GB" dirty="0" err="1">
                <a:latin typeface="Roboto"/>
              </a:rPr>
              <a:t>Verma</a:t>
            </a:r>
            <a:r>
              <a:rPr lang="en-GB" dirty="0">
                <a:latin typeface="Roboto"/>
              </a:rPr>
              <a:t> runs a busy clinical practice in Chicago and recently received funding for his sports medicine research from Major League Baseball. His talk examines how intensified youth sports have caused unprecedented injuries in child athletes. </a:t>
            </a:r>
            <a:endParaRPr lang="en-GB" dirty="0"/>
          </a:p>
        </p:txBody>
      </p:sp>
    </p:spTree>
    <p:extLst>
      <p:ext uri="{BB962C8B-B14F-4D97-AF65-F5344CB8AC3E}">
        <p14:creationId xmlns:p14="http://schemas.microsoft.com/office/powerpoint/2010/main" val="2081345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Specialisation – one sport all year</a:t>
            </a:r>
            <a:endParaRPr lang="en-GB" dirty="0"/>
          </a:p>
        </p:txBody>
      </p:sp>
      <p:sp>
        <p:nvSpPr>
          <p:cNvPr id="3" name="Content Placeholder 2"/>
          <p:cNvSpPr>
            <a:spLocks noGrp="1"/>
          </p:cNvSpPr>
          <p:nvPr>
            <p:ph idx="1"/>
          </p:nvPr>
        </p:nvSpPr>
        <p:spPr>
          <a:xfrm>
            <a:off x="818712" y="2222287"/>
            <a:ext cx="10554574" cy="4198107"/>
          </a:xfrm>
        </p:spPr>
        <p:txBody>
          <a:bodyPr>
            <a:normAutofit fontScale="85000" lnSpcReduction="20000"/>
          </a:bodyPr>
          <a:lstStyle/>
          <a:p>
            <a:r>
              <a:rPr lang="en-GB" dirty="0" smtClean="0"/>
              <a:t>What are the implications of specialisation?</a:t>
            </a:r>
          </a:p>
          <a:p>
            <a:r>
              <a:rPr lang="en-GB" dirty="0" smtClean="0"/>
              <a:t>Parents aspirations</a:t>
            </a:r>
          </a:p>
          <a:p>
            <a:pPr lvl="1"/>
            <a:r>
              <a:rPr lang="en-GB" dirty="0" smtClean="0"/>
              <a:t>Competition / advantage over others / fun???</a:t>
            </a:r>
            <a:endParaRPr lang="en-GB" dirty="0"/>
          </a:p>
          <a:p>
            <a:r>
              <a:rPr lang="en-GB" dirty="0" smtClean="0"/>
              <a:t>Issue - Overuse injuries</a:t>
            </a:r>
          </a:p>
          <a:p>
            <a:pPr lvl="1"/>
            <a:r>
              <a:rPr lang="en-GB" dirty="0" smtClean="0"/>
              <a:t>Boredom</a:t>
            </a:r>
          </a:p>
          <a:p>
            <a:pPr lvl="1"/>
            <a:r>
              <a:rPr lang="en-GB" dirty="0" smtClean="0"/>
              <a:t>Failure to achieve standards – everyone </a:t>
            </a:r>
          </a:p>
          <a:p>
            <a:endParaRPr lang="en-GB" dirty="0"/>
          </a:p>
          <a:p>
            <a:r>
              <a:rPr lang="en-GB" dirty="0" smtClean="0"/>
              <a:t>Long term adherence to sport?</a:t>
            </a:r>
          </a:p>
          <a:p>
            <a:endParaRPr lang="en-GB" dirty="0"/>
          </a:p>
          <a:p>
            <a:r>
              <a:rPr lang="en-GB" b="1" dirty="0"/>
              <a:t>When you have </a:t>
            </a:r>
            <a:r>
              <a:rPr lang="en-GB" b="1" dirty="0" smtClean="0"/>
              <a:t>to give up </a:t>
            </a:r>
            <a:r>
              <a:rPr lang="en-GB" b="1" dirty="0"/>
              <a:t>gymnastics...</a:t>
            </a:r>
            <a:endParaRPr lang="en-GB" dirty="0" smtClean="0"/>
          </a:p>
          <a:p>
            <a:r>
              <a:rPr lang="en-GB" dirty="0" smtClean="0">
                <a:hlinkClick r:id="rId2"/>
              </a:rPr>
              <a:t>https</a:t>
            </a:r>
            <a:r>
              <a:rPr lang="en-GB" dirty="0">
                <a:hlinkClick r:id="rId2"/>
              </a:rPr>
              <a:t>://</a:t>
            </a:r>
            <a:r>
              <a:rPr lang="en-GB" dirty="0" smtClean="0">
                <a:hlinkClick r:id="rId2"/>
              </a:rPr>
              <a:t>www.youtube.com/watch?v=zqw25pL9NLo</a:t>
            </a:r>
            <a:endParaRPr lang="en-GB" dirty="0" smtClean="0"/>
          </a:p>
          <a:p>
            <a:endParaRPr lang="en-GB" dirty="0"/>
          </a:p>
          <a:p>
            <a:r>
              <a:rPr lang="en-GB" b="1" dirty="0"/>
              <a:t>Katelyn </a:t>
            </a:r>
            <a:r>
              <a:rPr lang="en-GB" b="1" dirty="0" err="1"/>
              <a:t>Ohashi</a:t>
            </a:r>
            <a:r>
              <a:rPr lang="en-GB" b="1" dirty="0"/>
              <a:t> Was the Best Gymnast in the World, Until She Wasn’t | The Players' Tribune</a:t>
            </a:r>
            <a:endParaRPr lang="en-GB" dirty="0" smtClean="0"/>
          </a:p>
          <a:p>
            <a:r>
              <a:rPr lang="en-GB" dirty="0" smtClean="0">
                <a:hlinkClick r:id="rId3"/>
              </a:rPr>
              <a:t>https</a:t>
            </a:r>
            <a:r>
              <a:rPr lang="en-GB" dirty="0">
                <a:hlinkClick r:id="rId3"/>
              </a:rPr>
              <a:t>://</a:t>
            </a:r>
            <a:r>
              <a:rPr lang="en-GB" dirty="0" smtClean="0">
                <a:hlinkClick r:id="rId3"/>
              </a:rPr>
              <a:t>www.youtube.com/watch?v=z9b1KAoYz9s</a:t>
            </a:r>
            <a:endParaRPr lang="en-GB" dirty="0" smtClean="0"/>
          </a:p>
        </p:txBody>
      </p:sp>
    </p:spTree>
    <p:extLst>
      <p:ext uri="{BB962C8B-B14F-4D97-AF65-F5344CB8AC3E}">
        <p14:creationId xmlns:p14="http://schemas.microsoft.com/office/powerpoint/2010/main" val="2351260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Parents? </a:t>
            </a:r>
            <a:br>
              <a:rPr lang="en-GB" dirty="0" smtClean="0"/>
            </a:br>
            <a:r>
              <a:rPr lang="en-GB" dirty="0" smtClean="0"/>
              <a:t>When do parents become an issue? </a:t>
            </a:r>
            <a:endParaRPr lang="en-GB" dirty="0"/>
          </a:p>
        </p:txBody>
      </p:sp>
      <p:pic>
        <p:nvPicPr>
          <p:cNvPr id="4" name="Content Placeholder 3"/>
          <p:cNvPicPr>
            <a:picLocks noGrp="1" noChangeAspect="1"/>
          </p:cNvPicPr>
          <p:nvPr>
            <p:ph idx="1"/>
          </p:nvPr>
        </p:nvPicPr>
        <p:blipFill>
          <a:blip r:embed="rId2"/>
          <a:stretch>
            <a:fillRect/>
          </a:stretch>
        </p:blipFill>
        <p:spPr>
          <a:xfrm>
            <a:off x="3955255" y="2231923"/>
            <a:ext cx="4281487" cy="3919461"/>
          </a:xfrm>
          <a:prstGeom prst="rect">
            <a:avLst/>
          </a:prstGeom>
        </p:spPr>
      </p:pic>
    </p:spTree>
    <p:extLst>
      <p:ext uri="{BB962C8B-B14F-4D97-AF65-F5344CB8AC3E}">
        <p14:creationId xmlns:p14="http://schemas.microsoft.com/office/powerpoint/2010/main" val="2957145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questions:</a:t>
            </a:r>
            <a:endParaRPr lang="en-GB" dirty="0"/>
          </a:p>
        </p:txBody>
      </p:sp>
      <p:sp>
        <p:nvSpPr>
          <p:cNvPr id="3" name="Content Placeholder 2"/>
          <p:cNvSpPr>
            <a:spLocks noGrp="1"/>
          </p:cNvSpPr>
          <p:nvPr>
            <p:ph idx="1"/>
          </p:nvPr>
        </p:nvSpPr>
        <p:spPr/>
        <p:txBody>
          <a:bodyPr/>
          <a:lstStyle/>
          <a:p>
            <a:pPr marL="0" indent="0">
              <a:buNone/>
            </a:pPr>
            <a:r>
              <a:rPr lang="en-GB" dirty="0" smtClean="0"/>
              <a:t>Is competitive sport an issue for children?</a:t>
            </a:r>
          </a:p>
          <a:p>
            <a:pPr marL="0" indent="0">
              <a:buNone/>
            </a:pPr>
            <a:r>
              <a:rPr lang="en-GB" dirty="0" smtClean="0"/>
              <a:t>	What are the problems?</a:t>
            </a:r>
          </a:p>
          <a:p>
            <a:pPr marL="0" indent="0">
              <a:buNone/>
            </a:pPr>
            <a:r>
              <a:rPr lang="en-GB" dirty="0" smtClean="0"/>
              <a:t>Are there any sports that are more problematic than others?</a:t>
            </a:r>
          </a:p>
          <a:p>
            <a:pPr marL="0" indent="0">
              <a:buNone/>
            </a:pPr>
            <a:endParaRPr lang="en-GB" dirty="0" smtClean="0"/>
          </a:p>
          <a:p>
            <a:pPr marL="0" indent="0">
              <a:buNone/>
            </a:pPr>
            <a:r>
              <a:rPr lang="en-GB" dirty="0" smtClean="0"/>
              <a:t>Do the benefits of competitive sport for children outweigh any costs associated with it?</a:t>
            </a:r>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886722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Looking after children in sport…</a:t>
            </a:r>
            <a:endParaRPr lang="en-GB" dirty="0"/>
          </a:p>
        </p:txBody>
      </p:sp>
      <p:sp>
        <p:nvSpPr>
          <p:cNvPr id="3" name="Content Placeholder 2"/>
          <p:cNvSpPr>
            <a:spLocks noGrp="1"/>
          </p:cNvSpPr>
          <p:nvPr>
            <p:ph idx="1"/>
          </p:nvPr>
        </p:nvSpPr>
        <p:spPr/>
        <p:txBody>
          <a:bodyPr/>
          <a:lstStyle/>
          <a:p>
            <a:r>
              <a:rPr lang="en-GB" dirty="0"/>
              <a:t>Do the benefits of competitive sport for children outweigh any costs associated with it?</a:t>
            </a:r>
          </a:p>
          <a:p>
            <a:pPr marL="0" indent="0">
              <a:buNone/>
            </a:pPr>
            <a:endParaRPr lang="en-GB" dirty="0" smtClean="0"/>
          </a:p>
          <a:p>
            <a:r>
              <a:rPr lang="en-GB" dirty="0" smtClean="0"/>
              <a:t>Suggestions to manage the issues?</a:t>
            </a:r>
            <a:endParaRPr lang="en-GB" dirty="0"/>
          </a:p>
        </p:txBody>
      </p:sp>
    </p:spTree>
    <p:extLst>
      <p:ext uri="{BB962C8B-B14F-4D97-AF65-F5344CB8AC3E}">
        <p14:creationId xmlns:p14="http://schemas.microsoft.com/office/powerpoint/2010/main" val="802742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video links:</a:t>
            </a:r>
            <a:endParaRPr lang="en-GB" dirty="0"/>
          </a:p>
        </p:txBody>
      </p:sp>
      <p:sp>
        <p:nvSpPr>
          <p:cNvPr id="3" name="Content Placeholder 2"/>
          <p:cNvSpPr>
            <a:spLocks noGrp="1"/>
          </p:cNvSpPr>
          <p:nvPr>
            <p:ph idx="1"/>
          </p:nvPr>
        </p:nvSpPr>
        <p:spPr/>
        <p:txBody>
          <a:bodyPr/>
          <a:lstStyle/>
          <a:p>
            <a:r>
              <a:rPr lang="en-GB" b="1" dirty="0"/>
              <a:t>What 19 years of gymnastics does to your body</a:t>
            </a:r>
            <a:endParaRPr lang="en-GB" dirty="0" smtClean="0"/>
          </a:p>
          <a:p>
            <a:r>
              <a:rPr lang="en-GB" dirty="0" smtClean="0">
                <a:hlinkClick r:id="rId2"/>
              </a:rPr>
              <a:t>https</a:t>
            </a:r>
            <a:r>
              <a:rPr lang="en-GB" dirty="0">
                <a:hlinkClick r:id="rId2"/>
              </a:rPr>
              <a:t>://</a:t>
            </a:r>
            <a:r>
              <a:rPr lang="en-GB" dirty="0" smtClean="0">
                <a:hlinkClick r:id="rId2"/>
              </a:rPr>
              <a:t>www.youtube.com/watch?v=fvEMsdV5Xqo</a:t>
            </a:r>
            <a:endParaRPr lang="en-GB" dirty="0" smtClean="0"/>
          </a:p>
          <a:p>
            <a:endParaRPr lang="en-GB" dirty="0"/>
          </a:p>
          <a:p>
            <a:endParaRPr lang="en-GB" dirty="0"/>
          </a:p>
        </p:txBody>
      </p:sp>
    </p:spTree>
    <p:extLst>
      <p:ext uri="{BB962C8B-B14F-4D97-AF65-F5344CB8AC3E}">
        <p14:creationId xmlns:p14="http://schemas.microsoft.com/office/powerpoint/2010/main" val="35410690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1754</TotalTime>
  <Words>1455</Words>
  <Application>Microsoft Office PowerPoint</Application>
  <PresentationFormat>Widescreen</PresentationFormat>
  <Paragraphs>116</Paragraphs>
  <Slides>16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Century Gothic</vt:lpstr>
      <vt:lpstr>Helvetica</vt:lpstr>
      <vt:lpstr>Roboto</vt:lpstr>
      <vt:lpstr>Verdana</vt:lpstr>
      <vt:lpstr>Wingdings 2</vt:lpstr>
      <vt:lpstr>Quotable</vt:lpstr>
      <vt:lpstr>Children and Competitive Sport – Is this a ‘good thing’?</vt:lpstr>
      <vt:lpstr>Initial thoughts?  Children and Competitive Sport </vt:lpstr>
      <vt:lpstr>Human rights: Sport and human rights </vt:lpstr>
      <vt:lpstr>‘Bill of Rights for Young Athletes’ (Martens and Seefeldt, 1979)</vt:lpstr>
      <vt:lpstr>Children Getting Adult Sports Injuries</vt:lpstr>
      <vt:lpstr>Injuries:</vt:lpstr>
      <vt:lpstr>IS INJURY PART OF SPORTS?  A CHILDREN'S RIGHTS PERSPECTIVE (Turkeri-Boskurt, 2018)</vt:lpstr>
      <vt:lpstr>IS INJURY PART OF SPORTS? A CHILDREN'S RIGHTS PERSPECTIVE. (Turkeri-Boskurt &amp; Bulgu, 2020)</vt:lpstr>
      <vt:lpstr>Benefits of sport…</vt:lpstr>
      <vt:lpstr>PowerPoint Presentation</vt:lpstr>
      <vt:lpstr>A Dangerous Game: The Truth About Youth Sports | Nikhil Verma | TEDxChicago </vt:lpstr>
      <vt:lpstr>Specialisation – one sport all year</vt:lpstr>
      <vt:lpstr>Parents?  When do parents become an issue? </vt:lpstr>
      <vt:lpstr>Discussion questions:</vt:lpstr>
      <vt:lpstr>Looking after children in sport…</vt:lpstr>
      <vt:lpstr>Additional video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Competitive Sport – Is this a ‘good thing’?</dc:title>
  <dc:creator>Administrator</dc:creator>
  <cp:lastModifiedBy>Administrator</cp:lastModifiedBy>
  <cp:revision>23</cp:revision>
  <dcterms:created xsi:type="dcterms:W3CDTF">2020-11-11T17:33:32Z</dcterms:created>
  <dcterms:modified xsi:type="dcterms:W3CDTF">2022-10-12T20:17:36Z</dcterms:modified>
</cp:coreProperties>
</file>