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89" autoAdjust="0"/>
  </p:normalViewPr>
  <p:slideViewPr>
    <p:cSldViewPr snapToGrid="0">
      <p:cViewPr varScale="1">
        <p:scale>
          <a:sx n="64" d="100"/>
          <a:sy n="64" d="100"/>
        </p:scale>
        <p:origin x="1104" y="60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9ED2BC-262F-4F4E-A74F-B6D6D140E2E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77D1E4-0972-477F-9C86-BBDA311E1C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1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77D1E4-0972-477F-9C86-BBDA311E1C6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820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9B018-C9CF-7F5F-0704-6817FD6A36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60FBC9-FEBA-1405-3F29-3473A22BF2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842F5-7F35-5366-9A3A-BA54C080E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A9901-393E-B066-3A60-7D4BCC94A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C8D33-D025-B1E0-D588-BB567D718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632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AB192-2DF3-7113-F951-1545089E6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9138A-2846-8ED4-6401-C893EE07E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FEC88-19FB-01D0-F86B-0B3951220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1DD81-C6FF-F92C-7F7B-0FA496690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C539C-E4F5-F429-C228-5BB2F0CB6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912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D1AFD-EB0A-3FA4-1035-8C0B1A461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9C508-A8C1-042B-AB70-D552AA146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E5588-AB42-277A-DD19-7E4E30D30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7A185-8D70-838D-C0F0-FCC6FD177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06E28-22F7-8468-3872-E8F7A649D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832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259BD-91F9-7573-F0A3-E2AB5D7F4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4AC45-3FB8-10A4-96AA-9ED34928B1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7B9ED-D763-5B56-789E-A8576943E1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937A01-115C-D565-530A-09D4D81C7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ACCA10-4B12-0E85-7BC6-D3528DC6D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5C9719-95A3-B697-6F37-57948FD54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73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F30EB-D2E2-D683-99DC-64612CB25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4CFCD-C10F-6AE6-95DE-0F5592A847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BC612-FA3E-02AA-FAB0-F7AAA62DC6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86ECC8-DC19-8F06-83EC-7A140DF5EF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12DCB4-1F7D-BBE0-14E8-E840CC1437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516BDD-9DC5-587A-4C9B-74270D1FD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9F7AD4-6054-8FD7-AB6B-B9C630F67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A162EC-6CF4-F908-6FA6-63726D7B3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485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A1235-FD76-2A5A-135D-7972E7C36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DEC9C5-844B-0516-0FA7-CD889C881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D20443-8524-E91A-C402-1C4CC50A6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8BCF3B-E7DD-3F36-810A-E9600D368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693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D3C091-E6A1-D1AF-082F-DA8455B27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ECF1F5-51C0-6659-F1CD-33DA97F50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A9B0B0-45D6-EE04-7DD1-6D842AC6D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524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50696-F1BC-1203-D713-BDA4D86F5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4197A-DBD3-1449-A504-19C11FFDD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A64A87-AC81-660E-DB74-41004F3821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06734-3166-782B-8957-6F1E39E47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7438C9-CF7C-6A6B-69B8-9F9263051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E2DBA7-AB01-3157-CE66-9EDD8C7F1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16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8D8D4-D725-F9EF-DE6D-C9933070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64E857-CED4-B4AE-6702-D37B841E42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8AA06F-22F7-B475-79EF-656AC65D0F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5DFADC-494E-ACEA-4C97-87DD5963E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94F727-F55A-7BC8-8DC5-BA43E359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9BE23D-FB61-505E-977D-3491E9EB7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838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1E576-C46D-1C9C-73D6-DF8001941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8205C2-0B3F-AE41-1B46-52BBA42F60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18E959-D85C-9AB9-77B5-C864215F9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811F7-334A-ACC3-BA2B-ED98A1177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D5A6F0-F6E6-AE00-29C8-135859E23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978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202492-C25E-9585-B3A6-EE278A7787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001132-0533-68E4-E32E-D4A348EEEF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3D347-3BE1-34C6-5C46-E6FC5C364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3E0703-9B8C-3449-55BF-762099055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B53A6-0D80-10D8-F803-6B6BADEF2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3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92794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CF12A6-0514-B442-C947-6FB1F07FF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E436B-0E92-B1C0-5874-2D57EAF8A6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475F3-AB19-83CA-83A1-CBB5FCEAE7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D28A7F-C94A-4F45-B478-F032E3C6E83D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4192B-EE5E-5E00-B5F1-CBC94A2AF3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ED0E2-67BF-0D3A-601F-2591D21577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A6163D-9720-487B-946B-6CCD0FAB3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00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vestor.starbucks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stockcak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CE643-B3E1-56A7-F6ED-67CF1D89E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910" y="1897380"/>
            <a:ext cx="10584180" cy="1120140"/>
          </a:xfrm>
        </p:spPr>
        <p:txBody>
          <a:bodyPr>
            <a:normAutofit/>
          </a:bodyPr>
          <a:lstStyle/>
          <a:p>
            <a:r>
              <a:rPr lang="en-US" sz="600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Plan Presentation</a:t>
            </a:r>
            <a:endParaRPr lang="en-GB" dirty="0"/>
          </a:p>
        </p:txBody>
      </p:sp>
      <p:sp>
        <p:nvSpPr>
          <p:cNvPr id="5" name="Shape 0">
            <a:extLst>
              <a:ext uri="{FF2B5EF4-FFF2-40B4-BE49-F238E27FC236}">
                <a16:creationId xmlns:a16="http://schemas.microsoft.com/office/drawing/2014/main" id="{A9A0F27B-72EE-C94F-6568-2038AD15904E}"/>
              </a:ext>
            </a:extLst>
          </p:cNvPr>
          <p:cNvSpPr/>
          <p:nvPr/>
        </p:nvSpPr>
        <p:spPr>
          <a:xfrm>
            <a:off x="0" y="0"/>
            <a:ext cx="12192000" cy="182880"/>
          </a:xfrm>
          <a:prstGeom prst="rect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ADE6F1B8-BDA9-1D2B-0961-3BBCD3763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17520"/>
            <a:ext cx="9144000" cy="971866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 algn="ctr">
              <a:buNone/>
            </a:pPr>
            <a:r>
              <a:rPr lang="en-US" sz="3200" dirty="0">
                <a:solidFill>
                  <a:srgbClr val="0070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Starbucks Corporation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86269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97536"/>
          </a:xfrm>
          <a:prstGeom prst="rect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Business Idea, Products and Objectives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036320"/>
            <a:ext cx="5608320" cy="2255520"/>
          </a:xfrm>
          <a:prstGeom prst="roundRect">
            <a:avLst>
              <a:gd name="adj" fmla="val 4324"/>
            </a:avLst>
          </a:prstGeom>
          <a:solidFill>
            <a:srgbClr val="E6F4E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40" y="1158240"/>
            <a:ext cx="390144" cy="390144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341120" y="1158240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8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Core Business Idea</a:t>
            </a:r>
            <a:endParaRPr lang="en-US" sz="18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53440" y="1645920"/>
            <a:ext cx="5120640" cy="13682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Comfortable space between home and work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Focus on experience-based retailing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609600" y="3474720"/>
            <a:ext cx="5608320" cy="2255520"/>
          </a:xfrm>
          <a:prstGeom prst="roundRect">
            <a:avLst>
              <a:gd name="adj" fmla="val 4324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440" y="3596640"/>
            <a:ext cx="390144" cy="390144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341120" y="3596640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8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Products and Services</a:t>
            </a:r>
            <a:endParaRPr lang="en-US" sz="18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853440" y="4084320"/>
            <a:ext cx="5120640" cy="1524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Premium espresso drinks, teas and cold beverages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Digital services via mobile app and Starbucks Rewards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2" descr="/home/workdir/artifacts/searched_images/gCtd7.jp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461760" y="1036320"/>
            <a:ext cx="5120640" cy="341376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6461760" y="4663440"/>
            <a:ext cx="560832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867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Business Objectives</a:t>
            </a:r>
            <a:endParaRPr lang="en-US" sz="18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9"/>
          <p:cNvSpPr/>
          <p:nvPr/>
        </p:nvSpPr>
        <p:spPr>
          <a:xfrm>
            <a:off x="6461760" y="5151120"/>
            <a:ext cx="5608320" cy="426720"/>
          </a:xfrm>
          <a:prstGeom prst="roundRect">
            <a:avLst>
              <a:gd name="adj" fmla="val 14286"/>
            </a:avLst>
          </a:prstGeom>
          <a:solidFill>
            <a:srgbClr val="E6F4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>
            <a:off x="6583680" y="5175504"/>
            <a:ext cx="5364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333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Short term: Digital innovation, efficiency and customer engagement</a:t>
            </a:r>
            <a:endParaRPr lang="en-US" sz="13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1"/>
          <p:cNvSpPr/>
          <p:nvPr/>
        </p:nvSpPr>
        <p:spPr>
          <a:xfrm>
            <a:off x="6461760" y="5730240"/>
            <a:ext cx="5120640" cy="426720"/>
          </a:xfrm>
          <a:prstGeom prst="roundRect">
            <a:avLst>
              <a:gd name="adj" fmla="val 14286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2"/>
          <p:cNvSpPr/>
          <p:nvPr/>
        </p:nvSpPr>
        <p:spPr>
          <a:xfrm>
            <a:off x="6583680" y="5754624"/>
            <a:ext cx="4876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333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Long term: Global expansion and sustainability leadership</a:t>
            </a:r>
            <a:endParaRPr lang="en-US" sz="13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D825AF-3AE5-6A47-A98A-27003D58932A}"/>
              </a:ext>
            </a:extLst>
          </p:cNvPr>
          <p:cNvSpPr txBox="1"/>
          <p:nvPr/>
        </p:nvSpPr>
        <p:spPr>
          <a:xfrm>
            <a:off x="1048512" y="6347460"/>
            <a:ext cx="7203948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(Kotler and Keller, 2021; Burns, 2020; Freeman et al., 2021)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97536"/>
          </a:xfrm>
          <a:prstGeom prst="rect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50000"/>
              </a:lnSpc>
            </a:pPr>
            <a:r>
              <a:rPr lang="en-US" sz="3467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Unique Selling Point (USP)</a:t>
            </a:r>
            <a:endParaRPr lang="en-US" sz="3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1463040"/>
            <a:ext cx="5486400" cy="21336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40" y="164592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402080" y="1645920"/>
            <a:ext cx="445008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733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Premium Quality and Experience</a:t>
            </a:r>
            <a:endParaRPr lang="en-US" sz="17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853440" y="2194560"/>
            <a:ext cx="499872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467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High quality coffee combined with exceptional customer experience.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400800" y="1463040"/>
            <a:ext cx="5486400" cy="21336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4640" y="1645920"/>
            <a:ext cx="426720" cy="42672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193280" y="1645920"/>
            <a:ext cx="445008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733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The 'Third Place' Concept</a:t>
            </a:r>
            <a:endParaRPr lang="en-US" sz="17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8"/>
          <p:cNvSpPr/>
          <p:nvPr/>
        </p:nvSpPr>
        <p:spPr>
          <a:xfrm>
            <a:off x="6644640" y="2194560"/>
            <a:ext cx="499872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467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Comfortable, inviting stores with free Wi-Fi and cosy seating create emotional connection.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609600" y="3779520"/>
            <a:ext cx="5486400" cy="21336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440" y="3962400"/>
            <a:ext cx="426720" cy="42672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402080" y="3962400"/>
            <a:ext cx="445008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733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Product Customisation</a:t>
            </a:r>
            <a:endParaRPr lang="en-US" sz="17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1"/>
          <p:cNvSpPr/>
          <p:nvPr/>
        </p:nvSpPr>
        <p:spPr>
          <a:xfrm>
            <a:off x="853440" y="4511040"/>
            <a:ext cx="499872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467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Extensive personalisation of drinks builds customer ownership and satisfaction, increasing loyalty and perceived value.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6400800" y="3779520"/>
            <a:ext cx="5486400" cy="21336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4640" y="3962400"/>
            <a:ext cx="426720" cy="42672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7193280" y="3962400"/>
            <a:ext cx="445008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733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Ethical and Sustainable Brand</a:t>
            </a:r>
            <a:endParaRPr lang="en-US" sz="17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4"/>
          <p:cNvSpPr/>
          <p:nvPr/>
        </p:nvSpPr>
        <p:spPr>
          <a:xfrm>
            <a:off x="6644640" y="4511040"/>
            <a:ext cx="499872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467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CAFE programme and responsible sourcing appeal to socially conscious consumers and strengthen brand reputation.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40C721-DA47-C3B1-630F-4D545241B838}"/>
              </a:ext>
            </a:extLst>
          </p:cNvPr>
          <p:cNvSpPr txBox="1"/>
          <p:nvPr/>
        </p:nvSpPr>
        <p:spPr>
          <a:xfrm>
            <a:off x="4838700" y="6096000"/>
            <a:ext cx="2887980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(Kotler and Keller, 2021)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97536"/>
          </a:xfrm>
          <a:prstGeom prst="rect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50000"/>
              </a:lnSpc>
            </a:pPr>
            <a:r>
              <a:rPr lang="en-US" sz="3467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Competitor Analysis</a:t>
            </a:r>
            <a:endParaRPr lang="en-US" sz="3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03632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8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Direct Competitors</a:t>
            </a:r>
            <a:endParaRPr lang="en-US" sz="18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1463040"/>
            <a:ext cx="5364480" cy="1785620"/>
          </a:xfrm>
          <a:prstGeom prst="roundRect">
            <a:avLst>
              <a:gd name="adj" fmla="val 5333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3440" y="1584960"/>
            <a:ext cx="487680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Dunkin (USA focus)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853440" y="2011680"/>
            <a:ext cx="4876800" cy="5242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Competes on price leadership, speed and convenience.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217920" y="1463040"/>
            <a:ext cx="5364480" cy="1828800"/>
          </a:xfrm>
          <a:prstGeom prst="roundRect">
            <a:avLst>
              <a:gd name="adj" fmla="val 5333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61760" y="1584960"/>
            <a:ext cx="487680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Costa Coffee (UK and Europe)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461760" y="2011680"/>
            <a:ext cx="4876800" cy="1158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Competes directly on store location, loyalty programmes and brand positioning in key European markets.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35726" y="353568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8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Indirect Competitors</a:t>
            </a:r>
            <a:endParaRPr lang="en-US" sz="18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3901440"/>
            <a:ext cx="5364480" cy="1828800"/>
          </a:xfrm>
          <a:prstGeom prst="roundRect">
            <a:avLst>
              <a:gd name="adj" fmla="val 5333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3440" y="4023360"/>
            <a:ext cx="487680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600" b="1" dirty="0" err="1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McCafe</a:t>
            </a:r>
            <a:r>
              <a:rPr lang="en-US" sz="1600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(McDonald's)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53440" y="4450080"/>
            <a:ext cx="4876800" cy="1158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Uses convenience and low prices to attract occasional coffee buyers.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217920" y="3901440"/>
            <a:ext cx="5364480" cy="1828800"/>
          </a:xfrm>
          <a:prstGeom prst="roundRect">
            <a:avLst>
              <a:gd name="adj" fmla="val 5333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61760" y="4023360"/>
            <a:ext cx="487680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Independent Coffee Shops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61760" y="4450080"/>
            <a:ext cx="4876800" cy="1158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Compete on local character, artisanal products and </a:t>
            </a:r>
            <a:r>
              <a:rPr lang="en-US" sz="1600" dirty="0" err="1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personalised</a:t>
            </a:r>
            <a:r>
              <a:rPr lang="en-US" sz="16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service.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F1876A5-57D8-0419-4DAD-EF53D7737B03}"/>
              </a:ext>
            </a:extLst>
          </p:cNvPr>
          <p:cNvSpPr txBox="1"/>
          <p:nvPr/>
        </p:nvSpPr>
        <p:spPr>
          <a:xfrm>
            <a:off x="4536440" y="5748020"/>
            <a:ext cx="6096000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(Ferrell and Hartline, 2021).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97536"/>
          </a:xfrm>
          <a:prstGeom prst="rect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2933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Market Segmentation and 4Ps Marketing Mix</a:t>
            </a:r>
            <a:endParaRPr lang="en-US" sz="29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600" y="1121664"/>
            <a:ext cx="286512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733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Application of the 4Ps</a:t>
            </a:r>
            <a:endParaRPr lang="en-US" sz="17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09600" y="1670304"/>
            <a:ext cx="2682240" cy="3883829"/>
          </a:xfrm>
          <a:prstGeom prst="roundRect">
            <a:avLst>
              <a:gd name="adj" fmla="val 3636"/>
            </a:avLst>
          </a:prstGeom>
          <a:solidFill>
            <a:srgbClr val="E6F4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31520" y="1833118"/>
            <a:ext cx="243840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50000"/>
              </a:lnSpc>
            </a:pPr>
            <a:r>
              <a:rPr lang="en-US" sz="14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PRODUCT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31520" y="2386076"/>
            <a:ext cx="2438400" cy="28016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Wide range of </a:t>
            </a:r>
            <a:r>
              <a:rPr lang="en-US" dirty="0" err="1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customisable</a:t>
            </a: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beverages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Seasonal and limited-edition drinks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3474720" y="1670304"/>
            <a:ext cx="2682240" cy="3883829"/>
          </a:xfrm>
          <a:prstGeom prst="roundRect">
            <a:avLst>
              <a:gd name="adj" fmla="val 3636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589020" y="1833118"/>
            <a:ext cx="243840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50000"/>
              </a:lnSpc>
            </a:pPr>
            <a:r>
              <a:rPr lang="en-US" sz="14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PRICE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3596640" y="2386076"/>
            <a:ext cx="2438400" cy="262619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Premium pricing strategy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Justified by quality, ambience and brand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339840" y="1670304"/>
            <a:ext cx="2682240" cy="3883829"/>
          </a:xfrm>
          <a:prstGeom prst="roundRect">
            <a:avLst>
              <a:gd name="adj" fmla="val 3636"/>
            </a:avLst>
          </a:prstGeom>
          <a:solidFill>
            <a:srgbClr val="E6F4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61760" y="1833118"/>
            <a:ext cx="243840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50000"/>
              </a:lnSpc>
            </a:pPr>
            <a:r>
              <a:rPr lang="en-US" sz="14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PLACE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461760" y="2386076"/>
            <a:ext cx="2438400" cy="262619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Strategic urban and high-traffic locations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Drive-</a:t>
            </a:r>
            <a:r>
              <a:rPr lang="en-US" dirty="0" err="1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thrus</a:t>
            </a: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, airports and supermarkets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9204960" y="1670304"/>
            <a:ext cx="2682240" cy="3883829"/>
          </a:xfrm>
          <a:prstGeom prst="roundRect">
            <a:avLst>
              <a:gd name="adj" fmla="val 3636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326880" y="1833118"/>
            <a:ext cx="2438400" cy="3901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50000"/>
              </a:lnSpc>
            </a:pPr>
            <a:r>
              <a:rPr lang="en-US" sz="1467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PROMOTION</a:t>
            </a:r>
            <a:endParaRPr lang="en-US" sz="14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9326880" y="2386076"/>
            <a:ext cx="2438400" cy="28016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Integrated social media and influencer campaigns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Starbucks Rewards for retention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7AEC241-DFB3-4089-AA91-F72118758527}"/>
              </a:ext>
            </a:extLst>
          </p:cNvPr>
          <p:cNvSpPr txBox="1"/>
          <p:nvPr/>
        </p:nvSpPr>
        <p:spPr>
          <a:xfrm>
            <a:off x="4570730" y="6002036"/>
            <a:ext cx="31724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(Kotler and Armstrong, 2022)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97536"/>
          </a:xfrm>
          <a:prstGeom prst="rect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2933" b="1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Online Marketing and Financial Planning</a:t>
            </a:r>
            <a:endParaRPr lang="en-US" sz="29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036320"/>
            <a:ext cx="5608320" cy="2475468"/>
          </a:xfrm>
          <a:prstGeom prst="roundRect">
            <a:avLst>
              <a:gd name="adj" fmla="val 3636"/>
            </a:avLst>
          </a:prstGeom>
          <a:solidFill>
            <a:srgbClr val="E6F4E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40" y="1158240"/>
            <a:ext cx="390144" cy="390144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341120" y="1158240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733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Online Marketing Strategies</a:t>
            </a:r>
            <a:endParaRPr lang="en-US" sz="17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53440" y="1645920"/>
            <a:ext cx="5120640" cy="1601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Mobile app for ordering, payment and rewards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Data-driven </a:t>
            </a:r>
            <a:r>
              <a:rPr lang="en-US" dirty="0" err="1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personalisation</a:t>
            </a:r>
            <a:r>
              <a:rPr lang="en-US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and offers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1" descr="/home/workdir/artifacts/searched_images/TnnNz.jp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461760" y="1036320"/>
            <a:ext cx="5120640" cy="2682240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609600" y="3881120"/>
            <a:ext cx="10972800" cy="2607548"/>
          </a:xfrm>
          <a:prstGeom prst="roundRect">
            <a:avLst>
              <a:gd name="adj" fmla="val 5161"/>
            </a:avLst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680" y="4023360"/>
            <a:ext cx="390144" cy="390144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341120" y="4029948"/>
            <a:ext cx="9997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US" sz="1733" b="1" dirty="0">
                <a:solidFill>
                  <a:srgbClr val="00704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Financial Growth and Funding</a:t>
            </a:r>
            <a:endParaRPr lang="en-US" sz="17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7"/>
          <p:cNvSpPr/>
          <p:nvPr/>
        </p:nvSpPr>
        <p:spPr>
          <a:xfrm>
            <a:off x="868680" y="4413504"/>
            <a:ext cx="10485120" cy="195503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2024: 40,199 stores, &gt;$35 billion revenue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Digital channels drove resilience during the pandemic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Initial funding and public listing enabled rapid scaling while maintaining quality.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3397B30-6D81-1F18-660B-177C820DADDB}"/>
              </a:ext>
            </a:extLst>
          </p:cNvPr>
          <p:cNvSpPr txBox="1"/>
          <p:nvPr/>
        </p:nvSpPr>
        <p:spPr>
          <a:xfrm>
            <a:off x="3048000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1E29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(Chaffey and Ellis-Chadwick, 2019; Burns, 2020).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304144" y="674133"/>
            <a:ext cx="9583711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400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and Key Takeaways</a:t>
            </a:r>
            <a:endParaRPr lang="en-US" sz="4000" dirty="0"/>
          </a:p>
        </p:txBody>
      </p:sp>
      <p:sp>
        <p:nvSpPr>
          <p:cNvPr id="7" name="Text 5"/>
          <p:cNvSpPr/>
          <p:nvPr/>
        </p:nvSpPr>
        <p:spPr>
          <a:xfrm>
            <a:off x="609600" y="1862528"/>
            <a:ext cx="9793574" cy="28854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Emotional connection and environment.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SWOT, 4Ps and segmentation frameworks.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and data-driven </a:t>
            </a:r>
            <a:r>
              <a:rPr lang="en-US" sz="2800" dirty="0" err="1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personalisation</a:t>
            </a:r>
            <a:r>
              <a:rPr lang="en-US" sz="28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Economic cycles and competition</a:t>
            </a:r>
            <a:r>
              <a:rPr lang="en-US" sz="20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46911DA-D54F-D3E3-5873-02B3E20DC4E5}"/>
              </a:ext>
            </a:extLst>
          </p:cNvPr>
          <p:cNvSpPr txBox="1"/>
          <p:nvPr/>
        </p:nvSpPr>
        <p:spPr>
          <a:xfrm>
            <a:off x="4180590" y="5051047"/>
            <a:ext cx="47275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(Freeman et al., 2021)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97536"/>
          </a:xfrm>
          <a:prstGeom prst="rect">
            <a:avLst/>
          </a:prstGeom>
          <a:solidFill>
            <a:srgbClr val="00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09600" y="304800"/>
            <a:ext cx="109728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3467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3467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FF2CA71-8444-EBAE-B909-BCC10A370285}"/>
              </a:ext>
            </a:extLst>
          </p:cNvPr>
          <p:cNvSpPr txBox="1"/>
          <p:nvPr/>
        </p:nvSpPr>
        <p:spPr>
          <a:xfrm>
            <a:off x="241300" y="1121664"/>
            <a:ext cx="11709400" cy="5027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Baines, P., Fill, C. and Rosengren, S. (2021) Marketing.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Burns, P. (2020) Entrepreneurship and Small Business.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Red Globe Press.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Chaffey, D. and Ellis-Chadwick, F. (2019) Digital Marketing. 7th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Ferrell, O.C. and Hartline, M. (2021) Marketing Strategy. 8th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Boston: Cengage Learning.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Freeman, R.E., Phillips, R. and Sisodia, R. (2021) 'Tensions in Stakeholder Theory', Business and Society Review, 126(2), pp. 1–15.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Johnson, G., Scholes, K. and Whittington, R. (2020) Exploring Corporate Strategy. 12th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Kotler, P. and Armstrong, G. (2022) Principles of Marketing. 19th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Kotler, P. and Keller, K.L. (2021) Marketing Management. 16th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Slack, N. and Brandon-Jones, A. (2022) Operations Management. 10th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Starbucks (2024) Fiscal 2024 Annual Report.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https://investor.starbucks.com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2026).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StockCake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(2024) Busy coffee shop interior.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https://stockcake.com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8 July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684</Words>
  <Application>Microsoft Office PowerPoint</Application>
  <PresentationFormat>Widescreen</PresentationFormat>
  <Paragraphs>85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Business Plan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10</cp:revision>
  <dcterms:created xsi:type="dcterms:W3CDTF">2026-07-08T17:35:04Z</dcterms:created>
  <dcterms:modified xsi:type="dcterms:W3CDTF">2026-07-10T19:11:33Z</dcterms:modified>
</cp:coreProperties>
</file>