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5"/>
  </p:notesMasterIdLst>
  <p:handoutMasterIdLst>
    <p:handoutMasterId r:id="rId26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36" r:id="rId9"/>
    <p:sldId id="329" r:id="rId10"/>
    <p:sldId id="335" r:id="rId11"/>
    <p:sldId id="331" r:id="rId12"/>
    <p:sldId id="332" r:id="rId13"/>
    <p:sldId id="333" r:id="rId14"/>
    <p:sldId id="334" r:id="rId15"/>
    <p:sldId id="337" r:id="rId16"/>
    <p:sldId id="338" r:id="rId17"/>
    <p:sldId id="339" r:id="rId18"/>
    <p:sldId id="340" r:id="rId19"/>
    <p:sldId id="341" r:id="rId20"/>
    <p:sldId id="342" r:id="rId21"/>
    <p:sldId id="344" r:id="rId22"/>
    <p:sldId id="343" r:id="rId23"/>
    <p:sldId id="322" r:id="rId24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5" autoAdjust="0"/>
    <p:restoredTop sz="94038" autoAdjust="0"/>
  </p:normalViewPr>
  <p:slideViewPr>
    <p:cSldViewPr>
      <p:cViewPr varScale="1">
        <p:scale>
          <a:sx n="65" d="100"/>
          <a:sy n="65" d="100"/>
        </p:scale>
        <p:origin x="5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128519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15 – Understanding User Behaviour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91E0063-8D1A-86DE-13AA-A021E7B09B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Usability, accessibility and UX help us assess an experience; understanding behaviour helps us explain it</a:t>
            </a:r>
          </a:p>
          <a:p>
            <a:pPr lvl="0"/>
            <a:r>
              <a:rPr lang="en-GB" dirty="0"/>
              <a:t>Graphic design can influence what users notice and how they interpret an interface</a:t>
            </a:r>
          </a:p>
          <a:p>
            <a:pPr lvl="0"/>
            <a:r>
              <a:rPr lang="en-GB" dirty="0"/>
              <a:t>Today’s focus is why people act, hesitate or abandon a task</a:t>
            </a:r>
          </a:p>
          <a:p>
            <a:pPr lvl="0"/>
            <a:r>
              <a:rPr lang="en-GB" dirty="0"/>
              <a:t>Useful things to remember</a:t>
            </a:r>
          </a:p>
          <a:p>
            <a:pPr lvl="1"/>
            <a:r>
              <a:rPr lang="en-GB" dirty="0"/>
              <a:t>User goals may not be the same as organisational goals</a:t>
            </a:r>
          </a:p>
          <a:p>
            <a:pPr lvl="1"/>
            <a:r>
              <a:rPr lang="en-GB" dirty="0"/>
              <a:t>Expectations and context can affect behaviour</a:t>
            </a:r>
          </a:p>
          <a:p>
            <a:pPr lvl="1"/>
            <a:r>
              <a:rPr lang="en-GB" dirty="0"/>
              <a:t>Interfaces can influence emotion and motivation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9C16BD5-2F39-7162-DB4B-71D807D02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They Do That?</a:t>
            </a:r>
          </a:p>
        </p:txBody>
      </p:sp>
    </p:spTree>
    <p:extLst>
      <p:ext uri="{BB962C8B-B14F-4D97-AF65-F5344CB8AC3E}">
        <p14:creationId xmlns:p14="http://schemas.microsoft.com/office/powerpoint/2010/main" val="3900318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2336" lvl="1" indent="0">
              <a:buNone/>
            </a:pPr>
            <a:r>
              <a:rPr lang="en-GB" dirty="0"/>
              <a:t>“If you know the enemy and know yourself, you need not fear the result of a hundred battles. If you know yourself but not the enemy, for every victory gained you will also suffer a defeat. If you know neither the enemy nor yourself, you will succumb in every battle.”</a:t>
            </a:r>
          </a:p>
          <a:p>
            <a:pPr marL="109728" indent="0" algn="r">
              <a:buNone/>
            </a:pPr>
            <a:r>
              <a:rPr lang="en-GB" dirty="0"/>
              <a:t>Sun Tzu, </a:t>
            </a:r>
            <a:r>
              <a:rPr lang="en-GB" i="1" dirty="0"/>
              <a:t>The Art of War</a:t>
            </a:r>
            <a:endParaRPr lang="en-GB" dirty="0"/>
          </a:p>
          <a:p>
            <a:endParaRPr lang="en-GB" dirty="0"/>
          </a:p>
          <a:p>
            <a:r>
              <a:rPr lang="en-GB" dirty="0"/>
              <a:t>You cannot design an effective UX without understanding the users</a:t>
            </a:r>
          </a:p>
          <a:p>
            <a:r>
              <a:rPr lang="en-GB" dirty="0"/>
              <a:t>You also cannot design an effective UX without understanding yourself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 Yourself</a:t>
            </a:r>
          </a:p>
        </p:txBody>
      </p:sp>
    </p:spTree>
    <p:extLst>
      <p:ext uri="{BB962C8B-B14F-4D97-AF65-F5344CB8AC3E}">
        <p14:creationId xmlns:p14="http://schemas.microsoft.com/office/powerpoint/2010/main" val="1505022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B15535-2E1C-C2B4-3526-B0BBCCE54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Designers bring knowledge and assumptions that users may not share</a:t>
            </a:r>
          </a:p>
          <a:p>
            <a:pPr lvl="1"/>
            <a:r>
              <a:rPr lang="en-GB" dirty="0"/>
              <a:t>We know how the system works</a:t>
            </a:r>
          </a:p>
          <a:p>
            <a:pPr lvl="1"/>
            <a:r>
              <a:rPr lang="en-GB" dirty="0"/>
              <a:t>We understand its terminology</a:t>
            </a:r>
          </a:p>
          <a:p>
            <a:pPr lvl="1"/>
            <a:r>
              <a:rPr lang="en-GB" dirty="0"/>
              <a:t>We know why information is required</a:t>
            </a:r>
          </a:p>
          <a:p>
            <a:pPr lvl="1"/>
            <a:r>
              <a:rPr lang="en-GB" dirty="0"/>
              <a:t>We may prioritise technical or organisational convenience</a:t>
            </a:r>
          </a:p>
          <a:p>
            <a:r>
              <a:rPr lang="en-GB" dirty="0"/>
              <a:t>Knowing the system can make its difficulties harder to notice</a:t>
            </a:r>
          </a:p>
          <a:p>
            <a:pPr lvl="1"/>
            <a:r>
              <a:rPr lang="en-GB" dirty="0"/>
              <a:t>A developer understands why a database needs a field; a user needs to understand why the service asks for that information.</a:t>
            </a:r>
          </a:p>
          <a:p>
            <a:r>
              <a:rPr lang="en-GB" dirty="0"/>
              <a:t>Users may have substantial subject knowledge while being unfamiliar with this particular interface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197CEFC-329D-BC7F-F386-139BDA038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Designer Perspective</a:t>
            </a:r>
          </a:p>
        </p:txBody>
      </p:sp>
    </p:spTree>
    <p:extLst>
      <p:ext uri="{BB962C8B-B14F-4D97-AF65-F5344CB8AC3E}">
        <p14:creationId xmlns:p14="http://schemas.microsoft.com/office/powerpoint/2010/main" val="2326475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8624D1A-2EB4-DA23-B1B4-726859DD3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Users don’t always want what organisations want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Goals can legitimately differ</a:t>
            </a:r>
          </a:p>
          <a:p>
            <a:r>
              <a:rPr lang="en-GB" dirty="0"/>
              <a:t>Services must work within operational constraints, but should explain them in terms that users understand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7B8224-D333-31C9-829B-579BE1064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and Organisational Goals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BA01F9E-7CAB-C572-2895-DBBE13684D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104058"/>
              </p:ext>
            </p:extLst>
          </p:nvPr>
        </p:nvGraphicFramePr>
        <p:xfrm>
          <a:off x="457200" y="1412776"/>
          <a:ext cx="8229600" cy="365760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098576">
                  <a:extLst>
                    <a:ext uri="{9D8B030D-6E8A-4147-A177-3AD203B41FA5}">
                      <a16:colId xmlns:a16="http://schemas.microsoft.com/office/drawing/2014/main" val="3722770255"/>
                    </a:ext>
                  </a:extLst>
                </a:gridCol>
                <a:gridCol w="3456384">
                  <a:extLst>
                    <a:ext uri="{9D8B030D-6E8A-4147-A177-3AD203B41FA5}">
                      <a16:colId xmlns:a16="http://schemas.microsoft.com/office/drawing/2014/main" val="3363249462"/>
                    </a:ext>
                  </a:extLst>
                </a:gridCol>
                <a:gridCol w="2674640">
                  <a:extLst>
                    <a:ext uri="{9D8B030D-6E8A-4147-A177-3AD203B41FA5}">
                      <a16:colId xmlns:a16="http://schemas.microsoft.com/office/drawing/2014/main" val="29296634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Situation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User goal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Organisational goal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165535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Booking an appointment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Obtain a suitable appointment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Allocate available capacity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021472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Using a shopping app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Find a suitable item at an acceptable price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Increase sales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90690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Using a student portal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Find information and complete university tasks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Deliver services and communicate information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158330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983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BE27D7C-524D-FF8B-D00A-6C1E273C0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When encountering a system, users may ask:</a:t>
            </a:r>
          </a:p>
          <a:p>
            <a:pPr lvl="1"/>
            <a:r>
              <a:rPr lang="en-GB" b="1" dirty="0"/>
              <a:t>What is this? </a:t>
            </a:r>
            <a:r>
              <a:rPr lang="en-GB" dirty="0"/>
              <a:t>- What does this service do?</a:t>
            </a:r>
          </a:p>
          <a:p>
            <a:pPr lvl="1"/>
            <a:r>
              <a:rPr lang="en-GB" b="1" dirty="0"/>
              <a:t>Is it relevant to me? </a:t>
            </a:r>
            <a:r>
              <a:rPr lang="en-GB" dirty="0"/>
              <a:t>- Can it help with my goal?</a:t>
            </a:r>
          </a:p>
          <a:p>
            <a:pPr lvl="1"/>
            <a:r>
              <a:rPr lang="en-GB" b="1" dirty="0"/>
              <a:t>What can I do here? </a:t>
            </a:r>
            <a:r>
              <a:rPr lang="en-GB" dirty="0"/>
              <a:t>- Which actions are available?</a:t>
            </a:r>
          </a:p>
          <a:p>
            <a:pPr lvl="1"/>
            <a:r>
              <a:rPr lang="en-GB" b="1" dirty="0"/>
              <a:t>What happens next? </a:t>
            </a:r>
            <a:r>
              <a:rPr lang="en-GB" dirty="0"/>
              <a:t>- What will my action commit me to?</a:t>
            </a:r>
          </a:p>
          <a:p>
            <a:r>
              <a:rPr lang="en-GB" dirty="0"/>
              <a:t>These questions are generally answered by titles, labels, visual hierarchy, and calls to action</a:t>
            </a:r>
          </a:p>
          <a:p>
            <a:r>
              <a:rPr lang="en-GB" dirty="0"/>
              <a:t>Control labels need to be clear and explanatory</a:t>
            </a:r>
          </a:p>
          <a:p>
            <a:pPr lvl="1"/>
            <a:r>
              <a:rPr lang="en-GB" dirty="0"/>
              <a:t>“Continue” can be confusing</a:t>
            </a:r>
          </a:p>
          <a:p>
            <a:r>
              <a:rPr lang="en-GB" dirty="0"/>
              <a:t>Remember that users may arrive at a page without going through the home page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462327A-21CB-E689-3D32-6F21E1B8F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Questions</a:t>
            </a:r>
          </a:p>
        </p:txBody>
      </p:sp>
    </p:spTree>
    <p:extLst>
      <p:ext uri="{BB962C8B-B14F-4D97-AF65-F5344CB8AC3E}">
        <p14:creationId xmlns:p14="http://schemas.microsoft.com/office/powerpoint/2010/main" val="2738215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433002-203A-E915-1908-EE01A2E6E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Users will have a mental model of how they think the system will work</a:t>
            </a:r>
          </a:p>
          <a:p>
            <a:r>
              <a:rPr lang="en-GB" dirty="0"/>
              <a:t>Users build expectations from:</a:t>
            </a:r>
          </a:p>
          <a:p>
            <a:pPr lvl="1"/>
            <a:r>
              <a:rPr lang="en-GB" dirty="0"/>
              <a:t>Previous experience</a:t>
            </a:r>
          </a:p>
          <a:p>
            <a:pPr lvl="1"/>
            <a:r>
              <a:rPr lang="en-GB" dirty="0"/>
              <a:t>Familiar interface conventions</a:t>
            </a:r>
          </a:p>
          <a:p>
            <a:pPr lvl="1"/>
            <a:r>
              <a:rPr lang="en-GB" dirty="0"/>
              <a:t>Labels and visual cues</a:t>
            </a:r>
          </a:p>
          <a:p>
            <a:pPr lvl="1"/>
            <a:r>
              <a:rPr lang="en-GB" dirty="0"/>
              <a:t>Feedback from their actions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B4E1EDB-D2ED-5B94-46BE-F3534F144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and Mental Models</a:t>
            </a:r>
          </a:p>
        </p:txBody>
      </p:sp>
    </p:spTree>
    <p:extLst>
      <p:ext uri="{BB962C8B-B14F-4D97-AF65-F5344CB8AC3E}">
        <p14:creationId xmlns:p14="http://schemas.microsoft.com/office/powerpoint/2010/main" val="44908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2065E-9B9F-2E34-F408-5702B9BA43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D3DC0B2-F54F-325E-A85D-25DBFA26D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arise when the interface behaves differently from what the user expects.</a:t>
            </a:r>
          </a:p>
          <a:p>
            <a:pPr lvl="1"/>
            <a:r>
              <a:rPr lang="en-GB" dirty="0"/>
              <a:t>A user expects a basket to retain items while they browse</a:t>
            </a:r>
          </a:p>
          <a:p>
            <a:pPr lvl="1"/>
            <a:r>
              <a:rPr lang="en-GB" dirty="0"/>
              <a:t>An element looks clickable, but nothing happens when the user selects it</a:t>
            </a:r>
          </a:p>
          <a:p>
            <a:pPr lvl="0"/>
            <a:r>
              <a:rPr lang="en-GB" dirty="0"/>
              <a:t>A mental model can be incomplete yet sufficient for a user’s task</a:t>
            </a:r>
          </a:p>
          <a:p>
            <a:pPr lvl="0"/>
            <a:r>
              <a:rPr lang="en-GB" dirty="0"/>
              <a:t>Don’t assume that the user shares your expectations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08D30D5-D5A0-0BE7-7351-7E57EE205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and Mental Models</a:t>
            </a:r>
          </a:p>
        </p:txBody>
      </p:sp>
    </p:spTree>
    <p:extLst>
      <p:ext uri="{BB962C8B-B14F-4D97-AF65-F5344CB8AC3E}">
        <p14:creationId xmlns:p14="http://schemas.microsoft.com/office/powerpoint/2010/main" val="1797509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758EE54-499C-6B6F-570F-41E9BC290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The same person may behave differently when:</a:t>
            </a:r>
          </a:p>
          <a:p>
            <a:pPr lvl="1"/>
            <a:r>
              <a:rPr lang="en-GB" dirty="0"/>
              <a:t>They are experienced or unfamiliar with the task.</a:t>
            </a:r>
          </a:p>
          <a:p>
            <a:pPr lvl="1"/>
            <a:r>
              <a:rPr lang="en-GB" dirty="0"/>
              <a:t>They have plenty of time or face a deadline</a:t>
            </a:r>
          </a:p>
          <a:p>
            <a:pPr lvl="1"/>
            <a:r>
              <a:rPr lang="en-GB" dirty="0"/>
              <a:t>They feel confident or worried about making a mistake</a:t>
            </a:r>
          </a:p>
          <a:p>
            <a:pPr lvl="1"/>
            <a:r>
              <a:rPr lang="en-GB" dirty="0"/>
              <a:t>They use different devices or access methods.</a:t>
            </a:r>
          </a:p>
          <a:p>
            <a:pPr lvl="1"/>
            <a:r>
              <a:rPr lang="en-GB" dirty="0"/>
              <a:t>Their attention is divided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46C3F91-9683-FB77-F0CB-B98B8C23C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Depends on Context</a:t>
            </a:r>
          </a:p>
        </p:txBody>
      </p:sp>
    </p:spTree>
    <p:extLst>
      <p:ext uri="{BB962C8B-B14F-4D97-AF65-F5344CB8AC3E}">
        <p14:creationId xmlns:p14="http://schemas.microsoft.com/office/powerpoint/2010/main" val="209015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B9581B-D806-7C7D-A1BC-BF26638E0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C4222F7-3117-2EB1-D40E-ED64BC96D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Behaviour alone does not reveal the reason behind it</a:t>
            </a:r>
          </a:p>
          <a:p>
            <a:pPr lvl="1"/>
            <a:r>
              <a:rPr lang="en-GB" dirty="0"/>
              <a:t>Differences in language, culture, disability and prior experience influence behaviour</a:t>
            </a:r>
          </a:p>
          <a:p>
            <a:pPr lvl="1"/>
            <a:r>
              <a:rPr lang="en-GB" dirty="0"/>
              <a:t>A pause could indicate confusion, careful checking, interruption or a slow connection</a:t>
            </a:r>
          </a:p>
          <a:p>
            <a:pPr lvl="1"/>
            <a:r>
              <a:rPr lang="en-GB" dirty="0"/>
              <a:t>A user abandoning a task might have completed their goal elsewhere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5DE5F0-98F4-C99B-BF7B-613B5DDE6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Depends on Context</a:t>
            </a:r>
          </a:p>
        </p:txBody>
      </p:sp>
    </p:spTree>
    <p:extLst>
      <p:ext uri="{BB962C8B-B14F-4D97-AF65-F5344CB8AC3E}">
        <p14:creationId xmlns:p14="http://schemas.microsoft.com/office/powerpoint/2010/main" val="2022586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B2CF22D-1AD8-8068-E9EB-3D556905B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Scenario: booking a university support appointment</a:t>
            </a:r>
          </a:p>
          <a:p>
            <a:pPr lvl="1"/>
            <a:r>
              <a:rPr lang="en-GB" dirty="0"/>
              <a:t>A student wants to book an appointment before an assessment deadline</a:t>
            </a:r>
          </a:p>
          <a:p>
            <a:r>
              <a:rPr lang="en-GB" dirty="0"/>
              <a:t>The interface:</a:t>
            </a:r>
          </a:p>
          <a:p>
            <a:pPr lvl="1"/>
            <a:r>
              <a:rPr lang="en-GB" dirty="0"/>
              <a:t>Uses categories named after university departments</a:t>
            </a:r>
          </a:p>
          <a:p>
            <a:pPr lvl="1"/>
            <a:r>
              <a:rPr lang="en-GB" dirty="0"/>
              <a:t>Asks the student to choose a “service pathway”</a:t>
            </a:r>
          </a:p>
          <a:p>
            <a:pPr lvl="1"/>
            <a:r>
              <a:rPr lang="en-GB" dirty="0"/>
              <a:t>Requires a telephone number without explaining why</a:t>
            </a:r>
          </a:p>
          <a:p>
            <a:pPr lvl="1"/>
            <a:r>
              <a:rPr lang="en-GB" dirty="0"/>
              <a:t>Displays “Request received” after submission</a:t>
            </a:r>
          </a:p>
          <a:p>
            <a:pPr lvl="1"/>
            <a:r>
              <a:rPr lang="en-GB" dirty="0"/>
              <a:t>Gives no appointment time or response deadline</a:t>
            </a:r>
          </a:p>
          <a:p>
            <a:endParaRPr lang="en-GB" dirty="0"/>
          </a:p>
          <a:p>
            <a:r>
              <a:rPr lang="en-GB" dirty="0"/>
              <a:t>Task: analyse the interaction from the student’s perspective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AA237C3-1F12-15B3-390A-985441D29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419713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7E12D0-9F2D-7B2F-E916-8B87CB996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 interface can contribute to feelings such as:</a:t>
            </a:r>
          </a:p>
          <a:p>
            <a:pPr lvl="1"/>
            <a:r>
              <a:rPr lang="en-GB" dirty="0"/>
              <a:t>Confidence</a:t>
            </a:r>
          </a:p>
          <a:p>
            <a:pPr lvl="1"/>
            <a:r>
              <a:rPr lang="en-GB" dirty="0"/>
              <a:t>Relief</a:t>
            </a:r>
          </a:p>
          <a:p>
            <a:pPr lvl="1"/>
            <a:r>
              <a:rPr lang="en-GB" dirty="0"/>
              <a:t>Curiosity</a:t>
            </a:r>
          </a:p>
          <a:p>
            <a:pPr lvl="1"/>
            <a:r>
              <a:rPr lang="en-GB" dirty="0"/>
              <a:t>Frustration</a:t>
            </a:r>
          </a:p>
          <a:p>
            <a:pPr lvl="1"/>
            <a:r>
              <a:rPr lang="en-GB" dirty="0"/>
              <a:t>Anxiety</a:t>
            </a:r>
          </a:p>
          <a:p>
            <a:pPr lvl="1"/>
            <a:r>
              <a:rPr lang="en-GB" dirty="0"/>
              <a:t>Disappointment</a:t>
            </a:r>
          </a:p>
          <a:p>
            <a:endParaRPr lang="en-GB" dirty="0"/>
          </a:p>
          <a:p>
            <a:r>
              <a:rPr lang="en-GB" dirty="0"/>
              <a:t>Feelings can change during a task and across repeated use</a:t>
            </a:r>
          </a:p>
          <a:p>
            <a:pPr lvl="1"/>
            <a:r>
              <a:rPr lang="en-GB" dirty="0"/>
              <a:t>Several emotions can coexist; someone may feel pleased about a result but anxious about its consequences</a:t>
            </a:r>
          </a:p>
          <a:p>
            <a:pPr lvl="1"/>
            <a:r>
              <a:rPr lang="en-GB" dirty="0"/>
              <a:t>A recurring small inconvenience can become a substantial source of frustration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4AFEC7-B5C4-31F0-7AEC-926DDDBEE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 in the Interface</a:t>
            </a:r>
          </a:p>
        </p:txBody>
      </p:sp>
    </p:spTree>
    <p:extLst>
      <p:ext uri="{BB962C8B-B14F-4D97-AF65-F5344CB8AC3E}">
        <p14:creationId xmlns:p14="http://schemas.microsoft.com/office/powerpoint/2010/main" val="4037784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D19396-2865-F48A-CF31-EBD26385E2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Useful feedback helps users understand:</a:t>
            </a:r>
          </a:p>
          <a:p>
            <a:pPr lvl="1"/>
            <a:r>
              <a:rPr lang="en-GB" dirty="0"/>
              <a:t>What the system has received</a:t>
            </a:r>
          </a:p>
          <a:p>
            <a:pPr lvl="1"/>
            <a:r>
              <a:rPr lang="en-GB" dirty="0"/>
              <a:t>What has changed</a:t>
            </a:r>
          </a:p>
          <a:p>
            <a:pPr lvl="1"/>
            <a:r>
              <a:rPr lang="en-GB" dirty="0"/>
              <a:t>What remains to be done</a:t>
            </a:r>
          </a:p>
          <a:p>
            <a:pPr lvl="1"/>
            <a:r>
              <a:rPr lang="en-GB" dirty="0"/>
              <a:t>Whether they can correct a mistake</a:t>
            </a:r>
          </a:p>
          <a:p>
            <a:pPr lvl="1"/>
            <a:r>
              <a:rPr lang="en-GB" dirty="0"/>
              <a:t>When they should expect a response</a:t>
            </a:r>
          </a:p>
          <a:p>
            <a:endParaRPr lang="en-GB" dirty="0"/>
          </a:p>
          <a:p>
            <a:r>
              <a:rPr lang="en-GB" dirty="0"/>
              <a:t>Example:</a:t>
            </a:r>
            <a:br>
              <a:rPr lang="en-GB" dirty="0"/>
            </a:br>
            <a:r>
              <a:rPr lang="en-GB" dirty="0"/>
              <a:t>“Your request has been sent. The support team will email you within two working days.”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43750FF-7785-C04E-4AEC-8EB9DFCC6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Feedback, Progress, and Confidence</a:t>
            </a:r>
          </a:p>
        </p:txBody>
      </p:sp>
    </p:spTree>
    <p:extLst>
      <p:ext uri="{BB962C8B-B14F-4D97-AF65-F5344CB8AC3E}">
        <p14:creationId xmlns:p14="http://schemas.microsoft.com/office/powerpoint/2010/main" val="1851299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ADD63D-A014-E0AC-BF63-E7E64D0E6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047B04C-DE8B-420C-709E-61C365FB76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Feedback needs to be honest</a:t>
            </a:r>
          </a:p>
          <a:p>
            <a:pPr lvl="1"/>
            <a:r>
              <a:rPr lang="en-GB" dirty="0"/>
              <a:t>If the support team take three weeks to contact you then you will lose confidence in them</a:t>
            </a:r>
          </a:p>
          <a:p>
            <a:r>
              <a:rPr lang="en-GB" dirty="0"/>
              <a:t>A progress indicator should represent meaningful progress accurately</a:t>
            </a:r>
          </a:p>
          <a:p>
            <a:pPr lvl="1"/>
            <a:r>
              <a:rPr lang="en-GB" dirty="0"/>
              <a:t>A bar showing how much of a process has been completed is useful; a wildly inaccurate prediction of time remaining is not</a:t>
            </a:r>
          </a:p>
          <a:p>
            <a:r>
              <a:rPr lang="en-GB" dirty="0"/>
              <a:t>Reassuring wording cannot compensate for an unreliable process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537C7F-6B41-C4B1-7865-9F79AC397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Feedback, Progress, and Confidence</a:t>
            </a:r>
          </a:p>
        </p:txBody>
      </p:sp>
    </p:spTree>
    <p:extLst>
      <p:ext uri="{BB962C8B-B14F-4D97-AF65-F5344CB8AC3E}">
        <p14:creationId xmlns:p14="http://schemas.microsoft.com/office/powerpoint/2010/main" val="1298984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1CBEE79-609F-74E0-CE7A-96BF2127B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can investigate emotion through:</a:t>
            </a:r>
          </a:p>
          <a:p>
            <a:pPr lvl="1"/>
            <a:r>
              <a:rPr lang="en-GB" dirty="0"/>
              <a:t>Questions about particular moments</a:t>
            </a:r>
          </a:p>
          <a:p>
            <a:pPr lvl="1"/>
            <a:r>
              <a:rPr lang="en-GB" dirty="0"/>
              <a:t>Observation of difficulties and recovery</a:t>
            </a:r>
          </a:p>
          <a:p>
            <a:pPr lvl="1"/>
            <a:r>
              <a:rPr lang="en-GB" dirty="0"/>
              <a:t>Comments made during or after a task</a:t>
            </a:r>
          </a:p>
          <a:p>
            <a:pPr lvl="1"/>
            <a:r>
              <a:rPr lang="en-GB" dirty="0"/>
              <a:t>Short ratings of confidence or frustration</a:t>
            </a:r>
          </a:p>
          <a:p>
            <a:endParaRPr lang="en-GB" dirty="0"/>
          </a:p>
          <a:p>
            <a:r>
              <a:rPr lang="en-GB" dirty="0"/>
              <a:t>A facial expression or a pause needs interpretation</a:t>
            </a:r>
          </a:p>
          <a:p>
            <a:pPr lvl="1"/>
            <a:r>
              <a:rPr lang="en-GB" dirty="0"/>
              <a:t>Observable behaviour offers clues, but does not give direct access to feelings</a:t>
            </a:r>
          </a:p>
          <a:p>
            <a:pPr lvl="1"/>
            <a:r>
              <a:rPr lang="en-GB" dirty="0"/>
              <a:t>Use neutral prompts: “How did you feel at that point?” or “What were you expecting?”</a:t>
            </a:r>
          </a:p>
          <a:p>
            <a:pPr lvl="1"/>
            <a:r>
              <a:rPr lang="en-GB" dirty="0"/>
              <a:t>Avoid leading questions such as “Did that confusing message annoy you?”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3319CC9-4E9C-911A-26FC-2DAB7D5B7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Investigating Users’ Feelings</a:t>
            </a:r>
          </a:p>
        </p:txBody>
      </p:sp>
    </p:spTree>
    <p:extLst>
      <p:ext uri="{BB962C8B-B14F-4D97-AF65-F5344CB8AC3E}">
        <p14:creationId xmlns:p14="http://schemas.microsoft.com/office/powerpoint/2010/main" val="1439259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F3E819-6C15-33A0-4689-1A1E46716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pPr lvl="0"/>
            <a:r>
              <a:rPr lang="en-GB" b="1" dirty="0"/>
              <a:t>Goal:</a:t>
            </a:r>
            <a:r>
              <a:rPr lang="en-GB" dirty="0"/>
              <a:t> the outcome the user wants</a:t>
            </a:r>
          </a:p>
          <a:p>
            <a:pPr lvl="1"/>
            <a:r>
              <a:rPr lang="en-GB" dirty="0"/>
              <a:t>complete a practice quiz</a:t>
            </a:r>
          </a:p>
          <a:p>
            <a:pPr lvl="0"/>
            <a:r>
              <a:rPr lang="en-GB" b="1" dirty="0"/>
              <a:t>Motivation:</a:t>
            </a:r>
            <a:r>
              <a:rPr lang="en-GB" dirty="0"/>
              <a:t> what gives the user a reason to pursue it</a:t>
            </a:r>
          </a:p>
          <a:p>
            <a:pPr lvl="1"/>
            <a:r>
              <a:rPr lang="en-GB" dirty="0"/>
              <a:t>prepare for an assessment</a:t>
            </a:r>
          </a:p>
          <a:p>
            <a:pPr lvl="0"/>
            <a:r>
              <a:rPr lang="en-GB" b="1" dirty="0"/>
              <a:t>Emotion:</a:t>
            </a:r>
            <a:r>
              <a:rPr lang="en-GB" dirty="0"/>
              <a:t> how the user feels during the experience</a:t>
            </a:r>
          </a:p>
          <a:p>
            <a:pPr lvl="1"/>
            <a:r>
              <a:rPr lang="en-GB" dirty="0"/>
              <a:t>confidence, frustration or relief as the task progresses</a:t>
            </a:r>
          </a:p>
          <a:p>
            <a:r>
              <a:rPr lang="en-GB" dirty="0"/>
              <a:t>These overlap, but are not interchangeable</a:t>
            </a:r>
          </a:p>
          <a:p>
            <a:pPr lvl="1"/>
            <a:r>
              <a:rPr lang="en-GB" dirty="0"/>
              <a:t>The same goal can have different motivations</a:t>
            </a:r>
          </a:p>
          <a:p>
            <a:pPr lvl="1"/>
            <a:r>
              <a:rPr lang="en-GB" dirty="0"/>
              <a:t>Motivated users may still struggle with a difficult interface or unavailable resources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334AFD5-6A94-7523-9A96-33369AD8C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Goals, Motivation, and Emotion</a:t>
            </a:r>
          </a:p>
        </p:txBody>
      </p:sp>
    </p:spTree>
    <p:extLst>
      <p:ext uri="{BB962C8B-B14F-4D97-AF65-F5344CB8AC3E}">
        <p14:creationId xmlns:p14="http://schemas.microsoft.com/office/powerpoint/2010/main" val="22728102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448272"/>
          </a:xfrm>
        </p:spPr>
        <p:txBody>
          <a:bodyPr>
            <a:normAutofit/>
          </a:bodyPr>
          <a:lstStyle/>
          <a:p>
            <a:r>
              <a:rPr lang="en-GB" sz="2400" dirty="0"/>
              <a:t>Maslow’s hierarchy of needs (1943)*</a:t>
            </a:r>
          </a:p>
          <a:p>
            <a:r>
              <a:rPr lang="en-GB" sz="2400" dirty="0"/>
              <a:t>Needs relating to belonging, esteem and personal fulfilment appear above physiological and safety needs</a:t>
            </a:r>
          </a:p>
          <a:p>
            <a:r>
              <a:rPr lang="en-GB" sz="2400" dirty="0"/>
              <a:t>In general, lower levels take priority, but there are exceptions, partial satisfaction, and multiple motivations</a:t>
            </a:r>
          </a:p>
          <a:p>
            <a:r>
              <a:rPr lang="en-GB" sz="2400" dirty="0"/>
              <a:t>A useful framework, but not a rigid checklist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Maslow’s Hierarchy</a:t>
            </a:r>
          </a:p>
        </p:txBody>
      </p:sp>
      <p:pic>
        <p:nvPicPr>
          <p:cNvPr id="1026" name="Picture 2" descr="https://upload.wikimedia.org/wikipedia/commons/thumb/3/33/MaslowsHierarchyOfNeeds.svg/450px-MaslowsHierarchyOfNeed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500" y="3212976"/>
            <a:ext cx="489110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3868013"/>
            <a:ext cx="56886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 actualisation – realising your full potential</a:t>
            </a:r>
          </a:p>
          <a:p>
            <a:endParaRPr lang="en-GB" dirty="0"/>
          </a:p>
          <a:p>
            <a:r>
              <a:rPr lang="en-GB" dirty="0"/>
              <a:t>Esteem – desire to be accepted and valued by others</a:t>
            </a:r>
          </a:p>
          <a:p>
            <a:endParaRPr lang="en-GB" dirty="0"/>
          </a:p>
          <a:p>
            <a:r>
              <a:rPr lang="en-GB" dirty="0"/>
              <a:t>Love/belonging – friendship, intimacy, family</a:t>
            </a:r>
          </a:p>
          <a:p>
            <a:endParaRPr lang="en-GB" dirty="0"/>
          </a:p>
          <a:p>
            <a:r>
              <a:rPr lang="en-GB" dirty="0"/>
              <a:t>Safety – personal, financial, health, accidents</a:t>
            </a:r>
          </a:p>
          <a:p>
            <a:endParaRPr lang="en-GB" dirty="0"/>
          </a:p>
          <a:p>
            <a:r>
              <a:rPr lang="en-GB" dirty="0"/>
              <a:t>Physiological – survival requirements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79712" y="6515471"/>
            <a:ext cx="70839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* The relative importance and expression of needs can vary across people and cultures</a:t>
            </a:r>
          </a:p>
        </p:txBody>
      </p:sp>
    </p:spTree>
    <p:extLst>
      <p:ext uri="{BB962C8B-B14F-4D97-AF65-F5344CB8AC3E}">
        <p14:creationId xmlns:p14="http://schemas.microsoft.com/office/powerpoint/2010/main" val="38546193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3234C7-5BF5-AC7B-0918-8E7DF9BBB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238652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Self-determination theory (SDT) is a more recent model of human motivation, personality, and wellness</a:t>
            </a:r>
          </a:p>
          <a:p>
            <a:pPr lvl="1"/>
            <a:r>
              <a:rPr lang="en-GB" dirty="0"/>
              <a:t>People are naturally driven to grow, learn, and take charge of their lives if their three basic psychological needs are met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904F393-8AAB-1D5D-2CFB-380A2028F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Self-determination Theory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E5F6B14-1911-8BD0-1083-1796F4F35C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489909"/>
              </p:ext>
            </p:extLst>
          </p:nvPr>
        </p:nvGraphicFramePr>
        <p:xfrm>
          <a:off x="457200" y="3367257"/>
          <a:ext cx="822960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9926">
                  <a:extLst>
                    <a:ext uri="{9D8B030D-6E8A-4147-A177-3AD203B41FA5}">
                      <a16:colId xmlns:a16="http://schemas.microsoft.com/office/drawing/2014/main" val="3099399814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1043486625"/>
                    </a:ext>
                  </a:extLst>
                </a:gridCol>
                <a:gridCol w="3043330">
                  <a:extLst>
                    <a:ext uri="{9D8B030D-6E8A-4147-A177-3AD203B41FA5}">
                      <a16:colId xmlns:a16="http://schemas.microsoft.com/office/drawing/2014/main" val="27399521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Meaning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Possible interface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17828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Autonomy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sense of choice and willing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Meaningful options and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502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Competence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sense of being capable and effective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Clear guidance and useful feedback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77854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Relatedness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sense of connection with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Supportive social interaction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9170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55038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061E769-F9BE-5494-65DD-3D94E6549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choices influence what users notice and do</a:t>
            </a:r>
          </a:p>
          <a:p>
            <a:pPr lvl="1"/>
            <a:r>
              <a:rPr lang="en-GB" dirty="0"/>
              <a:t>Defaults</a:t>
            </a:r>
          </a:p>
          <a:p>
            <a:pPr lvl="1"/>
            <a:r>
              <a:rPr lang="en-GB" dirty="0"/>
              <a:t>Reminders</a:t>
            </a:r>
          </a:p>
          <a:p>
            <a:pPr lvl="1"/>
            <a:r>
              <a:rPr lang="en-GB" dirty="0"/>
              <a:t>Progress indicators</a:t>
            </a:r>
          </a:p>
          <a:p>
            <a:pPr lvl="1"/>
            <a:r>
              <a:rPr lang="en-GB" dirty="0"/>
              <a:t>Rewards</a:t>
            </a:r>
          </a:p>
          <a:p>
            <a:pPr lvl="1"/>
            <a:r>
              <a:rPr lang="en-GB" dirty="0"/>
              <a:t>Social comparisons</a:t>
            </a:r>
          </a:p>
          <a:p>
            <a:endParaRPr lang="en-GB" dirty="0"/>
          </a:p>
          <a:p>
            <a:r>
              <a:rPr lang="en-GB" dirty="0"/>
              <a:t>Consider:</a:t>
            </a:r>
          </a:p>
          <a:p>
            <a:pPr lvl="1"/>
            <a:r>
              <a:rPr lang="en-GB" dirty="0"/>
              <a:t>Whose goal does this support?</a:t>
            </a:r>
          </a:p>
          <a:p>
            <a:pPr lvl="1"/>
            <a:r>
              <a:rPr lang="en-GB" dirty="0"/>
              <a:t>Can the user understand and decline it?</a:t>
            </a:r>
          </a:p>
          <a:p>
            <a:pPr lvl="1"/>
            <a:r>
              <a:rPr lang="en-GB" dirty="0"/>
              <a:t>What happens if they ignore it?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E3AF45F-3C91-3DB6-09E2-B0ECEB0E7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Influence and User Choice</a:t>
            </a:r>
          </a:p>
        </p:txBody>
      </p:sp>
    </p:spTree>
    <p:extLst>
      <p:ext uri="{BB962C8B-B14F-4D97-AF65-F5344CB8AC3E}">
        <p14:creationId xmlns:p14="http://schemas.microsoft.com/office/powerpoint/2010/main" val="16339956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EE0FC0-B6C4-9635-4705-592F2B855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21F1FAE-65BB-054D-9903-969567121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Influence is a part of ordinary interface design</a:t>
            </a:r>
          </a:p>
          <a:p>
            <a:pPr lvl="1"/>
            <a:r>
              <a:rPr lang="en-GB" dirty="0"/>
              <a:t>Placement, prominence, colour</a:t>
            </a:r>
          </a:p>
          <a:p>
            <a:r>
              <a:rPr lang="en-GB" dirty="0"/>
              <a:t>Begin with the user’s intention</a:t>
            </a:r>
          </a:p>
          <a:p>
            <a:pPr lvl="1"/>
            <a:r>
              <a:rPr lang="en-GB" dirty="0"/>
              <a:t>Organisational goals may differ from personal goals; deceptive patterns undermine informed choice (cf. </a:t>
            </a:r>
            <a:r>
              <a:rPr lang="en-GB" i="1" dirty="0"/>
              <a:t>dark patterns)</a:t>
            </a:r>
          </a:p>
          <a:p>
            <a:r>
              <a:rPr lang="en-GB" dirty="0"/>
              <a:t>Defaults need understandable consequences</a:t>
            </a:r>
          </a:p>
          <a:p>
            <a:r>
              <a:rPr lang="en-GB" dirty="0"/>
              <a:t>Progress needs a clear meaning</a:t>
            </a:r>
          </a:p>
          <a:p>
            <a:r>
              <a:rPr lang="en-GB" dirty="0"/>
              <a:t>Rewards need to recognise something worthwhile</a:t>
            </a:r>
          </a:p>
          <a:p>
            <a:r>
              <a:rPr lang="en-GB" dirty="0"/>
              <a:t>Social comparison affects people differently</a:t>
            </a:r>
          </a:p>
          <a:p>
            <a:pPr lvl="1"/>
            <a:r>
              <a:rPr lang="en-GB" dirty="0"/>
              <a:t>Not everyone wants to compete</a:t>
            </a:r>
          </a:p>
          <a:p>
            <a:r>
              <a:rPr lang="en-GB" dirty="0"/>
              <a:t>User control must work in practice</a:t>
            </a:r>
          </a:p>
          <a:p>
            <a:pPr lvl="1"/>
            <a:r>
              <a:rPr lang="en-GB" dirty="0"/>
              <a:t>Settings must be discoverable and understandable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B1B489-8FB6-661A-3E5E-6CCE6BC1E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Influence and User Choice</a:t>
            </a:r>
          </a:p>
        </p:txBody>
      </p:sp>
    </p:spTree>
    <p:extLst>
      <p:ext uri="{BB962C8B-B14F-4D97-AF65-F5344CB8AC3E}">
        <p14:creationId xmlns:p14="http://schemas.microsoft.com/office/powerpoint/2010/main" val="39466404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DC08CA2-939B-66D2-488D-9AAE33637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Design claim</a:t>
            </a:r>
          </a:p>
          <a:p>
            <a:pPr lvl="1"/>
            <a:r>
              <a:rPr lang="en-GB" dirty="0"/>
              <a:t>“A clearer confirmation message will help students understand the status of their appointment request.”</a:t>
            </a:r>
          </a:p>
          <a:p>
            <a:r>
              <a:rPr lang="en-GB" dirty="0"/>
              <a:t>Possible evidence:</a:t>
            </a:r>
          </a:p>
          <a:p>
            <a:pPr lvl="1"/>
            <a:r>
              <a:rPr lang="en-GB" dirty="0"/>
              <a:t>Can students distinguish submitting a request from booking an appointment?</a:t>
            </a:r>
          </a:p>
          <a:p>
            <a:pPr lvl="1"/>
            <a:r>
              <a:rPr lang="en-GB" dirty="0"/>
              <a:t>Do they understand what will happen next?</a:t>
            </a:r>
          </a:p>
          <a:p>
            <a:pPr lvl="1"/>
            <a:r>
              <a:rPr lang="en-GB" dirty="0"/>
              <a:t>Do they know when and how to expect a response?</a:t>
            </a:r>
          </a:p>
          <a:p>
            <a:pPr lvl="1"/>
            <a:r>
              <a:rPr lang="en-GB" dirty="0"/>
              <a:t>Can they identify what to do if no response arrives?</a:t>
            </a:r>
          </a:p>
          <a:p>
            <a:r>
              <a:rPr lang="en-GB" dirty="0"/>
              <a:t>A reassuring message must accurately describe the service</a:t>
            </a:r>
          </a:p>
          <a:p>
            <a:pPr lvl="1"/>
            <a:r>
              <a:rPr lang="en-GB" dirty="0"/>
              <a:t>How would you word this message? And how would you test its effectiveness?</a:t>
            </a:r>
          </a:p>
          <a:p>
            <a:pPr lvl="2"/>
            <a:r>
              <a:rPr lang="en-GB" dirty="0"/>
              <a:t>Assume the team responds by email within two working days, and submission does not reserve an appointment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EB5930-AA37-01E8-1CD2-F6DC65203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a Behavioural Claim</a:t>
            </a:r>
          </a:p>
        </p:txBody>
      </p:sp>
    </p:spTree>
    <p:extLst>
      <p:ext uri="{BB962C8B-B14F-4D97-AF65-F5344CB8AC3E}">
        <p14:creationId xmlns:p14="http://schemas.microsoft.com/office/powerpoint/2010/main" val="9350920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E02F777-E127-9F85-467B-ACA8A6F9CB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Scenario: </a:t>
            </a:r>
            <a:r>
              <a:rPr lang="en-GB" dirty="0"/>
              <a:t>a university practice-quiz app</a:t>
            </a:r>
          </a:p>
          <a:p>
            <a:pPr lvl="1"/>
            <a:r>
              <a:rPr lang="en-GB" dirty="0"/>
              <a:t>The university wants students to practise regularly.</a:t>
            </a:r>
          </a:p>
          <a:p>
            <a:pPr lvl="1"/>
            <a:r>
              <a:rPr lang="en-GB" dirty="0"/>
              <a:t>The proposed app includes:</a:t>
            </a:r>
          </a:p>
          <a:p>
            <a:pPr lvl="2"/>
            <a:r>
              <a:rPr lang="en-GB" dirty="0"/>
              <a:t>A public leaderboard ranked by total points</a:t>
            </a:r>
          </a:p>
          <a:p>
            <a:pPr lvl="2"/>
            <a:r>
              <a:rPr lang="en-GB" dirty="0"/>
              <a:t>A daily streak that resets after a missed day</a:t>
            </a:r>
          </a:p>
          <a:p>
            <a:pPr lvl="2"/>
            <a:r>
              <a:rPr lang="en-GB" dirty="0"/>
              <a:t>Reminders saying “You are falling behind”</a:t>
            </a:r>
          </a:p>
          <a:p>
            <a:pPr lvl="2"/>
            <a:r>
              <a:rPr lang="en-GB" dirty="0"/>
              <a:t>An explanation of each incorrect answer</a:t>
            </a:r>
          </a:p>
          <a:p>
            <a:pPr lvl="2"/>
            <a:r>
              <a:rPr lang="en-GB" dirty="0"/>
              <a:t>A choice of topic and difficulty</a:t>
            </a:r>
          </a:p>
          <a:p>
            <a:r>
              <a:rPr lang="en-GB" b="1" dirty="0"/>
              <a:t>Task: </a:t>
            </a:r>
            <a:r>
              <a:rPr lang="en-GB" dirty="0"/>
              <a:t>assess the features and propose an improved design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463355D-8083-1D8F-D47D-49F3C2106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/ Homework</a:t>
            </a:r>
          </a:p>
        </p:txBody>
      </p:sp>
    </p:spTree>
    <p:extLst>
      <p:ext uri="{BB962C8B-B14F-4D97-AF65-F5344CB8AC3E}">
        <p14:creationId xmlns:p14="http://schemas.microsoft.com/office/powerpoint/2010/main" val="6946467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workshop: Designing User Behaviour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linked materials on Moodle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1556</Words>
  <Application>Microsoft Office PowerPoint</Application>
  <PresentationFormat>On-screen Show (4:3)</PresentationFormat>
  <Paragraphs>232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Why Do They Do That?</vt:lpstr>
      <vt:lpstr>Know Yourself</vt:lpstr>
      <vt:lpstr>The Designer Perspective</vt:lpstr>
      <vt:lpstr>User and Organisational Goals</vt:lpstr>
      <vt:lpstr>User Questions</vt:lpstr>
      <vt:lpstr>Expectations and Mental Models</vt:lpstr>
      <vt:lpstr>Expectations and Mental Models</vt:lpstr>
      <vt:lpstr>Behaviour Depends on Context</vt:lpstr>
      <vt:lpstr>Behaviour Depends on Context</vt:lpstr>
      <vt:lpstr>Exercise</vt:lpstr>
      <vt:lpstr>Emotion in the Interface</vt:lpstr>
      <vt:lpstr>Feedback, Progress, and Confidence</vt:lpstr>
      <vt:lpstr>Feedback, Progress, and Confidence</vt:lpstr>
      <vt:lpstr>Investigating Users’ Feelings</vt:lpstr>
      <vt:lpstr>Goals, Motivation, and Emotion</vt:lpstr>
      <vt:lpstr>Maslow’s Hierarchy</vt:lpstr>
      <vt:lpstr>Self-determination Theory</vt:lpstr>
      <vt:lpstr>Influence and User Choice</vt:lpstr>
      <vt:lpstr>Influence and User Choice</vt:lpstr>
      <vt:lpstr>Evaluating a Behavioural Claim</vt:lpstr>
      <vt:lpstr>Exercise / Homework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198</cp:revision>
  <dcterms:created xsi:type="dcterms:W3CDTF">2003-09-29T11:49:22Z</dcterms:created>
  <dcterms:modified xsi:type="dcterms:W3CDTF">2026-10-15T12:56:50Z</dcterms:modified>
</cp:coreProperties>
</file>