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87" r:id="rId5"/>
    <p:sldId id="259" r:id="rId6"/>
    <p:sldId id="260" r:id="rId7"/>
    <p:sldId id="286"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859"/>
  </p:normalViewPr>
  <p:slideViewPr>
    <p:cSldViewPr snapToGrid="0">
      <p:cViewPr varScale="1">
        <p:scale>
          <a:sx n="114" d="100"/>
          <a:sy n="114" d="100"/>
        </p:scale>
        <p:origin x="43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B699A430-9B43-42DC-8720-3DDED9937900}"/>
    <pc:docChg chg="addSld modSld">
      <pc:chgData name="Sian Turvey" userId="9a374997-2901-41ac-b51e-a8948a26085a" providerId="ADAL" clId="{B699A430-9B43-42DC-8720-3DDED9937900}" dt="2022-11-07T11:34:15.337" v="16" actId="113"/>
      <pc:docMkLst>
        <pc:docMk/>
      </pc:docMkLst>
      <pc:sldChg chg="modSp mod">
        <pc:chgData name="Sian Turvey" userId="9a374997-2901-41ac-b51e-a8948a26085a" providerId="ADAL" clId="{B699A430-9B43-42DC-8720-3DDED9937900}" dt="2022-11-07T11:34:15.337" v="16" actId="113"/>
        <pc:sldMkLst>
          <pc:docMk/>
          <pc:sldMk cId="76340694" sldId="261"/>
        </pc:sldMkLst>
        <pc:spChg chg="mod">
          <ac:chgData name="Sian Turvey" userId="9a374997-2901-41ac-b51e-a8948a26085a" providerId="ADAL" clId="{B699A430-9B43-42DC-8720-3DDED9937900}" dt="2022-11-07T11:34:15.337" v="16" actId="113"/>
          <ac:spMkLst>
            <pc:docMk/>
            <pc:sldMk cId="76340694" sldId="261"/>
            <ac:spMk id="4" creationId="{790B210A-BBDD-C32D-E9AF-5BD121DEBCA4}"/>
          </ac:spMkLst>
        </pc:spChg>
      </pc:sldChg>
      <pc:sldChg chg="modSp mod">
        <pc:chgData name="Sian Turvey" userId="9a374997-2901-41ac-b51e-a8948a26085a" providerId="ADAL" clId="{B699A430-9B43-42DC-8720-3DDED9937900}" dt="2022-11-07T11:34:04.325" v="14" actId="113"/>
        <pc:sldMkLst>
          <pc:docMk/>
          <pc:sldMk cId="3188330980" sldId="262"/>
        </pc:sldMkLst>
        <pc:spChg chg="mod">
          <ac:chgData name="Sian Turvey" userId="9a374997-2901-41ac-b51e-a8948a26085a" providerId="ADAL" clId="{B699A430-9B43-42DC-8720-3DDED9937900}" dt="2022-11-07T11:34:04.325" v="14" actId="113"/>
          <ac:spMkLst>
            <pc:docMk/>
            <pc:sldMk cId="3188330980" sldId="262"/>
            <ac:spMk id="5" creationId="{36F01687-8F74-CCF1-9C57-7FB3FF4A8866}"/>
          </ac:spMkLst>
        </pc:spChg>
      </pc:sldChg>
      <pc:sldChg chg="modSp new mod">
        <pc:chgData name="Sian Turvey" userId="9a374997-2901-41ac-b51e-a8948a26085a" providerId="ADAL" clId="{B699A430-9B43-42DC-8720-3DDED9937900}" dt="2022-11-07T11:33:17.342" v="13" actId="20577"/>
        <pc:sldMkLst>
          <pc:docMk/>
          <pc:sldMk cId="2880524100" sldId="287"/>
        </pc:sldMkLst>
        <pc:spChg chg="mod">
          <ac:chgData name="Sian Turvey" userId="9a374997-2901-41ac-b51e-a8948a26085a" providerId="ADAL" clId="{B699A430-9B43-42DC-8720-3DDED9937900}" dt="2022-11-07T11:33:17.342" v="13" actId="20577"/>
          <ac:spMkLst>
            <pc:docMk/>
            <pc:sldMk cId="2880524100" sldId="287"/>
            <ac:spMk id="2" creationId="{1FEFAA96-1779-4BA6-A9F0-B352246AAD4F}"/>
          </ac:spMkLst>
        </pc:spChg>
        <pc:spChg chg="mod">
          <ac:chgData name="Sian Turvey" userId="9a374997-2901-41ac-b51e-a8948a26085a" providerId="ADAL" clId="{B699A430-9B43-42DC-8720-3DDED9937900}" dt="2022-11-07T11:33:12.999" v="1"/>
          <ac:spMkLst>
            <pc:docMk/>
            <pc:sldMk cId="2880524100" sldId="287"/>
            <ac:spMk id="3" creationId="{5DE18577-093F-C686-608E-871A0BB84EFC}"/>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a:t>11/7/2022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a:t>11/7/2022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a:t>11/7/2022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11/7/2022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11/7/2022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a:pPr/>
              <a:t>11/7/2022</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hyperlink" Target="https://learning.parliament.uk/en/resources/360-tour/"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members.parliament.uk/members/Common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3C115-1A9F-23D4-9FB7-0F68109FA723}"/>
              </a:ext>
            </a:extLst>
          </p:cNvPr>
          <p:cNvSpPr>
            <a:spLocks noGrp="1"/>
          </p:cNvSpPr>
          <p:nvPr>
            <p:ph type="ctrTitle"/>
          </p:nvPr>
        </p:nvSpPr>
        <p:spPr/>
        <p:txBody>
          <a:bodyPr/>
          <a:lstStyle/>
          <a:p>
            <a:r>
              <a:rPr lang="en-US" dirty="0"/>
              <a:t>Legislative powers</a:t>
            </a:r>
          </a:p>
        </p:txBody>
      </p:sp>
    </p:spTree>
    <p:extLst>
      <p:ext uri="{BB962C8B-B14F-4D97-AF65-F5344CB8AC3E}">
        <p14:creationId xmlns:p14="http://schemas.microsoft.com/office/powerpoint/2010/main" val="2133182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F11DA-A52A-B33E-0AC4-83E8620027C1}"/>
              </a:ext>
            </a:extLst>
          </p:cNvPr>
          <p:cNvSpPr>
            <a:spLocks noGrp="1"/>
          </p:cNvSpPr>
          <p:nvPr>
            <p:ph type="title"/>
          </p:nvPr>
        </p:nvSpPr>
        <p:spPr/>
        <p:txBody>
          <a:bodyPr/>
          <a:lstStyle/>
          <a:p>
            <a:r>
              <a:rPr lang="en-US" dirty="0"/>
              <a:t>Learning outcomes</a:t>
            </a:r>
          </a:p>
        </p:txBody>
      </p:sp>
      <p:sp>
        <p:nvSpPr>
          <p:cNvPr id="4" name="TextBox 3">
            <a:extLst>
              <a:ext uri="{FF2B5EF4-FFF2-40B4-BE49-F238E27FC236}">
                <a16:creationId xmlns:a16="http://schemas.microsoft.com/office/drawing/2014/main" id="{4AB44F70-F3D4-B277-A233-3D5ADC61A1D6}"/>
              </a:ext>
            </a:extLst>
          </p:cNvPr>
          <p:cNvSpPr txBox="1"/>
          <p:nvPr/>
        </p:nvSpPr>
        <p:spPr>
          <a:xfrm>
            <a:off x="685800" y="2214694"/>
            <a:ext cx="10715625" cy="2585323"/>
          </a:xfrm>
          <a:prstGeom prst="rect">
            <a:avLst/>
          </a:prstGeom>
          <a:noFill/>
        </p:spPr>
        <p:txBody>
          <a:bodyPr wrap="square" rtlCol="0">
            <a:spAutoFit/>
          </a:bodyPr>
          <a:lstStyle/>
          <a:p>
            <a:pPr marL="285750" indent="-285750">
              <a:buFont typeface="Arial" panose="020B0604020202020204" pitchFamily="34" charset="0"/>
              <a:buChar char="•"/>
            </a:pPr>
            <a:r>
              <a:rPr lang="en-US" dirty="0"/>
              <a:t>Explain the functions, compositions, elections and procedures in the House of Commons and House of Lords;</a:t>
            </a:r>
          </a:p>
          <a:p>
            <a:pPr marL="285750" indent="-285750">
              <a:buFont typeface="Arial" panose="020B0604020202020204" pitchFamily="34" charset="0"/>
              <a:buChar char="•"/>
            </a:pPr>
            <a:r>
              <a:rPr lang="en-US" dirty="0"/>
              <a:t>Explain how Acts of Parliaments get enacted through both Houses;</a:t>
            </a:r>
          </a:p>
          <a:p>
            <a:pPr marL="285750" indent="-285750">
              <a:buFont typeface="Arial" panose="020B0604020202020204" pitchFamily="34" charset="0"/>
              <a:buChar char="•"/>
            </a:pPr>
            <a:r>
              <a:rPr lang="en-US" dirty="0"/>
              <a:t>Describe what secondary legislation is and state what types exist;</a:t>
            </a:r>
          </a:p>
          <a:p>
            <a:pPr marL="285750" indent="-285750">
              <a:buFont typeface="Arial" panose="020B0604020202020204" pitchFamily="34" charset="0"/>
              <a:buChar char="•"/>
            </a:pPr>
            <a:r>
              <a:rPr lang="en-US" dirty="0"/>
              <a:t>Explain how the Parliament Act 1911 and 1949 limit the House of Lords;</a:t>
            </a:r>
          </a:p>
          <a:p>
            <a:pPr marL="285750" indent="-285750">
              <a:buFont typeface="Arial" panose="020B0604020202020204" pitchFamily="34" charset="0"/>
              <a:buChar char="•"/>
            </a:pPr>
            <a:r>
              <a:rPr lang="en-US" dirty="0"/>
              <a:t>Describe taxation, parliament committees and parliamentary questions.</a:t>
            </a:r>
          </a:p>
          <a:p>
            <a:endParaRPr lang="en-US" dirty="0"/>
          </a:p>
          <a:p>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584110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3"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13">
            <a:extLst>
              <a:ext uri="{FF2B5EF4-FFF2-40B4-BE49-F238E27FC236}">
                <a16:creationId xmlns:a16="http://schemas.microsoft.com/office/drawing/2014/main" id="{E2758CE0-F916-4DCE-88D1-71430BE44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5" name="Rectangle 15">
            <a:extLst>
              <a:ext uri="{FF2B5EF4-FFF2-40B4-BE49-F238E27FC236}">
                <a16:creationId xmlns:a16="http://schemas.microsoft.com/office/drawing/2014/main" id="{31CA2540-FD07-4286-91E4-8D0DE4E50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25F335-583C-794B-CFB1-5E7AB34F2854}"/>
              </a:ext>
            </a:extLst>
          </p:cNvPr>
          <p:cNvSpPr>
            <a:spLocks noGrp="1"/>
          </p:cNvSpPr>
          <p:nvPr>
            <p:ph type="title"/>
          </p:nvPr>
        </p:nvSpPr>
        <p:spPr>
          <a:xfrm>
            <a:off x="1020267" y="3050308"/>
            <a:ext cx="10151464" cy="1099039"/>
          </a:xfrm>
        </p:spPr>
        <p:txBody>
          <a:bodyPr vert="horz" lIns="91440" tIns="45720" rIns="91440" bIns="45720" rtlCol="0" anchor="b">
            <a:normAutofit/>
          </a:bodyPr>
          <a:lstStyle/>
          <a:p>
            <a:r>
              <a:rPr lang="en-US" sz="4800" dirty="0"/>
              <a:t>The uk parliament </a:t>
            </a:r>
          </a:p>
        </p:txBody>
      </p:sp>
      <p:pic>
        <p:nvPicPr>
          <p:cNvPr id="26" name="Picture 17">
            <a:extLst>
              <a:ext uri="{FF2B5EF4-FFF2-40B4-BE49-F238E27FC236}">
                <a16:creationId xmlns:a16="http://schemas.microsoft.com/office/drawing/2014/main" id="{214924F5-CDC2-4DFA-82F3-4843ADD678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55295" t="89389" r="26987" b="24"/>
          <a:stretch/>
        </p:blipFill>
        <p:spPr>
          <a:xfrm>
            <a:off x="9595556" y="-1"/>
            <a:ext cx="2596444" cy="872709"/>
          </a:xfrm>
          <a:prstGeom prst="rect">
            <a:avLst/>
          </a:prstGeom>
        </p:spPr>
      </p:pic>
      <p:pic>
        <p:nvPicPr>
          <p:cNvPr id="27" name="Picture 19">
            <a:extLst>
              <a:ext uri="{FF2B5EF4-FFF2-40B4-BE49-F238E27FC236}">
                <a16:creationId xmlns:a16="http://schemas.microsoft.com/office/drawing/2014/main" id="{AED59812-6820-446C-B994-0D059C97DC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3751"/>
          <a:stretch/>
        </p:blipFill>
        <p:spPr>
          <a:xfrm>
            <a:off x="150925" y="5564567"/>
            <a:ext cx="1341545" cy="1293433"/>
          </a:xfrm>
          <a:custGeom>
            <a:avLst/>
            <a:gdLst>
              <a:gd name="connsiteX0" fmla="*/ 0 w 1341545"/>
              <a:gd name="connsiteY0" fmla="*/ 0 h 1293433"/>
              <a:gd name="connsiteX1" fmla="*/ 1341545 w 1341545"/>
              <a:gd name="connsiteY1" fmla="*/ 0 h 1293433"/>
              <a:gd name="connsiteX2" fmla="*/ 1341545 w 1341545"/>
              <a:gd name="connsiteY2" fmla="*/ 1293433 h 1293433"/>
              <a:gd name="connsiteX3" fmla="*/ 150847 w 1341545"/>
              <a:gd name="connsiteY3" fmla="*/ 1293433 h 1293433"/>
              <a:gd name="connsiteX4" fmla="*/ 66240 w 1341545"/>
              <a:gd name="connsiteY4" fmla="*/ 1183451 h 1293433"/>
              <a:gd name="connsiteX5" fmla="*/ 0 w 1341545"/>
              <a:gd name="connsiteY5" fmla="*/ 1061841 h 1293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1545" h="1293433">
                <a:moveTo>
                  <a:pt x="0" y="0"/>
                </a:moveTo>
                <a:lnTo>
                  <a:pt x="1341545" y="0"/>
                </a:lnTo>
                <a:lnTo>
                  <a:pt x="1341545" y="1293433"/>
                </a:lnTo>
                <a:lnTo>
                  <a:pt x="150847" y="1293433"/>
                </a:lnTo>
                <a:lnTo>
                  <a:pt x="66240" y="1183451"/>
                </a:lnTo>
                <a:lnTo>
                  <a:pt x="0" y="1061841"/>
                </a:lnTo>
                <a:close/>
              </a:path>
            </a:pathLst>
          </a:custGeom>
        </p:spPr>
      </p:pic>
      <p:pic>
        <p:nvPicPr>
          <p:cNvPr id="7" name="Picture 6">
            <a:extLst>
              <a:ext uri="{FF2B5EF4-FFF2-40B4-BE49-F238E27FC236}">
                <a16:creationId xmlns:a16="http://schemas.microsoft.com/office/drawing/2014/main" id="{7599C603-28DE-9731-71DA-3E0C4FFD189E}"/>
              </a:ext>
            </a:extLst>
          </p:cNvPr>
          <p:cNvPicPr>
            <a:picLocks noChangeAspect="1"/>
          </p:cNvPicPr>
          <p:nvPr/>
        </p:nvPicPr>
        <p:blipFill>
          <a:blip r:embed="rId5"/>
          <a:stretch>
            <a:fillRect/>
          </a:stretch>
        </p:blipFill>
        <p:spPr>
          <a:xfrm>
            <a:off x="1988393" y="115854"/>
            <a:ext cx="8215213" cy="3142319"/>
          </a:xfrm>
          <a:prstGeom prst="rect">
            <a:avLst/>
          </a:prstGeom>
        </p:spPr>
      </p:pic>
      <p:pic>
        <p:nvPicPr>
          <p:cNvPr id="22" name="Picture 21">
            <a:extLst>
              <a:ext uri="{FF2B5EF4-FFF2-40B4-BE49-F238E27FC236}">
                <a16:creationId xmlns:a16="http://schemas.microsoft.com/office/drawing/2014/main" id="{E844ED7C-1917-40D8-8B42-1B1C27BC5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8252"/>
          <a:stretch/>
        </p:blipFill>
        <p:spPr>
          <a:xfrm>
            <a:off x="7586661" y="3142319"/>
            <a:ext cx="4605339" cy="3715682"/>
          </a:xfrm>
          <a:prstGeom prst="rect">
            <a:avLst/>
          </a:prstGeom>
        </p:spPr>
      </p:pic>
      <p:sp>
        <p:nvSpPr>
          <p:cNvPr id="9" name="TextBox 8">
            <a:extLst>
              <a:ext uri="{FF2B5EF4-FFF2-40B4-BE49-F238E27FC236}">
                <a16:creationId xmlns:a16="http://schemas.microsoft.com/office/drawing/2014/main" id="{D4C385C1-7A64-E5C3-964D-7F4500E79074}"/>
              </a:ext>
            </a:extLst>
          </p:cNvPr>
          <p:cNvSpPr txBox="1"/>
          <p:nvPr/>
        </p:nvSpPr>
        <p:spPr>
          <a:xfrm>
            <a:off x="778933" y="4447822"/>
            <a:ext cx="10780889" cy="1477328"/>
          </a:xfrm>
          <a:prstGeom prst="rect">
            <a:avLst/>
          </a:prstGeom>
          <a:noFill/>
        </p:spPr>
        <p:txBody>
          <a:bodyPr wrap="square" rtlCol="0">
            <a:spAutoFit/>
          </a:bodyPr>
          <a:lstStyle/>
          <a:p>
            <a:r>
              <a:rPr lang="en-US" dirty="0"/>
              <a:t>The UK parliament consists of the House of Commons and House of Lords which is based in Westminster Palace.</a:t>
            </a:r>
          </a:p>
          <a:p>
            <a:endParaRPr lang="en-US" dirty="0"/>
          </a:p>
          <a:p>
            <a:r>
              <a:rPr lang="en-US" dirty="0"/>
              <a:t>These two Houses make the UK a bicameral legislature as they have two chambers within their legislature.</a:t>
            </a:r>
          </a:p>
          <a:p>
            <a:endParaRPr lang="en-US" dirty="0"/>
          </a:p>
          <a:p>
            <a:endParaRPr lang="en-US" dirty="0"/>
          </a:p>
        </p:txBody>
      </p:sp>
    </p:spTree>
    <p:extLst>
      <p:ext uri="{BB962C8B-B14F-4D97-AF65-F5344CB8AC3E}">
        <p14:creationId xmlns:p14="http://schemas.microsoft.com/office/powerpoint/2010/main" val="2070379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FAA96-1779-4BA6-A9F0-B352246AAD4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DE18577-093F-C686-608E-871A0BB84EFC}"/>
              </a:ext>
            </a:extLst>
          </p:cNvPr>
          <p:cNvSpPr>
            <a:spLocks noGrp="1"/>
          </p:cNvSpPr>
          <p:nvPr>
            <p:ph sz="quarter" idx="13"/>
          </p:nvPr>
        </p:nvSpPr>
        <p:spPr/>
        <p:txBody>
          <a:bodyPr/>
          <a:lstStyle/>
          <a:p>
            <a:pPr marL="342900" lvl="0" indent="-342900" algn="just" eaLnBrk="0" fontAlgn="base" hangingPunct="0">
              <a:buFont typeface="Wingdings 3" panose="05040102010807070707" pitchFamily="18" charset="2"/>
              <a:buChar char=""/>
              <a:tabLst>
                <a:tab pos="457200" algn="l"/>
              </a:tabLst>
            </a:pPr>
            <a:r>
              <a:rPr lang="en-GB" sz="1800" kern="1200" dirty="0">
                <a:solidFill>
                  <a:srgbClr val="0F2A5F"/>
                </a:solidFill>
                <a:effectLst/>
                <a:latin typeface="Times New Roman" panose="02020603050405020304" pitchFamily="18" charset="0"/>
                <a:ea typeface="DengXian" panose="02010600030101010101" pitchFamily="2" charset="-122"/>
                <a:cs typeface="Arial" panose="020B0604020202020204" pitchFamily="34" charset="0"/>
              </a:rPr>
              <a:t>Go to the 360-degree tour of the House of Commons and House of Lords chambers at </a:t>
            </a:r>
            <a:r>
              <a:rPr lang="en-GB" sz="1800" u="sng" kern="1200" dirty="0">
                <a:solidFill>
                  <a:srgbClr val="0F2A5F"/>
                </a:solidFill>
                <a:effectLst/>
                <a:latin typeface="Times New Roman" panose="02020603050405020304" pitchFamily="18" charset="0"/>
                <a:ea typeface="DengXian" panose="02010600030101010101" pitchFamily="2" charset="-122"/>
                <a:cs typeface="Arial" panose="020B0604020202020204" pitchFamily="34" charset="0"/>
                <a:hlinkClick r:id="rId2"/>
              </a:rPr>
              <a:t>https://learning.parliament.uk/en/resources/360-tour/</a:t>
            </a:r>
            <a:r>
              <a:rPr lang="en-GB" sz="1800" kern="1200" dirty="0">
                <a:solidFill>
                  <a:srgbClr val="0F2A5F"/>
                </a:solidFill>
                <a:effectLst/>
                <a:latin typeface="Times New Roman" panose="02020603050405020304" pitchFamily="18" charset="0"/>
                <a:ea typeface="DengXian" panose="02010600030101010101" pitchFamily="2" charset="-122"/>
                <a:cs typeface="Arial" panose="020B0604020202020204" pitchFamily="34" charset="0"/>
              </a:rPr>
              <a:t>.</a:t>
            </a:r>
            <a:endParaRPr lang="en-GB" sz="1800" dirty="0">
              <a:effectLst/>
              <a:latin typeface="Times New Roman" panose="02020603050405020304" pitchFamily="18" charset="0"/>
              <a:ea typeface="Times New Roman" panose="02020603050405020304" pitchFamily="18" charset="0"/>
            </a:endParaRPr>
          </a:p>
          <a:p>
            <a:pPr marL="342900" lvl="0" indent="-342900" algn="just" eaLnBrk="0" fontAlgn="base" hangingPunct="0">
              <a:buFont typeface="Wingdings 3" panose="05040102010807070707" pitchFamily="18" charset="2"/>
              <a:buChar char=""/>
              <a:tabLst>
                <a:tab pos="457200" algn="l"/>
              </a:tabLst>
            </a:pPr>
            <a:r>
              <a:rPr lang="en-GB" sz="1800" kern="1200" dirty="0">
                <a:solidFill>
                  <a:srgbClr val="0F2A5F"/>
                </a:solidFill>
                <a:effectLst/>
                <a:latin typeface="Times New Roman" panose="02020603050405020304" pitchFamily="18" charset="0"/>
                <a:ea typeface="DengXian" panose="02010600030101010101" pitchFamily="2" charset="-122"/>
              </a:rPr>
              <a:t>What are your initial impressions of the debating rooms?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880524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D746F-22B4-A316-6EBF-5F21F0AC8262}"/>
              </a:ext>
            </a:extLst>
          </p:cNvPr>
          <p:cNvSpPr>
            <a:spLocks noGrp="1"/>
          </p:cNvSpPr>
          <p:nvPr>
            <p:ph type="title"/>
          </p:nvPr>
        </p:nvSpPr>
        <p:spPr/>
        <p:txBody>
          <a:bodyPr/>
          <a:lstStyle/>
          <a:p>
            <a:r>
              <a:rPr lang="en-US" dirty="0"/>
              <a:t>HOUSE OF COMMONS</a:t>
            </a:r>
          </a:p>
        </p:txBody>
      </p:sp>
      <p:sp>
        <p:nvSpPr>
          <p:cNvPr id="4" name="TextBox 3">
            <a:extLst>
              <a:ext uri="{FF2B5EF4-FFF2-40B4-BE49-F238E27FC236}">
                <a16:creationId xmlns:a16="http://schemas.microsoft.com/office/drawing/2014/main" id="{04ACF5D8-4B87-A4D5-F260-4BF4CC0DAE51}"/>
              </a:ext>
            </a:extLst>
          </p:cNvPr>
          <p:cNvSpPr txBox="1"/>
          <p:nvPr/>
        </p:nvSpPr>
        <p:spPr>
          <a:xfrm>
            <a:off x="587022" y="1997839"/>
            <a:ext cx="11017955" cy="5078313"/>
          </a:xfrm>
          <a:prstGeom prst="rect">
            <a:avLst/>
          </a:prstGeom>
          <a:noFill/>
        </p:spPr>
        <p:txBody>
          <a:bodyPr wrap="square" rtlCol="0">
            <a:spAutoFit/>
          </a:bodyPr>
          <a:lstStyle/>
          <a:p>
            <a:pPr marL="285750" indent="-285750">
              <a:buFont typeface="Arial" panose="020B0604020202020204" pitchFamily="34" charset="0"/>
              <a:buChar char="•"/>
            </a:pPr>
            <a:r>
              <a:rPr lang="en-US" dirty="0"/>
              <a:t>Established in the 14</a:t>
            </a:r>
            <a:r>
              <a:rPr lang="en-US" baseline="30000" dirty="0"/>
              <a:t>th</a:t>
            </a:r>
            <a:r>
              <a:rPr lang="en-US" dirty="0"/>
              <a:t> century</a:t>
            </a:r>
          </a:p>
          <a:p>
            <a:endParaRPr lang="en-US" dirty="0"/>
          </a:p>
          <a:p>
            <a:pPr marL="285750" indent="-285750">
              <a:buFont typeface="Arial" panose="020B0604020202020204" pitchFamily="34" charset="0"/>
              <a:buChar char="•"/>
            </a:pPr>
            <a:r>
              <a:rPr lang="en-US" dirty="0"/>
              <a:t>Currently has 650 seats which represent a constituency (area of the UK) which are seated by Members of Parliament (MPs) who are elected democratically via elections. The MPs have the task of making legislation, authorizing national expenditure and taxations, and criticize and scrutinize government.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MPs are voted into parliament via the ‘first past the post’ election system. Here the winning MP is the politician who gets the highest number of votes in their constituency.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Dissolution and Calling of Parliament Act 2022 is new legislation which brings back the prerogative powers for the prime minister to call for a new parliament (declare a new election). If the prerogative power is not used, parliament is automatically dissolved after five years. Interestingly, s.3 prohibits the judiciary to question either the decisions, exercises or limits within this act.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p:txBody>
      </p:sp>
    </p:spTree>
    <p:extLst>
      <p:ext uri="{BB962C8B-B14F-4D97-AF65-F5344CB8AC3E}">
        <p14:creationId xmlns:p14="http://schemas.microsoft.com/office/powerpoint/2010/main" val="4103141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03871-1C8F-8504-1E67-B28B181566DB}"/>
              </a:ext>
            </a:extLst>
          </p:cNvPr>
          <p:cNvSpPr>
            <a:spLocks noGrp="1"/>
          </p:cNvSpPr>
          <p:nvPr>
            <p:ph type="title"/>
          </p:nvPr>
        </p:nvSpPr>
        <p:spPr>
          <a:xfrm>
            <a:off x="913149" y="0"/>
            <a:ext cx="10364451" cy="1596177"/>
          </a:xfrm>
        </p:spPr>
        <p:txBody>
          <a:bodyPr/>
          <a:lstStyle/>
          <a:p>
            <a:r>
              <a:rPr lang="en-US" dirty="0"/>
              <a:t>House of commons</a:t>
            </a:r>
          </a:p>
        </p:txBody>
      </p:sp>
      <p:sp>
        <p:nvSpPr>
          <p:cNvPr id="4" name="TextBox 3">
            <a:extLst>
              <a:ext uri="{FF2B5EF4-FFF2-40B4-BE49-F238E27FC236}">
                <a16:creationId xmlns:a16="http://schemas.microsoft.com/office/drawing/2014/main" id="{70C4D550-FB3E-CC82-4619-F302173B92BE}"/>
              </a:ext>
            </a:extLst>
          </p:cNvPr>
          <p:cNvSpPr txBox="1"/>
          <p:nvPr/>
        </p:nvSpPr>
        <p:spPr>
          <a:xfrm>
            <a:off x="597685" y="1185333"/>
            <a:ext cx="10995378" cy="2862322"/>
          </a:xfrm>
          <a:prstGeom prst="rect">
            <a:avLst/>
          </a:prstGeom>
          <a:noFill/>
        </p:spPr>
        <p:txBody>
          <a:bodyPr wrap="square" rtlCol="0">
            <a:spAutoFit/>
          </a:bodyPr>
          <a:lstStyle/>
          <a:p>
            <a:r>
              <a:rPr lang="en-US" dirty="0"/>
              <a:t>The Representation of the People Act 1983 governs who can vote in elections. Citizens are barred from voting if they meet the following criteria:</a:t>
            </a:r>
          </a:p>
          <a:p>
            <a:pPr marL="742950" lvl="1" indent="-285750">
              <a:buFont typeface="Arial" panose="020B0604020202020204" pitchFamily="34" charset="0"/>
              <a:buChar char="•"/>
            </a:pPr>
            <a:r>
              <a:rPr lang="en-US" dirty="0"/>
              <a:t>Below the age of 18</a:t>
            </a:r>
          </a:p>
          <a:p>
            <a:pPr marL="742950" lvl="1" indent="-285750">
              <a:buFont typeface="Arial" panose="020B0604020202020204" pitchFamily="34" charset="0"/>
              <a:buChar char="•"/>
            </a:pPr>
            <a:r>
              <a:rPr lang="en-US" dirty="0"/>
              <a:t>Aliens (not citizens of the UK, Ireland, or a ‘qualifying commonwealth citizen’)(overseas nationals can vote after 15 years of living at a UK address and homeless can get a ‘declaration of local connection’ from their constituency)</a:t>
            </a:r>
          </a:p>
          <a:p>
            <a:pPr marL="742950" lvl="1" indent="-285750">
              <a:buFont typeface="Arial" panose="020B0604020202020204" pitchFamily="34" charset="0"/>
              <a:buChar char="•"/>
            </a:pPr>
            <a:r>
              <a:rPr lang="en-US" dirty="0"/>
              <a:t>Members of the House of Lords</a:t>
            </a:r>
          </a:p>
          <a:p>
            <a:pPr marL="742950" lvl="1" indent="-285750">
              <a:buFont typeface="Arial" panose="020B0604020202020204" pitchFamily="34" charset="0"/>
              <a:buChar char="•"/>
            </a:pPr>
            <a:r>
              <a:rPr lang="en-US" dirty="0"/>
              <a:t>Convicted criminals detained in mental health hospitals</a:t>
            </a:r>
          </a:p>
          <a:p>
            <a:pPr marL="742950" lvl="1" indent="-285750">
              <a:buFont typeface="Arial" panose="020B0604020202020204" pitchFamily="34" charset="0"/>
              <a:buChar char="•"/>
            </a:pPr>
            <a:r>
              <a:rPr lang="en-US" dirty="0"/>
              <a:t>Convicted criminals serving prison sentences</a:t>
            </a:r>
          </a:p>
          <a:p>
            <a:pPr lvl="1"/>
            <a:endParaRPr lang="en-US" dirty="0"/>
          </a:p>
        </p:txBody>
      </p:sp>
      <p:sp>
        <p:nvSpPr>
          <p:cNvPr id="6" name="TextBox 5">
            <a:extLst>
              <a:ext uri="{FF2B5EF4-FFF2-40B4-BE49-F238E27FC236}">
                <a16:creationId xmlns:a16="http://schemas.microsoft.com/office/drawing/2014/main" id="{F115476F-8DA1-9B42-7648-9E437F1D0A89}"/>
              </a:ext>
            </a:extLst>
          </p:cNvPr>
          <p:cNvSpPr txBox="1"/>
          <p:nvPr/>
        </p:nvSpPr>
        <p:spPr>
          <a:xfrm>
            <a:off x="699911" y="3968633"/>
            <a:ext cx="11051823" cy="3139321"/>
          </a:xfrm>
          <a:prstGeom prst="rect">
            <a:avLst/>
          </a:prstGeom>
          <a:noFill/>
        </p:spPr>
        <p:txBody>
          <a:bodyPr wrap="square" rtlCol="0">
            <a:spAutoFit/>
          </a:bodyPr>
          <a:lstStyle/>
          <a:p>
            <a:r>
              <a:rPr lang="en-US" dirty="0"/>
              <a:t>There are various restrictions in restricted persons who can qualify being a MP:</a:t>
            </a:r>
          </a:p>
          <a:p>
            <a:pPr marL="742950" lvl="1" indent="-285750">
              <a:buFont typeface="Arial" panose="020B0604020202020204" pitchFamily="34" charset="0"/>
              <a:buChar char="•"/>
            </a:pPr>
            <a:r>
              <a:rPr lang="en-US" dirty="0"/>
              <a:t>Below the age of 18</a:t>
            </a:r>
          </a:p>
          <a:p>
            <a:pPr marL="742950" lvl="1" indent="-285750">
              <a:buFont typeface="Arial" panose="020B0604020202020204" pitchFamily="34" charset="0"/>
              <a:buChar char="•"/>
            </a:pPr>
            <a:r>
              <a:rPr lang="en-US" dirty="0"/>
              <a:t>Aliens</a:t>
            </a:r>
          </a:p>
          <a:p>
            <a:pPr marL="742950" lvl="1" indent="-285750">
              <a:buFont typeface="Arial" panose="020B0604020202020204" pitchFamily="34" charset="0"/>
              <a:buChar char="•"/>
            </a:pPr>
            <a:r>
              <a:rPr lang="en-US" dirty="0"/>
              <a:t>Members of the House of Lords</a:t>
            </a:r>
          </a:p>
          <a:p>
            <a:pPr marL="742950" lvl="1" indent="-285750">
              <a:buFont typeface="Arial" panose="020B0604020202020204" pitchFamily="34" charset="0"/>
              <a:buChar char="•"/>
            </a:pPr>
            <a:r>
              <a:rPr lang="en-US" dirty="0"/>
              <a:t>Undischarged bankrupts</a:t>
            </a:r>
          </a:p>
          <a:p>
            <a:pPr marL="742950" lvl="1" indent="-285750">
              <a:buFont typeface="Arial" panose="020B0604020202020204" pitchFamily="34" charset="0"/>
              <a:buChar char="•"/>
            </a:pPr>
            <a:r>
              <a:rPr lang="en-US" dirty="0"/>
              <a:t>Convicted persons of ‘corrupt or illegal practices</a:t>
            </a:r>
          </a:p>
          <a:p>
            <a:pPr marL="742950" lvl="1" indent="-285750">
              <a:buFont typeface="Arial" panose="020B0604020202020204" pitchFamily="34" charset="0"/>
              <a:buChar char="•"/>
            </a:pPr>
            <a:r>
              <a:rPr lang="en-US" dirty="0"/>
              <a:t>Persons listed under the House of Commons Disqualification Act 1975</a:t>
            </a:r>
          </a:p>
          <a:p>
            <a:pPr lvl="1"/>
            <a:endParaRPr lang="en-US" dirty="0"/>
          </a:p>
          <a:p>
            <a:pPr lvl="1"/>
            <a:r>
              <a:rPr lang="en-US" dirty="0"/>
              <a:t>Until s.1 Mental Health (Discrimination) Act 2013, persons with mental health severities weren’t permitted to be an MP</a:t>
            </a:r>
          </a:p>
          <a:p>
            <a:pPr marL="742950" lvl="1" indent="-285750">
              <a:buFont typeface="Arial" panose="020B0604020202020204" pitchFamily="34" charset="0"/>
              <a:buChar char="•"/>
            </a:pPr>
            <a:endParaRPr lang="en-US" dirty="0"/>
          </a:p>
        </p:txBody>
      </p:sp>
    </p:spTree>
    <p:extLst>
      <p:ext uri="{BB962C8B-B14F-4D97-AF65-F5344CB8AC3E}">
        <p14:creationId xmlns:p14="http://schemas.microsoft.com/office/powerpoint/2010/main" val="3967422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577B-51AC-0036-2255-AC42D16164D3}"/>
              </a:ext>
            </a:extLst>
          </p:cNvPr>
          <p:cNvSpPr>
            <a:spLocks noGrp="1"/>
          </p:cNvSpPr>
          <p:nvPr>
            <p:ph type="title"/>
          </p:nvPr>
        </p:nvSpPr>
        <p:spPr>
          <a:xfrm>
            <a:off x="913774" y="663673"/>
            <a:ext cx="10364451" cy="1596177"/>
          </a:xfrm>
        </p:spPr>
        <p:txBody>
          <a:bodyPr/>
          <a:lstStyle/>
          <a:p>
            <a:r>
              <a:rPr lang="en-US" dirty="0"/>
              <a:t>House of commons</a:t>
            </a:r>
          </a:p>
        </p:txBody>
      </p:sp>
      <p:sp>
        <p:nvSpPr>
          <p:cNvPr id="4" name="TextBox 3">
            <a:extLst>
              <a:ext uri="{FF2B5EF4-FFF2-40B4-BE49-F238E27FC236}">
                <a16:creationId xmlns:a16="http://schemas.microsoft.com/office/drawing/2014/main" id="{4C0F6E5A-D873-8984-A7CC-4E229D8C197D}"/>
              </a:ext>
            </a:extLst>
          </p:cNvPr>
          <p:cNvSpPr txBox="1"/>
          <p:nvPr/>
        </p:nvSpPr>
        <p:spPr>
          <a:xfrm>
            <a:off x="535596" y="2562578"/>
            <a:ext cx="8816622" cy="1477328"/>
          </a:xfrm>
          <a:prstGeom prst="rect">
            <a:avLst/>
          </a:prstGeom>
          <a:noFill/>
        </p:spPr>
        <p:txBody>
          <a:bodyPr wrap="square" rtlCol="0">
            <a:spAutoFit/>
          </a:bodyPr>
          <a:lstStyle/>
          <a:p>
            <a:r>
              <a:rPr lang="en-US" dirty="0"/>
              <a:t>Task: </a:t>
            </a:r>
            <a:r>
              <a:rPr lang="en-US" dirty="0">
                <a:hlinkClick r:id="rId2"/>
              </a:rPr>
              <a:t>https://members.parliament.uk/members/Commons</a:t>
            </a:r>
            <a:r>
              <a:rPr lang="en-US" dirty="0"/>
              <a:t> </a:t>
            </a:r>
          </a:p>
          <a:p>
            <a:r>
              <a:rPr lang="en-US" dirty="0"/>
              <a:t>Use this link to find: Who is your MP?</a:t>
            </a:r>
          </a:p>
          <a:p>
            <a:r>
              <a:rPr lang="en-US" dirty="0"/>
              <a:t>				Which party do they represent?</a:t>
            </a:r>
          </a:p>
          <a:p>
            <a:r>
              <a:rPr lang="en-US" dirty="0"/>
              <a:t>				What is their area of concern? </a:t>
            </a:r>
          </a:p>
          <a:p>
            <a:r>
              <a:rPr lang="en-US" dirty="0"/>
              <a:t>				</a:t>
            </a:r>
          </a:p>
        </p:txBody>
      </p:sp>
    </p:spTree>
    <p:extLst>
      <p:ext uri="{BB962C8B-B14F-4D97-AF65-F5344CB8AC3E}">
        <p14:creationId xmlns:p14="http://schemas.microsoft.com/office/powerpoint/2010/main" val="2437057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C6221-266F-72FE-E778-562834C5D9D5}"/>
              </a:ext>
            </a:extLst>
          </p:cNvPr>
          <p:cNvSpPr>
            <a:spLocks noGrp="1"/>
          </p:cNvSpPr>
          <p:nvPr>
            <p:ph type="title"/>
          </p:nvPr>
        </p:nvSpPr>
        <p:spPr>
          <a:xfrm>
            <a:off x="913149" y="-205572"/>
            <a:ext cx="10364451" cy="1596177"/>
          </a:xfrm>
        </p:spPr>
        <p:txBody>
          <a:bodyPr/>
          <a:lstStyle/>
          <a:p>
            <a:r>
              <a:rPr lang="en-US" dirty="0"/>
              <a:t>Can prisoners vote?</a:t>
            </a:r>
          </a:p>
        </p:txBody>
      </p:sp>
      <p:sp>
        <p:nvSpPr>
          <p:cNvPr id="4" name="TextBox 3">
            <a:extLst>
              <a:ext uri="{FF2B5EF4-FFF2-40B4-BE49-F238E27FC236}">
                <a16:creationId xmlns:a16="http://schemas.microsoft.com/office/drawing/2014/main" id="{790B210A-BBDD-C32D-E9AF-5BD121DEBCA4}"/>
              </a:ext>
            </a:extLst>
          </p:cNvPr>
          <p:cNvSpPr txBox="1"/>
          <p:nvPr/>
        </p:nvSpPr>
        <p:spPr>
          <a:xfrm>
            <a:off x="487389" y="1390605"/>
            <a:ext cx="11796889" cy="3693319"/>
          </a:xfrm>
          <a:prstGeom prst="rect">
            <a:avLst/>
          </a:prstGeom>
          <a:noFill/>
        </p:spPr>
        <p:txBody>
          <a:bodyPr wrap="square" rtlCol="0">
            <a:spAutoFit/>
          </a:bodyPr>
          <a:lstStyle/>
          <a:p>
            <a:r>
              <a:rPr lang="en-US" dirty="0"/>
              <a:t>Hirst v UK 2004 questioned whether serving prisoners could vote in elections. </a:t>
            </a:r>
          </a:p>
          <a:p>
            <a:endParaRPr lang="en-US" dirty="0"/>
          </a:p>
          <a:p>
            <a:pPr marL="285750" indent="-285750">
              <a:buFont typeface="Arial" panose="020B0604020202020204" pitchFamily="34" charset="0"/>
              <a:buChar char="•"/>
            </a:pPr>
            <a:r>
              <a:rPr lang="en-US" dirty="0"/>
              <a:t>The UK had a blanket ban on prisoner voting laws under the Representation of the People Act 1983. This meant that serving prisoners were ineligible to vote in elections.</a:t>
            </a:r>
          </a:p>
          <a:p>
            <a:pPr marL="285750" indent="-285750">
              <a:buFont typeface="Arial" panose="020B0604020202020204" pitchFamily="34" charset="0"/>
              <a:buChar char="•"/>
            </a:pPr>
            <a:r>
              <a:rPr lang="en-US" dirty="0"/>
              <a:t>This was challenged in the European Court of Human Rights as it was argued that this blanket ban violated Article 3 Protocol 1 of the European Convention of Human Rights. (the right to free and fair elections)</a:t>
            </a:r>
          </a:p>
          <a:p>
            <a:pPr marL="285750" indent="-285750">
              <a:buFont typeface="Arial" panose="020B0604020202020204" pitchFamily="34" charset="0"/>
              <a:buChar char="•"/>
            </a:pPr>
            <a:r>
              <a:rPr lang="en-US" dirty="0"/>
              <a:t>The European Court held that this blanket ban was disproportionate and held that the UK were in contravention of human rights.</a:t>
            </a:r>
          </a:p>
          <a:p>
            <a:pPr marL="285750" indent="-285750">
              <a:buFont typeface="Arial" panose="020B0604020202020204" pitchFamily="34" charset="0"/>
              <a:buChar char="•"/>
            </a:pPr>
            <a:r>
              <a:rPr lang="en-US" dirty="0"/>
              <a:t>Although this was held in 2004, it took the UK parliament until 2017 to compromise as they allowed a small groups of prisoners to vote. Those on temporary release or at home on curfew were permitted to vote.</a:t>
            </a:r>
          </a:p>
          <a:p>
            <a:endParaRPr lang="en-US" dirty="0"/>
          </a:p>
          <a:p>
            <a:r>
              <a:rPr lang="en-US" b="1" dirty="0"/>
              <a:t>Reflection – do you think this is fair? Should prisoners be given the right to vote in elections?</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76340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B8F58-6EEE-9689-9AF1-7F2B1AC068DD}"/>
              </a:ext>
            </a:extLst>
          </p:cNvPr>
          <p:cNvSpPr>
            <a:spLocks noGrp="1"/>
          </p:cNvSpPr>
          <p:nvPr>
            <p:ph type="title"/>
          </p:nvPr>
        </p:nvSpPr>
        <p:spPr>
          <a:xfrm>
            <a:off x="913149" y="-149128"/>
            <a:ext cx="10364451" cy="1596177"/>
          </a:xfrm>
        </p:spPr>
        <p:txBody>
          <a:bodyPr/>
          <a:lstStyle/>
          <a:p>
            <a:r>
              <a:rPr lang="en-US" dirty="0"/>
              <a:t>House of lords</a:t>
            </a:r>
          </a:p>
        </p:txBody>
      </p:sp>
      <p:sp>
        <p:nvSpPr>
          <p:cNvPr id="4" name="TextBox 3">
            <a:extLst>
              <a:ext uri="{FF2B5EF4-FFF2-40B4-BE49-F238E27FC236}">
                <a16:creationId xmlns:a16="http://schemas.microsoft.com/office/drawing/2014/main" id="{FB6E2DFA-A8E2-BF64-B3D9-C04DA8D66B31}"/>
              </a:ext>
            </a:extLst>
          </p:cNvPr>
          <p:cNvSpPr txBox="1"/>
          <p:nvPr/>
        </p:nvSpPr>
        <p:spPr>
          <a:xfrm>
            <a:off x="587022" y="1320800"/>
            <a:ext cx="11130845" cy="1477328"/>
          </a:xfrm>
          <a:prstGeom prst="rect">
            <a:avLst/>
          </a:prstGeom>
          <a:noFill/>
        </p:spPr>
        <p:txBody>
          <a:bodyPr wrap="square" rtlCol="0">
            <a:spAutoFit/>
          </a:bodyPr>
          <a:lstStyle/>
          <a:p>
            <a:r>
              <a:rPr lang="en-US" dirty="0"/>
              <a:t>The House of Lords dates back to the 13th century and is made up of three main peers:</a:t>
            </a:r>
          </a:p>
          <a:p>
            <a:pPr marL="1257300" lvl="2" indent="-342900">
              <a:buFont typeface="+mj-lt"/>
              <a:buAutoNum type="arabicPeriod"/>
            </a:pPr>
            <a:r>
              <a:rPr lang="en-US" dirty="0"/>
              <a:t>Hereditary peers</a:t>
            </a:r>
          </a:p>
          <a:p>
            <a:pPr marL="1257300" lvl="2" indent="-342900">
              <a:buFont typeface="+mj-lt"/>
              <a:buAutoNum type="arabicPeriod"/>
            </a:pPr>
            <a:r>
              <a:rPr lang="en-US" dirty="0"/>
              <a:t>Life peers</a:t>
            </a:r>
          </a:p>
          <a:p>
            <a:pPr marL="1257300" lvl="2" indent="-342900">
              <a:buFont typeface="+mj-lt"/>
              <a:buAutoNum type="arabicPeriod"/>
            </a:pPr>
            <a:r>
              <a:rPr lang="en-US" dirty="0"/>
              <a:t>Lords Spiritual</a:t>
            </a:r>
          </a:p>
          <a:p>
            <a:pPr lvl="2"/>
            <a:r>
              <a:rPr lang="en-US" dirty="0"/>
              <a:t> </a:t>
            </a:r>
          </a:p>
        </p:txBody>
      </p:sp>
      <p:sp>
        <p:nvSpPr>
          <p:cNvPr id="5" name="TextBox 4">
            <a:extLst>
              <a:ext uri="{FF2B5EF4-FFF2-40B4-BE49-F238E27FC236}">
                <a16:creationId xmlns:a16="http://schemas.microsoft.com/office/drawing/2014/main" id="{36F01687-8F74-CCF1-9C57-7FB3FF4A8866}"/>
              </a:ext>
            </a:extLst>
          </p:cNvPr>
          <p:cNvSpPr txBox="1"/>
          <p:nvPr/>
        </p:nvSpPr>
        <p:spPr>
          <a:xfrm>
            <a:off x="587021" y="2767211"/>
            <a:ext cx="11130845" cy="4524315"/>
          </a:xfrm>
          <a:prstGeom prst="rect">
            <a:avLst/>
          </a:prstGeom>
          <a:noFill/>
        </p:spPr>
        <p:txBody>
          <a:bodyPr wrap="square" rtlCol="0">
            <a:spAutoFit/>
          </a:bodyPr>
          <a:lstStyle/>
          <a:p>
            <a:pPr marL="285750" indent="-285750">
              <a:buFont typeface="Arial" panose="020B0604020202020204" pitchFamily="34" charset="0"/>
              <a:buChar char="•"/>
            </a:pPr>
            <a:r>
              <a:rPr lang="en-US" dirty="0"/>
              <a:t>Hereditary peers – These peers are permitted to sit in the House of Lords because of their birth right. These will usually be ‘Earls’ and ’barons’. Before the House of Lords Act 199 approximately 700 peers were entitled to sit in the House of Commons.</a:t>
            </a:r>
          </a:p>
          <a:p>
            <a:pPr marL="285750" indent="-285750">
              <a:buFont typeface="Arial" panose="020B0604020202020204" pitchFamily="34" charset="0"/>
              <a:buChar char="•"/>
            </a:pPr>
            <a:r>
              <a:rPr lang="en-US" dirty="0"/>
              <a:t>Life peers – Appointed by the Life Peerage Act 1958 by the crown on the recommendation of the Prime Minister. These are peers in ‘prominent professions’ such as former MPs, former senior army officers, scientists etc.</a:t>
            </a:r>
          </a:p>
          <a:p>
            <a:pPr marL="285750" indent="-285750">
              <a:buFont typeface="Arial" panose="020B0604020202020204" pitchFamily="34" charset="0"/>
              <a:buChar char="•"/>
            </a:pPr>
            <a:r>
              <a:rPr lang="en-US" dirty="0"/>
              <a:t>Lords Spiritual – Only the UK and Bhutan give seats to spiritual leaders. In the UK this will include the Archbishop of Canterbury and Bishops of the Church of England.</a:t>
            </a:r>
          </a:p>
          <a:p>
            <a:pPr marL="285750" indent="-285750">
              <a:buFont typeface="Arial" panose="020B0604020202020204" pitchFamily="34" charset="0"/>
              <a:buChar char="•"/>
            </a:pPr>
            <a:endParaRPr lang="en-US" dirty="0"/>
          </a:p>
          <a:p>
            <a:r>
              <a:rPr lang="en-US" dirty="0"/>
              <a:t>These peers are unelected. They have similar roles as those in the House of Commons as they have legislative functions such as creating legislation and scrutinizing parliament.</a:t>
            </a:r>
          </a:p>
          <a:p>
            <a:endParaRPr lang="en-US" dirty="0"/>
          </a:p>
          <a:p>
            <a:r>
              <a:rPr lang="en-US" b="1" dirty="0"/>
              <a:t>Reflection – Do you think that in a democratic country there should be unelected peers assisting the House of Commons creating legislation? Furthermore, do you think the peers in the House of Lords represent its citizens?</a:t>
            </a:r>
          </a:p>
          <a:p>
            <a:endParaRPr lang="en-US" dirty="0"/>
          </a:p>
          <a:p>
            <a:endParaRPr lang="en-US" dirty="0"/>
          </a:p>
          <a:p>
            <a:endParaRPr lang="en-US" dirty="0"/>
          </a:p>
        </p:txBody>
      </p:sp>
    </p:spTree>
    <p:extLst>
      <p:ext uri="{BB962C8B-B14F-4D97-AF65-F5344CB8AC3E}">
        <p14:creationId xmlns:p14="http://schemas.microsoft.com/office/powerpoint/2010/main" val="3188330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0586C-7A3A-0BF8-F7F5-17982B41E7F8}"/>
              </a:ext>
            </a:extLst>
          </p:cNvPr>
          <p:cNvSpPr>
            <a:spLocks noGrp="1"/>
          </p:cNvSpPr>
          <p:nvPr>
            <p:ph type="title"/>
          </p:nvPr>
        </p:nvSpPr>
        <p:spPr>
          <a:xfrm>
            <a:off x="913149" y="0"/>
            <a:ext cx="10364451" cy="1596177"/>
          </a:xfrm>
        </p:spPr>
        <p:txBody>
          <a:bodyPr/>
          <a:lstStyle/>
          <a:p>
            <a:r>
              <a:rPr lang="en-US" dirty="0"/>
              <a:t>House of lords</a:t>
            </a:r>
          </a:p>
        </p:txBody>
      </p:sp>
      <p:sp>
        <p:nvSpPr>
          <p:cNvPr id="4" name="TextBox 3">
            <a:extLst>
              <a:ext uri="{FF2B5EF4-FFF2-40B4-BE49-F238E27FC236}">
                <a16:creationId xmlns:a16="http://schemas.microsoft.com/office/drawing/2014/main" id="{C118D602-4A4E-34A3-2DAE-82AF457680F7}"/>
              </a:ext>
            </a:extLst>
          </p:cNvPr>
          <p:cNvSpPr txBox="1"/>
          <p:nvPr/>
        </p:nvSpPr>
        <p:spPr>
          <a:xfrm>
            <a:off x="913149" y="1596177"/>
            <a:ext cx="10499918" cy="2308324"/>
          </a:xfrm>
          <a:prstGeom prst="rect">
            <a:avLst/>
          </a:prstGeom>
          <a:noFill/>
        </p:spPr>
        <p:txBody>
          <a:bodyPr wrap="square" rtlCol="0">
            <a:spAutoFit/>
          </a:bodyPr>
          <a:lstStyle/>
          <a:p>
            <a:r>
              <a:rPr lang="en-US" dirty="0"/>
              <a:t>Disqualification from the House of Lords:</a:t>
            </a:r>
          </a:p>
          <a:p>
            <a:pPr marL="285750" indent="-285750">
              <a:buFont typeface="Arial" panose="020B0604020202020204" pitchFamily="34" charset="0"/>
              <a:buChar char="•"/>
            </a:pPr>
            <a:r>
              <a:rPr lang="en-US" dirty="0"/>
              <a:t>Persons under the age of 21</a:t>
            </a:r>
          </a:p>
          <a:p>
            <a:pPr marL="285750" indent="-285750">
              <a:buFont typeface="Arial" panose="020B0604020202020204" pitchFamily="34" charset="0"/>
              <a:buChar char="•"/>
            </a:pPr>
            <a:r>
              <a:rPr lang="en-US" dirty="0"/>
              <a:t>Aliens</a:t>
            </a:r>
          </a:p>
          <a:p>
            <a:pPr marL="285750" indent="-285750">
              <a:buFont typeface="Arial" panose="020B0604020202020204" pitchFamily="34" charset="0"/>
              <a:buChar char="•"/>
            </a:pPr>
            <a:r>
              <a:rPr lang="en-US" dirty="0"/>
              <a:t>Judges (following s.23 Constitutional Reform Act 2009)</a:t>
            </a:r>
          </a:p>
          <a:p>
            <a:pPr marL="285750" indent="-285750">
              <a:buFont typeface="Arial" panose="020B0604020202020204" pitchFamily="34" charset="0"/>
              <a:buChar char="•"/>
            </a:pPr>
            <a:r>
              <a:rPr lang="en-US" dirty="0"/>
              <a:t>Members of the House of Commons or members of the European Parliament</a:t>
            </a:r>
          </a:p>
          <a:p>
            <a:pPr marL="285750" indent="-285750">
              <a:buFont typeface="Arial" panose="020B0604020202020204" pitchFamily="34" charset="0"/>
              <a:buChar char="•"/>
            </a:pPr>
            <a:r>
              <a:rPr lang="en-US" dirty="0"/>
              <a:t>Persons convicted of serious crimes</a:t>
            </a:r>
          </a:p>
          <a:p>
            <a:pPr marL="285750" indent="-285750">
              <a:buFont typeface="Arial" panose="020B0604020202020204" pitchFamily="34" charset="0"/>
              <a:buChar char="•"/>
            </a:pPr>
            <a:r>
              <a:rPr lang="en-US" dirty="0"/>
              <a:t>Members who have previously been expelled from the House of Lords</a:t>
            </a:r>
          </a:p>
          <a:p>
            <a:endParaRPr lang="en-US" dirty="0"/>
          </a:p>
        </p:txBody>
      </p:sp>
    </p:spTree>
    <p:extLst>
      <p:ext uri="{BB962C8B-B14F-4D97-AF65-F5344CB8AC3E}">
        <p14:creationId xmlns:p14="http://schemas.microsoft.com/office/powerpoint/2010/main" val="783230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AD2E2-83CE-DC07-B0C8-0CBC2D3F368E}"/>
              </a:ext>
            </a:extLst>
          </p:cNvPr>
          <p:cNvSpPr>
            <a:spLocks noGrp="1"/>
          </p:cNvSpPr>
          <p:nvPr>
            <p:ph type="title"/>
          </p:nvPr>
        </p:nvSpPr>
        <p:spPr>
          <a:xfrm>
            <a:off x="992797" y="370161"/>
            <a:ext cx="10364451" cy="1596177"/>
          </a:xfrm>
        </p:spPr>
        <p:txBody>
          <a:bodyPr/>
          <a:lstStyle/>
          <a:p>
            <a:r>
              <a:rPr lang="en-US" dirty="0"/>
              <a:t>The role of the monarch in parliament</a:t>
            </a:r>
          </a:p>
        </p:txBody>
      </p:sp>
      <p:sp>
        <p:nvSpPr>
          <p:cNvPr id="7" name="TextBox 6">
            <a:extLst>
              <a:ext uri="{FF2B5EF4-FFF2-40B4-BE49-F238E27FC236}">
                <a16:creationId xmlns:a16="http://schemas.microsoft.com/office/drawing/2014/main" id="{BE09F115-AA0D-175D-5054-805CAD7AFD81}"/>
              </a:ext>
            </a:extLst>
          </p:cNvPr>
          <p:cNvSpPr txBox="1"/>
          <p:nvPr/>
        </p:nvSpPr>
        <p:spPr>
          <a:xfrm>
            <a:off x="784577" y="2413337"/>
            <a:ext cx="10780889" cy="2031325"/>
          </a:xfrm>
          <a:prstGeom prst="rect">
            <a:avLst/>
          </a:prstGeom>
          <a:noFill/>
        </p:spPr>
        <p:txBody>
          <a:bodyPr wrap="square" rtlCol="0">
            <a:spAutoFit/>
          </a:bodyPr>
          <a:lstStyle/>
          <a:p>
            <a:r>
              <a:rPr lang="en-US" dirty="0"/>
              <a:t>The monarch as head of state formally opens each session of parliament with the King’s speech. This will explain what the government intends to introduce during the parliamentary session. Although this is not written by the monarch themselves, it’s written by the government on behalf of the monarch.</a:t>
            </a:r>
          </a:p>
          <a:p>
            <a:endParaRPr lang="en-US" dirty="0"/>
          </a:p>
          <a:p>
            <a:r>
              <a:rPr lang="en-US" dirty="0"/>
              <a:t>After law is passed through parliament, the monarch must give their royal assent. A constitutional convention which in practice, the monarch does not refuse.</a:t>
            </a:r>
          </a:p>
          <a:p>
            <a:endParaRPr lang="en-US" dirty="0"/>
          </a:p>
        </p:txBody>
      </p:sp>
    </p:spTree>
    <p:extLst>
      <p:ext uri="{BB962C8B-B14F-4D97-AF65-F5344CB8AC3E}">
        <p14:creationId xmlns:p14="http://schemas.microsoft.com/office/powerpoint/2010/main" val="3078397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D48D8-E142-7AE0-B61E-0C6659D844F4}"/>
              </a:ext>
            </a:extLst>
          </p:cNvPr>
          <p:cNvSpPr>
            <a:spLocks noGrp="1"/>
          </p:cNvSpPr>
          <p:nvPr>
            <p:ph type="title"/>
          </p:nvPr>
        </p:nvSpPr>
        <p:spPr>
          <a:xfrm>
            <a:off x="913149" y="-160417"/>
            <a:ext cx="10364451" cy="1596177"/>
          </a:xfrm>
        </p:spPr>
        <p:txBody>
          <a:bodyPr/>
          <a:lstStyle/>
          <a:p>
            <a:r>
              <a:rPr lang="en-US" dirty="0"/>
              <a:t>Primary legislation</a:t>
            </a:r>
          </a:p>
        </p:txBody>
      </p:sp>
      <p:sp>
        <p:nvSpPr>
          <p:cNvPr id="4" name="TextBox 3">
            <a:extLst>
              <a:ext uri="{FF2B5EF4-FFF2-40B4-BE49-F238E27FC236}">
                <a16:creationId xmlns:a16="http://schemas.microsoft.com/office/drawing/2014/main" id="{799DFF48-9CB0-5CF9-ABB5-B04FED0B6388}"/>
              </a:ext>
            </a:extLst>
          </p:cNvPr>
          <p:cNvSpPr txBox="1"/>
          <p:nvPr/>
        </p:nvSpPr>
        <p:spPr>
          <a:xfrm>
            <a:off x="913149" y="1435760"/>
            <a:ext cx="10680540" cy="5078313"/>
          </a:xfrm>
          <a:prstGeom prst="rect">
            <a:avLst/>
          </a:prstGeom>
          <a:noFill/>
        </p:spPr>
        <p:txBody>
          <a:bodyPr wrap="square" rtlCol="0">
            <a:spAutoFit/>
          </a:bodyPr>
          <a:lstStyle/>
          <a:p>
            <a:r>
              <a:rPr lang="en-US" dirty="0"/>
              <a:t>Primary legislation (known as acts of parliament) are the supreme laws in the UK. They can vary in size. For example, the Public Order (amendment) Act 1996 has two sections whilst the Companies Act 2006 has 1300 sections.</a:t>
            </a:r>
          </a:p>
          <a:p>
            <a:endParaRPr lang="en-US" dirty="0"/>
          </a:p>
          <a:p>
            <a:r>
              <a:rPr lang="en-US" dirty="0"/>
              <a:t>Before they are made, acts of parliament start of as ‘bills’. These bills are put forward by the government who sit in parliament and when these are put forward, they will be discussed, amended and voted on whether they should become acts of parliament.</a:t>
            </a:r>
          </a:p>
          <a:p>
            <a:endParaRPr lang="en-US" dirty="0"/>
          </a:p>
          <a:p>
            <a:r>
              <a:rPr lang="en-US" dirty="0"/>
              <a:t>There are various reasoning behind bills being introduced:</a:t>
            </a:r>
          </a:p>
          <a:p>
            <a:pPr marL="742950" lvl="1" indent="-285750">
              <a:buFont typeface="Arial" panose="020B0604020202020204" pitchFamily="34" charset="0"/>
              <a:buChar char="•"/>
            </a:pPr>
            <a:r>
              <a:rPr lang="en-US" dirty="0"/>
              <a:t>To fulfill government manifestos (eg to deliver their promise of Brexit)</a:t>
            </a:r>
          </a:p>
          <a:p>
            <a:pPr marL="742950" lvl="1" indent="-285750">
              <a:buFont typeface="Arial" panose="020B0604020202020204" pitchFamily="34" charset="0"/>
              <a:buChar char="•"/>
            </a:pPr>
            <a:r>
              <a:rPr lang="en-US" dirty="0"/>
              <a:t>To create laws which responds to development of the common law or government policy</a:t>
            </a:r>
          </a:p>
          <a:p>
            <a:pPr marL="742950" lvl="1" indent="-285750">
              <a:buFont typeface="Arial" panose="020B0604020202020204" pitchFamily="34" charset="0"/>
              <a:buChar char="•"/>
            </a:pPr>
            <a:r>
              <a:rPr lang="en-US" dirty="0"/>
              <a:t>Ad hoc reasons (Eg the Anti-Terrorism, Crime and Security Act 2001 was established following urgent need for laws regarding terrorism</a:t>
            </a:r>
          </a:p>
          <a:p>
            <a:pPr marL="742950" lvl="1" indent="-285750">
              <a:buFont typeface="Arial" panose="020B0604020202020204" pitchFamily="34" charset="0"/>
              <a:buChar char="•"/>
            </a:pPr>
            <a:r>
              <a:rPr lang="en-US" dirty="0"/>
              <a:t>Consolidating acts of parliament which bring together various legislation which creates one act of parliament (eg the Equality Act 2010</a:t>
            </a:r>
          </a:p>
          <a:p>
            <a:pPr marL="742950" lvl="1" indent="-285750">
              <a:buFont typeface="Arial" panose="020B0604020202020204" pitchFamily="34" charset="0"/>
              <a:buChar char="•"/>
            </a:pPr>
            <a:r>
              <a:rPr lang="en-US" dirty="0"/>
              <a:t>Codification acts which brings together acts of parliament and case law (Eg PACE 1984)</a:t>
            </a:r>
          </a:p>
          <a:p>
            <a:pPr marL="742950" lvl="1" indent="-285750">
              <a:buFont typeface="Arial" panose="020B0604020202020204" pitchFamily="34" charset="0"/>
              <a:buChar char="•"/>
            </a:pPr>
            <a:endParaRPr lang="en-US" dirty="0"/>
          </a:p>
          <a:p>
            <a:endParaRPr lang="en-US" dirty="0"/>
          </a:p>
        </p:txBody>
      </p:sp>
    </p:spTree>
    <p:extLst>
      <p:ext uri="{BB962C8B-B14F-4D97-AF65-F5344CB8AC3E}">
        <p14:creationId xmlns:p14="http://schemas.microsoft.com/office/powerpoint/2010/main" val="1955938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5ED67-3C71-7692-53C8-BA9525EBE4B3}"/>
              </a:ext>
            </a:extLst>
          </p:cNvPr>
          <p:cNvSpPr>
            <a:spLocks noGrp="1"/>
          </p:cNvSpPr>
          <p:nvPr>
            <p:ph type="title"/>
          </p:nvPr>
        </p:nvSpPr>
        <p:spPr>
          <a:xfrm>
            <a:off x="913774" y="0"/>
            <a:ext cx="10364451" cy="1596177"/>
          </a:xfrm>
        </p:spPr>
        <p:txBody>
          <a:bodyPr/>
          <a:lstStyle/>
          <a:p>
            <a:r>
              <a:rPr lang="en-US" dirty="0"/>
              <a:t>Bills put before parliament</a:t>
            </a:r>
          </a:p>
        </p:txBody>
      </p:sp>
      <p:sp>
        <p:nvSpPr>
          <p:cNvPr id="4" name="TextBox 3">
            <a:extLst>
              <a:ext uri="{FF2B5EF4-FFF2-40B4-BE49-F238E27FC236}">
                <a16:creationId xmlns:a16="http://schemas.microsoft.com/office/drawing/2014/main" id="{F5819771-738B-48A2-E10C-B7D7AC376C16}"/>
              </a:ext>
            </a:extLst>
          </p:cNvPr>
          <p:cNvSpPr txBox="1"/>
          <p:nvPr/>
        </p:nvSpPr>
        <p:spPr>
          <a:xfrm>
            <a:off x="824089" y="1422400"/>
            <a:ext cx="10656711" cy="5632311"/>
          </a:xfrm>
          <a:prstGeom prst="rect">
            <a:avLst/>
          </a:prstGeom>
          <a:noFill/>
        </p:spPr>
        <p:txBody>
          <a:bodyPr wrap="square" rtlCol="0">
            <a:spAutoFit/>
          </a:bodyPr>
          <a:lstStyle/>
          <a:p>
            <a:r>
              <a:rPr lang="en-US" dirty="0"/>
              <a:t>Bills can be classified in two ways:</a:t>
            </a:r>
          </a:p>
          <a:p>
            <a:pPr marL="342900" indent="-342900">
              <a:buFont typeface="+mj-lt"/>
              <a:buAutoNum type="arabicPeriod"/>
            </a:pPr>
            <a:r>
              <a:rPr lang="en-US" dirty="0"/>
              <a:t>Based on subject matter</a:t>
            </a:r>
          </a:p>
          <a:p>
            <a:pPr marL="342900" indent="-342900">
              <a:buFont typeface="+mj-lt"/>
              <a:buAutoNum type="arabicPeriod"/>
            </a:pPr>
            <a:r>
              <a:rPr lang="en-US" dirty="0"/>
              <a:t>Based on the originator (person who proposes bill)</a:t>
            </a:r>
          </a:p>
          <a:p>
            <a:pPr marL="342900" indent="-342900">
              <a:buFont typeface="+mj-lt"/>
              <a:buAutoNum type="arabicPeriod"/>
            </a:pPr>
            <a:endParaRPr lang="en-US" dirty="0"/>
          </a:p>
          <a:p>
            <a:r>
              <a:rPr lang="en-US" dirty="0"/>
              <a:t>Subject matter bills come under three categories:</a:t>
            </a:r>
          </a:p>
          <a:p>
            <a:r>
              <a:rPr lang="en-US" dirty="0"/>
              <a:t>Public Bills – these are bills that affect the general country.</a:t>
            </a:r>
          </a:p>
          <a:p>
            <a:r>
              <a:rPr lang="en-US" dirty="0"/>
              <a:t>Private Bills – these are bills that only affect a limited geographical area. Eg the Leeds Council Act 2013 started as a bill to give penalties to ‘relevant offenders’ in Leeds.</a:t>
            </a:r>
          </a:p>
          <a:p>
            <a:r>
              <a:rPr lang="en-US" dirty="0"/>
              <a:t>Hybrid Bills – these bills share characteristics of public and private bills. They apply throughout the country, but it impacts certain individuals or geographical locations. Eg the High-Speed Rail (London-West Midlands) Act 2017.</a:t>
            </a:r>
          </a:p>
          <a:p>
            <a:endParaRPr lang="en-US" dirty="0"/>
          </a:p>
          <a:p>
            <a:r>
              <a:rPr lang="en-US" dirty="0"/>
              <a:t>Originator bills come under two categories:</a:t>
            </a:r>
          </a:p>
          <a:p>
            <a:r>
              <a:rPr lang="en-US" dirty="0"/>
              <a:t>Government Bills – these bills are introduced by a government minister which is announced by the King’s speech. These bills are usually approved in parliament</a:t>
            </a:r>
          </a:p>
          <a:p>
            <a:r>
              <a:rPr lang="en-US" dirty="0"/>
              <a:t>Private Member’s Bills – these bills are introduced by an MP (not a government ministers) and is usually produced to give attention to particular issues within the law. These usually do not become legislation but do help kickstart important legislative reform.</a:t>
            </a:r>
          </a:p>
          <a:p>
            <a:endParaRPr lang="en-US" dirty="0"/>
          </a:p>
          <a:p>
            <a:endParaRPr lang="en-US" dirty="0"/>
          </a:p>
          <a:p>
            <a:endParaRPr lang="en-US" dirty="0"/>
          </a:p>
        </p:txBody>
      </p:sp>
    </p:spTree>
    <p:extLst>
      <p:ext uri="{BB962C8B-B14F-4D97-AF65-F5344CB8AC3E}">
        <p14:creationId xmlns:p14="http://schemas.microsoft.com/office/powerpoint/2010/main" val="2810117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5ED27-A2CD-E5BB-FD14-E36F6DD4121A}"/>
              </a:ext>
            </a:extLst>
          </p:cNvPr>
          <p:cNvSpPr>
            <a:spLocks noGrp="1"/>
          </p:cNvSpPr>
          <p:nvPr>
            <p:ph type="title"/>
          </p:nvPr>
        </p:nvSpPr>
        <p:spPr>
          <a:xfrm>
            <a:off x="913774" y="0"/>
            <a:ext cx="10364451" cy="1596177"/>
          </a:xfrm>
        </p:spPr>
        <p:txBody>
          <a:bodyPr/>
          <a:lstStyle/>
          <a:p>
            <a:r>
              <a:rPr lang="en-US" dirty="0"/>
              <a:t>How bills become acts of parliament</a:t>
            </a:r>
          </a:p>
        </p:txBody>
      </p:sp>
      <p:sp>
        <p:nvSpPr>
          <p:cNvPr id="4" name="TextBox 3">
            <a:extLst>
              <a:ext uri="{FF2B5EF4-FFF2-40B4-BE49-F238E27FC236}">
                <a16:creationId xmlns:a16="http://schemas.microsoft.com/office/drawing/2014/main" id="{93AB83E5-2A61-F100-AC94-D9E52769E500}"/>
              </a:ext>
            </a:extLst>
          </p:cNvPr>
          <p:cNvSpPr txBox="1"/>
          <p:nvPr/>
        </p:nvSpPr>
        <p:spPr>
          <a:xfrm>
            <a:off x="824089" y="1512711"/>
            <a:ext cx="10916355" cy="4801314"/>
          </a:xfrm>
          <a:prstGeom prst="rect">
            <a:avLst/>
          </a:prstGeom>
          <a:noFill/>
        </p:spPr>
        <p:txBody>
          <a:bodyPr wrap="square" rtlCol="0">
            <a:spAutoFit/>
          </a:bodyPr>
          <a:lstStyle/>
          <a:p>
            <a:r>
              <a:rPr lang="en-US" u="sng" dirty="0"/>
              <a:t>The pre-legislative steps</a:t>
            </a:r>
          </a:p>
          <a:p>
            <a:r>
              <a:rPr lang="en-US" dirty="0"/>
              <a:t>A government minister will create a green and/or white paper when they want to introduce a bill. The green paper is purely about consultation about the proposed laws whilst white papers set out the government’s policy regarding the proposed law in more detail.</a:t>
            </a:r>
          </a:p>
          <a:p>
            <a:endParaRPr lang="en-US" dirty="0"/>
          </a:p>
          <a:p>
            <a:r>
              <a:rPr lang="en-US" dirty="0"/>
              <a:t>When these are produced, a government bill is drafted by specialist lawyers working in the Parliamentary Counsel Office. These are lawyers that are trained in making parliament bills and act on the government’s instructions.</a:t>
            </a:r>
          </a:p>
          <a:p>
            <a:endParaRPr lang="en-US" dirty="0"/>
          </a:p>
          <a:p>
            <a:r>
              <a:rPr lang="en-US" u="sng" dirty="0"/>
              <a:t>The first reading</a:t>
            </a:r>
          </a:p>
          <a:p>
            <a:r>
              <a:rPr lang="en-US" dirty="0"/>
              <a:t>When the bill is drafted, it will be introduced in either the House of Commons or House of Lords. Whichever House it starts in, the first reading will be completed. Here the bill is read out to the House and a second reading order will be made.</a:t>
            </a:r>
          </a:p>
          <a:p>
            <a:endParaRPr lang="en-US" dirty="0"/>
          </a:p>
          <a:p>
            <a:r>
              <a:rPr lang="en-US" u="sng" dirty="0"/>
              <a:t>Second reading</a:t>
            </a:r>
          </a:p>
          <a:p>
            <a:r>
              <a:rPr lang="en-US" dirty="0"/>
              <a:t>During the second reading, the contents of the bill is considered by the members of parliament. The minister proposing the bill will outline its provisions and justifications. If the House is satisfied with the bill’s content, then it will go to the committee stage. (bills rarely get disapproval at this stage, there’s only been one disapproval this century)</a:t>
            </a:r>
          </a:p>
        </p:txBody>
      </p:sp>
    </p:spTree>
    <p:extLst>
      <p:ext uri="{BB962C8B-B14F-4D97-AF65-F5344CB8AC3E}">
        <p14:creationId xmlns:p14="http://schemas.microsoft.com/office/powerpoint/2010/main" val="3522139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F6632-0244-F34F-87FA-CB70397ACA65}"/>
              </a:ext>
            </a:extLst>
          </p:cNvPr>
          <p:cNvSpPr>
            <a:spLocks noGrp="1"/>
          </p:cNvSpPr>
          <p:nvPr>
            <p:ph type="title"/>
          </p:nvPr>
        </p:nvSpPr>
        <p:spPr>
          <a:xfrm>
            <a:off x="1737864" y="-284594"/>
            <a:ext cx="10364451" cy="1596177"/>
          </a:xfrm>
        </p:spPr>
        <p:txBody>
          <a:bodyPr/>
          <a:lstStyle/>
          <a:p>
            <a:r>
              <a:rPr lang="en-US" dirty="0"/>
              <a:t>How bills become acts of parliament </a:t>
            </a:r>
          </a:p>
        </p:txBody>
      </p:sp>
      <p:sp>
        <p:nvSpPr>
          <p:cNvPr id="4" name="TextBox 3">
            <a:extLst>
              <a:ext uri="{FF2B5EF4-FFF2-40B4-BE49-F238E27FC236}">
                <a16:creationId xmlns:a16="http://schemas.microsoft.com/office/drawing/2014/main" id="{4F5FCDAD-9A18-CACD-D016-F8918ADF1F72}"/>
              </a:ext>
            </a:extLst>
          </p:cNvPr>
          <p:cNvSpPr txBox="1"/>
          <p:nvPr/>
        </p:nvSpPr>
        <p:spPr>
          <a:xfrm>
            <a:off x="1026663" y="703155"/>
            <a:ext cx="10567025" cy="5909310"/>
          </a:xfrm>
          <a:prstGeom prst="rect">
            <a:avLst/>
          </a:prstGeom>
          <a:noFill/>
        </p:spPr>
        <p:txBody>
          <a:bodyPr wrap="square" rtlCol="0">
            <a:spAutoFit/>
          </a:bodyPr>
          <a:lstStyle/>
          <a:p>
            <a:r>
              <a:rPr lang="en-US" u="sng" dirty="0"/>
              <a:t>Committee stage</a:t>
            </a:r>
          </a:p>
          <a:p>
            <a:r>
              <a:rPr lang="en-US" dirty="0"/>
              <a:t>After the bill passes the second reading, the bill will be sent to the Public Bill Committee which involves between 16-50 MPs considering the bill in detail. They go through the bill line-by-line, and they will propose amendments to the bill.</a:t>
            </a:r>
          </a:p>
          <a:p>
            <a:endParaRPr lang="en-US" dirty="0"/>
          </a:p>
          <a:p>
            <a:r>
              <a:rPr lang="en-US" u="sng" dirty="0"/>
              <a:t>Report stage</a:t>
            </a:r>
          </a:p>
          <a:p>
            <a:r>
              <a:rPr lang="en-US" dirty="0"/>
              <a:t>When the Public Bill Committee finalize their proposals, they will report back to the relevant House and allow members who did not sit on the committee to scrutinize the proposals.</a:t>
            </a:r>
          </a:p>
          <a:p>
            <a:endParaRPr lang="en-US" dirty="0"/>
          </a:p>
          <a:p>
            <a:r>
              <a:rPr lang="en-US" u="sng" dirty="0"/>
              <a:t>Third reading</a:t>
            </a:r>
          </a:p>
          <a:p>
            <a:r>
              <a:rPr lang="en-US" dirty="0"/>
              <a:t>When the amendments are scrutinized and proposed, the third reading takes place in the House where the House has a final chance to make further amendments and will usually happen straight after the report stage.</a:t>
            </a:r>
          </a:p>
          <a:p>
            <a:endParaRPr lang="en-US" dirty="0"/>
          </a:p>
          <a:p>
            <a:r>
              <a:rPr lang="en-US" dirty="0"/>
              <a:t>If the House is happy with the amended bill, it will go to the other House to repeat these stages. This gives the other House opportunity to amend the bill themselves. If amendments are made, the bill will return to the original House and there the ‘ping pong’ stage is introduced.</a:t>
            </a:r>
          </a:p>
          <a:p>
            <a:endParaRPr lang="en-US" dirty="0"/>
          </a:p>
          <a:p>
            <a:r>
              <a:rPr lang="en-US" u="sng" dirty="0"/>
              <a:t>Ping pong stage</a:t>
            </a:r>
          </a:p>
          <a:p>
            <a:r>
              <a:rPr lang="en-US" dirty="0"/>
              <a:t>The amended bill will go between each Houses until both Houses are happy with the amendments. If the Houses cannot agree on the bill, then it cannot become law. Conversely, if the Houses agree on the amendments, the bill will go to the monarch for royal assent which will then become an act of parliament.</a:t>
            </a:r>
          </a:p>
        </p:txBody>
      </p:sp>
    </p:spTree>
    <p:extLst>
      <p:ext uri="{BB962C8B-B14F-4D97-AF65-F5344CB8AC3E}">
        <p14:creationId xmlns:p14="http://schemas.microsoft.com/office/powerpoint/2010/main" val="15391182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816D4-799E-4531-D6E1-92EF3D1C8782}"/>
              </a:ext>
            </a:extLst>
          </p:cNvPr>
          <p:cNvSpPr>
            <a:spLocks noGrp="1"/>
          </p:cNvSpPr>
          <p:nvPr>
            <p:ph type="title"/>
          </p:nvPr>
        </p:nvSpPr>
        <p:spPr>
          <a:xfrm>
            <a:off x="913149" y="178250"/>
            <a:ext cx="10364451" cy="1596177"/>
          </a:xfrm>
        </p:spPr>
        <p:txBody>
          <a:bodyPr/>
          <a:lstStyle/>
          <a:p>
            <a:r>
              <a:rPr lang="en-US" dirty="0"/>
              <a:t>The parliament acts</a:t>
            </a:r>
          </a:p>
        </p:txBody>
      </p:sp>
      <p:sp>
        <p:nvSpPr>
          <p:cNvPr id="4" name="TextBox 3">
            <a:extLst>
              <a:ext uri="{FF2B5EF4-FFF2-40B4-BE49-F238E27FC236}">
                <a16:creationId xmlns:a16="http://schemas.microsoft.com/office/drawing/2014/main" id="{94C16FF8-8859-EFEF-52DF-44BB70018FD2}"/>
              </a:ext>
            </a:extLst>
          </p:cNvPr>
          <p:cNvSpPr txBox="1"/>
          <p:nvPr/>
        </p:nvSpPr>
        <p:spPr>
          <a:xfrm>
            <a:off x="812174" y="1377244"/>
            <a:ext cx="10566400" cy="4524315"/>
          </a:xfrm>
          <a:prstGeom prst="rect">
            <a:avLst/>
          </a:prstGeom>
          <a:noFill/>
        </p:spPr>
        <p:txBody>
          <a:bodyPr wrap="square" rtlCol="0">
            <a:spAutoFit/>
          </a:bodyPr>
          <a:lstStyle/>
          <a:p>
            <a:r>
              <a:rPr lang="en-US" dirty="0"/>
              <a:t>Having both elected and unelected Houses create law gives potential for either House to block a bill. Democratically this caused concerns so the Parliament Act 1949 (which amended the Parliament Act 1911) was established.</a:t>
            </a:r>
          </a:p>
          <a:p>
            <a:endParaRPr lang="en-US" dirty="0"/>
          </a:p>
          <a:p>
            <a:r>
              <a:rPr lang="en-US" dirty="0"/>
              <a:t>s.2 of the 1911 act stated that a bill can be unilaterally passed by the House of Commons without the approval of the House of Lords providing that it passes through the stages in two successive parliamentary sessions and there’s been at least one year passed since the bill had their second reading.</a:t>
            </a:r>
          </a:p>
          <a:p>
            <a:endParaRPr lang="en-US" dirty="0"/>
          </a:p>
          <a:p>
            <a:r>
              <a:rPr lang="en-US" dirty="0"/>
              <a:t>This procedure has been used to prevent the House of Lords from vetoing legislations such as:</a:t>
            </a:r>
          </a:p>
          <a:p>
            <a:pPr marL="742950" lvl="1" indent="-285750">
              <a:buFont typeface="Arial" panose="020B0604020202020204" pitchFamily="34" charset="0"/>
              <a:buChar char="•"/>
            </a:pPr>
            <a:r>
              <a:rPr lang="en-US" dirty="0"/>
              <a:t>Welsh Church Act 1914</a:t>
            </a:r>
          </a:p>
          <a:p>
            <a:pPr marL="742950" lvl="1" indent="-285750">
              <a:buFont typeface="Arial" panose="020B0604020202020204" pitchFamily="34" charset="0"/>
              <a:buChar char="•"/>
            </a:pPr>
            <a:r>
              <a:rPr lang="en-US" dirty="0"/>
              <a:t>Government of Ireland Act 1914</a:t>
            </a:r>
          </a:p>
          <a:p>
            <a:pPr marL="742950" lvl="1" indent="-285750">
              <a:buFont typeface="Arial" panose="020B0604020202020204" pitchFamily="34" charset="0"/>
              <a:buChar char="•"/>
            </a:pPr>
            <a:r>
              <a:rPr lang="en-US" dirty="0"/>
              <a:t>War Crimes Act 1991</a:t>
            </a:r>
          </a:p>
          <a:p>
            <a:pPr marL="742950" lvl="1" indent="-285750">
              <a:buFont typeface="Arial" panose="020B0604020202020204" pitchFamily="34" charset="0"/>
              <a:buChar char="•"/>
            </a:pPr>
            <a:r>
              <a:rPr lang="en-US" dirty="0"/>
              <a:t>Sexual Offences (amendment) Act 2000</a:t>
            </a:r>
          </a:p>
          <a:p>
            <a:pPr marL="742950" lvl="1" indent="-285750">
              <a:buFont typeface="Arial" panose="020B0604020202020204" pitchFamily="34" charset="0"/>
              <a:buChar char="•"/>
            </a:pPr>
            <a:r>
              <a:rPr lang="en-US" dirty="0"/>
              <a:t>Hunting Act 2004 - see R(Jackson) v Her Majesty’s Attorney General 2006 where a bill banning fox, stage and hares hunting by using hounds was passed even with strong opposition from the House of Lords.</a:t>
            </a:r>
          </a:p>
          <a:p>
            <a:pPr lvl="1"/>
            <a:r>
              <a:rPr lang="en-US" dirty="0"/>
              <a:t> </a:t>
            </a:r>
          </a:p>
        </p:txBody>
      </p:sp>
    </p:spTree>
    <p:extLst>
      <p:ext uri="{BB962C8B-B14F-4D97-AF65-F5344CB8AC3E}">
        <p14:creationId xmlns:p14="http://schemas.microsoft.com/office/powerpoint/2010/main" val="593802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A1E9C-A871-AFF0-0003-CA0A9706D4DE}"/>
              </a:ext>
            </a:extLst>
          </p:cNvPr>
          <p:cNvSpPr>
            <a:spLocks noGrp="1"/>
          </p:cNvSpPr>
          <p:nvPr>
            <p:ph type="title"/>
          </p:nvPr>
        </p:nvSpPr>
        <p:spPr>
          <a:xfrm>
            <a:off x="913149" y="268712"/>
            <a:ext cx="10364451" cy="1596177"/>
          </a:xfrm>
        </p:spPr>
        <p:txBody>
          <a:bodyPr/>
          <a:lstStyle/>
          <a:p>
            <a:r>
              <a:rPr lang="en-US" dirty="0"/>
              <a:t>The structure of an act of parliament</a:t>
            </a:r>
          </a:p>
        </p:txBody>
      </p:sp>
      <p:cxnSp>
        <p:nvCxnSpPr>
          <p:cNvPr id="8" name="Straight Arrow Connector 7">
            <a:extLst>
              <a:ext uri="{FF2B5EF4-FFF2-40B4-BE49-F238E27FC236}">
                <a16:creationId xmlns:a16="http://schemas.microsoft.com/office/drawing/2014/main" id="{B127F7C9-6E3A-4F01-0948-A967EF44824F}"/>
              </a:ext>
            </a:extLst>
          </p:cNvPr>
          <p:cNvCxnSpPr/>
          <p:nvPr/>
        </p:nvCxnSpPr>
        <p:spPr>
          <a:xfrm flipH="1">
            <a:off x="7270044" y="2573092"/>
            <a:ext cx="835378" cy="14118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22B6564E-B032-FA8B-52DB-5AC0B1BAD139}"/>
              </a:ext>
            </a:extLst>
          </p:cNvPr>
          <p:cNvCxnSpPr>
            <a:cxnSpLocks/>
          </p:cNvCxnSpPr>
          <p:nvPr/>
        </p:nvCxnSpPr>
        <p:spPr>
          <a:xfrm>
            <a:off x="1072444" y="3278633"/>
            <a:ext cx="922867" cy="9321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6361181F-1E14-37F4-1B31-D839073D37CE}"/>
              </a:ext>
            </a:extLst>
          </p:cNvPr>
          <p:cNvPicPr>
            <a:picLocks noChangeAspect="1"/>
          </p:cNvPicPr>
          <p:nvPr/>
        </p:nvPicPr>
        <p:blipFill>
          <a:blip r:embed="rId2"/>
          <a:stretch>
            <a:fillRect/>
          </a:stretch>
        </p:blipFill>
        <p:spPr>
          <a:xfrm>
            <a:off x="1995311" y="1657159"/>
            <a:ext cx="7772400" cy="4084623"/>
          </a:xfrm>
          <a:prstGeom prst="rect">
            <a:avLst/>
          </a:prstGeom>
        </p:spPr>
      </p:pic>
      <p:cxnSp>
        <p:nvCxnSpPr>
          <p:cNvPr id="17" name="Straight Arrow Connector 16">
            <a:extLst>
              <a:ext uri="{FF2B5EF4-FFF2-40B4-BE49-F238E27FC236}">
                <a16:creationId xmlns:a16="http://schemas.microsoft.com/office/drawing/2014/main" id="{F310BE63-1ABF-83E2-C169-FC6F724D5785}"/>
              </a:ext>
            </a:extLst>
          </p:cNvPr>
          <p:cNvCxnSpPr/>
          <p:nvPr/>
        </p:nvCxnSpPr>
        <p:spPr>
          <a:xfrm flipH="1">
            <a:off x="9460089" y="3744694"/>
            <a:ext cx="699911" cy="9514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A436EC10-144D-6FC5-6AD3-E150FE67C2A8}"/>
              </a:ext>
            </a:extLst>
          </p:cNvPr>
          <p:cNvCxnSpPr/>
          <p:nvPr/>
        </p:nvCxnSpPr>
        <p:spPr>
          <a:xfrm flipH="1">
            <a:off x="6863644" y="2235200"/>
            <a:ext cx="609600" cy="8805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4B6BB57E-1BBF-37F5-57EA-89F5726C4262}"/>
              </a:ext>
            </a:extLst>
          </p:cNvPr>
          <p:cNvCxnSpPr>
            <a:cxnSpLocks/>
          </p:cNvCxnSpPr>
          <p:nvPr/>
        </p:nvCxnSpPr>
        <p:spPr>
          <a:xfrm flipV="1">
            <a:off x="1794933" y="5565422"/>
            <a:ext cx="1377245" cy="4289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F2A692AD-4043-6C19-3B78-AAC187FA001D}"/>
              </a:ext>
            </a:extLst>
          </p:cNvPr>
          <p:cNvSpPr txBox="1"/>
          <p:nvPr/>
        </p:nvSpPr>
        <p:spPr>
          <a:xfrm>
            <a:off x="7473244" y="1699346"/>
            <a:ext cx="1919112" cy="1200329"/>
          </a:xfrm>
          <a:prstGeom prst="rect">
            <a:avLst/>
          </a:prstGeom>
          <a:noFill/>
        </p:spPr>
        <p:txBody>
          <a:bodyPr wrap="square" rtlCol="0">
            <a:spAutoFit/>
          </a:bodyPr>
          <a:lstStyle/>
          <a:p>
            <a:r>
              <a:rPr lang="en-US" dirty="0"/>
              <a:t>The short title – this indicates the subject matter of the act.</a:t>
            </a:r>
          </a:p>
        </p:txBody>
      </p:sp>
      <p:sp>
        <p:nvSpPr>
          <p:cNvPr id="24" name="TextBox 23">
            <a:extLst>
              <a:ext uri="{FF2B5EF4-FFF2-40B4-BE49-F238E27FC236}">
                <a16:creationId xmlns:a16="http://schemas.microsoft.com/office/drawing/2014/main" id="{8820B318-5BF2-D036-F243-F4A2005415C3}"/>
              </a:ext>
            </a:extLst>
          </p:cNvPr>
          <p:cNvSpPr txBox="1"/>
          <p:nvPr/>
        </p:nvSpPr>
        <p:spPr>
          <a:xfrm>
            <a:off x="9810044" y="3375362"/>
            <a:ext cx="2065867" cy="369332"/>
          </a:xfrm>
          <a:prstGeom prst="rect">
            <a:avLst/>
          </a:prstGeom>
          <a:noFill/>
        </p:spPr>
        <p:txBody>
          <a:bodyPr wrap="square" rtlCol="0">
            <a:spAutoFit/>
          </a:bodyPr>
          <a:lstStyle/>
          <a:p>
            <a:r>
              <a:rPr lang="en-US" dirty="0"/>
              <a:t>Date of royal assent</a:t>
            </a:r>
          </a:p>
        </p:txBody>
      </p:sp>
      <p:sp>
        <p:nvSpPr>
          <p:cNvPr id="25" name="TextBox 24">
            <a:extLst>
              <a:ext uri="{FF2B5EF4-FFF2-40B4-BE49-F238E27FC236}">
                <a16:creationId xmlns:a16="http://schemas.microsoft.com/office/drawing/2014/main" id="{FBBF4108-ECDA-A5F0-367A-2AB77196BB31}"/>
              </a:ext>
            </a:extLst>
          </p:cNvPr>
          <p:cNvSpPr txBox="1"/>
          <p:nvPr/>
        </p:nvSpPr>
        <p:spPr>
          <a:xfrm>
            <a:off x="316089" y="2235200"/>
            <a:ext cx="2540000" cy="923330"/>
          </a:xfrm>
          <a:prstGeom prst="rect">
            <a:avLst/>
          </a:prstGeom>
          <a:noFill/>
        </p:spPr>
        <p:txBody>
          <a:bodyPr wrap="square" rtlCol="0">
            <a:spAutoFit/>
          </a:bodyPr>
          <a:lstStyle/>
          <a:p>
            <a:r>
              <a:rPr lang="en-US" dirty="0"/>
              <a:t>Long title – A detailed description of the purpose of the act.</a:t>
            </a:r>
          </a:p>
        </p:txBody>
      </p:sp>
      <p:sp>
        <p:nvSpPr>
          <p:cNvPr id="26" name="TextBox 25">
            <a:extLst>
              <a:ext uri="{FF2B5EF4-FFF2-40B4-BE49-F238E27FC236}">
                <a16:creationId xmlns:a16="http://schemas.microsoft.com/office/drawing/2014/main" id="{2F20F896-2B20-09F2-A98F-BB0C745B2FC9}"/>
              </a:ext>
            </a:extLst>
          </p:cNvPr>
          <p:cNvSpPr txBox="1"/>
          <p:nvPr/>
        </p:nvSpPr>
        <p:spPr>
          <a:xfrm>
            <a:off x="587022" y="5779911"/>
            <a:ext cx="3522134" cy="646331"/>
          </a:xfrm>
          <a:prstGeom prst="rect">
            <a:avLst/>
          </a:prstGeom>
          <a:noFill/>
        </p:spPr>
        <p:txBody>
          <a:bodyPr wrap="square" rtlCol="0">
            <a:spAutoFit/>
          </a:bodyPr>
          <a:lstStyle/>
          <a:p>
            <a:r>
              <a:rPr lang="en-US" dirty="0"/>
              <a:t>Words of enactment – this is words that give validity to the act.</a:t>
            </a:r>
          </a:p>
        </p:txBody>
      </p:sp>
      <p:cxnSp>
        <p:nvCxnSpPr>
          <p:cNvPr id="28" name="Straight Arrow Connector 27">
            <a:extLst>
              <a:ext uri="{FF2B5EF4-FFF2-40B4-BE49-F238E27FC236}">
                <a16:creationId xmlns:a16="http://schemas.microsoft.com/office/drawing/2014/main" id="{196B1B87-EAF5-34A4-68B3-A01B6C6284A4}"/>
              </a:ext>
            </a:extLst>
          </p:cNvPr>
          <p:cNvCxnSpPr>
            <a:cxnSpLocks/>
          </p:cNvCxnSpPr>
          <p:nvPr/>
        </p:nvCxnSpPr>
        <p:spPr>
          <a:xfrm>
            <a:off x="3951113" y="3350910"/>
            <a:ext cx="1061154" cy="4506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CDCF82FE-3647-E773-87C1-06A7D581AB38}"/>
              </a:ext>
            </a:extLst>
          </p:cNvPr>
          <p:cNvSpPr txBox="1"/>
          <p:nvPr/>
        </p:nvSpPr>
        <p:spPr>
          <a:xfrm>
            <a:off x="3009738" y="1827669"/>
            <a:ext cx="1934794" cy="1477328"/>
          </a:xfrm>
          <a:prstGeom prst="rect">
            <a:avLst/>
          </a:prstGeom>
          <a:noFill/>
        </p:spPr>
        <p:txBody>
          <a:bodyPr wrap="square" rtlCol="0">
            <a:spAutoFit/>
          </a:bodyPr>
          <a:lstStyle/>
          <a:p>
            <a:r>
              <a:rPr lang="en-US" dirty="0"/>
              <a:t>Chapter number – this indicates numerically what act has been passed this year.</a:t>
            </a:r>
          </a:p>
        </p:txBody>
      </p:sp>
    </p:spTree>
    <p:extLst>
      <p:ext uri="{BB962C8B-B14F-4D97-AF65-F5344CB8AC3E}">
        <p14:creationId xmlns:p14="http://schemas.microsoft.com/office/powerpoint/2010/main" val="251479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E6CCA-D615-32FB-F1ED-FBB6A2016D07}"/>
              </a:ext>
            </a:extLst>
          </p:cNvPr>
          <p:cNvSpPr>
            <a:spLocks noGrp="1"/>
          </p:cNvSpPr>
          <p:nvPr>
            <p:ph type="title"/>
          </p:nvPr>
        </p:nvSpPr>
        <p:spPr>
          <a:xfrm>
            <a:off x="913149" y="-194283"/>
            <a:ext cx="10364451" cy="1596177"/>
          </a:xfrm>
        </p:spPr>
        <p:txBody>
          <a:bodyPr/>
          <a:lstStyle/>
          <a:p>
            <a:r>
              <a:rPr lang="en-US" dirty="0"/>
              <a:t>THE structure of an act</a:t>
            </a:r>
          </a:p>
        </p:txBody>
      </p:sp>
      <p:pic>
        <p:nvPicPr>
          <p:cNvPr id="4" name="Picture 3">
            <a:extLst>
              <a:ext uri="{FF2B5EF4-FFF2-40B4-BE49-F238E27FC236}">
                <a16:creationId xmlns:a16="http://schemas.microsoft.com/office/drawing/2014/main" id="{54C036C4-1736-B85B-43A2-80480D682B7C}"/>
              </a:ext>
            </a:extLst>
          </p:cNvPr>
          <p:cNvPicPr>
            <a:picLocks noChangeAspect="1"/>
          </p:cNvPicPr>
          <p:nvPr/>
        </p:nvPicPr>
        <p:blipFill>
          <a:blip r:embed="rId2"/>
          <a:stretch>
            <a:fillRect/>
          </a:stretch>
        </p:blipFill>
        <p:spPr>
          <a:xfrm>
            <a:off x="1739764" y="2818661"/>
            <a:ext cx="8712472" cy="1697038"/>
          </a:xfrm>
          <a:prstGeom prst="rect">
            <a:avLst/>
          </a:prstGeom>
        </p:spPr>
      </p:pic>
      <p:cxnSp>
        <p:nvCxnSpPr>
          <p:cNvPr id="6" name="Straight Arrow Connector 5">
            <a:extLst>
              <a:ext uri="{FF2B5EF4-FFF2-40B4-BE49-F238E27FC236}">
                <a16:creationId xmlns:a16="http://schemas.microsoft.com/office/drawing/2014/main" id="{ADBDC40C-69B9-B822-FDA7-6765D33C9954}"/>
              </a:ext>
            </a:extLst>
          </p:cNvPr>
          <p:cNvCxnSpPr/>
          <p:nvPr/>
        </p:nvCxnSpPr>
        <p:spPr>
          <a:xfrm flipH="1">
            <a:off x="2054578" y="2167467"/>
            <a:ext cx="541866" cy="6511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A976E89-DF90-CB59-4461-D2116AF14AEE}"/>
              </a:ext>
            </a:extLst>
          </p:cNvPr>
          <p:cNvSpPr txBox="1"/>
          <p:nvPr/>
        </p:nvSpPr>
        <p:spPr>
          <a:xfrm>
            <a:off x="2325511" y="1534497"/>
            <a:ext cx="4775200" cy="646331"/>
          </a:xfrm>
          <a:prstGeom prst="rect">
            <a:avLst/>
          </a:prstGeom>
          <a:noFill/>
        </p:spPr>
        <p:txBody>
          <a:bodyPr wrap="square" rtlCol="0">
            <a:spAutoFit/>
          </a:bodyPr>
          <a:lstStyle/>
          <a:p>
            <a:r>
              <a:rPr lang="en-US" dirty="0"/>
              <a:t>Sections – an act is divided by sections as is used such as s.1 Constitutional Reform Act 2005</a:t>
            </a:r>
          </a:p>
        </p:txBody>
      </p:sp>
      <p:cxnSp>
        <p:nvCxnSpPr>
          <p:cNvPr id="9" name="Straight Arrow Connector 8">
            <a:extLst>
              <a:ext uri="{FF2B5EF4-FFF2-40B4-BE49-F238E27FC236}">
                <a16:creationId xmlns:a16="http://schemas.microsoft.com/office/drawing/2014/main" id="{C218E2CA-1D11-237A-A119-B7F84BAC57B3}"/>
              </a:ext>
            </a:extLst>
          </p:cNvPr>
          <p:cNvCxnSpPr/>
          <p:nvPr/>
        </p:nvCxnSpPr>
        <p:spPr>
          <a:xfrm flipV="1">
            <a:off x="2856089" y="4312356"/>
            <a:ext cx="564444" cy="10272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51278166-A8B1-C6D0-E300-FEDEF7D33FAD}"/>
              </a:ext>
            </a:extLst>
          </p:cNvPr>
          <p:cNvSpPr txBox="1"/>
          <p:nvPr/>
        </p:nvSpPr>
        <p:spPr>
          <a:xfrm>
            <a:off x="1399822" y="5323503"/>
            <a:ext cx="5497689" cy="646331"/>
          </a:xfrm>
          <a:prstGeom prst="rect">
            <a:avLst/>
          </a:prstGeom>
          <a:noFill/>
        </p:spPr>
        <p:txBody>
          <a:bodyPr wrap="square" rtlCol="0">
            <a:spAutoFit/>
          </a:bodyPr>
          <a:lstStyle/>
          <a:p>
            <a:r>
              <a:rPr lang="en-US" dirty="0"/>
              <a:t>Sub-sections - sections can be divided into subsections and would be read as s.1 subsection b (s.1(b))</a:t>
            </a:r>
          </a:p>
        </p:txBody>
      </p:sp>
    </p:spTree>
    <p:extLst>
      <p:ext uri="{BB962C8B-B14F-4D97-AF65-F5344CB8AC3E}">
        <p14:creationId xmlns:p14="http://schemas.microsoft.com/office/powerpoint/2010/main" val="2392671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36153-9616-5E9A-A8FF-6F05E11D8A59}"/>
              </a:ext>
            </a:extLst>
          </p:cNvPr>
          <p:cNvSpPr>
            <a:spLocks noGrp="1"/>
          </p:cNvSpPr>
          <p:nvPr>
            <p:ph type="title"/>
          </p:nvPr>
        </p:nvSpPr>
        <p:spPr/>
        <p:txBody>
          <a:bodyPr/>
          <a:lstStyle/>
          <a:p>
            <a:r>
              <a:rPr lang="en-US" dirty="0"/>
              <a:t>The structure of an act</a:t>
            </a:r>
          </a:p>
        </p:txBody>
      </p:sp>
      <p:sp>
        <p:nvSpPr>
          <p:cNvPr id="6" name="TextBox 5">
            <a:extLst>
              <a:ext uri="{FF2B5EF4-FFF2-40B4-BE49-F238E27FC236}">
                <a16:creationId xmlns:a16="http://schemas.microsoft.com/office/drawing/2014/main" id="{F770BA4A-FE5A-E46F-E75E-0FF1D08B4E50}"/>
              </a:ext>
            </a:extLst>
          </p:cNvPr>
          <p:cNvSpPr txBox="1"/>
          <p:nvPr/>
        </p:nvSpPr>
        <p:spPr>
          <a:xfrm>
            <a:off x="733778" y="1975556"/>
            <a:ext cx="10453511" cy="2862322"/>
          </a:xfrm>
          <a:prstGeom prst="rect">
            <a:avLst/>
          </a:prstGeom>
          <a:noFill/>
        </p:spPr>
        <p:txBody>
          <a:bodyPr wrap="square" rtlCol="0">
            <a:spAutoFit/>
          </a:bodyPr>
          <a:lstStyle/>
          <a:p>
            <a:r>
              <a:rPr lang="en-US" dirty="0"/>
              <a:t>Task – pick one of the following acts and find the short title, chapter number, long title, date of royal assent, words of enactment, a section and subsection.</a:t>
            </a:r>
          </a:p>
          <a:p>
            <a:endParaRPr lang="en-US" dirty="0"/>
          </a:p>
          <a:p>
            <a:endParaRPr lang="en-US" dirty="0"/>
          </a:p>
          <a:p>
            <a:pPr marL="285750" indent="-285750">
              <a:buFontTx/>
              <a:buChar char="-"/>
            </a:pPr>
            <a:r>
              <a:rPr lang="en-US" dirty="0"/>
              <a:t>Theft Act 1968</a:t>
            </a:r>
          </a:p>
          <a:p>
            <a:pPr marL="285750" indent="-285750">
              <a:buFontTx/>
              <a:buChar char="-"/>
            </a:pPr>
            <a:r>
              <a:rPr lang="en-US" dirty="0"/>
              <a:t>Land Registration Act 2002</a:t>
            </a:r>
          </a:p>
          <a:p>
            <a:pPr marL="285750" indent="-285750">
              <a:buFontTx/>
              <a:buChar char="-"/>
            </a:pPr>
            <a:r>
              <a:rPr lang="en-US" dirty="0"/>
              <a:t>Equality Act 2010</a:t>
            </a:r>
          </a:p>
          <a:p>
            <a:pPr marL="285750" indent="-285750">
              <a:buFontTx/>
              <a:buChar char="-"/>
            </a:pPr>
            <a:r>
              <a:rPr lang="en-US" dirty="0"/>
              <a:t>Unfair Contract Terms Act 1977</a:t>
            </a:r>
          </a:p>
          <a:p>
            <a:pPr marL="285750" indent="-285750">
              <a:buFontTx/>
              <a:buChar char="-"/>
            </a:pPr>
            <a:r>
              <a:rPr lang="en-US" dirty="0"/>
              <a:t>Occupier’s Liability Act 1957</a:t>
            </a:r>
          </a:p>
          <a:p>
            <a:pPr marL="285750" indent="-285750">
              <a:buFontTx/>
              <a:buChar char="-"/>
            </a:pPr>
            <a:r>
              <a:rPr lang="en-US" dirty="0"/>
              <a:t>Football Spectators Act 1989</a:t>
            </a:r>
          </a:p>
        </p:txBody>
      </p:sp>
    </p:spTree>
    <p:extLst>
      <p:ext uri="{BB962C8B-B14F-4D97-AF65-F5344CB8AC3E}">
        <p14:creationId xmlns:p14="http://schemas.microsoft.com/office/powerpoint/2010/main" val="40292612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0A87B-8215-2F17-77CF-479B9D686E94}"/>
              </a:ext>
            </a:extLst>
          </p:cNvPr>
          <p:cNvSpPr>
            <a:spLocks noGrp="1"/>
          </p:cNvSpPr>
          <p:nvPr>
            <p:ph type="title"/>
          </p:nvPr>
        </p:nvSpPr>
        <p:spPr>
          <a:xfrm>
            <a:off x="913774" y="-149127"/>
            <a:ext cx="10364451" cy="1596177"/>
          </a:xfrm>
        </p:spPr>
        <p:txBody>
          <a:bodyPr/>
          <a:lstStyle/>
          <a:p>
            <a:r>
              <a:rPr lang="en-US" dirty="0"/>
              <a:t>Secondary legislation</a:t>
            </a:r>
          </a:p>
        </p:txBody>
      </p:sp>
      <p:sp>
        <p:nvSpPr>
          <p:cNvPr id="4" name="TextBox 3">
            <a:extLst>
              <a:ext uri="{FF2B5EF4-FFF2-40B4-BE49-F238E27FC236}">
                <a16:creationId xmlns:a16="http://schemas.microsoft.com/office/drawing/2014/main" id="{8F442DCB-B752-03DD-1D1A-E9D13BFF2B3E}"/>
              </a:ext>
            </a:extLst>
          </p:cNvPr>
          <p:cNvSpPr txBox="1"/>
          <p:nvPr/>
        </p:nvSpPr>
        <p:spPr>
          <a:xfrm>
            <a:off x="913774" y="1320800"/>
            <a:ext cx="10883115" cy="2031325"/>
          </a:xfrm>
          <a:prstGeom prst="rect">
            <a:avLst/>
          </a:prstGeom>
          <a:noFill/>
        </p:spPr>
        <p:txBody>
          <a:bodyPr wrap="square" rtlCol="0">
            <a:spAutoFit/>
          </a:bodyPr>
          <a:lstStyle/>
          <a:p>
            <a:r>
              <a:rPr lang="en-US" dirty="0"/>
              <a:t>Secondary legislation/subordinate legislation/delegated legislation are inferior to primary legislation. Their power comes from previously enacted primary legislation. For secondary legislation to be enacted there must be a ‘parent’ legislation already existing which confers opportunity to enact secondary legislation.</a:t>
            </a:r>
          </a:p>
          <a:p>
            <a:endParaRPr lang="en-US" dirty="0"/>
          </a:p>
          <a:p>
            <a:r>
              <a:rPr lang="en-US" dirty="0"/>
              <a:t>Secondary legislation is enacted usually by government ministers or local authorities to create laws which parliament do not have the time or specialty to create. </a:t>
            </a:r>
          </a:p>
          <a:p>
            <a:endParaRPr lang="en-US" dirty="0"/>
          </a:p>
        </p:txBody>
      </p:sp>
      <p:pic>
        <p:nvPicPr>
          <p:cNvPr id="5" name="Picture 4">
            <a:extLst>
              <a:ext uri="{FF2B5EF4-FFF2-40B4-BE49-F238E27FC236}">
                <a16:creationId xmlns:a16="http://schemas.microsoft.com/office/drawing/2014/main" id="{110D316F-BC8F-6A9B-64AD-FF756DA22073}"/>
              </a:ext>
            </a:extLst>
          </p:cNvPr>
          <p:cNvPicPr>
            <a:picLocks noChangeAspect="1"/>
          </p:cNvPicPr>
          <p:nvPr/>
        </p:nvPicPr>
        <p:blipFill>
          <a:blip r:embed="rId2"/>
          <a:stretch>
            <a:fillRect/>
          </a:stretch>
        </p:blipFill>
        <p:spPr>
          <a:xfrm>
            <a:off x="185112" y="3880763"/>
            <a:ext cx="7772400" cy="2101463"/>
          </a:xfrm>
          <a:prstGeom prst="rect">
            <a:avLst/>
          </a:prstGeom>
        </p:spPr>
      </p:pic>
      <p:sp>
        <p:nvSpPr>
          <p:cNvPr id="6" name="TextBox 5">
            <a:extLst>
              <a:ext uri="{FF2B5EF4-FFF2-40B4-BE49-F238E27FC236}">
                <a16:creationId xmlns:a16="http://schemas.microsoft.com/office/drawing/2014/main" id="{AE650E88-E1F0-7689-0692-D9CF325D68FB}"/>
              </a:ext>
            </a:extLst>
          </p:cNvPr>
          <p:cNvSpPr txBox="1"/>
          <p:nvPr/>
        </p:nvSpPr>
        <p:spPr>
          <a:xfrm>
            <a:off x="8158163" y="3880763"/>
            <a:ext cx="3638726" cy="1477328"/>
          </a:xfrm>
          <a:prstGeom prst="rect">
            <a:avLst/>
          </a:prstGeom>
          <a:noFill/>
        </p:spPr>
        <p:txBody>
          <a:bodyPr wrap="square" rtlCol="0">
            <a:spAutoFit/>
          </a:bodyPr>
          <a:lstStyle/>
          <a:p>
            <a:r>
              <a:rPr lang="en-US" dirty="0"/>
              <a:t>This is the Children and Social Work Act 2017. S.70(2) provides legislation that allows the Secretary of State to create secondary legislation regarding other sections of the act.</a:t>
            </a:r>
          </a:p>
        </p:txBody>
      </p:sp>
    </p:spTree>
    <p:extLst>
      <p:ext uri="{BB962C8B-B14F-4D97-AF65-F5344CB8AC3E}">
        <p14:creationId xmlns:p14="http://schemas.microsoft.com/office/powerpoint/2010/main" val="6012298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716B8-0194-5422-4073-3F1C37A58634}"/>
              </a:ext>
            </a:extLst>
          </p:cNvPr>
          <p:cNvSpPr>
            <a:spLocks noGrp="1"/>
          </p:cNvSpPr>
          <p:nvPr>
            <p:ph type="title"/>
          </p:nvPr>
        </p:nvSpPr>
        <p:spPr>
          <a:xfrm>
            <a:off x="913149" y="-92683"/>
            <a:ext cx="10364451" cy="1596177"/>
          </a:xfrm>
        </p:spPr>
        <p:txBody>
          <a:bodyPr/>
          <a:lstStyle/>
          <a:p>
            <a:r>
              <a:rPr lang="en-US" dirty="0"/>
              <a:t>Types of secondary legislation </a:t>
            </a:r>
          </a:p>
        </p:txBody>
      </p:sp>
      <p:sp>
        <p:nvSpPr>
          <p:cNvPr id="4" name="TextBox 3">
            <a:extLst>
              <a:ext uri="{FF2B5EF4-FFF2-40B4-BE49-F238E27FC236}">
                <a16:creationId xmlns:a16="http://schemas.microsoft.com/office/drawing/2014/main" id="{49732361-DB17-6AD8-C66F-F00B8B7C8B37}"/>
              </a:ext>
            </a:extLst>
          </p:cNvPr>
          <p:cNvSpPr txBox="1"/>
          <p:nvPr/>
        </p:nvSpPr>
        <p:spPr>
          <a:xfrm>
            <a:off x="913149" y="1140178"/>
            <a:ext cx="10285429" cy="2308324"/>
          </a:xfrm>
          <a:prstGeom prst="rect">
            <a:avLst/>
          </a:prstGeom>
          <a:noFill/>
        </p:spPr>
        <p:txBody>
          <a:bodyPr wrap="square" rtlCol="0">
            <a:spAutoFit/>
          </a:bodyPr>
          <a:lstStyle/>
          <a:p>
            <a:r>
              <a:rPr lang="en-US" dirty="0"/>
              <a:t>Statutory Instruments are the most frequently used types of secondary legislation. They are governed by the Statutory Instrument Act 1946 which sets out the procedure when creating secondary legislation. They are drafted by lawyers </a:t>
            </a:r>
          </a:p>
          <a:p>
            <a:endParaRPr lang="en-US" dirty="0"/>
          </a:p>
          <a:p>
            <a:r>
              <a:rPr lang="en-US" dirty="0"/>
              <a:t>Statutory Instruments are numbered by the year and the numerical order of the Statutory Instrument. Below would be (SI 2017/918). This means that it’s the 918</a:t>
            </a:r>
            <a:r>
              <a:rPr lang="en-US" baseline="30000" dirty="0"/>
              <a:t>th</a:t>
            </a:r>
            <a:r>
              <a:rPr lang="en-US" dirty="0"/>
              <a:t> Statutory Instrument in 2017</a:t>
            </a:r>
          </a:p>
          <a:p>
            <a:endParaRPr lang="en-US" dirty="0"/>
          </a:p>
          <a:p>
            <a:endParaRPr lang="en-US" dirty="0"/>
          </a:p>
        </p:txBody>
      </p:sp>
      <p:pic>
        <p:nvPicPr>
          <p:cNvPr id="5" name="Picture 4">
            <a:extLst>
              <a:ext uri="{FF2B5EF4-FFF2-40B4-BE49-F238E27FC236}">
                <a16:creationId xmlns:a16="http://schemas.microsoft.com/office/drawing/2014/main" id="{5ADEC9D3-BA6E-1F1D-E639-8616E7EA6E30}"/>
              </a:ext>
            </a:extLst>
          </p:cNvPr>
          <p:cNvPicPr>
            <a:picLocks noChangeAspect="1"/>
          </p:cNvPicPr>
          <p:nvPr/>
        </p:nvPicPr>
        <p:blipFill>
          <a:blip r:embed="rId2"/>
          <a:stretch>
            <a:fillRect/>
          </a:stretch>
        </p:blipFill>
        <p:spPr>
          <a:xfrm>
            <a:off x="159102" y="2894504"/>
            <a:ext cx="6636808" cy="2967044"/>
          </a:xfrm>
          <a:prstGeom prst="rect">
            <a:avLst/>
          </a:prstGeom>
        </p:spPr>
      </p:pic>
      <p:sp>
        <p:nvSpPr>
          <p:cNvPr id="6" name="TextBox 5">
            <a:extLst>
              <a:ext uri="{FF2B5EF4-FFF2-40B4-BE49-F238E27FC236}">
                <a16:creationId xmlns:a16="http://schemas.microsoft.com/office/drawing/2014/main" id="{592A74B9-C374-AD6A-F807-9D6115D8747A}"/>
              </a:ext>
            </a:extLst>
          </p:cNvPr>
          <p:cNvSpPr txBox="1"/>
          <p:nvPr/>
        </p:nvSpPr>
        <p:spPr>
          <a:xfrm>
            <a:off x="7179733" y="3171503"/>
            <a:ext cx="4222045" cy="2308324"/>
          </a:xfrm>
          <a:prstGeom prst="rect">
            <a:avLst/>
          </a:prstGeom>
          <a:noFill/>
        </p:spPr>
        <p:txBody>
          <a:bodyPr wrap="square" rtlCol="0">
            <a:spAutoFit/>
          </a:bodyPr>
          <a:lstStyle/>
          <a:p>
            <a:r>
              <a:rPr lang="en-US" dirty="0"/>
              <a:t>There’s been a surge in the use of Statutory Instruments during the Covid-19 pandemic.  It would be impossible for parliament to introduce primary legislation to the everchanging restrictions imposed on individuals so governmental ministers created Statutory Instruments regarding each area of the pandemic.</a:t>
            </a:r>
          </a:p>
        </p:txBody>
      </p:sp>
    </p:spTree>
    <p:extLst>
      <p:ext uri="{BB962C8B-B14F-4D97-AF65-F5344CB8AC3E}">
        <p14:creationId xmlns:p14="http://schemas.microsoft.com/office/powerpoint/2010/main" val="29081913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617F7-E46A-7E7C-2D95-7942A7804813}"/>
              </a:ext>
            </a:extLst>
          </p:cNvPr>
          <p:cNvSpPr>
            <a:spLocks noGrp="1"/>
          </p:cNvSpPr>
          <p:nvPr>
            <p:ph type="title"/>
          </p:nvPr>
        </p:nvSpPr>
        <p:spPr>
          <a:xfrm>
            <a:off x="1162131" y="-92683"/>
            <a:ext cx="10364451" cy="1596177"/>
          </a:xfrm>
        </p:spPr>
        <p:txBody>
          <a:bodyPr/>
          <a:lstStyle/>
          <a:p>
            <a:r>
              <a:rPr lang="en-US" dirty="0"/>
              <a:t>Types of secondary legislation </a:t>
            </a:r>
          </a:p>
        </p:txBody>
      </p:sp>
      <p:sp>
        <p:nvSpPr>
          <p:cNvPr id="4" name="TextBox 3">
            <a:extLst>
              <a:ext uri="{FF2B5EF4-FFF2-40B4-BE49-F238E27FC236}">
                <a16:creationId xmlns:a16="http://schemas.microsoft.com/office/drawing/2014/main" id="{6847AF0F-5A0D-4EBC-F7FC-FBCB260FA8BE}"/>
              </a:ext>
            </a:extLst>
          </p:cNvPr>
          <p:cNvSpPr txBox="1"/>
          <p:nvPr/>
        </p:nvSpPr>
        <p:spPr>
          <a:xfrm>
            <a:off x="903111" y="1727200"/>
            <a:ext cx="10792178" cy="2308324"/>
          </a:xfrm>
          <a:prstGeom prst="rect">
            <a:avLst/>
          </a:prstGeom>
          <a:noFill/>
        </p:spPr>
        <p:txBody>
          <a:bodyPr wrap="square" rtlCol="0">
            <a:spAutoFit/>
          </a:bodyPr>
          <a:lstStyle/>
          <a:p>
            <a:r>
              <a:rPr lang="en-US" dirty="0"/>
              <a:t>Orders in Council – this type of secondary legislation is made by the monarch on the advice of the Privy Council. They are senior government ministers who create secondary legislation. They have no involvement with parliament when creating Orders in Council. An example of am Order in Council is the Emergency Powers (Overseas Territories) Order 2017.</a:t>
            </a:r>
          </a:p>
          <a:p>
            <a:endParaRPr lang="en-US" dirty="0"/>
          </a:p>
          <a:p>
            <a:r>
              <a:rPr lang="en-US" dirty="0"/>
              <a:t>Bye-laws – this type of secondary legislation is predominantly used by local authorities as primary legislation give them the power to create bye-laws to help regulate, administrate and manage their affairs. An example of a bye-law is s.235(1) Local Government Act 1972 as shown below:</a:t>
            </a:r>
          </a:p>
        </p:txBody>
      </p:sp>
      <p:pic>
        <p:nvPicPr>
          <p:cNvPr id="5" name="Picture 4">
            <a:extLst>
              <a:ext uri="{FF2B5EF4-FFF2-40B4-BE49-F238E27FC236}">
                <a16:creationId xmlns:a16="http://schemas.microsoft.com/office/drawing/2014/main" id="{1FA89B33-D22A-0E63-7F6A-700B21B081EC}"/>
              </a:ext>
            </a:extLst>
          </p:cNvPr>
          <p:cNvPicPr>
            <a:picLocks noChangeAspect="1"/>
          </p:cNvPicPr>
          <p:nvPr/>
        </p:nvPicPr>
        <p:blipFill>
          <a:blip r:embed="rId2"/>
          <a:stretch>
            <a:fillRect/>
          </a:stretch>
        </p:blipFill>
        <p:spPr>
          <a:xfrm>
            <a:off x="903111" y="4259230"/>
            <a:ext cx="9334383" cy="2140591"/>
          </a:xfrm>
          <a:prstGeom prst="rect">
            <a:avLst/>
          </a:prstGeom>
        </p:spPr>
      </p:pic>
    </p:spTree>
    <p:extLst>
      <p:ext uri="{BB962C8B-B14F-4D97-AF65-F5344CB8AC3E}">
        <p14:creationId xmlns:p14="http://schemas.microsoft.com/office/powerpoint/2010/main" val="17136642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BD282-B2F1-A1A5-C7BE-EFA94C4A6767}"/>
              </a:ext>
            </a:extLst>
          </p:cNvPr>
          <p:cNvSpPr>
            <a:spLocks noGrp="1"/>
          </p:cNvSpPr>
          <p:nvPr>
            <p:ph type="title"/>
          </p:nvPr>
        </p:nvSpPr>
        <p:spPr>
          <a:xfrm>
            <a:off x="541241" y="225778"/>
            <a:ext cx="10364451" cy="1596177"/>
          </a:xfrm>
        </p:spPr>
        <p:txBody>
          <a:bodyPr/>
          <a:lstStyle/>
          <a:p>
            <a:r>
              <a:rPr lang="en-US" dirty="0"/>
              <a:t>The advantages of secondary legislation </a:t>
            </a:r>
          </a:p>
        </p:txBody>
      </p:sp>
      <p:sp>
        <p:nvSpPr>
          <p:cNvPr id="4" name="TextBox 3">
            <a:extLst>
              <a:ext uri="{FF2B5EF4-FFF2-40B4-BE49-F238E27FC236}">
                <a16:creationId xmlns:a16="http://schemas.microsoft.com/office/drawing/2014/main" id="{CA366C05-66BC-136D-14E8-73A3722B04FE}"/>
              </a:ext>
            </a:extLst>
          </p:cNvPr>
          <p:cNvSpPr txBox="1"/>
          <p:nvPr/>
        </p:nvSpPr>
        <p:spPr>
          <a:xfrm>
            <a:off x="852310" y="2201333"/>
            <a:ext cx="10487377" cy="3139321"/>
          </a:xfrm>
          <a:prstGeom prst="rect">
            <a:avLst/>
          </a:prstGeom>
          <a:noFill/>
        </p:spPr>
        <p:txBody>
          <a:bodyPr wrap="square" rtlCol="0">
            <a:spAutoFit/>
          </a:bodyPr>
          <a:lstStyle/>
          <a:p>
            <a:pPr marL="285750" indent="-285750">
              <a:buFontTx/>
              <a:buChar char="-"/>
            </a:pPr>
            <a:r>
              <a:rPr lang="en-US" dirty="0"/>
              <a:t>Secondary legislation helps keep primary legislation uncluttered. Without secondary legislation there would be a plethora of primary legislation which could cause difficulties in finding the relevant legislation.</a:t>
            </a:r>
          </a:p>
          <a:p>
            <a:pPr marL="285750" indent="-285750">
              <a:buFontTx/>
              <a:buChar char="-"/>
            </a:pPr>
            <a:endParaRPr lang="en-US" dirty="0"/>
          </a:p>
          <a:p>
            <a:pPr marL="285750" indent="-285750">
              <a:buFontTx/>
              <a:buChar char="-"/>
            </a:pPr>
            <a:r>
              <a:rPr lang="en-US" dirty="0"/>
              <a:t>Secondary legislation is created more quickly than primary legislation as secondary legislation does not go through the same legal process for enactment as primary legislation. This was a huge benefit during the Covid-19 pandemic where rapid secondary legislation could be established to meet the crisis.</a:t>
            </a:r>
          </a:p>
          <a:p>
            <a:pPr marL="285750" indent="-285750">
              <a:buFontTx/>
              <a:buChar char="-"/>
            </a:pPr>
            <a:endParaRPr lang="en-US" dirty="0"/>
          </a:p>
          <a:p>
            <a:pPr marL="285750" indent="-285750">
              <a:buFontTx/>
              <a:buChar char="-"/>
            </a:pPr>
            <a:r>
              <a:rPr lang="en-US" dirty="0"/>
              <a:t>Secondary legislation saves parliament time. If parliament had to create primary legislation regarding local authorities, it would take away their ability to create more important legislation in a timely manner.</a:t>
            </a:r>
          </a:p>
          <a:p>
            <a:endParaRPr lang="en-US" dirty="0"/>
          </a:p>
          <a:p>
            <a:endParaRPr lang="en-US" dirty="0"/>
          </a:p>
        </p:txBody>
      </p:sp>
    </p:spTree>
    <p:extLst>
      <p:ext uri="{BB962C8B-B14F-4D97-AF65-F5344CB8AC3E}">
        <p14:creationId xmlns:p14="http://schemas.microsoft.com/office/powerpoint/2010/main" val="510257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C32E1-0680-8B00-DF06-CEC0D1D741C1}"/>
              </a:ext>
            </a:extLst>
          </p:cNvPr>
          <p:cNvSpPr>
            <a:spLocks noGrp="1"/>
          </p:cNvSpPr>
          <p:nvPr>
            <p:ph type="title"/>
          </p:nvPr>
        </p:nvSpPr>
        <p:spPr>
          <a:xfrm>
            <a:off x="913774" y="178250"/>
            <a:ext cx="10364451" cy="1596177"/>
          </a:xfrm>
        </p:spPr>
        <p:txBody>
          <a:bodyPr/>
          <a:lstStyle/>
          <a:p>
            <a:r>
              <a:rPr lang="en-US" dirty="0"/>
              <a:t>Disadvantages of secondary legislation</a:t>
            </a:r>
          </a:p>
        </p:txBody>
      </p:sp>
      <p:sp>
        <p:nvSpPr>
          <p:cNvPr id="4" name="TextBox 3">
            <a:extLst>
              <a:ext uri="{FF2B5EF4-FFF2-40B4-BE49-F238E27FC236}">
                <a16:creationId xmlns:a16="http://schemas.microsoft.com/office/drawing/2014/main" id="{0A6C5113-717C-24F3-02D7-731356E7214E}"/>
              </a:ext>
            </a:extLst>
          </p:cNvPr>
          <p:cNvSpPr txBox="1"/>
          <p:nvPr/>
        </p:nvSpPr>
        <p:spPr>
          <a:xfrm>
            <a:off x="756356" y="1524000"/>
            <a:ext cx="10984088" cy="5078313"/>
          </a:xfrm>
          <a:prstGeom prst="rect">
            <a:avLst/>
          </a:prstGeom>
          <a:noFill/>
        </p:spPr>
        <p:txBody>
          <a:bodyPr wrap="square" rtlCol="0">
            <a:spAutoFit/>
          </a:bodyPr>
          <a:lstStyle/>
          <a:p>
            <a:r>
              <a:rPr lang="en-US" dirty="0"/>
              <a:t>The Hansard Society Commission on Legislative Process 1992 gave various criticisms regarding secondary legislation.</a:t>
            </a:r>
          </a:p>
          <a:p>
            <a:endParaRPr lang="en-US" dirty="0"/>
          </a:p>
          <a:p>
            <a:pPr marL="742950" lvl="1" indent="-285750">
              <a:buFont typeface="Arial" panose="020B0604020202020204" pitchFamily="34" charset="0"/>
              <a:buChar char="•"/>
            </a:pPr>
            <a:r>
              <a:rPr lang="en-US" dirty="0"/>
              <a:t>The increased power to government ministers - they stated that the more frequent use of secondary legislation which is created by government ministers gives too much power to the executive over parliament.</a:t>
            </a:r>
          </a:p>
          <a:p>
            <a:pPr marL="742950" lvl="1" indent="-285750">
              <a:buFont typeface="Arial" panose="020B0604020202020204" pitchFamily="34" charset="0"/>
              <a:buChar char="•"/>
            </a:pPr>
            <a:endParaRPr lang="en-US" dirty="0"/>
          </a:p>
          <a:p>
            <a:pPr marL="742950" lvl="1" indent="-285750">
              <a:buFont typeface="Arial" panose="020B0604020202020204" pitchFamily="34" charset="0"/>
              <a:buChar char="•"/>
            </a:pPr>
            <a:r>
              <a:rPr lang="en-US" dirty="0"/>
              <a:t>The lack of parliament scrutiny – they expressed that although creating secondary legislation is a quicker process, its drawback is that there’s less scrutiny by the elected parliament and therefore could lead to abuse from the government</a:t>
            </a:r>
          </a:p>
          <a:p>
            <a:pPr marL="742950" lvl="1" indent="-285750">
              <a:buFont typeface="Arial" panose="020B0604020202020204" pitchFamily="34" charset="0"/>
              <a:buChar char="•"/>
            </a:pPr>
            <a:endParaRPr lang="en-US" dirty="0"/>
          </a:p>
          <a:p>
            <a:pPr marL="742950" lvl="1" indent="-285750">
              <a:buFont typeface="Arial" panose="020B0604020202020204" pitchFamily="34" charset="0"/>
              <a:buChar char="•"/>
            </a:pPr>
            <a:r>
              <a:rPr lang="en-US" dirty="0"/>
              <a:t>The uncertainty – primary legislation confers powers to government ministers to create secondary legislation.  However, when the primary legislation is created, parliament will not know what secondary legislation will follow. Parliament therefore cannot truly value an act of parliament during its creation.</a:t>
            </a:r>
          </a:p>
          <a:p>
            <a:pPr marL="742950" lvl="1" indent="-285750">
              <a:buFont typeface="Arial" panose="020B0604020202020204" pitchFamily="34" charset="0"/>
              <a:buChar char="•"/>
            </a:pPr>
            <a:endParaRPr lang="en-US" dirty="0"/>
          </a:p>
          <a:p>
            <a:pPr marL="742950" lvl="1" indent="-285750">
              <a:buFont typeface="Arial" panose="020B0604020202020204" pitchFamily="34" charset="0"/>
              <a:buChar char="•"/>
            </a:pPr>
            <a:r>
              <a:rPr lang="en-US" dirty="0"/>
              <a:t>The amount of secondary legislation – there are roughly 3,500 pieces of secondary legislation made a year.  It becomes difficult to discover the law when there’s a burial of secondary legislation.</a:t>
            </a:r>
          </a:p>
          <a:p>
            <a:pPr marL="742950" lvl="1" indent="-285750">
              <a:buFont typeface="Arial" panose="020B0604020202020204" pitchFamily="34" charset="0"/>
              <a:buChar char="•"/>
            </a:pPr>
            <a:endParaRPr lang="en-US" dirty="0"/>
          </a:p>
          <a:p>
            <a:pPr marL="742950" lvl="1" indent="-285750">
              <a:buFont typeface="Arial" panose="020B0604020202020204" pitchFamily="34" charset="0"/>
              <a:buChar char="•"/>
            </a:pPr>
            <a:endParaRPr lang="en-US" dirty="0"/>
          </a:p>
          <a:p>
            <a:endParaRPr lang="en-US" dirty="0"/>
          </a:p>
        </p:txBody>
      </p:sp>
    </p:spTree>
    <p:extLst>
      <p:ext uri="{BB962C8B-B14F-4D97-AF65-F5344CB8AC3E}">
        <p14:creationId xmlns:p14="http://schemas.microsoft.com/office/powerpoint/2010/main" val="7319593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81616-A6A3-3785-D4E0-26858E89EC02}"/>
              </a:ext>
            </a:extLst>
          </p:cNvPr>
          <p:cNvSpPr>
            <a:spLocks noGrp="1"/>
          </p:cNvSpPr>
          <p:nvPr>
            <p:ph type="title"/>
          </p:nvPr>
        </p:nvSpPr>
        <p:spPr>
          <a:xfrm>
            <a:off x="913774" y="13397"/>
            <a:ext cx="10364451" cy="1596177"/>
          </a:xfrm>
        </p:spPr>
        <p:txBody>
          <a:bodyPr/>
          <a:lstStyle/>
          <a:p>
            <a:r>
              <a:rPr lang="en-US" dirty="0"/>
              <a:t>Henry viii clauses</a:t>
            </a:r>
          </a:p>
        </p:txBody>
      </p:sp>
      <p:sp>
        <p:nvSpPr>
          <p:cNvPr id="4" name="TextBox 3">
            <a:extLst>
              <a:ext uri="{FF2B5EF4-FFF2-40B4-BE49-F238E27FC236}">
                <a16:creationId xmlns:a16="http://schemas.microsoft.com/office/drawing/2014/main" id="{F00B4B5D-AE95-4BA8-3462-C4BC0CF5489F}"/>
              </a:ext>
            </a:extLst>
          </p:cNvPr>
          <p:cNvSpPr txBox="1"/>
          <p:nvPr/>
        </p:nvSpPr>
        <p:spPr>
          <a:xfrm>
            <a:off x="913774" y="1241778"/>
            <a:ext cx="10612181" cy="5909310"/>
          </a:xfrm>
          <a:prstGeom prst="rect">
            <a:avLst/>
          </a:prstGeom>
          <a:noFill/>
        </p:spPr>
        <p:txBody>
          <a:bodyPr wrap="square" rtlCol="0">
            <a:spAutoFit/>
          </a:bodyPr>
          <a:lstStyle/>
          <a:p>
            <a:r>
              <a:rPr lang="en-US" dirty="0"/>
              <a:t>These clauses are named from the possibility of abuse from the government. This type of secondary legislation confers the power of government minister to amend or even repeal primary legislation. These powers are rarely conferred and is used in small-scaled areas. </a:t>
            </a:r>
          </a:p>
          <a:p>
            <a:endParaRPr lang="en-US" dirty="0"/>
          </a:p>
          <a:p>
            <a:r>
              <a:rPr lang="en-US" dirty="0"/>
              <a:t>These clauses are regulated by the Delegated Powers and Regulatory Reform Commission as they monitor the inclusion of these clauses in bills.</a:t>
            </a:r>
          </a:p>
          <a:p>
            <a:endParaRPr lang="en-US" dirty="0"/>
          </a:p>
          <a:p>
            <a:r>
              <a:rPr lang="en-US" dirty="0"/>
              <a:t>An example of this clause is contained in the Consumer Creditor Act 2006</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Reflection – does this power infringe parliament sovereignty?</a:t>
            </a:r>
          </a:p>
          <a:p>
            <a:endParaRPr lang="en-US" dirty="0"/>
          </a:p>
          <a:p>
            <a:endParaRPr lang="en-US" dirty="0"/>
          </a:p>
          <a:p>
            <a:r>
              <a:rPr lang="en-US" dirty="0"/>
              <a:t> </a:t>
            </a:r>
          </a:p>
        </p:txBody>
      </p:sp>
      <p:pic>
        <p:nvPicPr>
          <p:cNvPr id="5" name="Picture 4">
            <a:extLst>
              <a:ext uri="{FF2B5EF4-FFF2-40B4-BE49-F238E27FC236}">
                <a16:creationId xmlns:a16="http://schemas.microsoft.com/office/drawing/2014/main" id="{03A70BAF-7255-FE05-849B-55C8BEB4092F}"/>
              </a:ext>
            </a:extLst>
          </p:cNvPr>
          <p:cNvPicPr>
            <a:picLocks noChangeAspect="1"/>
          </p:cNvPicPr>
          <p:nvPr/>
        </p:nvPicPr>
        <p:blipFill>
          <a:blip r:embed="rId2"/>
          <a:stretch>
            <a:fillRect/>
          </a:stretch>
        </p:blipFill>
        <p:spPr>
          <a:xfrm>
            <a:off x="913773" y="3627954"/>
            <a:ext cx="10104725" cy="1596177"/>
          </a:xfrm>
          <a:prstGeom prst="rect">
            <a:avLst/>
          </a:prstGeom>
        </p:spPr>
      </p:pic>
    </p:spTree>
    <p:extLst>
      <p:ext uri="{BB962C8B-B14F-4D97-AF65-F5344CB8AC3E}">
        <p14:creationId xmlns:p14="http://schemas.microsoft.com/office/powerpoint/2010/main" val="23005048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0ABF2-3876-9DE2-343F-F478FE2D6FE6}"/>
              </a:ext>
            </a:extLst>
          </p:cNvPr>
          <p:cNvSpPr>
            <a:spLocks noGrp="1"/>
          </p:cNvSpPr>
          <p:nvPr>
            <p:ph type="title"/>
          </p:nvPr>
        </p:nvSpPr>
        <p:spPr/>
        <p:txBody>
          <a:bodyPr/>
          <a:lstStyle/>
          <a:p>
            <a:r>
              <a:rPr lang="en-US" dirty="0"/>
              <a:t>Parliament controls over secondary legislation</a:t>
            </a:r>
          </a:p>
        </p:txBody>
      </p:sp>
      <p:sp>
        <p:nvSpPr>
          <p:cNvPr id="5" name="TextBox 4">
            <a:extLst>
              <a:ext uri="{FF2B5EF4-FFF2-40B4-BE49-F238E27FC236}">
                <a16:creationId xmlns:a16="http://schemas.microsoft.com/office/drawing/2014/main" id="{48F7048B-B4C2-DC06-E901-B3D67E681F13}"/>
              </a:ext>
            </a:extLst>
          </p:cNvPr>
          <p:cNvSpPr txBox="1"/>
          <p:nvPr/>
        </p:nvSpPr>
        <p:spPr>
          <a:xfrm>
            <a:off x="620889" y="2214694"/>
            <a:ext cx="11108267" cy="3416320"/>
          </a:xfrm>
          <a:prstGeom prst="rect">
            <a:avLst/>
          </a:prstGeom>
          <a:noFill/>
        </p:spPr>
        <p:txBody>
          <a:bodyPr wrap="square" rtlCol="0">
            <a:spAutoFit/>
          </a:bodyPr>
          <a:lstStyle/>
          <a:p>
            <a:r>
              <a:rPr lang="en-US" dirty="0"/>
              <a:t>Publication – s.2 Statutory Instruments Act 1946 provides that most statutory instruments must be printed and published as soon as possible after its creation.</a:t>
            </a:r>
          </a:p>
          <a:p>
            <a:endParaRPr lang="en-US" dirty="0"/>
          </a:p>
          <a:p>
            <a:r>
              <a:rPr lang="en-US" dirty="0"/>
              <a:t>Laying before parliament – Most primary legislation will enforce most statutory instruments to be ‘laid before parliament’. This allows parliament to scrutinize the legislation and if necessary, apply the affirmation procedure. This will require the statutory instrument to pass through both Houses and get their approval before it becomes law.</a:t>
            </a:r>
          </a:p>
          <a:p>
            <a:endParaRPr lang="en-US" dirty="0"/>
          </a:p>
          <a:p>
            <a:r>
              <a:rPr lang="en-US" dirty="0"/>
              <a:t>Parliamentary committees – there are two committees that oversee statutory instruments:</a:t>
            </a:r>
          </a:p>
          <a:p>
            <a:pPr marL="800100" lvl="1" indent="-342900">
              <a:buFont typeface="+mj-lt"/>
              <a:buAutoNum type="arabicPeriod"/>
            </a:pPr>
            <a:r>
              <a:rPr lang="en-US" dirty="0"/>
              <a:t>The Joint Committee on Statutory Instruments – this committee will examine the drafting of statutory instruments to ensure it’s fit for purpose.</a:t>
            </a:r>
          </a:p>
          <a:p>
            <a:pPr marL="800100" lvl="1" indent="-342900">
              <a:buFont typeface="+mj-lt"/>
              <a:buAutoNum type="arabicPeriod"/>
            </a:pPr>
            <a:r>
              <a:rPr lang="en-US" dirty="0"/>
              <a:t>The House of Lords Secondary Legislation Scrutiny Committee – this committee will examine the merits of the the statutory instrument and will draw parliament’s attention if required.</a:t>
            </a:r>
          </a:p>
        </p:txBody>
      </p:sp>
    </p:spTree>
    <p:extLst>
      <p:ext uri="{BB962C8B-B14F-4D97-AF65-F5344CB8AC3E}">
        <p14:creationId xmlns:p14="http://schemas.microsoft.com/office/powerpoint/2010/main" val="17727774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5B1EE-111E-B4D5-37CE-9CEEB0987D95}"/>
              </a:ext>
            </a:extLst>
          </p:cNvPr>
          <p:cNvSpPr>
            <a:spLocks noGrp="1"/>
          </p:cNvSpPr>
          <p:nvPr>
            <p:ph type="title"/>
          </p:nvPr>
        </p:nvSpPr>
        <p:spPr/>
        <p:txBody>
          <a:bodyPr/>
          <a:lstStyle/>
          <a:p>
            <a:r>
              <a:rPr lang="en-US" dirty="0"/>
              <a:t>Judicial control over secondary legislation</a:t>
            </a:r>
          </a:p>
        </p:txBody>
      </p:sp>
      <p:sp>
        <p:nvSpPr>
          <p:cNvPr id="4" name="TextBox 3">
            <a:extLst>
              <a:ext uri="{FF2B5EF4-FFF2-40B4-BE49-F238E27FC236}">
                <a16:creationId xmlns:a16="http://schemas.microsoft.com/office/drawing/2014/main" id="{025866BE-24BF-4D0A-683C-C120BC1B451A}"/>
              </a:ext>
            </a:extLst>
          </p:cNvPr>
          <p:cNvSpPr txBox="1"/>
          <p:nvPr/>
        </p:nvSpPr>
        <p:spPr>
          <a:xfrm>
            <a:off x="643467" y="2517423"/>
            <a:ext cx="11232444" cy="1477328"/>
          </a:xfrm>
          <a:prstGeom prst="rect">
            <a:avLst/>
          </a:prstGeom>
          <a:noFill/>
        </p:spPr>
        <p:txBody>
          <a:bodyPr wrap="square" rtlCol="0">
            <a:spAutoFit/>
          </a:bodyPr>
          <a:lstStyle/>
          <a:p>
            <a:r>
              <a:rPr lang="en-US" dirty="0"/>
              <a:t>Although the Judiciary cannot strike down primary legislation, they can review and strike down secondary legislation in the form of judicial review. Judicial review challenges the legality, authority and procedural requirements of secondary legislation.</a:t>
            </a:r>
          </a:p>
          <a:p>
            <a:endParaRPr lang="en-US" dirty="0"/>
          </a:p>
          <a:p>
            <a:endParaRPr lang="en-US" dirty="0"/>
          </a:p>
        </p:txBody>
      </p:sp>
    </p:spTree>
    <p:extLst>
      <p:ext uri="{BB962C8B-B14F-4D97-AF65-F5344CB8AC3E}">
        <p14:creationId xmlns:p14="http://schemas.microsoft.com/office/powerpoint/2010/main" val="33812774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04FE1-A27D-AD0F-B219-A8015D74CA0F}"/>
              </a:ext>
            </a:extLst>
          </p:cNvPr>
          <p:cNvSpPr>
            <a:spLocks noGrp="1"/>
          </p:cNvSpPr>
          <p:nvPr>
            <p:ph type="title"/>
          </p:nvPr>
        </p:nvSpPr>
        <p:spPr/>
        <p:txBody>
          <a:bodyPr/>
          <a:lstStyle/>
          <a:p>
            <a:r>
              <a:rPr lang="en-US" dirty="0"/>
              <a:t>Taxation</a:t>
            </a:r>
          </a:p>
        </p:txBody>
      </p:sp>
      <p:sp>
        <p:nvSpPr>
          <p:cNvPr id="4" name="TextBox 3">
            <a:extLst>
              <a:ext uri="{FF2B5EF4-FFF2-40B4-BE49-F238E27FC236}">
                <a16:creationId xmlns:a16="http://schemas.microsoft.com/office/drawing/2014/main" id="{FD8930B6-C023-7E12-D2CF-B530D76B6E67}"/>
              </a:ext>
            </a:extLst>
          </p:cNvPr>
          <p:cNvSpPr txBox="1"/>
          <p:nvPr/>
        </p:nvSpPr>
        <p:spPr>
          <a:xfrm>
            <a:off x="688622" y="1997839"/>
            <a:ext cx="10814755" cy="4801314"/>
          </a:xfrm>
          <a:prstGeom prst="rect">
            <a:avLst/>
          </a:prstGeom>
          <a:noFill/>
        </p:spPr>
        <p:txBody>
          <a:bodyPr wrap="square" rtlCol="0">
            <a:spAutoFit/>
          </a:bodyPr>
          <a:lstStyle/>
          <a:p>
            <a:r>
              <a:rPr lang="en-US" dirty="0"/>
              <a:t>- Alongside creating primary legislation, the House of Commons have the duty of overseeing executive expenditure throughout their functions as public expenditure requires statutory authority. </a:t>
            </a:r>
          </a:p>
          <a:p>
            <a:endParaRPr lang="en-US" dirty="0"/>
          </a:p>
          <a:p>
            <a:r>
              <a:rPr lang="en-US" dirty="0"/>
              <a:t>-Taxes are collected by His Majesties Revenue and Customs which must get consent from parliament.</a:t>
            </a:r>
          </a:p>
          <a:p>
            <a:endParaRPr lang="en-US" dirty="0"/>
          </a:p>
          <a:p>
            <a:r>
              <a:rPr lang="en-US" dirty="0"/>
              <a:t>-The Treasury (headed by the Chancellor of the Exchequer) has responsibility for the management of the country’s  economic welfare and tax policies. The Chancellor makes a Budget Speech in the House of Commons and provides a white paper listing the financial statements of the UK’s budget on the Finance Bill.</a:t>
            </a:r>
          </a:p>
          <a:p>
            <a:endParaRPr lang="en-US" dirty="0"/>
          </a:p>
          <a:p>
            <a:r>
              <a:rPr lang="en-US" dirty="0"/>
              <a:t>- The Finance Bill is produced in the House of Commons and then is debated.</a:t>
            </a:r>
          </a:p>
          <a:p>
            <a:pPr marL="285750" indent="-285750">
              <a:buFontTx/>
              <a:buChar char="-"/>
            </a:pPr>
            <a:endParaRPr lang="en-US" dirty="0"/>
          </a:p>
          <a:p>
            <a:r>
              <a:rPr lang="en-US" dirty="0"/>
              <a:t>- The Comptroller and Auditor General is an independent public officer who provides audits. They highlight wastefulness and inefficiency by the government under the National Audit Act 1983.</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62560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DE1FE-B05D-3D5E-D578-6575C029F8F7}"/>
              </a:ext>
            </a:extLst>
          </p:cNvPr>
          <p:cNvSpPr>
            <a:spLocks noGrp="1"/>
          </p:cNvSpPr>
          <p:nvPr>
            <p:ph type="title"/>
          </p:nvPr>
        </p:nvSpPr>
        <p:spPr>
          <a:xfrm>
            <a:off x="913774" y="-216861"/>
            <a:ext cx="10364451" cy="1596177"/>
          </a:xfrm>
        </p:spPr>
        <p:txBody>
          <a:bodyPr/>
          <a:lstStyle/>
          <a:p>
            <a:r>
              <a:rPr lang="en-US" dirty="0"/>
              <a:t>Parliamentary committees</a:t>
            </a:r>
          </a:p>
        </p:txBody>
      </p:sp>
      <p:sp>
        <p:nvSpPr>
          <p:cNvPr id="4" name="TextBox 3">
            <a:extLst>
              <a:ext uri="{FF2B5EF4-FFF2-40B4-BE49-F238E27FC236}">
                <a16:creationId xmlns:a16="http://schemas.microsoft.com/office/drawing/2014/main" id="{2832F75A-DFF1-1D93-4061-8884681E8BEA}"/>
              </a:ext>
            </a:extLst>
          </p:cNvPr>
          <p:cNvSpPr txBox="1"/>
          <p:nvPr/>
        </p:nvSpPr>
        <p:spPr>
          <a:xfrm>
            <a:off x="756356" y="1095023"/>
            <a:ext cx="11209866" cy="5632311"/>
          </a:xfrm>
          <a:prstGeom prst="rect">
            <a:avLst/>
          </a:prstGeom>
          <a:noFill/>
        </p:spPr>
        <p:txBody>
          <a:bodyPr wrap="square" rtlCol="0">
            <a:spAutoFit/>
          </a:bodyPr>
          <a:lstStyle/>
          <a:p>
            <a:r>
              <a:rPr lang="en-US" u="sng" dirty="0"/>
              <a:t>Select Committees in the House of Commons</a:t>
            </a:r>
          </a:p>
          <a:p>
            <a:r>
              <a:rPr lang="en-US" dirty="0"/>
              <a:t>These committees are important to parliament as they maintain a ‘grip’ on the executive. Each committee will have around 15 members and its main aim is scrutinizing the executive.</a:t>
            </a:r>
          </a:p>
          <a:p>
            <a:r>
              <a:rPr lang="en-US" dirty="0"/>
              <a:t>Each committee is assigned to a government department, they question departments on their policies or bills and hold them accountable to any mishaps.</a:t>
            </a:r>
          </a:p>
          <a:p>
            <a:r>
              <a:rPr lang="en-US" dirty="0"/>
              <a:t>Their findings are backed by evidence, they have the power to call for witness, production of government documents and will report their findings back to the House of Commons and may even be discussed in parliament. (although this power is not compellable and government ministers can refuse.)</a:t>
            </a:r>
          </a:p>
          <a:p>
            <a:endParaRPr lang="en-US" dirty="0"/>
          </a:p>
          <a:p>
            <a:r>
              <a:rPr lang="en-US" u="sng" dirty="0"/>
              <a:t>Select Committees in the House of Lords </a:t>
            </a:r>
          </a:p>
          <a:p>
            <a:r>
              <a:rPr lang="en-US" dirty="0"/>
              <a:t>The House of Lords have their own select committees. However, they do not shadow government departments like the House of Commons. Some of these committees include the European Union Committee, Constitutional Committee and the Covid-19 Committee.</a:t>
            </a:r>
          </a:p>
          <a:p>
            <a:endParaRPr lang="en-US" dirty="0"/>
          </a:p>
          <a:p>
            <a:r>
              <a:rPr lang="en-US" u="sng" dirty="0"/>
              <a:t>Joint Committees</a:t>
            </a:r>
          </a:p>
          <a:p>
            <a:r>
              <a:rPr lang="en-US" dirty="0"/>
              <a:t>These committees have mixed members from both House of Commons and House of Lords. There can be permanent committees such as the Joint Committee on Human Rights or can be temporary committees that are needed ad hoc.</a:t>
            </a:r>
          </a:p>
          <a:p>
            <a:endParaRPr lang="en-US" dirty="0"/>
          </a:p>
          <a:p>
            <a:endParaRPr lang="en-US" dirty="0"/>
          </a:p>
          <a:p>
            <a:endParaRPr lang="en-US" dirty="0"/>
          </a:p>
        </p:txBody>
      </p:sp>
    </p:spTree>
    <p:extLst>
      <p:ext uri="{BB962C8B-B14F-4D97-AF65-F5344CB8AC3E}">
        <p14:creationId xmlns:p14="http://schemas.microsoft.com/office/powerpoint/2010/main" val="39168764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3C414-D246-039B-C549-B01F754E0E1B}"/>
              </a:ext>
            </a:extLst>
          </p:cNvPr>
          <p:cNvSpPr>
            <a:spLocks noGrp="1"/>
          </p:cNvSpPr>
          <p:nvPr>
            <p:ph type="title"/>
          </p:nvPr>
        </p:nvSpPr>
        <p:spPr>
          <a:xfrm>
            <a:off x="913774" y="0"/>
            <a:ext cx="10364451" cy="1596177"/>
          </a:xfrm>
        </p:spPr>
        <p:txBody>
          <a:bodyPr/>
          <a:lstStyle/>
          <a:p>
            <a:r>
              <a:rPr lang="en-US" dirty="0"/>
              <a:t>Parliamentary questions</a:t>
            </a:r>
          </a:p>
        </p:txBody>
      </p:sp>
      <p:sp>
        <p:nvSpPr>
          <p:cNvPr id="4" name="TextBox 3">
            <a:extLst>
              <a:ext uri="{FF2B5EF4-FFF2-40B4-BE49-F238E27FC236}">
                <a16:creationId xmlns:a16="http://schemas.microsoft.com/office/drawing/2014/main" id="{8863C367-9B99-FAB5-56F8-2209A0E34EDF}"/>
              </a:ext>
            </a:extLst>
          </p:cNvPr>
          <p:cNvSpPr txBox="1"/>
          <p:nvPr/>
        </p:nvSpPr>
        <p:spPr>
          <a:xfrm>
            <a:off x="913773" y="2190045"/>
            <a:ext cx="10364451" cy="1754326"/>
          </a:xfrm>
          <a:prstGeom prst="rect">
            <a:avLst/>
          </a:prstGeom>
          <a:noFill/>
        </p:spPr>
        <p:txBody>
          <a:bodyPr wrap="square" rtlCol="0">
            <a:spAutoFit/>
          </a:bodyPr>
          <a:lstStyle/>
          <a:p>
            <a:r>
              <a:rPr lang="en-US" dirty="0"/>
              <a:t>Parliamentary questions are a key mechanism used by MPs to hold the executive accountable. This allows MPs to ask the executive oral and written questions based on their policies or bills. These questions are heavily regulated, and ministers can refuse to answer questions.</a:t>
            </a:r>
          </a:p>
          <a:p>
            <a:endParaRPr lang="en-US" dirty="0"/>
          </a:p>
          <a:p>
            <a:r>
              <a:rPr lang="en-US" dirty="0"/>
              <a:t>Prime Minister’s Question Time is used a method of questioning the Prime Minister.  Every Wednesday the Prime Minister gets asked questions for 30 minutes.</a:t>
            </a:r>
          </a:p>
        </p:txBody>
      </p:sp>
    </p:spTree>
    <p:extLst>
      <p:ext uri="{BB962C8B-B14F-4D97-AF65-F5344CB8AC3E}">
        <p14:creationId xmlns:p14="http://schemas.microsoft.com/office/powerpoint/2010/main" val="7512811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30CE5-1B16-A7FE-F3D7-58A4C74B587C}"/>
              </a:ext>
            </a:extLst>
          </p:cNvPr>
          <p:cNvSpPr>
            <a:spLocks noGrp="1"/>
          </p:cNvSpPr>
          <p:nvPr>
            <p:ph type="title"/>
          </p:nvPr>
        </p:nvSpPr>
        <p:spPr>
          <a:xfrm>
            <a:off x="913149" y="-216861"/>
            <a:ext cx="10364451" cy="1596177"/>
          </a:xfrm>
        </p:spPr>
        <p:txBody>
          <a:bodyPr/>
          <a:lstStyle/>
          <a:p>
            <a:r>
              <a:rPr lang="en-US" dirty="0"/>
              <a:t>Summary </a:t>
            </a:r>
          </a:p>
        </p:txBody>
      </p:sp>
      <p:sp>
        <p:nvSpPr>
          <p:cNvPr id="4" name="TextBox 3">
            <a:extLst>
              <a:ext uri="{FF2B5EF4-FFF2-40B4-BE49-F238E27FC236}">
                <a16:creationId xmlns:a16="http://schemas.microsoft.com/office/drawing/2014/main" id="{112A0EFD-5A23-DC30-E7A2-4656E98EEEC3}"/>
              </a:ext>
            </a:extLst>
          </p:cNvPr>
          <p:cNvSpPr txBox="1"/>
          <p:nvPr/>
        </p:nvSpPr>
        <p:spPr>
          <a:xfrm>
            <a:off x="1072444" y="1591733"/>
            <a:ext cx="10509956" cy="5078313"/>
          </a:xfrm>
          <a:prstGeom prst="rect">
            <a:avLst/>
          </a:prstGeom>
          <a:noFill/>
        </p:spPr>
        <p:txBody>
          <a:bodyPr wrap="square" rtlCol="0">
            <a:spAutoFit/>
          </a:bodyPr>
          <a:lstStyle/>
          <a:p>
            <a:pPr marL="285750" indent="-285750">
              <a:buFontTx/>
              <a:buChar char="-"/>
            </a:pPr>
            <a:r>
              <a:rPr lang="en-US" dirty="0"/>
              <a:t>Legislation comes from the House of Commons and the House of Lords and the monarch through royal assent.</a:t>
            </a:r>
          </a:p>
          <a:p>
            <a:pPr marL="285750" indent="-285750">
              <a:buFontTx/>
              <a:buChar char="-"/>
            </a:pPr>
            <a:r>
              <a:rPr lang="en-US" dirty="0"/>
              <a:t>The House of Commons have the duty to provide legislation, authorize taxation and hold the government accountable. They’re made up of democratic constituents which gets changed during elections.</a:t>
            </a:r>
          </a:p>
          <a:p>
            <a:pPr marL="285750" indent="-285750">
              <a:buFontTx/>
              <a:buChar char="-"/>
            </a:pPr>
            <a:r>
              <a:rPr lang="en-US" dirty="0"/>
              <a:t>The Representation of the People Act 1983 governs who can vote.</a:t>
            </a:r>
          </a:p>
          <a:p>
            <a:pPr marL="285750" indent="-285750">
              <a:buFontTx/>
              <a:buChar char="-"/>
            </a:pPr>
            <a:r>
              <a:rPr lang="en-US" dirty="0"/>
              <a:t>The House of Lord is made up of unelected peers who also create legislation and hold the government accountable.</a:t>
            </a:r>
          </a:p>
          <a:p>
            <a:pPr marL="285750" indent="-285750">
              <a:buFontTx/>
              <a:buChar char="-"/>
            </a:pPr>
            <a:r>
              <a:rPr lang="en-US" dirty="0"/>
              <a:t>The process of creating primary legislation is that it must go through (in both Houses):</a:t>
            </a:r>
          </a:p>
          <a:p>
            <a:pPr marL="742950" lvl="1" indent="-285750">
              <a:buFontTx/>
              <a:buChar char="-"/>
            </a:pPr>
            <a:r>
              <a:rPr lang="en-US" dirty="0"/>
              <a:t>The preliminary stage</a:t>
            </a:r>
          </a:p>
          <a:p>
            <a:pPr marL="742950" lvl="1" indent="-285750">
              <a:buFontTx/>
              <a:buChar char="-"/>
            </a:pPr>
            <a:r>
              <a:rPr lang="en-US" dirty="0"/>
              <a:t>First reading</a:t>
            </a:r>
          </a:p>
          <a:p>
            <a:pPr marL="742950" lvl="1" indent="-285750">
              <a:buFontTx/>
              <a:buChar char="-"/>
            </a:pPr>
            <a:r>
              <a:rPr lang="en-US" dirty="0"/>
              <a:t>Second reading</a:t>
            </a:r>
          </a:p>
          <a:p>
            <a:pPr marL="742950" lvl="1" indent="-285750">
              <a:buFontTx/>
              <a:buChar char="-"/>
            </a:pPr>
            <a:r>
              <a:rPr lang="en-US" dirty="0"/>
              <a:t>Committee stage</a:t>
            </a:r>
          </a:p>
          <a:p>
            <a:pPr marL="742950" lvl="1" indent="-285750">
              <a:buFontTx/>
              <a:buChar char="-"/>
            </a:pPr>
            <a:r>
              <a:rPr lang="en-US" dirty="0"/>
              <a:t>Report Stage</a:t>
            </a:r>
          </a:p>
          <a:p>
            <a:pPr marL="742950" lvl="1" indent="-285750">
              <a:buFontTx/>
              <a:buChar char="-"/>
            </a:pPr>
            <a:r>
              <a:rPr lang="en-US" dirty="0"/>
              <a:t>Third reading</a:t>
            </a:r>
          </a:p>
          <a:p>
            <a:pPr lvl="1"/>
            <a:endParaRPr lang="en-US" dirty="0"/>
          </a:p>
          <a:p>
            <a:pPr marL="742950" lvl="1" indent="-285750">
              <a:buFontTx/>
              <a:buChar char="-"/>
            </a:pPr>
            <a:endParaRPr lang="en-US" dirty="0"/>
          </a:p>
          <a:p>
            <a:pPr marL="285750" indent="-285750">
              <a:buFontTx/>
              <a:buChar char="-"/>
            </a:pPr>
            <a:endParaRPr lang="en-US" dirty="0"/>
          </a:p>
          <a:p>
            <a:pPr marL="285750" indent="-285750">
              <a:buFontTx/>
              <a:buChar char="-"/>
            </a:pPr>
            <a:endParaRPr lang="en-US" dirty="0"/>
          </a:p>
          <a:p>
            <a:pPr marL="285750" indent="-285750">
              <a:buFontTx/>
              <a:buChar char="-"/>
            </a:pPr>
            <a:endParaRPr lang="en-US" dirty="0"/>
          </a:p>
        </p:txBody>
      </p:sp>
    </p:spTree>
    <p:extLst>
      <p:ext uri="{BB962C8B-B14F-4D97-AF65-F5344CB8AC3E}">
        <p14:creationId xmlns:p14="http://schemas.microsoft.com/office/powerpoint/2010/main" val="1989862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09FB5-1C81-F32A-BE31-7D0C84F63683}"/>
              </a:ext>
            </a:extLst>
          </p:cNvPr>
          <p:cNvSpPr>
            <a:spLocks noGrp="1"/>
          </p:cNvSpPr>
          <p:nvPr>
            <p:ph type="title"/>
          </p:nvPr>
        </p:nvSpPr>
        <p:spPr>
          <a:xfrm>
            <a:off x="913774" y="133095"/>
            <a:ext cx="10364451" cy="1596177"/>
          </a:xfrm>
        </p:spPr>
        <p:txBody>
          <a:bodyPr/>
          <a:lstStyle/>
          <a:p>
            <a:r>
              <a:rPr lang="en-US" dirty="0"/>
              <a:t>Summary</a:t>
            </a:r>
          </a:p>
        </p:txBody>
      </p:sp>
      <p:sp>
        <p:nvSpPr>
          <p:cNvPr id="4" name="TextBox 3">
            <a:extLst>
              <a:ext uri="{FF2B5EF4-FFF2-40B4-BE49-F238E27FC236}">
                <a16:creationId xmlns:a16="http://schemas.microsoft.com/office/drawing/2014/main" id="{618C14C3-8B3B-FFB1-2D14-33E8201CD04A}"/>
              </a:ext>
            </a:extLst>
          </p:cNvPr>
          <p:cNvSpPr txBox="1"/>
          <p:nvPr/>
        </p:nvSpPr>
        <p:spPr>
          <a:xfrm>
            <a:off x="728663" y="1585913"/>
            <a:ext cx="11058525" cy="4524315"/>
          </a:xfrm>
          <a:prstGeom prst="rect">
            <a:avLst/>
          </a:prstGeom>
          <a:noFill/>
        </p:spPr>
        <p:txBody>
          <a:bodyPr wrap="square" rtlCol="0">
            <a:spAutoFit/>
          </a:bodyPr>
          <a:lstStyle/>
          <a:p>
            <a:pPr marL="285750" indent="-285750">
              <a:buFontTx/>
              <a:buChar char="-"/>
            </a:pPr>
            <a:r>
              <a:rPr lang="en-US" dirty="0"/>
              <a:t>The Parliament Acts 1911 and 1949 limits the scope of the House of Lords as it prevents the House to veto some acts of parliaments.</a:t>
            </a:r>
          </a:p>
          <a:p>
            <a:pPr marL="285750" indent="-285750">
              <a:buFontTx/>
              <a:buChar char="-"/>
            </a:pPr>
            <a:r>
              <a:rPr lang="en-US" dirty="0"/>
              <a:t>Secondary legislation is inferior to primary legislation as it’s created by a government minister/local authority as they have a conferred power under primary legislation to make such laws.</a:t>
            </a:r>
          </a:p>
          <a:p>
            <a:pPr marL="285750" indent="-285750">
              <a:buFontTx/>
              <a:buChar char="-"/>
            </a:pPr>
            <a:r>
              <a:rPr lang="en-US" dirty="0"/>
              <a:t>The most common type of statutory legislation is Statutory Instruments but there’s also Orders in Council and Bye-laws.</a:t>
            </a:r>
          </a:p>
          <a:p>
            <a:pPr marL="285750" indent="-285750">
              <a:buFontTx/>
              <a:buChar char="-"/>
            </a:pPr>
            <a:r>
              <a:rPr lang="en-US" dirty="0"/>
              <a:t>Secondary legislation allows for faster enactment of statutes, and it saves parliament time.</a:t>
            </a:r>
          </a:p>
          <a:p>
            <a:pPr marL="285750" indent="-285750">
              <a:buFontTx/>
              <a:buChar char="-"/>
            </a:pPr>
            <a:r>
              <a:rPr lang="en-US" dirty="0"/>
              <a:t>However, secondary legislation also allows for potential abuse as shown by Henry VIII clauses and having government ministers create legislation is seen as undemocratic.</a:t>
            </a:r>
          </a:p>
          <a:p>
            <a:pPr marL="285750" indent="-285750">
              <a:buFontTx/>
              <a:buChar char="-"/>
            </a:pPr>
            <a:r>
              <a:rPr lang="en-US" dirty="0"/>
              <a:t>Secondary legislation typically must be approved by parliament as they’re various controls including laying before parliament and parliamentary committees. Secondary legislation is also reviewed by judicial review as they examine the legality, authority and procedural requirements of such legislation.</a:t>
            </a:r>
          </a:p>
          <a:p>
            <a:pPr marL="285750" indent="-285750">
              <a:buFontTx/>
              <a:buChar char="-"/>
            </a:pPr>
            <a:r>
              <a:rPr lang="en-US" dirty="0"/>
              <a:t>Select committees scrutinize the executive by taking evidence of their duties.</a:t>
            </a:r>
          </a:p>
          <a:p>
            <a:pPr marL="285750" indent="-285750">
              <a:buFontTx/>
              <a:buChar char="-"/>
            </a:pPr>
            <a:r>
              <a:rPr lang="en-US" dirty="0"/>
              <a:t>Parliamentary questions also help keep the executive accountable for their actions.</a:t>
            </a:r>
          </a:p>
          <a:p>
            <a:pPr marL="285750" indent="-285750">
              <a:buFontTx/>
              <a:buChar char="-"/>
            </a:pPr>
            <a:endParaRPr lang="en-US" dirty="0"/>
          </a:p>
          <a:p>
            <a:pPr marL="285750" indent="-285750">
              <a:buFontTx/>
              <a:buChar char="-"/>
            </a:pPr>
            <a:endParaRPr lang="en-US" dirty="0"/>
          </a:p>
        </p:txBody>
      </p:sp>
    </p:spTree>
    <p:extLst>
      <p:ext uri="{BB962C8B-B14F-4D97-AF65-F5344CB8AC3E}">
        <p14:creationId xmlns:p14="http://schemas.microsoft.com/office/powerpoint/2010/main" val="62249745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0</TotalTime>
  <Words>3913</Words>
  <Application>Microsoft Office PowerPoint</Application>
  <PresentationFormat>Widescreen</PresentationFormat>
  <Paragraphs>277</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Times New Roman</vt:lpstr>
      <vt:lpstr>Tw Cen MT</vt:lpstr>
      <vt:lpstr>Wingdings 3</vt:lpstr>
      <vt:lpstr>Droplet</vt:lpstr>
      <vt:lpstr>Legislative powers</vt:lpstr>
      <vt:lpstr>Learning outcomes</vt:lpstr>
      <vt:lpstr>The uk parliament </vt:lpstr>
      <vt:lpstr>Activity</vt:lpstr>
      <vt:lpstr>HOUSE OF COMMONS</vt:lpstr>
      <vt:lpstr>House of commons</vt:lpstr>
      <vt:lpstr>House of commons</vt:lpstr>
      <vt:lpstr>Can prisoners vote?</vt:lpstr>
      <vt:lpstr>House of lords</vt:lpstr>
      <vt:lpstr>House of lords</vt:lpstr>
      <vt:lpstr>The role of the monarch in parliament</vt:lpstr>
      <vt:lpstr>Primary legislation</vt:lpstr>
      <vt:lpstr>Bills put before parliament</vt:lpstr>
      <vt:lpstr>How bills become acts of parliament</vt:lpstr>
      <vt:lpstr>How bills become acts of parliament </vt:lpstr>
      <vt:lpstr>The parliament acts</vt:lpstr>
      <vt:lpstr>The structure of an act of parliament</vt:lpstr>
      <vt:lpstr>THE structure of an act</vt:lpstr>
      <vt:lpstr>The structure of an act</vt:lpstr>
      <vt:lpstr>Secondary legislation</vt:lpstr>
      <vt:lpstr>Types of secondary legislation </vt:lpstr>
      <vt:lpstr>Types of secondary legislation </vt:lpstr>
      <vt:lpstr>The advantages of secondary legislation </vt:lpstr>
      <vt:lpstr>Disadvantages of secondary legislation</vt:lpstr>
      <vt:lpstr>Henry viii clauses</vt:lpstr>
      <vt:lpstr>Parliament controls over secondary legislation</vt:lpstr>
      <vt:lpstr>Judicial control over secondary legislation</vt:lpstr>
      <vt:lpstr>Taxation</vt:lpstr>
      <vt:lpstr>Parliamentary committees</vt:lpstr>
      <vt:lpstr>Parliamentary questions</vt:lpstr>
      <vt:lpstr>Summary </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Legislative powers</dc:title>
  <dc:creator>HUGHES L. (1910033)</dc:creator>
  <cp:lastModifiedBy>Sian Turvey</cp:lastModifiedBy>
  <cp:revision>218</cp:revision>
  <dcterms:created xsi:type="dcterms:W3CDTF">2022-11-04T00:20:50Z</dcterms:created>
  <dcterms:modified xsi:type="dcterms:W3CDTF">2022-11-07T11:34:23Z</dcterms:modified>
</cp:coreProperties>
</file>