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handoutMasterIdLst>
    <p:handoutMasterId r:id="rId25"/>
  </p:handoutMasterIdLst>
  <p:sldIdLst>
    <p:sldId id="257" r:id="rId5"/>
    <p:sldId id="294" r:id="rId6"/>
    <p:sldId id="295" r:id="rId7"/>
    <p:sldId id="284" r:id="rId8"/>
    <p:sldId id="296" r:id="rId9"/>
    <p:sldId id="291" r:id="rId10"/>
    <p:sldId id="292" r:id="rId11"/>
    <p:sldId id="290" r:id="rId12"/>
    <p:sldId id="289" r:id="rId13"/>
    <p:sldId id="293" r:id="rId14"/>
    <p:sldId id="305" r:id="rId15"/>
    <p:sldId id="299" r:id="rId16"/>
    <p:sldId id="297" r:id="rId17"/>
    <p:sldId id="285" r:id="rId18"/>
    <p:sldId id="298" r:id="rId19"/>
    <p:sldId id="301" r:id="rId20"/>
    <p:sldId id="302" r:id="rId21"/>
    <p:sldId id="303" r:id="rId22"/>
    <p:sldId id="304" r:id="rId23"/>
    <p:sldId id="300" r:id="rId2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808" autoAdjust="0"/>
    <p:restoredTop sz="94660"/>
  </p:normalViewPr>
  <p:slideViewPr>
    <p:cSldViewPr snapToGrid="0">
      <p:cViewPr>
        <p:scale>
          <a:sx n="75" d="100"/>
          <a:sy n="75" d="100"/>
        </p:scale>
        <p:origin x="948"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BFC5D2D4-F49E-4A59-85BD-B1A85B4237F6}" type="datetimeFigureOut">
              <a:rPr lang="en-GB" smtClean="0"/>
              <a:t>01/12/2020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FE526FE-B194-4D05-A73F-DFCD7CE5426F}" type="slidenum">
              <a:rPr lang="en-GB" smtClean="0"/>
              <a:t>‹#›</a:t>
            </a:fld>
            <a:endParaRPr lang="en-GB"/>
          </a:p>
        </p:txBody>
      </p:sp>
    </p:spTree>
    <p:extLst>
      <p:ext uri="{BB962C8B-B14F-4D97-AF65-F5344CB8AC3E}">
        <p14:creationId xmlns:p14="http://schemas.microsoft.com/office/powerpoint/2010/main" val="35918759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12/1/2020</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1389041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393704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739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612899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12/1/2020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704521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12/1/2020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860813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12/1/2020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625346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51252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627352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40552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793793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12/1/2020</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8090471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moodle.uwtsd.ac.uk/course/view.php?id=5792"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12680" y="10"/>
            <a:ext cx="12191675" cy="6857990"/>
          </a:xfrm>
          <a:prstGeom prst="rect">
            <a:avLst/>
          </a:prstGeom>
        </p:spPr>
      </p:pic>
      <p:sp>
        <p:nvSpPr>
          <p:cNvPr id="2" name="Title 1"/>
          <p:cNvSpPr>
            <a:spLocks noGrp="1"/>
          </p:cNvSpPr>
          <p:nvPr>
            <p:ph type="title"/>
          </p:nvPr>
        </p:nvSpPr>
        <p:spPr>
          <a:xfrm>
            <a:off x="652272" y="1877060"/>
            <a:ext cx="8561812" cy="4051792"/>
          </a:xfrm>
        </p:spPr>
        <p:txBody>
          <a:bodyPr>
            <a:normAutofit/>
          </a:bodyPr>
          <a:lstStyle/>
          <a:p>
            <a:pPr>
              <a:lnSpc>
                <a:spcPct val="95000"/>
              </a:lnSpc>
              <a:spcBef>
                <a:spcPts val="1400"/>
              </a:spcBef>
              <a:spcAft>
                <a:spcPts val="200"/>
              </a:spcAft>
            </a:pPr>
            <a:r>
              <a:rPr lang="en-GB" sz="6600" b="1" dirty="0" smtClean="0">
                <a:ea typeface="+mj-lt"/>
                <a:cs typeface="+mj-lt"/>
              </a:rPr>
              <a:t>DEALING </a:t>
            </a:r>
            <a:r>
              <a:rPr lang="en-GB" sz="6600" b="1" dirty="0" smtClean="0">
                <a:ea typeface="+mj-lt"/>
                <a:cs typeface="+mj-lt"/>
              </a:rPr>
              <a:t>WITH FEEDBACK</a:t>
            </a:r>
            <a:r>
              <a:rPr lang="en-US" sz="6600" dirty="0" smtClean="0"/>
              <a:t/>
            </a:r>
            <a:br>
              <a:rPr lang="en-US" sz="6600" dirty="0" smtClean="0"/>
            </a:br>
            <a:endParaRPr lang="en-GB" dirty="0">
              <a:ea typeface="+mj-lt"/>
              <a:cs typeface="+mj-lt"/>
            </a:endParaRPr>
          </a:p>
          <a:p>
            <a:endParaRPr lang="en-GB" dirty="0">
              <a:cs typeface="Arial"/>
            </a:endParaRPr>
          </a:p>
        </p:txBody>
      </p:sp>
      <p:sp>
        <p:nvSpPr>
          <p:cNvPr id="3" name="Subtitle 2"/>
          <p:cNvSpPr>
            <a:spLocks noGrp="1"/>
          </p:cNvSpPr>
          <p:nvPr>
            <p:ph idx="1"/>
          </p:nvPr>
        </p:nvSpPr>
        <p:spPr>
          <a:xfrm>
            <a:off x="398271" y="2032000"/>
            <a:ext cx="9178347" cy="4351337"/>
          </a:xfrm>
        </p:spPr>
        <p:txBody>
          <a:bodyPr vert="horz" lIns="91440" tIns="45720" rIns="91440" bIns="45720" rtlCol="0" anchor="t">
            <a:normAutofit/>
          </a:bodyPr>
          <a:lstStyle/>
          <a:p>
            <a:pPr marL="571500" indent="-571500"/>
            <a:r>
              <a:rPr lang="en-GB" sz="3600" dirty="0">
                <a:cs typeface="Arial"/>
              </a:rPr>
              <a:t> </a:t>
            </a:r>
            <a:endParaRPr lang="en-GB" sz="3600" b="1" dirty="0">
              <a:cs typeface="Arial"/>
            </a:endParaRPr>
          </a:p>
        </p:txBody>
      </p:sp>
      <p:sp>
        <p:nvSpPr>
          <p:cNvPr id="7" name="AutoShape 2" descr="Deadlines. For as long as I've been working in… | by Brandon Chu | The  Black Box of Product Manageme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Deadlines. For as long as I've been working in… | by Brandon Chu | The  Black Box of Product Managemen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2822608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10"/>
            <a:ext cx="12191675" cy="6857990"/>
          </a:xfrm>
          <a:prstGeom prst="rect">
            <a:avLst/>
          </a:prstGeom>
        </p:spPr>
      </p:pic>
      <p:sp>
        <p:nvSpPr>
          <p:cNvPr id="2" name="Title 1"/>
          <p:cNvSpPr>
            <a:spLocks noGrp="1"/>
          </p:cNvSpPr>
          <p:nvPr>
            <p:ph type="title"/>
          </p:nvPr>
        </p:nvSpPr>
        <p:spPr>
          <a:xfrm>
            <a:off x="266700" y="10"/>
            <a:ext cx="10687812" cy="1325562"/>
          </a:xfrm>
        </p:spPr>
        <p:txBody>
          <a:bodyPr>
            <a:normAutofit/>
          </a:bodyPr>
          <a:lstStyle/>
          <a:p>
            <a:pPr algn="ctr" fontAlgn="base"/>
            <a:r>
              <a:rPr lang="en-GB" b="1" dirty="0"/>
              <a:t>What’s the point of assessment?</a:t>
            </a:r>
            <a:endParaRPr lang="en-GB" b="1" dirty="0"/>
          </a:p>
        </p:txBody>
      </p:sp>
      <p:sp>
        <p:nvSpPr>
          <p:cNvPr id="3" name="Subtitle 2"/>
          <p:cNvSpPr>
            <a:spLocks noGrp="1"/>
          </p:cNvSpPr>
          <p:nvPr>
            <p:ph idx="1"/>
          </p:nvPr>
        </p:nvSpPr>
        <p:spPr>
          <a:xfrm>
            <a:off x="266700" y="1828800"/>
            <a:ext cx="10458450" cy="4351337"/>
          </a:xfrm>
        </p:spPr>
        <p:txBody>
          <a:bodyPr vert="horz" lIns="91440" tIns="45720" rIns="91440" bIns="45720" rtlCol="0" anchor="t">
            <a:normAutofit/>
          </a:bodyPr>
          <a:lstStyle/>
          <a:p>
            <a:pPr fontAlgn="base"/>
            <a:r>
              <a:rPr lang="en-GB" sz="3200" dirty="0" smtClean="0"/>
              <a:t>Assessment </a:t>
            </a:r>
            <a:r>
              <a:rPr lang="en-GB" sz="3200" dirty="0"/>
              <a:t> helps you </a:t>
            </a:r>
            <a:r>
              <a:rPr lang="en-GB" sz="3200" dirty="0" smtClean="0"/>
              <a:t>progress and improve </a:t>
            </a:r>
          </a:p>
          <a:p>
            <a:pPr fontAlgn="base"/>
            <a:r>
              <a:rPr lang="en-GB" sz="3200" dirty="0" smtClean="0"/>
              <a:t>Focuses your </a:t>
            </a:r>
            <a:r>
              <a:rPr lang="en-GB" sz="3200" dirty="0"/>
              <a:t>attention on tasks and content that reflect </a:t>
            </a:r>
            <a:r>
              <a:rPr lang="en-GB" sz="3200" dirty="0" smtClean="0"/>
              <a:t>aims and learning </a:t>
            </a:r>
            <a:r>
              <a:rPr lang="en-GB" sz="3200" dirty="0"/>
              <a:t>outcomes </a:t>
            </a:r>
            <a:endParaRPr lang="en-GB" sz="3200" dirty="0" smtClean="0"/>
          </a:p>
          <a:p>
            <a:pPr fontAlgn="base"/>
            <a:r>
              <a:rPr lang="en-GB" sz="3200" dirty="0" smtClean="0"/>
              <a:t>Measures </a:t>
            </a:r>
            <a:r>
              <a:rPr lang="en-GB" sz="3200" dirty="0"/>
              <a:t>your </a:t>
            </a:r>
            <a:r>
              <a:rPr lang="en-GB" sz="3200" dirty="0" smtClean="0"/>
              <a:t>knowledge, skills, progress and understanding </a:t>
            </a:r>
            <a:endParaRPr lang="en-GB" sz="3200" dirty="0"/>
          </a:p>
        </p:txBody>
      </p:sp>
    </p:spTree>
    <p:extLst>
      <p:ext uri="{BB962C8B-B14F-4D97-AF65-F5344CB8AC3E}">
        <p14:creationId xmlns:p14="http://schemas.microsoft.com/office/powerpoint/2010/main" val="29813468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10"/>
            <a:ext cx="12191675" cy="6857990"/>
          </a:xfrm>
          <a:prstGeom prst="rect">
            <a:avLst/>
          </a:prstGeom>
        </p:spPr>
      </p:pic>
      <p:sp>
        <p:nvSpPr>
          <p:cNvPr id="2" name="Title 1"/>
          <p:cNvSpPr>
            <a:spLocks noGrp="1"/>
          </p:cNvSpPr>
          <p:nvPr>
            <p:ph type="title"/>
          </p:nvPr>
        </p:nvSpPr>
        <p:spPr>
          <a:xfrm>
            <a:off x="266700" y="237120"/>
            <a:ext cx="10687812" cy="1325562"/>
          </a:xfrm>
        </p:spPr>
        <p:txBody>
          <a:bodyPr>
            <a:normAutofit/>
          </a:bodyPr>
          <a:lstStyle/>
          <a:p>
            <a:pPr algn="ctr" fontAlgn="base"/>
            <a:r>
              <a:rPr lang="en-GB" b="1" dirty="0" smtClean="0"/>
              <a:t>What are formative </a:t>
            </a:r>
            <a:r>
              <a:rPr lang="en-GB" b="1" dirty="0"/>
              <a:t>and summative </a:t>
            </a:r>
            <a:r>
              <a:rPr lang="en-GB" b="1" dirty="0" smtClean="0"/>
              <a:t>assessments?</a:t>
            </a:r>
            <a:endParaRPr lang="en-GB" b="1" dirty="0"/>
          </a:p>
        </p:txBody>
      </p:sp>
      <p:sp>
        <p:nvSpPr>
          <p:cNvPr id="3" name="Subtitle 2"/>
          <p:cNvSpPr>
            <a:spLocks noGrp="1"/>
          </p:cNvSpPr>
          <p:nvPr>
            <p:ph idx="1"/>
          </p:nvPr>
        </p:nvSpPr>
        <p:spPr>
          <a:xfrm>
            <a:off x="266700" y="1828800"/>
            <a:ext cx="10458450" cy="4351337"/>
          </a:xfrm>
        </p:spPr>
        <p:txBody>
          <a:bodyPr vert="horz" lIns="91440" tIns="45720" rIns="91440" bIns="45720" rtlCol="0" anchor="t">
            <a:normAutofit/>
          </a:bodyPr>
          <a:lstStyle/>
          <a:p>
            <a:pPr marL="0" indent="0" fontAlgn="base">
              <a:buNone/>
            </a:pPr>
            <a:r>
              <a:rPr lang="en-GB" sz="2400" dirty="0" smtClean="0"/>
              <a:t>FORMATIVE ASSESSMENT</a:t>
            </a:r>
          </a:p>
          <a:p>
            <a:pPr fontAlgn="base"/>
            <a:r>
              <a:rPr lang="en-GB" dirty="0" smtClean="0"/>
              <a:t>an </a:t>
            </a:r>
            <a:r>
              <a:rPr lang="en-GB" dirty="0"/>
              <a:t>assignment </a:t>
            </a:r>
            <a:r>
              <a:rPr lang="en-GB" dirty="0" smtClean="0"/>
              <a:t>that </a:t>
            </a:r>
            <a:r>
              <a:rPr lang="en-GB" dirty="0"/>
              <a:t>doesn’t count towards your final mark</a:t>
            </a:r>
          </a:p>
          <a:p>
            <a:pPr fontAlgn="base"/>
            <a:r>
              <a:rPr lang="en-GB" dirty="0"/>
              <a:t>given to help </a:t>
            </a:r>
            <a:r>
              <a:rPr lang="en-GB" i="1" dirty="0"/>
              <a:t>in</a:t>
            </a:r>
            <a:r>
              <a:rPr lang="en-GB" i="1" u="sng" dirty="0"/>
              <a:t>form</a:t>
            </a:r>
            <a:r>
              <a:rPr lang="en-GB" i="1" dirty="0"/>
              <a:t> </a:t>
            </a:r>
            <a:r>
              <a:rPr lang="en-GB" dirty="0"/>
              <a:t>other work</a:t>
            </a:r>
          </a:p>
          <a:p>
            <a:pPr fontAlgn="base"/>
            <a:r>
              <a:rPr lang="en-GB" dirty="0" smtClean="0"/>
              <a:t>you </a:t>
            </a:r>
            <a:r>
              <a:rPr lang="en-GB" dirty="0"/>
              <a:t>get constructive feedback which helps you to work out your </a:t>
            </a:r>
            <a:r>
              <a:rPr lang="en-GB" dirty="0" smtClean="0"/>
              <a:t>progress</a:t>
            </a:r>
          </a:p>
          <a:p>
            <a:pPr marL="0" indent="0" fontAlgn="base">
              <a:buNone/>
            </a:pPr>
            <a:endParaRPr lang="en-GB" dirty="0" smtClean="0"/>
          </a:p>
          <a:p>
            <a:pPr marL="0" indent="0" fontAlgn="base">
              <a:buNone/>
            </a:pPr>
            <a:r>
              <a:rPr lang="en-GB" sz="2400" dirty="0" smtClean="0"/>
              <a:t>SUMMATIVE ASSESSMENT:</a:t>
            </a:r>
          </a:p>
          <a:p>
            <a:pPr fontAlgn="base"/>
            <a:r>
              <a:rPr lang="en-GB" dirty="0" smtClean="0"/>
              <a:t>an </a:t>
            </a:r>
            <a:r>
              <a:rPr lang="en-GB" dirty="0"/>
              <a:t>assignment or exam that counts towards your final module </a:t>
            </a:r>
            <a:r>
              <a:rPr lang="en-GB" dirty="0" smtClean="0"/>
              <a:t>mark</a:t>
            </a:r>
          </a:p>
          <a:p>
            <a:pPr fontAlgn="base"/>
            <a:r>
              <a:rPr lang="en-GB" dirty="0" smtClean="0"/>
              <a:t>makes a </a:t>
            </a:r>
            <a:r>
              <a:rPr lang="en-GB" i="1" dirty="0" smtClean="0"/>
              <a:t>summation</a:t>
            </a:r>
            <a:r>
              <a:rPr lang="en-GB" dirty="0" smtClean="0"/>
              <a:t> of your work  </a:t>
            </a:r>
            <a:endParaRPr lang="en-GB" dirty="0"/>
          </a:p>
          <a:p>
            <a:pPr fontAlgn="base"/>
            <a:r>
              <a:rPr lang="en-GB" dirty="0"/>
              <a:t>the mark and comments you get are important pieces of </a:t>
            </a:r>
            <a:r>
              <a:rPr lang="en-GB" dirty="0" smtClean="0"/>
              <a:t>feedback</a:t>
            </a:r>
            <a:endParaRPr lang="en-GB" sz="3200" dirty="0"/>
          </a:p>
        </p:txBody>
      </p:sp>
    </p:spTree>
    <p:extLst>
      <p:ext uri="{BB962C8B-B14F-4D97-AF65-F5344CB8AC3E}">
        <p14:creationId xmlns:p14="http://schemas.microsoft.com/office/powerpoint/2010/main" val="9528671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0"/>
            <a:ext cx="12191675" cy="6857990"/>
          </a:xfrm>
          <a:prstGeom prst="rect">
            <a:avLst/>
          </a:prstGeom>
        </p:spPr>
      </p:pic>
      <p:sp>
        <p:nvSpPr>
          <p:cNvPr id="2" name="Title 1"/>
          <p:cNvSpPr>
            <a:spLocks noGrp="1"/>
          </p:cNvSpPr>
          <p:nvPr>
            <p:ph type="title"/>
          </p:nvPr>
        </p:nvSpPr>
        <p:spPr>
          <a:xfrm>
            <a:off x="538317" y="3912338"/>
            <a:ext cx="11115040" cy="1325562"/>
          </a:xfrm>
        </p:spPr>
        <p:txBody>
          <a:bodyPr>
            <a:normAutofit fontScale="90000"/>
          </a:bodyPr>
          <a:lstStyle/>
          <a:p>
            <a:pPr>
              <a:lnSpc>
                <a:spcPct val="95000"/>
              </a:lnSpc>
              <a:spcBef>
                <a:spcPts val="1400"/>
              </a:spcBef>
              <a:spcAft>
                <a:spcPts val="200"/>
              </a:spcAft>
            </a:pPr>
            <a:r>
              <a:rPr lang="en-GB" b="1" dirty="0" smtClean="0">
                <a:ea typeface="+mj-lt"/>
                <a:cs typeface="+mj-lt"/>
              </a:rPr>
              <a:t/>
            </a:r>
            <a:br>
              <a:rPr lang="en-GB" b="1" dirty="0" smtClean="0">
                <a:ea typeface="+mj-lt"/>
                <a:cs typeface="+mj-lt"/>
              </a:rPr>
            </a:br>
            <a:r>
              <a:rPr lang="en-GB" b="1" dirty="0" smtClean="0">
                <a:ea typeface="+mj-lt"/>
                <a:cs typeface="+mj-lt"/>
              </a:rPr>
              <a:t>What is </a:t>
            </a:r>
            <a:r>
              <a:rPr lang="en-GB" b="1" dirty="0" smtClean="0">
                <a:ea typeface="+mj-lt"/>
                <a:cs typeface="+mj-lt"/>
              </a:rPr>
              <a:t>feedback (</a:t>
            </a:r>
            <a:r>
              <a:rPr lang="en-GB" b="1" dirty="0" smtClean="0">
                <a:ea typeface="+mj-lt"/>
                <a:cs typeface="+mj-lt"/>
              </a:rPr>
              <a:t>anyway)?</a:t>
            </a:r>
            <a:br>
              <a:rPr lang="en-GB" b="1" dirty="0" smtClean="0">
                <a:ea typeface="+mj-lt"/>
                <a:cs typeface="+mj-lt"/>
              </a:rPr>
            </a:br>
            <a:r>
              <a:rPr lang="en-GB" b="1" dirty="0">
                <a:ea typeface="+mj-lt"/>
                <a:cs typeface="+mj-lt"/>
              </a:rPr>
              <a:t/>
            </a:r>
            <a:br>
              <a:rPr lang="en-GB" b="1" dirty="0">
                <a:ea typeface="+mj-lt"/>
                <a:cs typeface="+mj-lt"/>
              </a:rPr>
            </a:br>
            <a:r>
              <a:rPr lang="en-GB" b="1" dirty="0">
                <a:ea typeface="+mj-lt"/>
                <a:cs typeface="+mj-lt"/>
              </a:rPr>
              <a:t/>
            </a:r>
            <a:br>
              <a:rPr lang="en-GB" b="1" dirty="0">
                <a:ea typeface="+mj-lt"/>
                <a:cs typeface="+mj-lt"/>
              </a:rPr>
            </a:br>
            <a:endParaRPr lang="en-GB" dirty="0">
              <a:ea typeface="+mj-lt"/>
              <a:cs typeface="+mj-lt"/>
            </a:endParaRPr>
          </a:p>
          <a:p>
            <a:endParaRPr lang="en-GB" dirty="0">
              <a:cs typeface="Arial"/>
            </a:endParaRPr>
          </a:p>
        </p:txBody>
      </p:sp>
      <p:sp>
        <p:nvSpPr>
          <p:cNvPr id="7" name="AutoShape 2" descr="Deadlines. For as long as I've been working in… | by Brandon Chu | The  Black Box of Product Manageme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Deadlines. For as long as I've been working in… | by Brandon Chu | The  Black Box of Product Managemen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227897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10"/>
            <a:ext cx="12191675" cy="6857990"/>
          </a:xfrm>
          <a:prstGeom prst="rect">
            <a:avLst/>
          </a:prstGeom>
        </p:spPr>
      </p:pic>
      <p:sp>
        <p:nvSpPr>
          <p:cNvPr id="2" name="Title 1"/>
          <p:cNvSpPr>
            <a:spLocks noGrp="1"/>
          </p:cNvSpPr>
          <p:nvPr>
            <p:ph type="title"/>
          </p:nvPr>
        </p:nvSpPr>
        <p:spPr>
          <a:xfrm>
            <a:off x="266700" y="237120"/>
            <a:ext cx="10687812" cy="1325562"/>
          </a:xfrm>
        </p:spPr>
        <p:txBody>
          <a:bodyPr>
            <a:normAutofit/>
          </a:bodyPr>
          <a:lstStyle/>
          <a:p>
            <a:pPr algn="ctr" fontAlgn="base"/>
            <a:r>
              <a:rPr lang="en-GB" b="1" dirty="0" smtClean="0"/>
              <a:t>What is feedback (anyway)?</a:t>
            </a:r>
            <a:endParaRPr lang="en-GB" b="1" dirty="0"/>
          </a:p>
        </p:txBody>
      </p:sp>
      <p:sp>
        <p:nvSpPr>
          <p:cNvPr id="3" name="Subtitle 2"/>
          <p:cNvSpPr>
            <a:spLocks noGrp="1"/>
          </p:cNvSpPr>
          <p:nvPr>
            <p:ph idx="1"/>
          </p:nvPr>
        </p:nvSpPr>
        <p:spPr>
          <a:xfrm>
            <a:off x="266700" y="1828800"/>
            <a:ext cx="10458450" cy="4351337"/>
          </a:xfrm>
        </p:spPr>
        <p:txBody>
          <a:bodyPr vert="horz" lIns="91440" tIns="45720" rIns="91440" bIns="45720" rtlCol="0" anchor="t">
            <a:normAutofit/>
          </a:bodyPr>
          <a:lstStyle/>
          <a:p>
            <a:pPr fontAlgn="base"/>
            <a:r>
              <a:rPr lang="en-GB" sz="2800" dirty="0" smtClean="0"/>
              <a:t>Summarises the quality of your work</a:t>
            </a:r>
          </a:p>
          <a:p>
            <a:pPr fontAlgn="base"/>
            <a:r>
              <a:rPr lang="en-GB" sz="2800" dirty="0" smtClean="0"/>
              <a:t>Tells </a:t>
            </a:r>
            <a:r>
              <a:rPr lang="en-GB" sz="2800" dirty="0"/>
              <a:t>you more about what you did well and what you can still do to improve. </a:t>
            </a:r>
            <a:endParaRPr lang="en-GB" sz="2800" dirty="0" smtClean="0"/>
          </a:p>
          <a:p>
            <a:pPr fontAlgn="base"/>
            <a:r>
              <a:rPr lang="en-GB" sz="2800" dirty="0" smtClean="0"/>
              <a:t>Identifies strengths and weaknesses</a:t>
            </a:r>
          </a:p>
          <a:p>
            <a:pPr fontAlgn="base"/>
            <a:r>
              <a:rPr lang="en-GB" sz="2800" dirty="0" smtClean="0"/>
              <a:t>Helps </a:t>
            </a:r>
            <a:r>
              <a:rPr lang="en-GB" sz="2800" dirty="0"/>
              <a:t>you prepare for </a:t>
            </a:r>
            <a:r>
              <a:rPr lang="en-GB" sz="2800" dirty="0" smtClean="0"/>
              <a:t>future assessments.</a:t>
            </a:r>
          </a:p>
          <a:p>
            <a:pPr fontAlgn="base"/>
            <a:r>
              <a:rPr lang="en-GB" sz="2800" dirty="0" smtClean="0"/>
              <a:t>Measures progress.</a:t>
            </a:r>
            <a:endParaRPr lang="en-GB" sz="2800" dirty="0"/>
          </a:p>
          <a:p>
            <a:pPr fontAlgn="base"/>
            <a:r>
              <a:rPr lang="en-GB" sz="2800" dirty="0" smtClean="0"/>
              <a:t>Gives ideas about how to do even better.</a:t>
            </a:r>
            <a:endParaRPr lang="en-GB" sz="2800" dirty="0"/>
          </a:p>
          <a:p>
            <a:pPr marL="0" indent="0" fontAlgn="base">
              <a:buNone/>
            </a:pPr>
            <a:endParaRPr lang="en-GB" sz="3200" dirty="0"/>
          </a:p>
        </p:txBody>
      </p:sp>
    </p:spTree>
    <p:extLst>
      <p:ext uri="{BB962C8B-B14F-4D97-AF65-F5344CB8AC3E}">
        <p14:creationId xmlns:p14="http://schemas.microsoft.com/office/powerpoint/2010/main" val="25885006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10"/>
            <a:ext cx="12191675" cy="6857990"/>
          </a:xfrm>
          <a:prstGeom prst="rect">
            <a:avLst/>
          </a:prstGeom>
        </p:spPr>
      </p:pic>
      <p:sp>
        <p:nvSpPr>
          <p:cNvPr id="2" name="Title 1"/>
          <p:cNvSpPr>
            <a:spLocks noGrp="1"/>
          </p:cNvSpPr>
          <p:nvPr>
            <p:ph type="title"/>
          </p:nvPr>
        </p:nvSpPr>
        <p:spPr>
          <a:xfrm>
            <a:off x="266700" y="10"/>
            <a:ext cx="10687812" cy="1325562"/>
          </a:xfrm>
        </p:spPr>
        <p:txBody>
          <a:bodyPr>
            <a:normAutofit/>
          </a:bodyPr>
          <a:lstStyle/>
          <a:p>
            <a:pPr algn="ctr"/>
            <a:r>
              <a:rPr lang="en-GB" b="1" dirty="0">
                <a:cs typeface="Arial"/>
              </a:rPr>
              <a:t>feedback | feed-back, n</a:t>
            </a:r>
            <a:r>
              <a:rPr lang="en-GB" b="1" dirty="0" smtClean="0">
                <a:cs typeface="Arial"/>
              </a:rPr>
              <a:t>.</a:t>
            </a:r>
            <a:endParaRPr lang="en-GB" b="1" dirty="0">
              <a:cs typeface="Arial"/>
            </a:endParaRPr>
          </a:p>
        </p:txBody>
      </p:sp>
      <p:sp>
        <p:nvSpPr>
          <p:cNvPr id="3" name="Subtitle 2"/>
          <p:cNvSpPr>
            <a:spLocks noGrp="1"/>
          </p:cNvSpPr>
          <p:nvPr>
            <p:ph idx="1"/>
          </p:nvPr>
        </p:nvSpPr>
        <p:spPr>
          <a:xfrm>
            <a:off x="381381" y="1524000"/>
            <a:ext cx="10458450" cy="4775200"/>
          </a:xfrm>
        </p:spPr>
        <p:txBody>
          <a:bodyPr vert="horz" lIns="91440" tIns="45720" rIns="91440" bIns="45720" rtlCol="0" anchor="t">
            <a:normAutofit fontScale="70000" lnSpcReduction="20000"/>
          </a:bodyPr>
          <a:lstStyle/>
          <a:p>
            <a:pPr marL="0" indent="0">
              <a:buNone/>
            </a:pPr>
            <a:r>
              <a:rPr lang="en-GB" sz="4400" b="1" dirty="0" smtClean="0">
                <a:cs typeface="Arial"/>
              </a:rPr>
              <a:t>1. </a:t>
            </a:r>
            <a:r>
              <a:rPr lang="en-GB" sz="4400" b="1" dirty="0">
                <a:cs typeface="Arial"/>
              </a:rPr>
              <a:t> </a:t>
            </a:r>
            <a:r>
              <a:rPr lang="en-GB" sz="4400" b="1" dirty="0" smtClean="0">
                <a:cs typeface="Arial"/>
              </a:rPr>
              <a:t>The </a:t>
            </a:r>
            <a:r>
              <a:rPr lang="en-GB" sz="4400" b="1" dirty="0">
                <a:cs typeface="Arial"/>
              </a:rPr>
              <a:t>return of a fraction of the output signal from one stage of a circuit, amplifier, etc., to the input of the same or a preceding stage (see also quot. 19232); positive feedback, negative feedback, tending to increase, decrease, the amplification, etc.; also, a signal so returned.</a:t>
            </a:r>
            <a:endParaRPr lang="en-GB" sz="4400" b="1" dirty="0" smtClean="0">
              <a:cs typeface="Arial"/>
            </a:endParaRPr>
          </a:p>
          <a:p>
            <a:endParaRPr lang="en-GB" dirty="0" smtClean="0"/>
          </a:p>
          <a:p>
            <a:r>
              <a:rPr lang="en-GB" dirty="0" smtClean="0"/>
              <a:t>1920</a:t>
            </a:r>
            <a:r>
              <a:rPr lang="en-GB" dirty="0"/>
              <a:t>   </a:t>
            </a:r>
            <a:r>
              <a:rPr lang="en-GB" i="1" dirty="0"/>
              <a:t>Wireless Age</a:t>
            </a:r>
            <a:r>
              <a:rPr lang="en-GB" dirty="0"/>
              <a:t> Nov. 27/1   An inductive feed-back in relation to the secondary system generates local oscillations.</a:t>
            </a:r>
          </a:p>
          <a:p>
            <a:r>
              <a:rPr lang="en-GB" dirty="0"/>
              <a:t>1923   </a:t>
            </a:r>
            <a:r>
              <a:rPr lang="en-GB" i="1" dirty="0"/>
              <a:t>Daily Mail</a:t>
            </a:r>
            <a:r>
              <a:rPr lang="en-GB" dirty="0"/>
              <a:t> 19 May 4   The feed-back circuit.</a:t>
            </a:r>
          </a:p>
          <a:p>
            <a:r>
              <a:rPr lang="en-GB" dirty="0"/>
              <a:t>1923   </a:t>
            </a:r>
            <a:r>
              <a:rPr lang="en-GB" i="1" dirty="0"/>
              <a:t>Harmsworth's Wireless Encycl.</a:t>
            </a:r>
            <a:r>
              <a:rPr lang="en-GB" dirty="0"/>
              <a:t> 913/1   The term </a:t>
            </a:r>
            <a:r>
              <a:rPr lang="en-GB" i="1" dirty="0"/>
              <a:t>feed back</a:t>
            </a:r>
            <a:r>
              <a:rPr lang="en-GB" dirty="0"/>
              <a:t> is applied to any radio-telegraph circuit in which one part of the circuit is coupled to another part in order to transfer some part of the energy in the one circuit to the other circuit.</a:t>
            </a:r>
          </a:p>
          <a:p>
            <a:r>
              <a:rPr lang="en-GB" dirty="0" smtClean="0"/>
              <a:t>1949</a:t>
            </a:r>
            <a:r>
              <a:rPr lang="en-GB" dirty="0"/>
              <a:t>   </a:t>
            </a:r>
            <a:r>
              <a:rPr lang="en-GB" i="1" dirty="0"/>
              <a:t>Electronic </a:t>
            </a:r>
            <a:r>
              <a:rPr lang="en-GB" i="1" dirty="0" err="1"/>
              <a:t>Engin</a:t>
            </a:r>
            <a:r>
              <a:rPr lang="en-GB" i="1" dirty="0"/>
              <a:t>.</a:t>
            </a:r>
            <a:r>
              <a:rPr lang="en-GB" dirty="0"/>
              <a:t> </a:t>
            </a:r>
            <a:r>
              <a:rPr lang="en-GB" b="1" dirty="0"/>
              <a:t>21</a:t>
            </a:r>
            <a:r>
              <a:rPr lang="en-GB" dirty="0"/>
              <a:t> 358/3   To obtain the maximum stabilising effect it is desirable to take the feedback from the output and apply it at the input in the correct phase for degeneration.</a:t>
            </a:r>
          </a:p>
          <a:p>
            <a:r>
              <a:rPr lang="en-GB" dirty="0"/>
              <a:t>1962   </a:t>
            </a:r>
            <a:r>
              <a:rPr lang="en-GB" i="1" dirty="0" err="1"/>
              <a:t>Newnes</a:t>
            </a:r>
            <a:r>
              <a:rPr lang="en-GB" i="1" dirty="0"/>
              <a:t> Conc. Encycl. </a:t>
            </a:r>
            <a:r>
              <a:rPr lang="en-GB" i="1" dirty="0" err="1"/>
              <a:t>Electr</a:t>
            </a:r>
            <a:r>
              <a:rPr lang="en-GB" i="1" dirty="0"/>
              <a:t>. </a:t>
            </a:r>
            <a:r>
              <a:rPr lang="en-GB" i="1" dirty="0" err="1"/>
              <a:t>Engin</a:t>
            </a:r>
            <a:r>
              <a:rPr lang="en-GB" i="1" dirty="0"/>
              <a:t>.</a:t>
            </a:r>
            <a:r>
              <a:rPr lang="en-GB" dirty="0"/>
              <a:t> 289/1   The feedback principle is applied in electronic amplifiers, process controls and accurate servo-mechanisms.</a:t>
            </a:r>
          </a:p>
        </p:txBody>
      </p:sp>
    </p:spTree>
    <p:extLst>
      <p:ext uri="{BB962C8B-B14F-4D97-AF65-F5344CB8AC3E}">
        <p14:creationId xmlns:p14="http://schemas.microsoft.com/office/powerpoint/2010/main" val="9113814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10"/>
            <a:ext cx="12191675" cy="6857990"/>
          </a:xfrm>
          <a:prstGeom prst="rect">
            <a:avLst/>
          </a:prstGeom>
        </p:spPr>
      </p:pic>
      <p:sp>
        <p:nvSpPr>
          <p:cNvPr id="2" name="Title 1"/>
          <p:cNvSpPr>
            <a:spLocks noGrp="1"/>
          </p:cNvSpPr>
          <p:nvPr>
            <p:ph type="title"/>
          </p:nvPr>
        </p:nvSpPr>
        <p:spPr>
          <a:xfrm>
            <a:off x="266700" y="10"/>
            <a:ext cx="10687812" cy="1325562"/>
          </a:xfrm>
        </p:spPr>
        <p:txBody>
          <a:bodyPr>
            <a:normAutofit/>
          </a:bodyPr>
          <a:lstStyle/>
          <a:p>
            <a:pPr algn="ctr"/>
            <a:r>
              <a:rPr lang="en-GB" b="1" dirty="0">
                <a:cs typeface="Arial"/>
              </a:rPr>
              <a:t>feedback | feed-back, n</a:t>
            </a:r>
            <a:r>
              <a:rPr lang="en-GB" b="1" dirty="0" smtClean="0">
                <a:cs typeface="Arial"/>
              </a:rPr>
              <a:t>.</a:t>
            </a:r>
            <a:endParaRPr lang="en-GB" b="1" dirty="0">
              <a:cs typeface="Arial"/>
            </a:endParaRPr>
          </a:p>
        </p:txBody>
      </p:sp>
      <p:sp>
        <p:nvSpPr>
          <p:cNvPr id="3" name="Subtitle 2"/>
          <p:cNvSpPr>
            <a:spLocks noGrp="1"/>
          </p:cNvSpPr>
          <p:nvPr>
            <p:ph idx="1"/>
          </p:nvPr>
        </p:nvSpPr>
        <p:spPr>
          <a:xfrm>
            <a:off x="266700" y="1424786"/>
            <a:ext cx="10687812" cy="5334000"/>
          </a:xfrm>
        </p:spPr>
        <p:txBody>
          <a:bodyPr vert="horz" lIns="91440" tIns="45720" rIns="91440" bIns="45720" rtlCol="0" anchor="t">
            <a:normAutofit fontScale="47500" lnSpcReduction="20000"/>
          </a:bodyPr>
          <a:lstStyle/>
          <a:p>
            <a:r>
              <a:rPr lang="en-GB" sz="5900" b="1" dirty="0"/>
              <a:t> 2. </a:t>
            </a:r>
            <a:r>
              <a:rPr lang="en-GB" sz="5900" b="1" i="1" dirty="0"/>
              <a:t>transferred</a:t>
            </a:r>
            <a:r>
              <a:rPr lang="en-GB" sz="5900" b="1" dirty="0"/>
              <a:t>. The modification, adjustment, or control of a process or system (as a social situation or a biological mechanism) by a result or effect of the process, esp. by a difference between a desired and an actual result; information about the result of a process, experiment, etc.; a response.</a:t>
            </a:r>
          </a:p>
          <a:p>
            <a:pPr>
              <a:lnSpc>
                <a:spcPct val="120000"/>
              </a:lnSpc>
              <a:spcAft>
                <a:spcPts val="0"/>
              </a:spcAft>
            </a:pPr>
            <a:r>
              <a:rPr lang="en-GB" sz="2500" dirty="0"/>
              <a:t>1943   </a:t>
            </a:r>
            <a:r>
              <a:rPr lang="en-GB" sz="2500" i="1" dirty="0"/>
              <a:t>Philos. Sci.</a:t>
            </a:r>
            <a:r>
              <a:rPr lang="en-GB" sz="2500" dirty="0"/>
              <a:t> </a:t>
            </a:r>
            <a:r>
              <a:rPr lang="en-GB" sz="2500" b="1" dirty="0"/>
              <a:t>10</a:t>
            </a:r>
            <a:r>
              <a:rPr lang="en-GB" sz="2500" dirty="0"/>
              <a:t> 19   Purposeful active </a:t>
            </a:r>
            <a:r>
              <a:rPr lang="en-GB" sz="2500" dirty="0" err="1"/>
              <a:t>behavior</a:t>
            </a:r>
            <a:r>
              <a:rPr lang="en-GB" sz="2500" dirty="0"/>
              <a:t> may be subdivided into two classes: ‘feed-back’ (or ‘teleological’) and ‘non-feed-back’ (or ‘non-teleological’).</a:t>
            </a:r>
          </a:p>
          <a:p>
            <a:pPr>
              <a:lnSpc>
                <a:spcPct val="120000"/>
              </a:lnSpc>
              <a:spcAft>
                <a:spcPts val="0"/>
              </a:spcAft>
            </a:pPr>
            <a:r>
              <a:rPr lang="en-GB" sz="2500" dirty="0"/>
              <a:t>1945   </a:t>
            </a:r>
            <a:r>
              <a:rPr lang="en-GB" sz="2500" i="1" dirty="0" err="1"/>
              <a:t>Jrnl</a:t>
            </a:r>
            <a:r>
              <a:rPr lang="en-GB" sz="2500" i="1" dirty="0"/>
              <a:t>. Franklin Inst.</a:t>
            </a:r>
            <a:r>
              <a:rPr lang="en-GB" sz="2500" dirty="0"/>
              <a:t> </a:t>
            </a:r>
            <a:r>
              <a:rPr lang="en-GB" sz="2500" b="1" dirty="0"/>
              <a:t>240</a:t>
            </a:r>
            <a:r>
              <a:rPr lang="en-GB" sz="2500" dirty="0"/>
              <a:t> 265   The shaft motion produced as the result of a sequence of operations is connected back into the sequence, a process called ‘</a:t>
            </a:r>
            <a:r>
              <a:rPr lang="en-GB" sz="2500" dirty="0" err="1"/>
              <a:t>feed~back</a:t>
            </a:r>
            <a:r>
              <a:rPr lang="en-GB" sz="2500" dirty="0"/>
              <a:t>’.</a:t>
            </a:r>
          </a:p>
          <a:p>
            <a:pPr>
              <a:lnSpc>
                <a:spcPct val="120000"/>
              </a:lnSpc>
              <a:spcAft>
                <a:spcPts val="0"/>
              </a:spcAft>
            </a:pPr>
            <a:r>
              <a:rPr lang="en-GB" sz="2500" dirty="0"/>
              <a:t>1955   </a:t>
            </a:r>
            <a:r>
              <a:rPr lang="en-GB" sz="2500" i="1" dirty="0"/>
              <a:t>Times</a:t>
            </a:r>
            <a:r>
              <a:rPr lang="en-GB" sz="2500" dirty="0"/>
              <a:t> 31 Aug. 9/4   Only by constant ‘</a:t>
            </a:r>
            <a:r>
              <a:rPr lang="en-GB" sz="2500" dirty="0" err="1"/>
              <a:t>feed~back</a:t>
            </a:r>
            <a:r>
              <a:rPr lang="en-GB" sz="2500" dirty="0"/>
              <a:t>’ from the receptor can one ascertain how far a message has been understood rightly.</a:t>
            </a:r>
          </a:p>
          <a:p>
            <a:pPr>
              <a:lnSpc>
                <a:spcPct val="120000"/>
              </a:lnSpc>
              <a:spcAft>
                <a:spcPts val="0"/>
              </a:spcAft>
            </a:pPr>
            <a:r>
              <a:rPr lang="en-GB" sz="2500" dirty="0"/>
              <a:t>1959   </a:t>
            </a:r>
            <a:r>
              <a:rPr lang="en-GB" sz="2500" cap="small" dirty="0"/>
              <a:t>J. L. M. Trim</a:t>
            </a:r>
            <a:r>
              <a:rPr lang="en-GB" sz="2500" dirty="0"/>
              <a:t> in Quirk &amp; Smith </a:t>
            </a:r>
            <a:r>
              <a:rPr lang="en-GB" sz="2500" i="1" dirty="0"/>
              <a:t>Teaching of English</a:t>
            </a:r>
            <a:r>
              <a:rPr lang="en-GB" sz="2500" dirty="0"/>
              <a:t> iii. 84   </a:t>
            </a:r>
            <a:r>
              <a:rPr lang="en-GB" sz="2500" dirty="0" err="1"/>
              <a:t>In..a</a:t>
            </a:r>
            <a:r>
              <a:rPr lang="en-GB" sz="2500" dirty="0"/>
              <a:t> </a:t>
            </a:r>
            <a:r>
              <a:rPr lang="en-GB" sz="2500" dirty="0" err="1"/>
              <a:t>lecture..the</a:t>
            </a:r>
            <a:r>
              <a:rPr lang="en-GB" sz="2500" dirty="0"/>
              <a:t> live speaker has a reaction, a ‘feed-back’ from the listeners, </a:t>
            </a:r>
            <a:r>
              <a:rPr lang="en-GB" sz="2500" dirty="0" err="1"/>
              <a:t>and..he</a:t>
            </a:r>
            <a:r>
              <a:rPr lang="en-GB" sz="2500" dirty="0"/>
              <a:t> can adjust his speech accordingly.</a:t>
            </a:r>
          </a:p>
          <a:p>
            <a:pPr>
              <a:lnSpc>
                <a:spcPct val="120000"/>
              </a:lnSpc>
              <a:spcAft>
                <a:spcPts val="0"/>
              </a:spcAft>
            </a:pPr>
            <a:r>
              <a:rPr lang="en-GB" sz="2500" dirty="0" smtClean="0"/>
              <a:t>1970</a:t>
            </a:r>
            <a:r>
              <a:rPr lang="en-GB" sz="2500" dirty="0"/>
              <a:t>   </a:t>
            </a:r>
            <a:r>
              <a:rPr lang="en-GB" sz="2500" i="1" dirty="0"/>
              <a:t>Sci. Amer.</a:t>
            </a:r>
            <a:r>
              <a:rPr lang="en-GB" sz="2500" dirty="0"/>
              <a:t> Mar. 68/3   The brain has to receive feedback from the muscles and joints to correct the program of impulses directed to the motor apparatus.</a:t>
            </a:r>
          </a:p>
          <a:p>
            <a:pPr>
              <a:lnSpc>
                <a:spcPct val="120000"/>
              </a:lnSpc>
              <a:spcAft>
                <a:spcPts val="0"/>
              </a:spcAft>
            </a:pPr>
            <a:r>
              <a:rPr lang="en-GB" sz="2500" dirty="0"/>
              <a:t>1971   </a:t>
            </a:r>
            <a:r>
              <a:rPr lang="en-GB" sz="2500" i="1" dirty="0" err="1"/>
              <a:t>Frendz</a:t>
            </a:r>
            <a:r>
              <a:rPr lang="en-GB" sz="2500" dirty="0"/>
              <a:t> 5 Aug. 20/1   We began to get a fairly good feedback from most people who know about it and it looked as though the concerts would be good scenes.</a:t>
            </a:r>
          </a:p>
          <a:p>
            <a:pPr marL="0" indent="0">
              <a:lnSpc>
                <a:spcPct val="120000"/>
              </a:lnSpc>
              <a:spcAft>
                <a:spcPts val="0"/>
              </a:spcAft>
              <a:buNone/>
            </a:pPr>
            <a:endParaRPr lang="en-GB" dirty="0"/>
          </a:p>
        </p:txBody>
      </p:sp>
    </p:spTree>
    <p:extLst>
      <p:ext uri="{BB962C8B-B14F-4D97-AF65-F5344CB8AC3E}">
        <p14:creationId xmlns:p14="http://schemas.microsoft.com/office/powerpoint/2010/main" val="6704613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12680" y="10"/>
            <a:ext cx="12191675" cy="6857990"/>
          </a:xfrm>
          <a:prstGeom prst="rect">
            <a:avLst/>
          </a:prstGeom>
        </p:spPr>
      </p:pic>
      <p:sp>
        <p:nvSpPr>
          <p:cNvPr id="2" name="Title 1"/>
          <p:cNvSpPr>
            <a:spLocks noGrp="1"/>
          </p:cNvSpPr>
          <p:nvPr>
            <p:ph type="title"/>
          </p:nvPr>
        </p:nvSpPr>
        <p:spPr>
          <a:xfrm>
            <a:off x="155575" y="6368571"/>
            <a:ext cx="11115040" cy="1325562"/>
          </a:xfrm>
        </p:spPr>
        <p:txBody>
          <a:bodyPr>
            <a:normAutofit fontScale="90000"/>
          </a:bodyPr>
          <a:lstStyle/>
          <a:p>
            <a:pPr algn="ctr">
              <a:lnSpc>
                <a:spcPct val="95000"/>
              </a:lnSpc>
              <a:spcBef>
                <a:spcPts val="1400"/>
              </a:spcBef>
              <a:spcAft>
                <a:spcPts val="200"/>
              </a:spcAft>
            </a:pPr>
            <a:r>
              <a:rPr lang="en-GB" sz="7300" b="1" dirty="0" smtClean="0">
                <a:ea typeface="+mj-lt"/>
                <a:cs typeface="+mj-lt"/>
              </a:rPr>
              <a:t>HOW </a:t>
            </a:r>
            <a:r>
              <a:rPr lang="en-GB" sz="7300" b="1" dirty="0" smtClean="0">
                <a:ea typeface="+mj-lt"/>
                <a:cs typeface="+mj-lt"/>
              </a:rPr>
              <a:t>DOES </a:t>
            </a:r>
            <a:r>
              <a:rPr lang="en-GB" sz="7300" b="1" dirty="0" smtClean="0">
                <a:ea typeface="+mj-lt"/>
                <a:cs typeface="+mj-lt"/>
              </a:rPr>
              <a:t/>
            </a:r>
            <a:br>
              <a:rPr lang="en-GB" sz="7300" b="1" dirty="0" smtClean="0">
                <a:ea typeface="+mj-lt"/>
                <a:cs typeface="+mj-lt"/>
              </a:rPr>
            </a:br>
            <a:r>
              <a:rPr lang="en-GB" sz="7300" b="1" dirty="0" smtClean="0">
                <a:ea typeface="+mj-lt"/>
                <a:cs typeface="+mj-lt"/>
              </a:rPr>
              <a:t>FEEDBACK MAKE</a:t>
            </a:r>
            <a:r>
              <a:rPr lang="en-GB" sz="7300" b="1" dirty="0" smtClean="0">
                <a:ea typeface="+mj-lt"/>
                <a:cs typeface="+mj-lt"/>
              </a:rPr>
              <a:t/>
            </a:r>
            <a:br>
              <a:rPr lang="en-GB" sz="7300" b="1" dirty="0" smtClean="0">
                <a:ea typeface="+mj-lt"/>
                <a:cs typeface="+mj-lt"/>
              </a:rPr>
            </a:br>
            <a:r>
              <a:rPr lang="en-GB" sz="15300" b="1" u="sng" dirty="0" smtClean="0">
                <a:ea typeface="+mj-lt"/>
                <a:cs typeface="+mj-lt"/>
              </a:rPr>
              <a:t>YOU</a:t>
            </a:r>
            <a:r>
              <a:rPr lang="en-GB" sz="7300" b="1" u="sng" dirty="0" smtClean="0">
                <a:ea typeface="+mj-lt"/>
                <a:cs typeface="+mj-lt"/>
              </a:rPr>
              <a:t/>
            </a:r>
            <a:br>
              <a:rPr lang="en-GB" sz="7300" b="1" u="sng" dirty="0" smtClean="0">
                <a:ea typeface="+mj-lt"/>
                <a:cs typeface="+mj-lt"/>
              </a:rPr>
            </a:br>
            <a:r>
              <a:rPr lang="en-GB" sz="15300" b="1" i="1" dirty="0" smtClean="0">
                <a:ea typeface="+mj-lt"/>
                <a:cs typeface="+mj-lt"/>
              </a:rPr>
              <a:t>FEEL</a:t>
            </a:r>
            <a:r>
              <a:rPr lang="en-GB" sz="7300" b="1" dirty="0" smtClean="0">
                <a:ea typeface="+mj-lt"/>
                <a:cs typeface="+mj-lt"/>
              </a:rPr>
              <a:t>?</a:t>
            </a:r>
            <a:endParaRPr lang="en-US" sz="7300" i="1" dirty="0"/>
          </a:p>
          <a:p>
            <a:pPr>
              <a:lnSpc>
                <a:spcPct val="95000"/>
              </a:lnSpc>
              <a:spcBef>
                <a:spcPts val="1400"/>
              </a:spcBef>
              <a:spcAft>
                <a:spcPts val="200"/>
              </a:spcAft>
            </a:pPr>
            <a:endParaRPr lang="en-GB" dirty="0">
              <a:ea typeface="+mj-lt"/>
              <a:cs typeface="+mj-lt"/>
            </a:endParaRPr>
          </a:p>
          <a:p>
            <a:endParaRPr lang="en-GB" dirty="0">
              <a:cs typeface="Arial"/>
            </a:endParaRPr>
          </a:p>
        </p:txBody>
      </p:sp>
      <p:sp>
        <p:nvSpPr>
          <p:cNvPr id="3" name="Subtitle 2"/>
          <p:cNvSpPr>
            <a:spLocks noGrp="1"/>
          </p:cNvSpPr>
          <p:nvPr>
            <p:ph idx="1"/>
          </p:nvPr>
        </p:nvSpPr>
        <p:spPr>
          <a:xfrm>
            <a:off x="840723" y="7204703"/>
            <a:ext cx="8404860" cy="4351337"/>
          </a:xfrm>
        </p:spPr>
        <p:txBody>
          <a:bodyPr vert="horz" lIns="91440" tIns="45720" rIns="91440" bIns="45720" rtlCol="0" anchor="t">
            <a:normAutofit/>
          </a:bodyPr>
          <a:lstStyle/>
          <a:p>
            <a:pPr marL="571500" indent="-571500"/>
            <a:r>
              <a:rPr lang="en-GB" sz="3600" dirty="0">
                <a:cs typeface="Arial"/>
              </a:rPr>
              <a:t> </a:t>
            </a:r>
            <a:endParaRPr lang="en-GB" sz="3600" b="1" dirty="0">
              <a:cs typeface="Arial"/>
            </a:endParaRPr>
          </a:p>
        </p:txBody>
      </p:sp>
      <p:sp>
        <p:nvSpPr>
          <p:cNvPr id="7" name="AutoShape 2" descr="Deadlines. For as long as I've been working in… | by Brandon Chu | The  Black Box of Product Manageme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Deadlines. For as long as I've been working in… | by Brandon Chu | The  Black Box of Product Managemen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6844911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12680" y="10"/>
            <a:ext cx="12191675" cy="6857990"/>
          </a:xfrm>
          <a:prstGeom prst="rect">
            <a:avLst/>
          </a:prstGeom>
        </p:spPr>
      </p:pic>
      <p:sp>
        <p:nvSpPr>
          <p:cNvPr id="2" name="Title 1"/>
          <p:cNvSpPr>
            <a:spLocks noGrp="1"/>
          </p:cNvSpPr>
          <p:nvPr>
            <p:ph type="title"/>
          </p:nvPr>
        </p:nvSpPr>
        <p:spPr>
          <a:xfrm>
            <a:off x="5412957" y="7973060"/>
            <a:ext cx="11115040" cy="1325562"/>
          </a:xfrm>
        </p:spPr>
        <p:txBody>
          <a:bodyPr>
            <a:normAutofit/>
          </a:bodyPr>
          <a:lstStyle/>
          <a:p>
            <a:endParaRPr lang="en-GB" dirty="0">
              <a:cs typeface="Arial"/>
            </a:endParaRPr>
          </a:p>
        </p:txBody>
      </p:sp>
      <p:sp>
        <p:nvSpPr>
          <p:cNvPr id="3" name="Subtitle 2"/>
          <p:cNvSpPr>
            <a:spLocks noGrp="1"/>
          </p:cNvSpPr>
          <p:nvPr>
            <p:ph idx="1"/>
          </p:nvPr>
        </p:nvSpPr>
        <p:spPr>
          <a:xfrm>
            <a:off x="311185" y="326064"/>
            <a:ext cx="10197157" cy="4351337"/>
          </a:xfrm>
        </p:spPr>
        <p:txBody>
          <a:bodyPr vert="horz" lIns="91440" tIns="45720" rIns="91440" bIns="45720" rtlCol="0" anchor="t">
            <a:normAutofit/>
          </a:bodyPr>
          <a:lstStyle/>
          <a:p>
            <a:pPr marL="571500" indent="-571500"/>
            <a:r>
              <a:rPr lang="en-GB" sz="3600" dirty="0">
                <a:cs typeface="Arial"/>
              </a:rPr>
              <a:t>Fear of the </a:t>
            </a:r>
            <a:r>
              <a:rPr lang="en-GB" sz="3600" b="1" dirty="0">
                <a:cs typeface="Arial"/>
              </a:rPr>
              <a:t>'FEEDBACK MONSTER'</a:t>
            </a:r>
            <a:endParaRPr lang="en-GB" sz="3600" dirty="0">
              <a:cs typeface="Arial"/>
            </a:endParaRPr>
          </a:p>
          <a:p>
            <a:pPr marL="0" indent="0">
              <a:buNone/>
            </a:pPr>
            <a:endParaRPr lang="en-GB" sz="3600" b="1" dirty="0">
              <a:cs typeface="Arial"/>
            </a:endParaRPr>
          </a:p>
        </p:txBody>
      </p:sp>
      <p:pic>
        <p:nvPicPr>
          <p:cNvPr id="5" name="Picture 5" descr="A close up of text on a white background&#10;&#10;Description automatically generated">
            <a:extLst>
              <a:ext uri="{FF2B5EF4-FFF2-40B4-BE49-F238E27FC236}">
                <a16:creationId xmlns:a16="http://schemas.microsoft.com/office/drawing/2014/main" id="{25A5DE64-B25F-44B4-84C4-A41849B59878}"/>
              </a:ext>
            </a:extLst>
          </p:cNvPr>
          <p:cNvPicPr>
            <a:picLocks noChangeAspect="1"/>
          </p:cNvPicPr>
          <p:nvPr/>
        </p:nvPicPr>
        <p:blipFill>
          <a:blip r:embed="rId3"/>
          <a:stretch>
            <a:fillRect/>
          </a:stretch>
        </p:blipFill>
        <p:spPr>
          <a:xfrm>
            <a:off x="239493" y="1318810"/>
            <a:ext cx="5173463" cy="5075852"/>
          </a:xfrm>
          <a:prstGeom prst="rect">
            <a:avLst/>
          </a:prstGeom>
        </p:spPr>
      </p:pic>
      <p:pic>
        <p:nvPicPr>
          <p:cNvPr id="6" name="Picture 6" descr="A picture containing text, book, person, riding&#10;&#10;Description automatically generated">
            <a:extLst>
              <a:ext uri="{FF2B5EF4-FFF2-40B4-BE49-F238E27FC236}">
                <a16:creationId xmlns:a16="http://schemas.microsoft.com/office/drawing/2014/main" id="{DBBFC6A5-7F1B-4B50-BB7E-7B98083EE0F9}"/>
              </a:ext>
            </a:extLst>
          </p:cNvPr>
          <p:cNvPicPr>
            <a:picLocks noChangeAspect="1"/>
          </p:cNvPicPr>
          <p:nvPr/>
        </p:nvPicPr>
        <p:blipFill>
          <a:blip r:embed="rId4"/>
          <a:stretch>
            <a:fillRect/>
          </a:stretch>
        </p:blipFill>
        <p:spPr>
          <a:xfrm>
            <a:off x="6052774" y="1322610"/>
            <a:ext cx="4078011" cy="5072051"/>
          </a:xfrm>
          <a:prstGeom prst="rect">
            <a:avLst/>
          </a:prstGeom>
        </p:spPr>
      </p:pic>
    </p:spTree>
    <p:extLst>
      <p:ext uri="{BB962C8B-B14F-4D97-AF65-F5344CB8AC3E}">
        <p14:creationId xmlns:p14="http://schemas.microsoft.com/office/powerpoint/2010/main" val="1828822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325" y="10"/>
            <a:ext cx="12191675" cy="6857990"/>
          </a:xfrm>
          <a:prstGeom prst="rect">
            <a:avLst/>
          </a:prstGeom>
        </p:spPr>
      </p:pic>
      <p:sp>
        <p:nvSpPr>
          <p:cNvPr id="2" name="Title 1"/>
          <p:cNvSpPr>
            <a:spLocks noGrp="1"/>
          </p:cNvSpPr>
          <p:nvPr>
            <p:ph type="title"/>
          </p:nvPr>
        </p:nvSpPr>
        <p:spPr>
          <a:xfrm>
            <a:off x="266700" y="10"/>
            <a:ext cx="10687812" cy="1325562"/>
          </a:xfrm>
        </p:spPr>
        <p:txBody>
          <a:bodyPr>
            <a:normAutofit/>
          </a:bodyPr>
          <a:lstStyle/>
          <a:p>
            <a:pPr algn="ctr"/>
            <a:endParaRPr lang="en-GB" b="1" dirty="0">
              <a:cs typeface="Arial"/>
            </a:endParaRPr>
          </a:p>
        </p:txBody>
      </p:sp>
      <p:pic>
        <p:nvPicPr>
          <p:cNvPr id="5" name="Content Placeholder 4"/>
          <p:cNvPicPr>
            <a:picLocks noGrp="1" noChangeAspect="1"/>
          </p:cNvPicPr>
          <p:nvPr>
            <p:ph idx="1"/>
          </p:nvPr>
        </p:nvPicPr>
        <p:blipFill>
          <a:blip r:embed="rId3"/>
          <a:stretch>
            <a:fillRect/>
          </a:stretch>
        </p:blipFill>
        <p:spPr>
          <a:xfrm>
            <a:off x="2838449" y="853290"/>
            <a:ext cx="5357009" cy="5357009"/>
          </a:xfrm>
          <a:prstGeom prst="rect">
            <a:avLst/>
          </a:prstGeom>
        </p:spPr>
      </p:pic>
    </p:spTree>
    <p:extLst>
      <p:ext uri="{BB962C8B-B14F-4D97-AF65-F5344CB8AC3E}">
        <p14:creationId xmlns:p14="http://schemas.microsoft.com/office/powerpoint/2010/main" val="15341847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12680" y="10"/>
            <a:ext cx="12191675" cy="6857990"/>
          </a:xfrm>
          <a:prstGeom prst="rect">
            <a:avLst/>
          </a:prstGeom>
        </p:spPr>
      </p:pic>
      <p:sp>
        <p:nvSpPr>
          <p:cNvPr id="2" name="Title 1"/>
          <p:cNvSpPr>
            <a:spLocks noGrp="1"/>
          </p:cNvSpPr>
          <p:nvPr>
            <p:ph type="title"/>
          </p:nvPr>
        </p:nvSpPr>
        <p:spPr>
          <a:xfrm>
            <a:off x="-152380" y="2846388"/>
            <a:ext cx="11115040" cy="1325562"/>
          </a:xfrm>
        </p:spPr>
        <p:txBody>
          <a:bodyPr>
            <a:normAutofit fontScale="90000"/>
          </a:bodyPr>
          <a:lstStyle/>
          <a:p>
            <a:pPr algn="ctr">
              <a:lnSpc>
                <a:spcPct val="95000"/>
              </a:lnSpc>
              <a:spcBef>
                <a:spcPts val="1400"/>
              </a:spcBef>
              <a:spcAft>
                <a:spcPts val="200"/>
              </a:spcAft>
            </a:pPr>
            <a:r>
              <a:rPr lang="en-GB" sz="7300" b="1" dirty="0" smtClean="0">
                <a:ea typeface="+mj-lt"/>
                <a:cs typeface="+mj-lt"/>
              </a:rPr>
              <a:t>HOW SHOULD YOU RESPOND TO</a:t>
            </a:r>
            <a:br>
              <a:rPr lang="en-GB" sz="7300" b="1" dirty="0" smtClean="0">
                <a:ea typeface="+mj-lt"/>
                <a:cs typeface="+mj-lt"/>
              </a:rPr>
            </a:br>
            <a:r>
              <a:rPr lang="en-GB" sz="7300" b="1" dirty="0" smtClean="0">
                <a:ea typeface="+mj-lt"/>
                <a:cs typeface="+mj-lt"/>
              </a:rPr>
              <a:t>FEEDBACK? </a:t>
            </a:r>
            <a:endParaRPr lang="en-GB" dirty="0">
              <a:cs typeface="Arial"/>
            </a:endParaRPr>
          </a:p>
        </p:txBody>
      </p:sp>
      <p:sp>
        <p:nvSpPr>
          <p:cNvPr id="3" name="Subtitle 2"/>
          <p:cNvSpPr>
            <a:spLocks noGrp="1"/>
          </p:cNvSpPr>
          <p:nvPr>
            <p:ph idx="1"/>
          </p:nvPr>
        </p:nvSpPr>
        <p:spPr>
          <a:xfrm>
            <a:off x="840723" y="7204703"/>
            <a:ext cx="8404860" cy="4351337"/>
          </a:xfrm>
        </p:spPr>
        <p:txBody>
          <a:bodyPr vert="horz" lIns="91440" tIns="45720" rIns="91440" bIns="45720" rtlCol="0" anchor="t">
            <a:normAutofit/>
          </a:bodyPr>
          <a:lstStyle/>
          <a:p>
            <a:pPr marL="571500" indent="-571500"/>
            <a:r>
              <a:rPr lang="en-GB" sz="3600" dirty="0">
                <a:cs typeface="Arial"/>
              </a:rPr>
              <a:t> </a:t>
            </a:r>
            <a:endParaRPr lang="en-GB" sz="3600" b="1" dirty="0">
              <a:cs typeface="Arial"/>
            </a:endParaRPr>
          </a:p>
        </p:txBody>
      </p:sp>
      <p:sp>
        <p:nvSpPr>
          <p:cNvPr id="7" name="AutoShape 2" descr="Deadlines. For as long as I've been working in… | by Brandon Chu | The  Black Box of Product Manageme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Deadlines. For as long as I've been working in… | by Brandon Chu | The  Black Box of Product Managemen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3786436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325" y="10"/>
            <a:ext cx="12191675" cy="6857990"/>
          </a:xfrm>
          <a:prstGeom prst="rect">
            <a:avLst/>
          </a:prstGeom>
        </p:spPr>
      </p:pic>
      <p:sp>
        <p:nvSpPr>
          <p:cNvPr id="2" name="Title 1"/>
          <p:cNvSpPr>
            <a:spLocks noGrp="1"/>
          </p:cNvSpPr>
          <p:nvPr>
            <p:ph type="title"/>
          </p:nvPr>
        </p:nvSpPr>
        <p:spPr>
          <a:xfrm>
            <a:off x="266700" y="10"/>
            <a:ext cx="10687812" cy="1325562"/>
          </a:xfrm>
        </p:spPr>
        <p:txBody>
          <a:bodyPr>
            <a:normAutofit/>
          </a:bodyPr>
          <a:lstStyle/>
          <a:p>
            <a:pPr algn="ctr"/>
            <a:r>
              <a:rPr lang="en-GB" b="1" dirty="0">
                <a:ea typeface="+mj-lt"/>
                <a:cs typeface="+mj-lt"/>
              </a:rPr>
              <a:t>What types of feedback are there?</a:t>
            </a:r>
            <a:endParaRPr lang="en-GB" b="1" dirty="0">
              <a:cs typeface="Arial"/>
            </a:endParaRPr>
          </a:p>
        </p:txBody>
      </p:sp>
      <p:sp>
        <p:nvSpPr>
          <p:cNvPr id="3" name="Subtitle 2"/>
          <p:cNvSpPr>
            <a:spLocks noGrp="1"/>
          </p:cNvSpPr>
          <p:nvPr>
            <p:ph idx="1"/>
          </p:nvPr>
        </p:nvSpPr>
        <p:spPr>
          <a:xfrm>
            <a:off x="266700" y="1611993"/>
            <a:ext cx="10896600" cy="4351337"/>
          </a:xfrm>
        </p:spPr>
        <p:txBody>
          <a:bodyPr vert="horz" lIns="91440" tIns="45720" rIns="91440" bIns="45720" rtlCol="0" anchor="t">
            <a:noAutofit/>
          </a:bodyPr>
          <a:lstStyle/>
          <a:p>
            <a:pPr marL="0" indent="0">
              <a:buNone/>
            </a:pPr>
            <a:endParaRPr lang="en-GB" sz="3600" dirty="0">
              <a:cs typeface="Arial"/>
            </a:endParaRPr>
          </a:p>
        </p:txBody>
      </p:sp>
    </p:spTree>
    <p:extLst>
      <p:ext uri="{BB962C8B-B14F-4D97-AF65-F5344CB8AC3E}">
        <p14:creationId xmlns:p14="http://schemas.microsoft.com/office/powerpoint/2010/main" val="366909691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325" y="10"/>
            <a:ext cx="12191675" cy="6857990"/>
          </a:xfrm>
          <a:prstGeom prst="rect">
            <a:avLst/>
          </a:prstGeom>
        </p:spPr>
      </p:pic>
      <p:sp>
        <p:nvSpPr>
          <p:cNvPr id="2" name="Title 1"/>
          <p:cNvSpPr>
            <a:spLocks noGrp="1"/>
          </p:cNvSpPr>
          <p:nvPr>
            <p:ph type="title"/>
          </p:nvPr>
        </p:nvSpPr>
        <p:spPr>
          <a:xfrm>
            <a:off x="266700" y="10"/>
            <a:ext cx="10687812" cy="1325562"/>
          </a:xfrm>
        </p:spPr>
        <p:txBody>
          <a:bodyPr>
            <a:normAutofit/>
          </a:bodyPr>
          <a:lstStyle/>
          <a:p>
            <a:pPr algn="ctr"/>
            <a:r>
              <a:rPr lang="en-GB" b="1" dirty="0">
                <a:ea typeface="+mj-lt"/>
                <a:cs typeface="+mj-lt"/>
              </a:rPr>
              <a:t>What types of feedback are there?</a:t>
            </a:r>
            <a:endParaRPr lang="en-GB" b="1" dirty="0">
              <a:cs typeface="Arial"/>
            </a:endParaRPr>
          </a:p>
        </p:txBody>
      </p:sp>
      <p:sp>
        <p:nvSpPr>
          <p:cNvPr id="3" name="Subtitle 2"/>
          <p:cNvSpPr>
            <a:spLocks noGrp="1"/>
          </p:cNvSpPr>
          <p:nvPr>
            <p:ph idx="1"/>
          </p:nvPr>
        </p:nvSpPr>
        <p:spPr>
          <a:xfrm>
            <a:off x="266700" y="1611993"/>
            <a:ext cx="10896600" cy="4351337"/>
          </a:xfrm>
        </p:spPr>
        <p:txBody>
          <a:bodyPr vert="horz" lIns="91440" tIns="45720" rIns="91440" bIns="45720" rtlCol="0" anchor="t">
            <a:noAutofit/>
          </a:bodyPr>
          <a:lstStyle/>
          <a:p>
            <a:r>
              <a:rPr lang="en-GB" sz="3600" dirty="0" smtClean="0">
                <a:cs typeface="Arial"/>
              </a:rPr>
              <a:t>Written comments</a:t>
            </a:r>
          </a:p>
          <a:p>
            <a:r>
              <a:rPr lang="en-GB" sz="3600" dirty="0" smtClean="0">
                <a:cs typeface="Arial"/>
              </a:rPr>
              <a:t>Grades</a:t>
            </a:r>
          </a:p>
          <a:p>
            <a:r>
              <a:rPr lang="en-GB" sz="3600" dirty="0" smtClean="0">
                <a:cs typeface="Arial"/>
              </a:rPr>
              <a:t>Oral comments</a:t>
            </a:r>
          </a:p>
          <a:p>
            <a:r>
              <a:rPr lang="en-GB" sz="3600" dirty="0" smtClean="0">
                <a:cs typeface="Arial"/>
              </a:rPr>
              <a:t>General comments to whole group</a:t>
            </a:r>
          </a:p>
          <a:p>
            <a:r>
              <a:rPr lang="en-GB" sz="3600" dirty="0" smtClean="0">
                <a:cs typeface="Arial"/>
              </a:rPr>
              <a:t>Feedforward</a:t>
            </a:r>
          </a:p>
          <a:p>
            <a:pPr marL="0" indent="0">
              <a:buNone/>
            </a:pPr>
            <a:endParaRPr lang="en-GB" sz="3600" dirty="0">
              <a:cs typeface="Arial"/>
            </a:endParaRPr>
          </a:p>
        </p:txBody>
      </p:sp>
    </p:spTree>
    <p:extLst>
      <p:ext uri="{BB962C8B-B14F-4D97-AF65-F5344CB8AC3E}">
        <p14:creationId xmlns:p14="http://schemas.microsoft.com/office/powerpoint/2010/main" val="24876702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0"/>
            <a:ext cx="12191675" cy="6857990"/>
          </a:xfrm>
          <a:prstGeom prst="rect">
            <a:avLst/>
          </a:prstGeom>
        </p:spPr>
      </p:pic>
      <p:sp>
        <p:nvSpPr>
          <p:cNvPr id="2" name="Title 1"/>
          <p:cNvSpPr>
            <a:spLocks noGrp="1"/>
          </p:cNvSpPr>
          <p:nvPr>
            <p:ph type="title"/>
          </p:nvPr>
        </p:nvSpPr>
        <p:spPr>
          <a:xfrm>
            <a:off x="538317" y="3912338"/>
            <a:ext cx="11115040" cy="1325562"/>
          </a:xfrm>
        </p:spPr>
        <p:txBody>
          <a:bodyPr>
            <a:normAutofit fontScale="90000"/>
          </a:bodyPr>
          <a:lstStyle/>
          <a:p>
            <a:pPr>
              <a:lnSpc>
                <a:spcPct val="95000"/>
              </a:lnSpc>
              <a:spcBef>
                <a:spcPts val="1400"/>
              </a:spcBef>
              <a:spcAft>
                <a:spcPts val="200"/>
              </a:spcAft>
            </a:pPr>
            <a:r>
              <a:rPr lang="en-GB" b="1" dirty="0" smtClean="0">
                <a:ea typeface="+mj-lt"/>
                <a:cs typeface="+mj-lt"/>
              </a:rPr>
              <a:t/>
            </a:r>
            <a:br>
              <a:rPr lang="en-GB" b="1" dirty="0" smtClean="0">
                <a:ea typeface="+mj-lt"/>
                <a:cs typeface="+mj-lt"/>
              </a:rPr>
            </a:br>
            <a:endParaRPr lang="en-GB" dirty="0">
              <a:cs typeface="Arial"/>
            </a:endParaRPr>
          </a:p>
        </p:txBody>
      </p:sp>
      <p:sp>
        <p:nvSpPr>
          <p:cNvPr id="7" name="AutoShape 2" descr="Deadlines. For as long as I've been working in… | by Brandon Chu | The  Black Box of Product Manageme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Deadlines. For as long as I've been working in… | by Brandon Chu | The  Black Box of Product Managemen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3"/>
          <a:stretch>
            <a:fillRect/>
          </a:stretch>
        </p:blipFill>
        <p:spPr>
          <a:xfrm>
            <a:off x="852487" y="1012825"/>
            <a:ext cx="3171825" cy="4752975"/>
          </a:xfrm>
          <a:prstGeom prst="rect">
            <a:avLst/>
          </a:prstGeom>
        </p:spPr>
      </p:pic>
      <p:pic>
        <p:nvPicPr>
          <p:cNvPr id="5" name="Picture 4"/>
          <p:cNvPicPr>
            <a:picLocks noChangeAspect="1"/>
          </p:cNvPicPr>
          <p:nvPr/>
        </p:nvPicPr>
        <p:blipFill>
          <a:blip r:embed="rId4"/>
          <a:stretch>
            <a:fillRect/>
          </a:stretch>
        </p:blipFill>
        <p:spPr>
          <a:xfrm>
            <a:off x="4876799" y="312738"/>
            <a:ext cx="6153150" cy="6153150"/>
          </a:xfrm>
          <a:prstGeom prst="rect">
            <a:avLst/>
          </a:prstGeom>
        </p:spPr>
      </p:pic>
    </p:spTree>
    <p:extLst>
      <p:ext uri="{BB962C8B-B14F-4D97-AF65-F5344CB8AC3E}">
        <p14:creationId xmlns:p14="http://schemas.microsoft.com/office/powerpoint/2010/main" val="18568740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325" y="10"/>
            <a:ext cx="12191675" cy="6857990"/>
          </a:xfrm>
          <a:prstGeom prst="rect">
            <a:avLst/>
          </a:prstGeom>
        </p:spPr>
      </p:pic>
      <p:sp>
        <p:nvSpPr>
          <p:cNvPr id="2" name="Title 1"/>
          <p:cNvSpPr>
            <a:spLocks noGrp="1"/>
          </p:cNvSpPr>
          <p:nvPr>
            <p:ph type="title"/>
          </p:nvPr>
        </p:nvSpPr>
        <p:spPr>
          <a:xfrm>
            <a:off x="266700" y="10"/>
            <a:ext cx="10687812" cy="1325562"/>
          </a:xfrm>
        </p:spPr>
        <p:txBody>
          <a:bodyPr>
            <a:normAutofit/>
          </a:bodyPr>
          <a:lstStyle/>
          <a:p>
            <a:pPr algn="ctr"/>
            <a:r>
              <a:rPr lang="en-GB" b="1" dirty="0" smtClean="0">
                <a:ea typeface="+mj-lt"/>
                <a:cs typeface="+mj-lt"/>
              </a:rPr>
              <a:t>Alex’s </a:t>
            </a:r>
            <a:r>
              <a:rPr lang="en-GB" sz="2000" b="1" dirty="0" smtClean="0">
                <a:ea typeface="+mj-lt"/>
                <a:cs typeface="+mj-lt"/>
              </a:rPr>
              <a:t>(Idiosyncratic) </a:t>
            </a:r>
            <a:r>
              <a:rPr lang="en-GB" b="1" dirty="0" smtClean="0">
                <a:ea typeface="+mj-lt"/>
                <a:cs typeface="+mj-lt"/>
              </a:rPr>
              <a:t>Feedback Rules</a:t>
            </a:r>
            <a:endParaRPr lang="en-GB" b="1" dirty="0">
              <a:cs typeface="Arial"/>
            </a:endParaRPr>
          </a:p>
        </p:txBody>
      </p:sp>
      <p:sp>
        <p:nvSpPr>
          <p:cNvPr id="3" name="Subtitle 2"/>
          <p:cNvSpPr>
            <a:spLocks noGrp="1"/>
          </p:cNvSpPr>
          <p:nvPr>
            <p:ph idx="1"/>
          </p:nvPr>
        </p:nvSpPr>
        <p:spPr>
          <a:xfrm>
            <a:off x="266700" y="1611993"/>
            <a:ext cx="10896600" cy="4351337"/>
          </a:xfrm>
        </p:spPr>
        <p:txBody>
          <a:bodyPr vert="horz" lIns="91440" tIns="45720" rIns="91440" bIns="45720" rtlCol="0" anchor="t">
            <a:noAutofit/>
          </a:bodyPr>
          <a:lstStyle/>
          <a:p>
            <a:pPr marL="742950" indent="-742950">
              <a:buFont typeface="+mj-lt"/>
              <a:buAutoNum type="arabicPeriod"/>
            </a:pPr>
            <a:r>
              <a:rPr lang="en-GB" sz="3200" dirty="0" smtClean="0">
                <a:cs typeface="Arial"/>
              </a:rPr>
              <a:t>Alwa</a:t>
            </a:r>
            <a:r>
              <a:rPr lang="en-GB" sz="3200" dirty="0" smtClean="0">
                <a:cs typeface="Arial"/>
              </a:rPr>
              <a:t>ys try to be </a:t>
            </a:r>
            <a:r>
              <a:rPr lang="en-GB" sz="3200" b="1" dirty="0" smtClean="0">
                <a:cs typeface="Arial"/>
              </a:rPr>
              <a:t>constructive</a:t>
            </a:r>
            <a:r>
              <a:rPr lang="en-GB" sz="3200" dirty="0" smtClean="0">
                <a:cs typeface="Arial"/>
              </a:rPr>
              <a:t> and fair</a:t>
            </a:r>
          </a:p>
          <a:p>
            <a:pPr marL="742950" indent="-742950">
              <a:buFont typeface="+mj-lt"/>
              <a:buAutoNum type="arabicPeriod"/>
            </a:pPr>
            <a:r>
              <a:rPr lang="en-GB" sz="3200" b="1" dirty="0" smtClean="0">
                <a:cs typeface="Arial"/>
              </a:rPr>
              <a:t>Reward</a:t>
            </a:r>
            <a:r>
              <a:rPr lang="en-GB" sz="3200" dirty="0" smtClean="0">
                <a:cs typeface="Arial"/>
              </a:rPr>
              <a:t> effort and research</a:t>
            </a:r>
          </a:p>
          <a:p>
            <a:pPr marL="742950" indent="-742950">
              <a:buFont typeface="+mj-lt"/>
              <a:buAutoNum type="arabicPeriod"/>
            </a:pPr>
            <a:r>
              <a:rPr lang="en-GB" sz="3200" dirty="0" smtClean="0">
                <a:cs typeface="Arial"/>
              </a:rPr>
              <a:t>Accentuate </a:t>
            </a:r>
            <a:r>
              <a:rPr lang="en-GB" sz="3200" b="1" dirty="0" smtClean="0">
                <a:cs typeface="Arial"/>
              </a:rPr>
              <a:t>positives</a:t>
            </a:r>
            <a:r>
              <a:rPr lang="en-GB" sz="3200" dirty="0" smtClean="0">
                <a:cs typeface="Arial"/>
              </a:rPr>
              <a:t> and comment on </a:t>
            </a:r>
            <a:r>
              <a:rPr lang="en-GB" sz="3200" b="1" dirty="0" smtClean="0">
                <a:cs typeface="Arial"/>
              </a:rPr>
              <a:t>strengths</a:t>
            </a:r>
            <a:r>
              <a:rPr lang="en-GB" sz="3200" dirty="0" smtClean="0">
                <a:cs typeface="Arial"/>
              </a:rPr>
              <a:t> before weaknesses</a:t>
            </a:r>
          </a:p>
          <a:p>
            <a:pPr marL="742950" indent="-742950">
              <a:buFont typeface="+mj-lt"/>
              <a:buAutoNum type="arabicPeriod"/>
            </a:pPr>
            <a:r>
              <a:rPr lang="en-GB" sz="3200" dirty="0" smtClean="0">
                <a:cs typeface="Arial"/>
              </a:rPr>
              <a:t>Identify </a:t>
            </a:r>
            <a:r>
              <a:rPr lang="en-GB" sz="3200" b="1" dirty="0" smtClean="0">
                <a:cs typeface="Arial"/>
              </a:rPr>
              <a:t>areas for improvement </a:t>
            </a:r>
            <a:r>
              <a:rPr lang="en-GB" sz="3200" dirty="0" smtClean="0">
                <a:cs typeface="Arial"/>
              </a:rPr>
              <a:t>in even strongest piece of work</a:t>
            </a:r>
          </a:p>
          <a:p>
            <a:pPr marL="742950" indent="-742950">
              <a:buFont typeface="+mj-lt"/>
              <a:buAutoNum type="arabicPeriod"/>
            </a:pPr>
            <a:r>
              <a:rPr lang="en-GB" sz="3200" dirty="0">
                <a:cs typeface="Arial"/>
              </a:rPr>
              <a:t>Use as </a:t>
            </a:r>
            <a:r>
              <a:rPr lang="en-GB" sz="3200" dirty="0" smtClean="0">
                <a:cs typeface="Arial"/>
              </a:rPr>
              <a:t>‘</a:t>
            </a:r>
            <a:r>
              <a:rPr lang="en-GB" sz="3200" b="1" dirty="0" smtClean="0">
                <a:cs typeface="Arial"/>
              </a:rPr>
              <a:t>object lesson</a:t>
            </a:r>
            <a:r>
              <a:rPr lang="en-GB" sz="3200" dirty="0" smtClean="0">
                <a:cs typeface="Arial"/>
              </a:rPr>
              <a:t>’ of academic writing formulae</a:t>
            </a:r>
            <a:endParaRPr lang="en-GB" sz="3200" dirty="0" smtClean="0">
              <a:cs typeface="Arial"/>
            </a:endParaRPr>
          </a:p>
        </p:txBody>
      </p:sp>
    </p:spTree>
    <p:extLst>
      <p:ext uri="{BB962C8B-B14F-4D97-AF65-F5344CB8AC3E}">
        <p14:creationId xmlns:p14="http://schemas.microsoft.com/office/powerpoint/2010/main" val="14874084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325" y="10"/>
            <a:ext cx="12191675" cy="6857990"/>
          </a:xfrm>
          <a:prstGeom prst="rect">
            <a:avLst/>
          </a:prstGeom>
        </p:spPr>
      </p:pic>
      <p:sp>
        <p:nvSpPr>
          <p:cNvPr id="2" name="Title 1"/>
          <p:cNvSpPr>
            <a:spLocks noGrp="1"/>
          </p:cNvSpPr>
          <p:nvPr>
            <p:ph type="title"/>
          </p:nvPr>
        </p:nvSpPr>
        <p:spPr>
          <a:xfrm>
            <a:off x="266700" y="10"/>
            <a:ext cx="10687812" cy="1325562"/>
          </a:xfrm>
        </p:spPr>
        <p:txBody>
          <a:bodyPr>
            <a:normAutofit/>
          </a:bodyPr>
          <a:lstStyle/>
          <a:p>
            <a:pPr algn="ctr"/>
            <a:r>
              <a:rPr lang="en-GB" b="1" dirty="0" smtClean="0">
                <a:ea typeface="+mj-lt"/>
                <a:cs typeface="+mj-lt"/>
              </a:rPr>
              <a:t>Alex’s </a:t>
            </a:r>
            <a:r>
              <a:rPr lang="en-GB" sz="2000" b="1" dirty="0" smtClean="0">
                <a:ea typeface="+mj-lt"/>
                <a:cs typeface="+mj-lt"/>
              </a:rPr>
              <a:t>(Idiosyncratic) </a:t>
            </a:r>
            <a:r>
              <a:rPr lang="en-GB" b="1" dirty="0" smtClean="0">
                <a:ea typeface="+mj-lt"/>
                <a:cs typeface="+mj-lt"/>
              </a:rPr>
              <a:t>Feedback Rules</a:t>
            </a:r>
            <a:endParaRPr lang="en-GB" b="1" dirty="0">
              <a:cs typeface="Arial"/>
            </a:endParaRPr>
          </a:p>
        </p:txBody>
      </p:sp>
      <p:sp>
        <p:nvSpPr>
          <p:cNvPr id="3" name="Subtitle 2"/>
          <p:cNvSpPr>
            <a:spLocks noGrp="1"/>
          </p:cNvSpPr>
          <p:nvPr>
            <p:ph idx="1"/>
          </p:nvPr>
        </p:nvSpPr>
        <p:spPr>
          <a:xfrm>
            <a:off x="266700" y="1611993"/>
            <a:ext cx="10896600" cy="4351337"/>
          </a:xfrm>
        </p:spPr>
        <p:txBody>
          <a:bodyPr vert="horz" lIns="91440" tIns="45720" rIns="91440" bIns="45720" rtlCol="0" anchor="t">
            <a:noAutofit/>
          </a:bodyPr>
          <a:lstStyle/>
          <a:p>
            <a:pPr marL="0" indent="0">
              <a:buNone/>
            </a:pPr>
            <a:r>
              <a:rPr lang="en-GB" sz="3600" dirty="0" smtClean="0">
                <a:cs typeface="Arial"/>
              </a:rPr>
              <a:t>1. Generally starts with a declarative statement which lets students kn</a:t>
            </a:r>
            <a:r>
              <a:rPr lang="en-GB" sz="3600" dirty="0" smtClean="0">
                <a:cs typeface="Arial"/>
              </a:rPr>
              <a:t>ow what I think of the piece</a:t>
            </a:r>
          </a:p>
          <a:p>
            <a:pPr marL="0" indent="0" algn="r">
              <a:buNone/>
            </a:pPr>
            <a:r>
              <a:rPr lang="en-GB" b="1" dirty="0" smtClean="0"/>
              <a:t>-  </a:t>
            </a:r>
            <a:r>
              <a:rPr lang="en-GB" sz="3600" dirty="0" smtClean="0">
                <a:cs typeface="Arial"/>
              </a:rPr>
              <a:t>Analogous to an introduction/thesis statement: grabs attention &amp; you’re not kep</a:t>
            </a:r>
            <a:r>
              <a:rPr lang="en-GB" sz="3600" dirty="0" smtClean="0">
                <a:cs typeface="Arial"/>
              </a:rPr>
              <a:t>t guessing</a:t>
            </a:r>
          </a:p>
          <a:p>
            <a:pPr marL="0" indent="0" algn="r">
              <a:buNone/>
            </a:pPr>
            <a:r>
              <a:rPr lang="en-GB" dirty="0" smtClean="0">
                <a:cs typeface="Arial"/>
              </a:rPr>
              <a:t>e.g</a:t>
            </a:r>
            <a:r>
              <a:rPr lang="en-GB" dirty="0">
                <a:cs typeface="Arial"/>
              </a:rPr>
              <a:t>. </a:t>
            </a:r>
            <a:r>
              <a:rPr lang="en-GB" i="1" dirty="0"/>
              <a:t>This was an outstanding piece of work, which addressed the assigned task with vigour and rigour.</a:t>
            </a:r>
          </a:p>
          <a:p>
            <a:pPr marL="0" indent="0" algn="r">
              <a:buNone/>
            </a:pPr>
            <a:r>
              <a:rPr lang="en-GB" i="1" dirty="0"/>
              <a:t>The strengths and weaknesses of this exercise divided very clearly.</a:t>
            </a:r>
          </a:p>
          <a:p>
            <a:pPr marL="0" indent="0" algn="r">
              <a:buNone/>
            </a:pPr>
            <a:r>
              <a:rPr lang="en-GB" i="1" dirty="0" smtClean="0"/>
              <a:t>A </a:t>
            </a:r>
            <a:r>
              <a:rPr lang="en-GB" i="1" dirty="0"/>
              <a:t>patchy </a:t>
            </a:r>
            <a:r>
              <a:rPr lang="en-GB" i="1" dirty="0" smtClean="0"/>
              <a:t>essay, </a:t>
            </a:r>
            <a:r>
              <a:rPr lang="en-GB" i="1" dirty="0"/>
              <a:t>which showed glimpses of insight but struggled to retain </a:t>
            </a:r>
            <a:r>
              <a:rPr lang="en-GB" i="1" dirty="0" smtClean="0"/>
              <a:t>focus.</a:t>
            </a:r>
            <a:endParaRPr lang="en-GB" i="1" dirty="0" smtClean="0">
              <a:cs typeface="Arial"/>
            </a:endParaRPr>
          </a:p>
          <a:p>
            <a:pPr marL="0" indent="0">
              <a:buNone/>
            </a:pPr>
            <a:r>
              <a:rPr lang="en-GB" sz="1600" i="1" dirty="0" smtClean="0">
                <a:cs typeface="Arial"/>
              </a:rPr>
              <a:t> </a:t>
            </a:r>
          </a:p>
        </p:txBody>
      </p:sp>
    </p:spTree>
    <p:extLst>
      <p:ext uri="{BB962C8B-B14F-4D97-AF65-F5344CB8AC3E}">
        <p14:creationId xmlns:p14="http://schemas.microsoft.com/office/powerpoint/2010/main" val="40295152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325" y="10"/>
            <a:ext cx="12191675" cy="6857990"/>
          </a:xfrm>
          <a:prstGeom prst="rect">
            <a:avLst/>
          </a:prstGeom>
        </p:spPr>
      </p:pic>
      <p:sp>
        <p:nvSpPr>
          <p:cNvPr id="2" name="Title 1"/>
          <p:cNvSpPr>
            <a:spLocks noGrp="1"/>
          </p:cNvSpPr>
          <p:nvPr>
            <p:ph type="title"/>
          </p:nvPr>
        </p:nvSpPr>
        <p:spPr>
          <a:xfrm>
            <a:off x="266700" y="10"/>
            <a:ext cx="10687812" cy="1325562"/>
          </a:xfrm>
        </p:spPr>
        <p:txBody>
          <a:bodyPr>
            <a:normAutofit/>
          </a:bodyPr>
          <a:lstStyle/>
          <a:p>
            <a:pPr algn="ctr"/>
            <a:r>
              <a:rPr lang="en-GB" b="1" dirty="0" smtClean="0">
                <a:ea typeface="+mj-lt"/>
                <a:cs typeface="+mj-lt"/>
              </a:rPr>
              <a:t>Alex’s </a:t>
            </a:r>
            <a:r>
              <a:rPr lang="en-GB" sz="2000" b="1" dirty="0" smtClean="0">
                <a:ea typeface="+mj-lt"/>
                <a:cs typeface="+mj-lt"/>
              </a:rPr>
              <a:t>(Idiosyncratic) </a:t>
            </a:r>
            <a:r>
              <a:rPr lang="en-GB" b="1" dirty="0" smtClean="0">
                <a:ea typeface="+mj-lt"/>
                <a:cs typeface="+mj-lt"/>
              </a:rPr>
              <a:t>Feedback Rules</a:t>
            </a:r>
            <a:endParaRPr lang="en-GB" b="1" dirty="0">
              <a:cs typeface="Arial"/>
            </a:endParaRPr>
          </a:p>
        </p:txBody>
      </p:sp>
      <p:sp>
        <p:nvSpPr>
          <p:cNvPr id="3" name="Subtitle 2"/>
          <p:cNvSpPr>
            <a:spLocks noGrp="1"/>
          </p:cNvSpPr>
          <p:nvPr>
            <p:ph idx="1"/>
          </p:nvPr>
        </p:nvSpPr>
        <p:spPr>
          <a:xfrm>
            <a:off x="266700" y="1611993"/>
            <a:ext cx="10896600" cy="4351337"/>
          </a:xfrm>
        </p:spPr>
        <p:txBody>
          <a:bodyPr vert="horz" lIns="91440" tIns="45720" rIns="91440" bIns="45720" rtlCol="0" anchor="t">
            <a:noAutofit/>
          </a:bodyPr>
          <a:lstStyle/>
          <a:p>
            <a:pPr marL="0" indent="0">
              <a:buNone/>
            </a:pPr>
            <a:r>
              <a:rPr lang="en-GB" sz="3600" dirty="0" smtClean="0">
                <a:cs typeface="Arial"/>
              </a:rPr>
              <a:t>2. Moves onto strengths</a:t>
            </a:r>
          </a:p>
          <a:p>
            <a:pPr algn="r">
              <a:buFontTx/>
              <a:buChar char="-"/>
            </a:pPr>
            <a:r>
              <a:rPr lang="en-GB" sz="3600" dirty="0" smtClean="0">
                <a:cs typeface="Arial"/>
              </a:rPr>
              <a:t>Evidence in support of argument</a:t>
            </a:r>
          </a:p>
          <a:p>
            <a:pPr marL="0" indent="0">
              <a:buNone/>
            </a:pPr>
            <a:endParaRPr lang="en-GB" sz="3600" dirty="0">
              <a:cs typeface="Arial"/>
            </a:endParaRPr>
          </a:p>
          <a:p>
            <a:pPr marL="0" indent="0">
              <a:buNone/>
            </a:pPr>
            <a:r>
              <a:rPr lang="en-GB" sz="3600" dirty="0" smtClean="0">
                <a:cs typeface="Arial"/>
              </a:rPr>
              <a:t>3. Moves onto weaknesses</a:t>
            </a:r>
          </a:p>
          <a:p>
            <a:pPr marL="0" indent="0" algn="r">
              <a:buNone/>
            </a:pPr>
            <a:r>
              <a:rPr lang="en-GB" sz="3600" dirty="0" smtClean="0">
                <a:cs typeface="Arial"/>
              </a:rPr>
              <a:t>- Evidence in support of counterargument</a:t>
            </a:r>
            <a:r>
              <a:rPr lang="en-GB" sz="3600" dirty="0" smtClean="0">
                <a:cs typeface="Arial"/>
              </a:rPr>
              <a:t> </a:t>
            </a:r>
          </a:p>
        </p:txBody>
      </p:sp>
    </p:spTree>
    <p:extLst>
      <p:ext uri="{BB962C8B-B14F-4D97-AF65-F5344CB8AC3E}">
        <p14:creationId xmlns:p14="http://schemas.microsoft.com/office/powerpoint/2010/main" val="41352162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325" y="10"/>
            <a:ext cx="12191675" cy="6857990"/>
          </a:xfrm>
          <a:prstGeom prst="rect">
            <a:avLst/>
          </a:prstGeom>
        </p:spPr>
      </p:pic>
      <p:sp>
        <p:nvSpPr>
          <p:cNvPr id="2" name="Title 1"/>
          <p:cNvSpPr>
            <a:spLocks noGrp="1"/>
          </p:cNvSpPr>
          <p:nvPr>
            <p:ph type="title"/>
          </p:nvPr>
        </p:nvSpPr>
        <p:spPr>
          <a:xfrm>
            <a:off x="266700" y="10"/>
            <a:ext cx="10687812" cy="1325562"/>
          </a:xfrm>
        </p:spPr>
        <p:txBody>
          <a:bodyPr>
            <a:normAutofit/>
          </a:bodyPr>
          <a:lstStyle/>
          <a:p>
            <a:pPr algn="ctr"/>
            <a:r>
              <a:rPr lang="en-GB" b="1" dirty="0" smtClean="0">
                <a:ea typeface="+mj-lt"/>
                <a:cs typeface="+mj-lt"/>
              </a:rPr>
              <a:t>Alex’s </a:t>
            </a:r>
            <a:r>
              <a:rPr lang="en-GB" sz="2000" b="1" dirty="0" smtClean="0">
                <a:ea typeface="+mj-lt"/>
                <a:cs typeface="+mj-lt"/>
              </a:rPr>
              <a:t>(Idiosyncratic) </a:t>
            </a:r>
            <a:r>
              <a:rPr lang="en-GB" b="1" dirty="0" smtClean="0">
                <a:ea typeface="+mj-lt"/>
                <a:cs typeface="+mj-lt"/>
              </a:rPr>
              <a:t>Feedback Rules</a:t>
            </a:r>
            <a:endParaRPr lang="en-GB" b="1" dirty="0">
              <a:cs typeface="Arial"/>
            </a:endParaRPr>
          </a:p>
        </p:txBody>
      </p:sp>
      <p:sp>
        <p:nvSpPr>
          <p:cNvPr id="3" name="Subtitle 2"/>
          <p:cNvSpPr>
            <a:spLocks noGrp="1"/>
          </p:cNvSpPr>
          <p:nvPr>
            <p:ph idx="1"/>
          </p:nvPr>
        </p:nvSpPr>
        <p:spPr>
          <a:xfrm>
            <a:off x="508000" y="1637393"/>
            <a:ext cx="10591800" cy="4351337"/>
          </a:xfrm>
        </p:spPr>
        <p:txBody>
          <a:bodyPr vert="horz" lIns="91440" tIns="45720" rIns="91440" bIns="45720" rtlCol="0" anchor="t">
            <a:noAutofit/>
          </a:bodyPr>
          <a:lstStyle/>
          <a:p>
            <a:pPr marL="0" indent="0">
              <a:buNone/>
            </a:pPr>
            <a:r>
              <a:rPr lang="en-GB" sz="3600" dirty="0" smtClean="0">
                <a:cs typeface="Arial"/>
              </a:rPr>
              <a:t>4. Identifies areas for improvement or additional things that could be considered</a:t>
            </a:r>
          </a:p>
          <a:p>
            <a:pPr marL="0" indent="0" algn="r">
              <a:buNone/>
            </a:pPr>
            <a:r>
              <a:rPr lang="en-GB" sz="3600" dirty="0" smtClean="0">
                <a:cs typeface="Arial"/>
              </a:rPr>
              <a:t>- Contextualisation of arguments/counterarguments</a:t>
            </a:r>
            <a:endParaRPr lang="en-GB" sz="3600" dirty="0">
              <a:cs typeface="Arial"/>
            </a:endParaRPr>
          </a:p>
          <a:p>
            <a:pPr marL="0" indent="0">
              <a:buNone/>
            </a:pPr>
            <a:endParaRPr lang="en-GB" sz="3600" dirty="0" smtClean="0">
              <a:cs typeface="Arial"/>
            </a:endParaRPr>
          </a:p>
          <a:p>
            <a:pPr marL="0" indent="0">
              <a:buNone/>
            </a:pPr>
            <a:r>
              <a:rPr lang="en-GB" sz="3600" dirty="0" smtClean="0">
                <a:cs typeface="Arial"/>
              </a:rPr>
              <a:t>5. Finishes with summary</a:t>
            </a:r>
          </a:p>
          <a:p>
            <a:pPr marL="0" indent="0" algn="r">
              <a:buNone/>
            </a:pPr>
            <a:r>
              <a:rPr lang="en-GB" sz="3600" dirty="0" smtClean="0">
                <a:cs typeface="Arial"/>
              </a:rPr>
              <a:t>- Analogous to conclusion</a:t>
            </a:r>
            <a:endParaRPr lang="en-GB" sz="3600" dirty="0" smtClean="0">
              <a:cs typeface="Arial"/>
            </a:endParaRPr>
          </a:p>
        </p:txBody>
      </p:sp>
    </p:spTree>
    <p:extLst>
      <p:ext uri="{BB962C8B-B14F-4D97-AF65-F5344CB8AC3E}">
        <p14:creationId xmlns:p14="http://schemas.microsoft.com/office/powerpoint/2010/main" val="6216248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325" y="10"/>
            <a:ext cx="12191675" cy="6857990"/>
          </a:xfrm>
          <a:prstGeom prst="rect">
            <a:avLst/>
          </a:prstGeom>
        </p:spPr>
      </p:pic>
      <p:sp>
        <p:nvSpPr>
          <p:cNvPr id="2" name="Title 1"/>
          <p:cNvSpPr>
            <a:spLocks noGrp="1"/>
          </p:cNvSpPr>
          <p:nvPr>
            <p:ph type="title"/>
          </p:nvPr>
        </p:nvSpPr>
        <p:spPr>
          <a:xfrm>
            <a:off x="266700" y="10"/>
            <a:ext cx="10687812" cy="1325562"/>
          </a:xfrm>
        </p:spPr>
        <p:txBody>
          <a:bodyPr>
            <a:normAutofit/>
          </a:bodyPr>
          <a:lstStyle/>
          <a:p>
            <a:pPr algn="ctr"/>
            <a:r>
              <a:rPr lang="en-GB" b="1" dirty="0" smtClean="0">
                <a:ea typeface="+mj-lt"/>
                <a:cs typeface="+mj-lt"/>
              </a:rPr>
              <a:t>Alex’s </a:t>
            </a:r>
            <a:r>
              <a:rPr lang="en-GB" sz="2000" b="1" dirty="0" smtClean="0">
                <a:ea typeface="+mj-lt"/>
                <a:cs typeface="+mj-lt"/>
              </a:rPr>
              <a:t>(Idiosyncratic) </a:t>
            </a:r>
            <a:r>
              <a:rPr lang="en-GB" b="1" dirty="0" smtClean="0">
                <a:ea typeface="+mj-lt"/>
                <a:cs typeface="+mj-lt"/>
              </a:rPr>
              <a:t>Feedback Rules</a:t>
            </a:r>
            <a:endParaRPr lang="en-GB" b="1" dirty="0">
              <a:cs typeface="Arial"/>
            </a:endParaRPr>
          </a:p>
        </p:txBody>
      </p:sp>
      <p:sp>
        <p:nvSpPr>
          <p:cNvPr id="3" name="Subtitle 2"/>
          <p:cNvSpPr>
            <a:spLocks noGrp="1"/>
          </p:cNvSpPr>
          <p:nvPr>
            <p:ph idx="1"/>
          </p:nvPr>
        </p:nvSpPr>
        <p:spPr>
          <a:xfrm>
            <a:off x="546100" y="1624693"/>
            <a:ext cx="10408412" cy="4351337"/>
          </a:xfrm>
        </p:spPr>
        <p:txBody>
          <a:bodyPr vert="horz" lIns="91440" tIns="45720" rIns="91440" bIns="45720" rtlCol="0" anchor="t">
            <a:noAutofit/>
          </a:bodyPr>
          <a:lstStyle/>
          <a:p>
            <a:pPr marL="0" indent="0">
              <a:buNone/>
            </a:pPr>
            <a:r>
              <a:rPr lang="en-GB" sz="3600" dirty="0" smtClean="0">
                <a:cs typeface="Arial"/>
              </a:rPr>
              <a:t>6. Feedforward </a:t>
            </a:r>
          </a:p>
          <a:p>
            <a:pPr algn="r">
              <a:buFontTx/>
              <a:buChar char="-"/>
            </a:pPr>
            <a:r>
              <a:rPr lang="en-GB" sz="3600" dirty="0" smtClean="0">
                <a:cs typeface="Arial"/>
              </a:rPr>
              <a:t>reaffirms </a:t>
            </a:r>
            <a:r>
              <a:rPr lang="en-GB" sz="3600" dirty="0">
                <a:cs typeface="Arial"/>
              </a:rPr>
              <a:t>and clarifies </a:t>
            </a:r>
            <a:r>
              <a:rPr lang="en-GB" sz="3600" dirty="0" smtClean="0">
                <a:cs typeface="Arial"/>
              </a:rPr>
              <a:t>points in digested format</a:t>
            </a:r>
          </a:p>
          <a:p>
            <a:pPr algn="r">
              <a:buFontTx/>
              <a:buChar char="-"/>
            </a:pPr>
            <a:r>
              <a:rPr lang="en-GB" sz="3600" dirty="0" smtClean="0">
                <a:cs typeface="Arial"/>
              </a:rPr>
              <a:t>analogous to keywords or abstract</a:t>
            </a:r>
            <a:endParaRPr lang="en-GB" sz="3600" dirty="0">
              <a:cs typeface="Arial"/>
            </a:endParaRPr>
          </a:p>
          <a:p>
            <a:pPr marL="0" indent="0">
              <a:buNone/>
            </a:pPr>
            <a:endParaRPr lang="en-GB" sz="3600" dirty="0" smtClean="0">
              <a:cs typeface="Arial"/>
            </a:endParaRPr>
          </a:p>
          <a:p>
            <a:pPr marL="0" indent="0">
              <a:buNone/>
            </a:pPr>
            <a:r>
              <a:rPr lang="en-GB" sz="3600" dirty="0" smtClean="0">
                <a:cs typeface="Arial"/>
              </a:rPr>
              <a:t>7. Grade</a:t>
            </a:r>
            <a:endParaRPr lang="en-GB" sz="3600" dirty="0" smtClean="0">
              <a:cs typeface="Arial"/>
            </a:endParaRPr>
          </a:p>
        </p:txBody>
      </p:sp>
    </p:spTree>
    <p:extLst>
      <p:ext uri="{BB962C8B-B14F-4D97-AF65-F5344CB8AC3E}">
        <p14:creationId xmlns:p14="http://schemas.microsoft.com/office/powerpoint/2010/main" val="276915572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325" y="10"/>
            <a:ext cx="12191675" cy="6857990"/>
          </a:xfrm>
          <a:prstGeom prst="rect">
            <a:avLst/>
          </a:prstGeom>
        </p:spPr>
      </p:pic>
      <p:sp>
        <p:nvSpPr>
          <p:cNvPr id="2" name="Title 1"/>
          <p:cNvSpPr>
            <a:spLocks noGrp="1"/>
          </p:cNvSpPr>
          <p:nvPr>
            <p:ph type="title"/>
          </p:nvPr>
        </p:nvSpPr>
        <p:spPr>
          <a:xfrm>
            <a:off x="266700" y="10"/>
            <a:ext cx="10687812" cy="1325562"/>
          </a:xfrm>
        </p:spPr>
        <p:txBody>
          <a:bodyPr>
            <a:normAutofit/>
          </a:bodyPr>
          <a:lstStyle/>
          <a:p>
            <a:pPr algn="ctr"/>
            <a:r>
              <a:rPr lang="en-GB" b="1" dirty="0" smtClean="0">
                <a:ea typeface="+mj-lt"/>
                <a:cs typeface="+mj-lt"/>
              </a:rPr>
              <a:t>Accessing Feedback</a:t>
            </a:r>
            <a:endParaRPr lang="en-GB" b="1" dirty="0">
              <a:cs typeface="Arial"/>
            </a:endParaRPr>
          </a:p>
        </p:txBody>
      </p:sp>
      <p:sp>
        <p:nvSpPr>
          <p:cNvPr id="3" name="Subtitle 2"/>
          <p:cNvSpPr>
            <a:spLocks noGrp="1"/>
          </p:cNvSpPr>
          <p:nvPr>
            <p:ph idx="1"/>
          </p:nvPr>
        </p:nvSpPr>
        <p:spPr>
          <a:xfrm>
            <a:off x="266700" y="1611993"/>
            <a:ext cx="10896600" cy="4351337"/>
          </a:xfrm>
        </p:spPr>
        <p:txBody>
          <a:bodyPr vert="horz" lIns="91440" tIns="45720" rIns="91440" bIns="45720" rtlCol="0" anchor="t">
            <a:noAutofit/>
          </a:bodyPr>
          <a:lstStyle/>
          <a:p>
            <a:r>
              <a:rPr lang="en-GB" sz="3600" dirty="0" smtClean="0">
                <a:cs typeface="Arial"/>
              </a:rPr>
              <a:t>Follow </a:t>
            </a:r>
            <a:r>
              <a:rPr lang="en-GB" sz="3600" dirty="0">
                <a:cs typeface="Arial"/>
              </a:rPr>
              <a:t>these </a:t>
            </a:r>
            <a:r>
              <a:rPr lang="en-GB" sz="3600" dirty="0" smtClean="0">
                <a:cs typeface="Arial"/>
              </a:rPr>
              <a:t>steps on </a:t>
            </a:r>
            <a:r>
              <a:rPr lang="en-GB" sz="3600" dirty="0">
                <a:cs typeface="Arial"/>
              </a:rPr>
              <a:t>Moodle: </a:t>
            </a:r>
            <a:r>
              <a:rPr lang="en-GB" sz="3600" dirty="0">
                <a:cs typeface="Arial"/>
                <a:hlinkClick r:id="rId3"/>
              </a:rPr>
              <a:t>https://</a:t>
            </a:r>
            <a:r>
              <a:rPr lang="en-GB" sz="3600" dirty="0" smtClean="0">
                <a:cs typeface="Arial"/>
                <a:hlinkClick r:id="rId3"/>
              </a:rPr>
              <a:t>moodle.uwtsd.ac.uk/course/view.php?id=5792</a:t>
            </a:r>
            <a:endParaRPr lang="en-GB" sz="3600" dirty="0" smtClean="0">
              <a:cs typeface="Arial"/>
            </a:endParaRPr>
          </a:p>
          <a:p>
            <a:endParaRPr lang="en-GB" sz="3600" dirty="0">
              <a:cs typeface="Arial"/>
            </a:endParaRPr>
          </a:p>
          <a:p>
            <a:r>
              <a:rPr lang="en-GB" sz="3600" dirty="0" smtClean="0">
                <a:cs typeface="Arial"/>
              </a:rPr>
              <a:t>If you need more clarity, ask your tutor</a:t>
            </a:r>
            <a:endParaRPr lang="en-GB" sz="3600" dirty="0" smtClean="0">
              <a:cs typeface="Arial"/>
            </a:endParaRPr>
          </a:p>
        </p:txBody>
      </p:sp>
    </p:spTree>
    <p:extLst>
      <p:ext uri="{BB962C8B-B14F-4D97-AF65-F5344CB8AC3E}">
        <p14:creationId xmlns:p14="http://schemas.microsoft.com/office/powerpoint/2010/main" val="3934106364"/>
      </p:ext>
    </p:extLst>
  </p:cSld>
  <p:clrMapOvr>
    <a:masterClrMapping/>
  </p:clrMapOvr>
  <p:timing>
    <p:tnLst>
      <p:par>
        <p:cTn id="1" dur="indefinite" restart="never" nodeType="tmRoot"/>
      </p:par>
    </p:tnLst>
  </p:timing>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B6BF7B2-FB69-4B44-86B6-4FD86A9465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426D200-0F23-4826-8DC0-7B2E7704BE4D}">
  <ds:schemaRefs>
    <ds:schemaRef ds:uri="http://schemas.microsoft.com/sharepoint/v3/contenttype/forms"/>
  </ds:schemaRefs>
</ds:datastoreItem>
</file>

<file path=customXml/itemProps3.xml><?xml version="1.0" encoding="utf-8"?>
<ds:datastoreItem xmlns:ds="http://schemas.openxmlformats.org/officeDocument/2006/customXml" ds:itemID="{D212C824-AC1C-47A0-BDC0-C3803CDB3A8B}">
  <ds:schemaRefs>
    <ds:schemaRef ds:uri="http://schemas.microsoft.com/office/infopath/2007/PartnerControls"/>
    <ds:schemaRef ds:uri="http://purl.org/dc/elements/1.1/"/>
    <ds:schemaRef ds:uri="http://schemas.microsoft.com/office/2006/metadata/properties"/>
    <ds:schemaRef ds:uri="http://purl.org/dc/terms/"/>
    <ds:schemaRef ds:uri="18e00798-69c8-4d73-a841-5247a1895ee0"/>
    <ds:schemaRef ds:uri="http://www.w3.org/XML/1998/namespace"/>
    <ds:schemaRef ds:uri="http://schemas.openxmlformats.org/package/2006/metadata/core-properties"/>
    <ds:schemaRef ds:uri="53eb33a0-f383-4069-9f53-0e79fd56955c"/>
    <ds:schemaRef ds:uri="http://schemas.microsoft.com/office/2006/documentManagement/typ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184</TotalTime>
  <Words>1035</Words>
  <Application>Microsoft Office PowerPoint</Application>
  <PresentationFormat>Widescreen</PresentationFormat>
  <Paragraphs>88</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Century Schoolbook</vt:lpstr>
      <vt:lpstr>Wingdings 2</vt:lpstr>
      <vt:lpstr>View</vt:lpstr>
      <vt:lpstr>DEALING WITH FEEDBACK  </vt:lpstr>
      <vt:lpstr>What’s the point of assessment?</vt:lpstr>
      <vt:lpstr>What are formative and summative assessments?</vt:lpstr>
      <vt:lpstr> What is feedback (anyway)?    </vt:lpstr>
      <vt:lpstr>What is feedback (anyway)?</vt:lpstr>
      <vt:lpstr>feedback | feed-back, n.</vt:lpstr>
      <vt:lpstr>feedback | feed-back, n.</vt:lpstr>
      <vt:lpstr>HOW DOES  FEEDBACK MAKE YOU FEEL?  </vt:lpstr>
      <vt:lpstr>PowerPoint Presentation</vt:lpstr>
      <vt:lpstr>PowerPoint Presentation</vt:lpstr>
      <vt:lpstr>HOW SHOULD YOU RESPOND TO FEEDBACK? </vt:lpstr>
      <vt:lpstr>What types of feedback are there?</vt:lpstr>
      <vt:lpstr>What types of feedback are there?</vt:lpstr>
      <vt:lpstr> </vt:lpstr>
      <vt:lpstr>Alex’s (Idiosyncratic) Feedback Rules</vt:lpstr>
      <vt:lpstr>Alex’s (Idiosyncratic) Feedback Rules</vt:lpstr>
      <vt:lpstr>Alex’s (Idiosyncratic) Feedback Rules</vt:lpstr>
      <vt:lpstr>Alex’s (Idiosyncratic) Feedback Rules</vt:lpstr>
      <vt:lpstr>Alex’s (Idiosyncratic) Feedback Rules</vt:lpstr>
      <vt:lpstr>Accessing Feedback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Deadlines and Feedback</dc:title>
  <dc:creator>Alexander Scott</dc:creator>
  <cp:lastModifiedBy>Alexander Scott</cp:lastModifiedBy>
  <cp:revision>18</cp:revision>
  <cp:lastPrinted>2020-11-24T11:25:40Z</cp:lastPrinted>
  <dcterms:created xsi:type="dcterms:W3CDTF">2020-11-20T14:53:53Z</dcterms:created>
  <dcterms:modified xsi:type="dcterms:W3CDTF">2020-12-01T08:44:30Z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