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27"/>
  </p:notesMasterIdLst>
  <p:handoutMasterIdLst>
    <p:handoutMasterId r:id="rId28"/>
  </p:handoutMasterIdLst>
  <p:sldIdLst>
    <p:sldId id="493" r:id="rId2"/>
    <p:sldId id="278" r:id="rId3"/>
    <p:sldId id="419" r:id="rId4"/>
    <p:sldId id="469" r:id="rId5"/>
    <p:sldId id="494" r:id="rId6"/>
    <p:sldId id="470" r:id="rId7"/>
    <p:sldId id="471" r:id="rId8"/>
    <p:sldId id="472" r:id="rId9"/>
    <p:sldId id="473" r:id="rId10"/>
    <p:sldId id="474" r:id="rId11"/>
    <p:sldId id="475" r:id="rId12"/>
    <p:sldId id="476" r:id="rId13"/>
    <p:sldId id="477" r:id="rId14"/>
    <p:sldId id="478" r:id="rId15"/>
    <p:sldId id="479" r:id="rId16"/>
    <p:sldId id="434" r:id="rId17"/>
    <p:sldId id="480" r:id="rId18"/>
    <p:sldId id="482" r:id="rId19"/>
    <p:sldId id="483" r:id="rId20"/>
    <p:sldId id="484" r:id="rId21"/>
    <p:sldId id="485" r:id="rId22"/>
    <p:sldId id="450" r:id="rId23"/>
    <p:sldId id="452" r:id="rId24"/>
    <p:sldId id="456" r:id="rId25"/>
    <p:sldId id="468" r:id="rId26"/>
  </p:sldIdLst>
  <p:sldSz cx="9144000" cy="6858000" type="screen4x3"/>
  <p:notesSz cx="6669088" cy="97536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2">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0C0C0"/>
    <a:srgbClr val="5F5F5F"/>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8030" autoAdjust="0"/>
    <p:restoredTop sz="93382" autoAdjust="0"/>
  </p:normalViewPr>
  <p:slideViewPr>
    <p:cSldViewPr>
      <p:cViewPr varScale="1">
        <p:scale>
          <a:sx n="60" d="100"/>
          <a:sy n="60" d="100"/>
        </p:scale>
        <p:origin x="756" y="4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00" d="100"/>
        <a:sy n="100" d="100"/>
      </p:scale>
      <p:origin x="0" y="0"/>
    </p:cViewPr>
  </p:sorterViewPr>
  <p:notesViewPr>
    <p:cSldViewPr>
      <p:cViewPr varScale="1">
        <p:scale>
          <a:sx n="61" d="100"/>
          <a:sy n="61" d="100"/>
        </p:scale>
        <p:origin x="-1698" y="-54"/>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57274D4A-6071-4C31-A995-8D631746066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vl1pPr>
          </a:lstStyle>
          <a:p>
            <a:pPr>
              <a:defRPr/>
            </a:pPr>
            <a:endParaRPr lang="en-GB" altLang="en-US"/>
          </a:p>
        </p:txBody>
      </p:sp>
      <p:sp>
        <p:nvSpPr>
          <p:cNvPr id="109571" name="Rectangle 3">
            <a:extLst>
              <a:ext uri="{FF2B5EF4-FFF2-40B4-BE49-F238E27FC236}">
                <a16:creationId xmlns:a16="http://schemas.microsoft.com/office/drawing/2014/main" id="{BADEFA6E-7C85-4A2D-AB54-6E16E24BFB99}"/>
              </a:ext>
            </a:extLst>
          </p:cNvPr>
          <p:cNvSpPr>
            <a:spLocks noGrp="1" noChangeArrowheads="1"/>
          </p:cNvSpPr>
          <p:nvPr>
            <p:ph type="dt" sz="quarter" idx="1"/>
          </p:nvPr>
        </p:nvSpPr>
        <p:spPr bwMode="auto">
          <a:xfrm>
            <a:off x="3776663" y="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vl1pPr>
          </a:lstStyle>
          <a:p>
            <a:pPr>
              <a:defRPr/>
            </a:pPr>
            <a:endParaRPr lang="en-GB" altLang="en-US"/>
          </a:p>
        </p:txBody>
      </p:sp>
      <p:sp>
        <p:nvSpPr>
          <p:cNvPr id="109572" name="Rectangle 4">
            <a:extLst>
              <a:ext uri="{FF2B5EF4-FFF2-40B4-BE49-F238E27FC236}">
                <a16:creationId xmlns:a16="http://schemas.microsoft.com/office/drawing/2014/main" id="{52806E7A-8B06-4D8A-8399-677A8B7BC099}"/>
              </a:ext>
            </a:extLst>
          </p:cNvPr>
          <p:cNvSpPr>
            <a:spLocks noGrp="1" noChangeArrowheads="1"/>
          </p:cNvSpPr>
          <p:nvPr>
            <p:ph type="ftr" sz="quarter" idx="2"/>
          </p:nvPr>
        </p:nvSpPr>
        <p:spPr bwMode="auto">
          <a:xfrm>
            <a:off x="0" y="926465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vl1pPr>
          </a:lstStyle>
          <a:p>
            <a:pPr>
              <a:defRPr/>
            </a:pPr>
            <a:endParaRPr lang="en-GB" altLang="en-US"/>
          </a:p>
        </p:txBody>
      </p:sp>
      <p:sp>
        <p:nvSpPr>
          <p:cNvPr id="109573" name="Rectangle 5">
            <a:extLst>
              <a:ext uri="{FF2B5EF4-FFF2-40B4-BE49-F238E27FC236}">
                <a16:creationId xmlns:a16="http://schemas.microsoft.com/office/drawing/2014/main" id="{D0AFD47A-B545-4C2A-9CEB-19E3DDEAA340}"/>
              </a:ext>
            </a:extLst>
          </p:cNvPr>
          <p:cNvSpPr>
            <a:spLocks noGrp="1" noChangeArrowheads="1"/>
          </p:cNvSpPr>
          <p:nvPr>
            <p:ph type="sldNum" sz="quarter" idx="3"/>
          </p:nvPr>
        </p:nvSpPr>
        <p:spPr bwMode="auto">
          <a:xfrm>
            <a:off x="3776663" y="926465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vl1pPr>
          </a:lstStyle>
          <a:p>
            <a:pPr>
              <a:defRPr/>
            </a:pPr>
            <a:fld id="{EB3EE64B-EB71-4E2B-93C1-F4117BD13F79}" type="slidenum">
              <a:rPr lang="en-GB" altLang="en-US"/>
              <a:pPr>
                <a:defRPr/>
              </a:pPr>
              <a:t>‹#›</a:t>
            </a:fld>
            <a:endParaRPr lang="en-GB" altLang="en-US"/>
          </a:p>
        </p:txBody>
      </p:sp>
    </p:spTree>
    <p:extLst>
      <p:ext uri="{BB962C8B-B14F-4D97-AF65-F5344CB8AC3E}">
        <p14:creationId xmlns:p14="http://schemas.microsoft.com/office/powerpoint/2010/main" val="312265789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F97D3AEC-DAC3-4500-8659-DFA8FD0DBFF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3" name="Rectangle 3">
            <a:extLst>
              <a:ext uri="{FF2B5EF4-FFF2-40B4-BE49-F238E27FC236}">
                <a16:creationId xmlns:a16="http://schemas.microsoft.com/office/drawing/2014/main" id="{160B9893-99AA-40C5-B429-8512093DCAE5}"/>
              </a:ext>
            </a:extLst>
          </p:cNvPr>
          <p:cNvSpPr>
            <a:spLocks noGrp="1" noChangeArrowheads="1"/>
          </p:cNvSpPr>
          <p:nvPr>
            <p:ph type="dt" idx="1"/>
          </p:nvPr>
        </p:nvSpPr>
        <p:spPr bwMode="auto">
          <a:xfrm>
            <a:off x="377825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a:p>
        </p:txBody>
      </p:sp>
      <p:sp>
        <p:nvSpPr>
          <p:cNvPr id="4100" name="Rectangle 4"/>
          <p:cNvSpPr>
            <a:spLocks noGrp="1" noRot="1" noChangeAspect="1" noChangeArrowheads="1" noTextEdit="1"/>
          </p:cNvSpPr>
          <p:nvPr>
            <p:ph type="sldImg" idx="2"/>
          </p:nvPr>
        </p:nvSpPr>
        <p:spPr bwMode="auto">
          <a:xfrm>
            <a:off x="895350" y="730250"/>
            <a:ext cx="4878388" cy="365918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ECD89C32-CF52-4DF8-9846-7469C765B3C5}"/>
              </a:ext>
            </a:extLst>
          </p:cNvPr>
          <p:cNvSpPr>
            <a:spLocks noGrp="1" noChangeArrowheads="1"/>
          </p:cNvSpPr>
          <p:nvPr>
            <p:ph type="body" sz="quarter" idx="3"/>
          </p:nvPr>
        </p:nvSpPr>
        <p:spPr bwMode="auto">
          <a:xfrm>
            <a:off x="889000" y="4632325"/>
            <a:ext cx="4891088" cy="439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0881B87C-B2F0-403D-8047-490EAD13F442}"/>
              </a:ext>
            </a:extLst>
          </p:cNvPr>
          <p:cNvSpPr>
            <a:spLocks noGrp="1" noChangeArrowheads="1"/>
          </p:cNvSpPr>
          <p:nvPr>
            <p:ph type="ftr" sz="quarter" idx="4"/>
          </p:nvPr>
        </p:nvSpPr>
        <p:spPr bwMode="auto">
          <a:xfrm>
            <a:off x="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7" name="Rectangle 7">
            <a:extLst>
              <a:ext uri="{FF2B5EF4-FFF2-40B4-BE49-F238E27FC236}">
                <a16:creationId xmlns:a16="http://schemas.microsoft.com/office/drawing/2014/main" id="{AC955B34-3EBE-4CF3-8FA5-A6B243E1714D}"/>
              </a:ext>
            </a:extLst>
          </p:cNvPr>
          <p:cNvSpPr>
            <a:spLocks noGrp="1" noChangeArrowheads="1"/>
          </p:cNvSpPr>
          <p:nvPr>
            <p:ph type="sldNum" sz="quarter" idx="5"/>
          </p:nvPr>
        </p:nvSpPr>
        <p:spPr bwMode="auto">
          <a:xfrm>
            <a:off x="377825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81B164FB-C17E-44B0-8405-045844A6C61F}" type="slidenum">
              <a:rPr lang="en-GB" altLang="en-US"/>
              <a:pPr>
                <a:defRPr/>
              </a:pPr>
              <a:t>‹#›</a:t>
            </a:fld>
            <a:endParaRPr lang="en-GB" altLang="en-US"/>
          </a:p>
        </p:txBody>
      </p:sp>
    </p:spTree>
    <p:extLst>
      <p:ext uri="{BB962C8B-B14F-4D97-AF65-F5344CB8AC3E}">
        <p14:creationId xmlns:p14="http://schemas.microsoft.com/office/powerpoint/2010/main" val="271324776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E9959E96-1061-4E2E-B998-2EDD65CD9656}" type="slidenum">
              <a:rPr lang="en-US" smtClean="0"/>
              <a:pPr/>
              <a:t>3</a:t>
            </a:fld>
            <a:endParaRPr lang="en-US"/>
          </a:p>
        </p:txBody>
      </p:sp>
    </p:spTree>
    <p:extLst>
      <p:ext uri="{BB962C8B-B14F-4D97-AF65-F5344CB8AC3E}">
        <p14:creationId xmlns:p14="http://schemas.microsoft.com/office/powerpoint/2010/main" val="230694062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5BA379F-2687-42D5-BD11-CCFD486FA934}"/>
              </a:ext>
            </a:extLst>
          </p:cNvPr>
          <p:cNvSpPr>
            <a:spLocks noGrp="1"/>
          </p:cNvSpPr>
          <p:nvPr>
            <p:ph type="dt" sz="half" idx="10"/>
          </p:nvPr>
        </p:nvSpPr>
        <p:spPr>
          <a:xfrm>
            <a:off x="395288" y="6524625"/>
            <a:ext cx="971550" cy="219075"/>
          </a:xfrm>
        </p:spPr>
        <p:txBody>
          <a:bodyPr/>
          <a:lstStyle>
            <a:lvl1pPr>
              <a:defRPr/>
            </a:lvl1pPr>
          </a:lstStyle>
          <a:p>
            <a:pPr>
              <a:defRPr/>
            </a:pPr>
            <a:fld id="{7A025B2A-A06D-244E-9AE6-D880823983AC}" type="datetime1">
              <a:rPr lang="en-GB" altLang="en-US" smtClean="0"/>
              <a:t>18/10/2024</a:t>
            </a:fld>
            <a:endParaRPr lang="en-GB" altLang="en-US"/>
          </a:p>
        </p:txBody>
      </p:sp>
      <p:sp>
        <p:nvSpPr>
          <p:cNvPr id="5" name="Footer Placeholder 4">
            <a:extLst>
              <a:ext uri="{FF2B5EF4-FFF2-40B4-BE49-F238E27FC236}">
                <a16:creationId xmlns:a16="http://schemas.microsoft.com/office/drawing/2014/main" id="{6DDC0210-3A98-4E80-A493-9097B8EA885E}"/>
              </a:ext>
            </a:extLst>
          </p:cNvPr>
          <p:cNvSpPr>
            <a:spLocks noGrp="1"/>
          </p:cNvSpPr>
          <p:nvPr>
            <p:ph type="ftr" sz="quarter" idx="11"/>
          </p:nvPr>
        </p:nvSpPr>
        <p:spPr>
          <a:xfrm>
            <a:off x="4140200" y="6381750"/>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r>
              <a:rPr lang="en-GB" altLang="en-US"/>
              <a:t>Ching Yang. UWTSD. Oct '15</a:t>
            </a:r>
          </a:p>
        </p:txBody>
      </p:sp>
      <p:sp>
        <p:nvSpPr>
          <p:cNvPr id="6" name="Slide Number Placeholder 5">
            <a:extLst>
              <a:ext uri="{FF2B5EF4-FFF2-40B4-BE49-F238E27FC236}">
                <a16:creationId xmlns:a16="http://schemas.microsoft.com/office/drawing/2014/main" id="{EF529589-853B-4D1C-BB9C-5B46B696F2A6}"/>
              </a:ext>
            </a:extLst>
          </p:cNvPr>
          <p:cNvSpPr>
            <a:spLocks noGrp="1"/>
          </p:cNvSpPr>
          <p:nvPr>
            <p:ph type="sldNum" sz="quarter" idx="12"/>
          </p:nvPr>
        </p:nvSpPr>
        <p:spPr/>
        <p:txBody>
          <a:bodyPr/>
          <a:lstStyle>
            <a:lvl1pPr>
              <a:defRPr/>
            </a:lvl1pPr>
          </a:lstStyle>
          <a:p>
            <a:pPr>
              <a:defRPr/>
            </a:pPr>
            <a:fld id="{F905DF63-1FF9-46D5-8FED-1829CDB5D9EE}" type="slidenum">
              <a:rPr lang="en-GB" altLang="en-US"/>
              <a:pPr>
                <a:defRPr/>
              </a:pPr>
              <a:t>‹#›</a:t>
            </a:fld>
            <a:endParaRPr lang="en-GB" altLang="en-US"/>
          </a:p>
        </p:txBody>
      </p:sp>
    </p:spTree>
    <p:extLst>
      <p:ext uri="{BB962C8B-B14F-4D97-AF65-F5344CB8AC3E}">
        <p14:creationId xmlns:p14="http://schemas.microsoft.com/office/powerpoint/2010/main" val="38123989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E86CF0-C040-4ECE-8BD3-C00954DCC01A}"/>
              </a:ext>
            </a:extLst>
          </p:cNvPr>
          <p:cNvSpPr>
            <a:spLocks noGrp="1"/>
          </p:cNvSpPr>
          <p:nvPr>
            <p:ph type="dt" sz="half" idx="10"/>
          </p:nvPr>
        </p:nvSpPr>
        <p:spPr/>
        <p:txBody>
          <a:bodyPr/>
          <a:lstStyle>
            <a:lvl1pPr>
              <a:defRPr/>
            </a:lvl1pPr>
          </a:lstStyle>
          <a:p>
            <a:pPr>
              <a:defRPr/>
            </a:pPr>
            <a:fld id="{EFE8E06A-E05A-C64B-9653-68396C333F61}" type="datetime1">
              <a:rPr lang="en-GB" altLang="en-US" smtClean="0"/>
              <a:t>18/10/2024</a:t>
            </a:fld>
            <a:endParaRPr lang="en-GB" altLang="en-US"/>
          </a:p>
        </p:txBody>
      </p:sp>
      <p:sp>
        <p:nvSpPr>
          <p:cNvPr id="5" name="Footer Placeholder 4">
            <a:extLst>
              <a:ext uri="{FF2B5EF4-FFF2-40B4-BE49-F238E27FC236}">
                <a16:creationId xmlns:a16="http://schemas.microsoft.com/office/drawing/2014/main" id="{664C04FF-0357-4130-AC28-3F988C577F5A}"/>
              </a:ext>
            </a:extLst>
          </p:cNvPr>
          <p:cNvSpPr>
            <a:spLocks noGrp="1"/>
          </p:cNvSpPr>
          <p:nvPr>
            <p:ph type="ftr" sz="quarter" idx="11"/>
          </p:nvPr>
        </p:nvSpPr>
        <p:spPr>
          <a:xfrm>
            <a:off x="3132138" y="6461125"/>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r>
              <a:rPr lang="en-GB" altLang="en-US"/>
              <a:t>Ching Yang. UWTSD. Oct '15</a:t>
            </a:r>
          </a:p>
        </p:txBody>
      </p:sp>
      <p:sp>
        <p:nvSpPr>
          <p:cNvPr id="6" name="Slide Number Placeholder 5">
            <a:extLst>
              <a:ext uri="{FF2B5EF4-FFF2-40B4-BE49-F238E27FC236}">
                <a16:creationId xmlns:a16="http://schemas.microsoft.com/office/drawing/2014/main" id="{49EDCEDB-BC6D-4588-B62D-E297C3288852}"/>
              </a:ext>
            </a:extLst>
          </p:cNvPr>
          <p:cNvSpPr>
            <a:spLocks noGrp="1"/>
          </p:cNvSpPr>
          <p:nvPr>
            <p:ph type="sldNum" sz="quarter" idx="12"/>
          </p:nvPr>
        </p:nvSpPr>
        <p:spPr/>
        <p:txBody>
          <a:bodyPr/>
          <a:lstStyle>
            <a:lvl1pPr>
              <a:defRPr/>
            </a:lvl1pPr>
          </a:lstStyle>
          <a:p>
            <a:pPr>
              <a:defRPr/>
            </a:pPr>
            <a:fld id="{6550E941-99E4-4403-A917-B30FF69A9617}" type="slidenum">
              <a:rPr lang="en-GB" altLang="en-US"/>
              <a:pPr>
                <a:defRPr/>
              </a:pPr>
              <a:t>‹#›</a:t>
            </a:fld>
            <a:endParaRPr lang="en-GB" altLang="en-US"/>
          </a:p>
        </p:txBody>
      </p:sp>
    </p:spTree>
    <p:extLst>
      <p:ext uri="{BB962C8B-B14F-4D97-AF65-F5344CB8AC3E}">
        <p14:creationId xmlns:p14="http://schemas.microsoft.com/office/powerpoint/2010/main" val="258251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84C5BC1F-ECEC-7D4A-874C-B3EC9D5B9055}" type="datetime1">
              <a:rPr lang="en-GB" altLang="en-US" smtClean="0"/>
              <a:t>18/10/2024</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9F0CEAE2-E49E-4389-B4D7-B5A65611D1B7}" type="slidenum">
              <a:rPr lang="en-GB" altLang="en-US"/>
              <a:pPr>
                <a:defRPr/>
              </a:pPr>
              <a:t>‹#›</a:t>
            </a:fld>
            <a:endParaRPr lang="en-GB" altLang="en-US"/>
          </a:p>
        </p:txBody>
      </p:sp>
    </p:spTree>
    <p:extLst>
      <p:ext uri="{BB962C8B-B14F-4D97-AF65-F5344CB8AC3E}">
        <p14:creationId xmlns:p14="http://schemas.microsoft.com/office/powerpoint/2010/main" val="2014937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2C63CCBD-8E07-EC4B-984C-8270035F7575}" type="datetime1">
              <a:rPr lang="en-GB" altLang="en-US" smtClean="0"/>
              <a:t>18/10/2024</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86495F9-B3F5-4DDF-9323-6CEC80C52C17}" type="slidenum">
              <a:rPr lang="en-GB" altLang="en-US"/>
              <a:pPr>
                <a:defRPr/>
              </a:pPr>
              <a:t>‹#›</a:t>
            </a:fld>
            <a:endParaRPr lang="en-GB" altLang="en-US"/>
          </a:p>
        </p:txBody>
      </p:sp>
    </p:spTree>
    <p:extLst>
      <p:ext uri="{BB962C8B-B14F-4D97-AF65-F5344CB8AC3E}">
        <p14:creationId xmlns:p14="http://schemas.microsoft.com/office/powerpoint/2010/main" val="6949152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99341203-B4BB-A04E-B895-8CD234538550}" type="datetime1">
              <a:rPr lang="en-GB" altLang="en-US" smtClean="0"/>
              <a:t>18/10/2024</a:t>
            </a:fld>
            <a:endParaRPr lang="en-GB" altLang="en-US"/>
          </a:p>
        </p:txBody>
      </p:sp>
      <p:sp>
        <p:nvSpPr>
          <p:cNvPr id="8"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0669F83E-C611-4B90-8FAE-1379528B23C3}" type="slidenum">
              <a:rPr lang="en-GB" altLang="en-US"/>
              <a:pPr>
                <a:defRPr/>
              </a:pPr>
              <a:t>‹#›</a:t>
            </a:fld>
            <a:endParaRPr lang="en-GB" altLang="en-US"/>
          </a:p>
        </p:txBody>
      </p:sp>
    </p:spTree>
    <p:extLst>
      <p:ext uri="{BB962C8B-B14F-4D97-AF65-F5344CB8AC3E}">
        <p14:creationId xmlns:p14="http://schemas.microsoft.com/office/powerpoint/2010/main" val="2644807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9B13DF53-91B6-9445-A2CA-ABB11331E7A4}" type="datetime1">
              <a:rPr lang="en-GB" altLang="en-US" smtClean="0"/>
              <a:t>18/10/2024</a:t>
            </a:fld>
            <a:endParaRPr lang="en-GB" altLang="en-US"/>
          </a:p>
        </p:txBody>
      </p:sp>
      <p:sp>
        <p:nvSpPr>
          <p:cNvPr id="4"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FAF5663D-1B9D-48C8-BD8E-835F92F174D7}" type="slidenum">
              <a:rPr lang="en-GB" altLang="en-US"/>
              <a:pPr>
                <a:defRPr/>
              </a:pPr>
              <a:t>‹#›</a:t>
            </a:fld>
            <a:endParaRPr lang="en-GB" altLang="en-US"/>
          </a:p>
        </p:txBody>
      </p:sp>
    </p:spTree>
    <p:extLst>
      <p:ext uri="{BB962C8B-B14F-4D97-AF65-F5344CB8AC3E}">
        <p14:creationId xmlns:p14="http://schemas.microsoft.com/office/powerpoint/2010/main" val="1220749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90A7F279-FAE4-5B4D-94AA-1586C826F033}" type="datetime1">
              <a:rPr lang="en-GB" altLang="en-US" smtClean="0"/>
              <a:t>18/10/2024</a:t>
            </a:fld>
            <a:endParaRPr lang="en-GB" altLang="en-US"/>
          </a:p>
        </p:txBody>
      </p:sp>
      <p:sp>
        <p:nvSpPr>
          <p:cNvPr id="3"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AA1819AB-B9DA-41D7-8C91-5DE9528F5AA4}" type="slidenum">
              <a:rPr lang="en-GB" altLang="en-US"/>
              <a:pPr>
                <a:defRPr/>
              </a:pPr>
              <a:t>‹#›</a:t>
            </a:fld>
            <a:endParaRPr lang="en-GB" altLang="en-US"/>
          </a:p>
        </p:txBody>
      </p:sp>
    </p:spTree>
    <p:extLst>
      <p:ext uri="{BB962C8B-B14F-4D97-AF65-F5344CB8AC3E}">
        <p14:creationId xmlns:p14="http://schemas.microsoft.com/office/powerpoint/2010/main" val="1826422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0B44D52A-3882-0A4B-8280-61FF9F73E79F}" type="datetime1">
              <a:rPr lang="en-GB" altLang="en-US" smtClean="0"/>
              <a:t>18/10/2024</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EF707D33-CDDE-408A-A9D9-8533BBB69567}" type="slidenum">
              <a:rPr lang="en-GB" altLang="en-US"/>
              <a:pPr>
                <a:defRPr/>
              </a:pPr>
              <a:t>‹#›</a:t>
            </a:fld>
            <a:endParaRPr lang="en-GB" altLang="en-US"/>
          </a:p>
        </p:txBody>
      </p:sp>
    </p:spTree>
    <p:extLst>
      <p:ext uri="{BB962C8B-B14F-4D97-AF65-F5344CB8AC3E}">
        <p14:creationId xmlns:p14="http://schemas.microsoft.com/office/powerpoint/2010/main" val="29544884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F2BDA589-475C-394E-AFB9-1577C33C4407}" type="datetime1">
              <a:rPr lang="en-GB" altLang="en-US" smtClean="0"/>
              <a:t>18/10/2024</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1C564236-0921-40F4-A526-D08299A9CEDF}" type="slidenum">
              <a:rPr lang="en-GB" altLang="en-US"/>
              <a:pPr>
                <a:defRPr/>
              </a:pPr>
              <a:t>‹#›</a:t>
            </a:fld>
            <a:endParaRPr lang="en-GB" altLang="en-US"/>
          </a:p>
        </p:txBody>
      </p:sp>
    </p:spTree>
    <p:extLst>
      <p:ext uri="{BB962C8B-B14F-4D97-AF65-F5344CB8AC3E}">
        <p14:creationId xmlns:p14="http://schemas.microsoft.com/office/powerpoint/2010/main" val="3529993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7BE60C29-D58E-EC48-8BA8-45A67E5A949A}" type="datetime1">
              <a:rPr lang="en-GB" altLang="en-US" smtClean="0"/>
              <a:t>18/10/2024</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C05FFBAA-7097-4EBF-8EC8-BA13F122F32E}" type="slidenum">
              <a:rPr lang="en-GB" altLang="en-US"/>
              <a:pPr>
                <a:defRPr/>
              </a:pPr>
              <a:t>‹#›</a:t>
            </a:fld>
            <a:endParaRPr lang="en-GB" altLang="en-US"/>
          </a:p>
        </p:txBody>
      </p:sp>
    </p:spTree>
    <p:extLst>
      <p:ext uri="{BB962C8B-B14F-4D97-AF65-F5344CB8AC3E}">
        <p14:creationId xmlns:p14="http://schemas.microsoft.com/office/powerpoint/2010/main" val="1342130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0029B1BA-CF62-A340-A99B-2854159955DB}" type="datetime1">
              <a:rPr lang="en-GB" altLang="en-US" smtClean="0"/>
              <a:t>18/10/2024</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F27268F-FCE8-404C-B794-14F77261286D}" type="slidenum">
              <a:rPr lang="en-GB" altLang="en-US"/>
              <a:pPr>
                <a:defRPr/>
              </a:pPr>
              <a:t>‹#›</a:t>
            </a:fld>
            <a:endParaRPr lang="en-GB" altLang="en-US"/>
          </a:p>
        </p:txBody>
      </p:sp>
    </p:spTree>
    <p:extLst>
      <p:ext uri="{BB962C8B-B14F-4D97-AF65-F5344CB8AC3E}">
        <p14:creationId xmlns:p14="http://schemas.microsoft.com/office/powerpoint/2010/main" val="30484253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B60AF25E-D893-2B46-90A6-179B17B1ACCE}" type="datetime1">
              <a:rPr lang="en-GB" altLang="en-US" smtClean="0"/>
              <a:t>18/10/2024</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AD58E4E2-7891-4D91-AF5F-9946CA6D74F2}"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786" r:id="rId1"/>
    <p:sldLayoutId id="2147483787"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Lst>
  <p:hf sldNum="0"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tif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hyperlink" Target="https://youtu.be/xJFpEjxFYWk"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ctrTitle"/>
          </p:nvPr>
        </p:nvSpPr>
        <p:spPr>
          <a:xfrm>
            <a:off x="5076056" y="3933056"/>
            <a:ext cx="4067944" cy="1235066"/>
          </a:xfrm>
        </p:spPr>
        <p:txBody>
          <a:bodyPr/>
          <a:lstStyle/>
          <a:p>
            <a:pPr eaLnBrk="1" hangingPunct="1"/>
            <a:r>
              <a:rPr lang="en-GB" altLang="en-US" sz="2400" b="1" dirty="0"/>
              <a:t>Week 9: Session 1 &amp; 2: </a:t>
            </a:r>
            <a:br>
              <a:rPr lang="en-GB" altLang="en-US" sz="2400" b="1" dirty="0"/>
            </a:br>
            <a:r>
              <a:rPr lang="en-GB" altLang="en-US" sz="2400" b="1" dirty="0"/>
              <a:t>Big Data &amp; Business Implications</a:t>
            </a:r>
            <a:endParaRPr lang="en-GB" altLang="en-US" sz="2200" b="1" dirty="0"/>
          </a:p>
        </p:txBody>
      </p:sp>
      <p:sp>
        <p:nvSpPr>
          <p:cNvPr id="6147" name="Subtitle 4"/>
          <p:cNvSpPr>
            <a:spLocks noGrp="1"/>
          </p:cNvSpPr>
          <p:nvPr>
            <p:ph type="subTitle" idx="1"/>
          </p:nvPr>
        </p:nvSpPr>
        <p:spPr>
          <a:xfrm>
            <a:off x="786110" y="980728"/>
            <a:ext cx="7786742" cy="3357586"/>
          </a:xfrm>
        </p:spPr>
        <p:txBody>
          <a:bodyPr/>
          <a:lstStyle/>
          <a:p>
            <a:pPr eaLnBrk="1" hangingPunct="1"/>
            <a:r>
              <a:rPr lang="en-GB" altLang="en-US" sz="4800" b="1" dirty="0">
                <a:solidFill>
                  <a:schemeClr val="tx1"/>
                </a:solidFill>
              </a:rPr>
              <a:t>Data Handling &amp; Business Intelligence </a:t>
            </a:r>
          </a:p>
          <a:p>
            <a:pPr eaLnBrk="1" hangingPunct="1"/>
            <a:r>
              <a:rPr lang="en-GB" altLang="en-US" sz="4000" b="1" dirty="0">
                <a:solidFill>
                  <a:schemeClr val="tx1"/>
                </a:solidFill>
              </a:rPr>
              <a:t>LCBB5014</a:t>
            </a:r>
          </a:p>
        </p:txBody>
      </p:sp>
    </p:spTree>
    <p:extLst>
      <p:ext uri="{BB962C8B-B14F-4D97-AF65-F5344CB8AC3E}">
        <p14:creationId xmlns:p14="http://schemas.microsoft.com/office/powerpoint/2010/main" val="33886427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Title 1">
            <a:extLst>
              <a:ext uri="{FF2B5EF4-FFF2-40B4-BE49-F238E27FC236}">
                <a16:creationId xmlns:a16="http://schemas.microsoft.com/office/drawing/2014/main" id="{455921D9-3003-024B-9988-85E9F3657D2B}"/>
              </a:ext>
            </a:extLst>
          </p:cNvPr>
          <p:cNvSpPr>
            <a:spLocks noGrp="1"/>
          </p:cNvSpPr>
          <p:nvPr>
            <p:ph type="title"/>
          </p:nvPr>
        </p:nvSpPr>
        <p:spPr>
          <a:xfrm>
            <a:off x="457200" y="260648"/>
            <a:ext cx="8229600" cy="706437"/>
          </a:xfrm>
        </p:spPr>
        <p:txBody>
          <a:bodyPr/>
          <a:lstStyle/>
          <a:p>
            <a:pPr eaLnBrk="1" hangingPunct="1"/>
            <a:r>
              <a:rPr lang="en-GB" altLang="en-US" sz="3200" b="1" dirty="0"/>
              <a:t>Lesson Aims</a:t>
            </a:r>
          </a:p>
        </p:txBody>
      </p:sp>
      <p:sp>
        <p:nvSpPr>
          <p:cNvPr id="5" name="Date Placeholder 4">
            <a:extLst>
              <a:ext uri="{FF2B5EF4-FFF2-40B4-BE49-F238E27FC236}">
                <a16:creationId xmlns:a16="http://schemas.microsoft.com/office/drawing/2014/main" id="{95F69691-B47D-7241-B44F-9C879DAACE72}"/>
              </a:ext>
            </a:extLst>
          </p:cNvPr>
          <p:cNvSpPr>
            <a:spLocks noGrp="1"/>
          </p:cNvSpPr>
          <p:nvPr>
            <p:ph type="dt" sz="quarter" idx="10"/>
          </p:nvPr>
        </p:nvSpPr>
        <p:spPr/>
        <p:txBody>
          <a:bodyPr/>
          <a:lstStyle/>
          <a:p>
            <a:pPr>
              <a:defRPr/>
            </a:pPr>
            <a:fld id="{8545989A-FAB5-44A0-803E-C4DFE8E1BAA2}" type="datetime1">
              <a:rPr lang="en-GB" altLang="en-US"/>
              <a:pPr>
                <a:defRPr/>
              </a:pPr>
              <a:t>18/10/2024</a:t>
            </a:fld>
            <a:endParaRPr lang="en-GB" altLang="en-US"/>
          </a:p>
        </p:txBody>
      </p:sp>
      <p:sp>
        <p:nvSpPr>
          <p:cNvPr id="16387" name="Slide Number Placeholder 5">
            <a:extLst>
              <a:ext uri="{FF2B5EF4-FFF2-40B4-BE49-F238E27FC236}">
                <a16:creationId xmlns:a16="http://schemas.microsoft.com/office/drawing/2014/main" id="{83277620-F381-AD4B-A446-AEDCDB5DC2D2}"/>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8D9E8C65-235A-E445-AD01-8C468CA0F191}" type="slidenum">
              <a:rPr lang="en-GB" altLang="en-US" sz="1200" smtClean="0">
                <a:solidFill>
                  <a:srgbClr val="898989"/>
                </a:solidFill>
              </a:rPr>
              <a:pPr>
                <a:spcBef>
                  <a:spcPct val="0"/>
                </a:spcBef>
                <a:buFontTx/>
                <a:buNone/>
              </a:pPr>
              <a:t>2</a:t>
            </a:fld>
            <a:endParaRPr lang="en-GB" altLang="en-US" sz="1200">
              <a:solidFill>
                <a:srgbClr val="898989"/>
              </a:solidFill>
            </a:endParaRPr>
          </a:p>
        </p:txBody>
      </p:sp>
      <p:sp>
        <p:nvSpPr>
          <p:cNvPr id="2" name="Rectangle 1">
            <a:extLst>
              <a:ext uri="{FF2B5EF4-FFF2-40B4-BE49-F238E27FC236}">
                <a16:creationId xmlns:a16="http://schemas.microsoft.com/office/drawing/2014/main" id="{6036474F-B44F-1947-B387-AE01020E4381}"/>
              </a:ext>
            </a:extLst>
          </p:cNvPr>
          <p:cNvSpPr/>
          <p:nvPr/>
        </p:nvSpPr>
        <p:spPr>
          <a:xfrm>
            <a:off x="736600" y="1124744"/>
            <a:ext cx="7775575" cy="3785652"/>
          </a:xfrm>
          <a:prstGeom prst="rect">
            <a:avLst/>
          </a:prstGeom>
        </p:spPr>
        <p:txBody>
          <a:bodyPr>
            <a:spAutoFit/>
          </a:bodyPr>
          <a:lstStyle/>
          <a:p>
            <a:pPr algn="just" eaLnBrk="1" hangingPunct="1">
              <a:buFont typeface="Arial" panose="020B0604020202020204" pitchFamily="34" charset="0"/>
              <a:buNone/>
              <a:defRPr/>
            </a:pPr>
            <a:r>
              <a:rPr lang="en-GB" sz="2400" dirty="0">
                <a:latin typeface="+mn-lt"/>
              </a:rPr>
              <a:t>By the end of this session, students should be aware of: </a:t>
            </a:r>
          </a:p>
          <a:p>
            <a:pPr algn="just" eaLnBrk="1" hangingPunct="1">
              <a:buFont typeface="Arial" panose="020B0604020202020204" pitchFamily="34" charset="0"/>
              <a:buNone/>
              <a:defRPr/>
            </a:pPr>
            <a:endParaRPr lang="en-GB" sz="2400" dirty="0">
              <a:latin typeface="+mn-lt"/>
            </a:endParaRPr>
          </a:p>
          <a:p>
            <a:pPr marL="342900" indent="-342900">
              <a:buFont typeface="Arial" panose="020B0604020202020204" pitchFamily="34" charset="0"/>
              <a:buChar char="•"/>
            </a:pPr>
            <a:r>
              <a:rPr lang="en-US" sz="2400" dirty="0">
                <a:latin typeface="+mn-lt"/>
              </a:rPr>
              <a:t>Learn what Big Data is and how it is changing the world of analytics</a:t>
            </a:r>
          </a:p>
          <a:p>
            <a:pPr marL="342900" indent="-342900">
              <a:buFont typeface="Arial" panose="020B0604020202020204" pitchFamily="34" charset="0"/>
              <a:buChar char="•"/>
            </a:pPr>
            <a:r>
              <a:rPr lang="en-US" sz="2400" dirty="0">
                <a:latin typeface="+mn-lt"/>
              </a:rPr>
              <a:t>Understand the motivation for and business drivers of Big Data analytics</a:t>
            </a:r>
          </a:p>
          <a:p>
            <a:pPr marL="342900" indent="-342900">
              <a:buFont typeface="Arial" panose="020B0604020202020204" pitchFamily="34" charset="0"/>
              <a:buChar char="•"/>
            </a:pPr>
            <a:r>
              <a:rPr lang="en-US" sz="2400" dirty="0">
                <a:latin typeface="+mn-lt"/>
              </a:rPr>
              <a:t>Become familiar with the Big data best practices</a:t>
            </a:r>
          </a:p>
          <a:p>
            <a:pPr marL="342900" indent="-342900">
              <a:buFont typeface="Arial" panose="020B0604020202020204" pitchFamily="34" charset="0"/>
              <a:buChar char="•"/>
            </a:pPr>
            <a:r>
              <a:rPr lang="en-US" sz="2400" dirty="0">
                <a:latin typeface="+mn-lt"/>
              </a:rPr>
              <a:t>Learn about Hadoop, MongoDB, </a:t>
            </a:r>
            <a:r>
              <a:rPr lang="en-US" sz="2400" dirty="0" err="1">
                <a:latin typeface="+mn-lt"/>
              </a:rPr>
              <a:t>Rainstor</a:t>
            </a:r>
            <a:r>
              <a:rPr lang="en-US" sz="2400" dirty="0">
                <a:latin typeface="+mn-lt"/>
              </a:rPr>
              <a:t>, Hunk and Presto as they relate to Big Data analytics</a:t>
            </a:r>
          </a:p>
          <a:p>
            <a:pPr marL="342900" indent="-342900">
              <a:buFont typeface="Arial" panose="020B0604020202020204" pitchFamily="34" charset="0"/>
              <a:buChar char="•"/>
            </a:pPr>
            <a:r>
              <a:rPr lang="en-US" sz="2400" dirty="0">
                <a:latin typeface="+mn-lt"/>
              </a:rPr>
              <a:t>Learn about the applications of stream analytics</a:t>
            </a:r>
          </a:p>
        </p:txBody>
      </p:sp>
    </p:spTree>
    <p:extLst>
      <p:ext uri="{BB962C8B-B14F-4D97-AF65-F5344CB8AC3E}">
        <p14:creationId xmlns:p14="http://schemas.microsoft.com/office/powerpoint/2010/main" val="29280744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Big Data -  </a:t>
            </a:r>
            <a:br>
              <a:rPr lang="en-US" dirty="0"/>
            </a:br>
            <a:r>
              <a:rPr lang="en-US" dirty="0"/>
              <a:t>Definition and Concepts</a:t>
            </a:r>
          </a:p>
        </p:txBody>
      </p:sp>
      <p:sp>
        <p:nvSpPr>
          <p:cNvPr id="3" name="Content Placeholder 2"/>
          <p:cNvSpPr>
            <a:spLocks noGrp="1"/>
          </p:cNvSpPr>
          <p:nvPr>
            <p:ph idx="1"/>
          </p:nvPr>
        </p:nvSpPr>
        <p:spPr>
          <a:xfrm>
            <a:off x="762000" y="1600200"/>
            <a:ext cx="7924800" cy="3845024"/>
          </a:xfrm>
        </p:spPr>
        <p:txBody>
          <a:bodyPr>
            <a:normAutofit/>
          </a:bodyPr>
          <a:lstStyle/>
          <a:p>
            <a:pPr marL="0" indent="0" algn="just">
              <a:buNone/>
            </a:pPr>
            <a:r>
              <a:rPr lang="en-GB" dirty="0"/>
              <a:t>Put simply, big data is larger, more complex data sets, especially from new data sources. </a:t>
            </a:r>
          </a:p>
          <a:p>
            <a:pPr marL="0" indent="0" algn="just">
              <a:buNone/>
            </a:pPr>
            <a:r>
              <a:rPr lang="en-GB" dirty="0"/>
              <a:t>These data sets are so voluminous that traditional data processing software just can’t manage them. </a:t>
            </a:r>
            <a:endParaRPr lang="en-US" sz="2400" dirty="0"/>
          </a:p>
        </p:txBody>
      </p:sp>
    </p:spTree>
    <p:extLst>
      <p:ext uri="{BB962C8B-B14F-4D97-AF65-F5344CB8AC3E}">
        <p14:creationId xmlns:p14="http://schemas.microsoft.com/office/powerpoint/2010/main" val="25506277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AA2F68-1AE2-7F4A-8166-1422E2E5D601}"/>
              </a:ext>
            </a:extLst>
          </p:cNvPr>
          <p:cNvSpPr>
            <a:spLocks noGrp="1"/>
          </p:cNvSpPr>
          <p:nvPr>
            <p:ph type="title"/>
          </p:nvPr>
        </p:nvSpPr>
        <p:spPr/>
        <p:txBody>
          <a:bodyPr/>
          <a:lstStyle/>
          <a:p>
            <a:r>
              <a:rPr lang="en-GB" b="1" dirty="0"/>
              <a:t>The three Vs of big data</a:t>
            </a:r>
            <a:br>
              <a:rPr lang="en-GB" b="1" dirty="0"/>
            </a:br>
            <a:endParaRPr lang="en-US" dirty="0"/>
          </a:p>
        </p:txBody>
      </p:sp>
      <p:graphicFrame>
        <p:nvGraphicFramePr>
          <p:cNvPr id="7" name="Content Placeholder 6">
            <a:extLst>
              <a:ext uri="{FF2B5EF4-FFF2-40B4-BE49-F238E27FC236}">
                <a16:creationId xmlns:a16="http://schemas.microsoft.com/office/drawing/2014/main" id="{DFF7F3F0-D457-F441-9B67-3ED8F2CFA934}"/>
              </a:ext>
            </a:extLst>
          </p:cNvPr>
          <p:cNvGraphicFramePr>
            <a:graphicFrameLocks noGrp="1"/>
          </p:cNvGraphicFramePr>
          <p:nvPr>
            <p:ph idx="1"/>
            <p:extLst>
              <p:ext uri="{D42A27DB-BD31-4B8C-83A1-F6EECF244321}">
                <p14:modId xmlns:p14="http://schemas.microsoft.com/office/powerpoint/2010/main" val="3453308730"/>
              </p:ext>
            </p:extLst>
          </p:nvPr>
        </p:nvGraphicFramePr>
        <p:xfrm>
          <a:off x="457200" y="1052736"/>
          <a:ext cx="8075240" cy="5042328"/>
        </p:xfrm>
        <a:graphic>
          <a:graphicData uri="http://schemas.openxmlformats.org/drawingml/2006/table">
            <a:tbl>
              <a:tblPr/>
              <a:tblGrid>
                <a:gridCol w="4037620">
                  <a:extLst>
                    <a:ext uri="{9D8B030D-6E8A-4147-A177-3AD203B41FA5}">
                      <a16:colId xmlns:a16="http://schemas.microsoft.com/office/drawing/2014/main" val="1406468146"/>
                    </a:ext>
                  </a:extLst>
                </a:gridCol>
                <a:gridCol w="4037620">
                  <a:extLst>
                    <a:ext uri="{9D8B030D-6E8A-4147-A177-3AD203B41FA5}">
                      <a16:colId xmlns:a16="http://schemas.microsoft.com/office/drawing/2014/main" val="2777352956"/>
                    </a:ext>
                  </a:extLst>
                </a:gridCol>
              </a:tblGrid>
              <a:tr h="1580019">
                <a:tc>
                  <a:txBody>
                    <a:bodyPr/>
                    <a:lstStyle/>
                    <a:p>
                      <a:pPr algn="ctr" fontAlgn="t"/>
                      <a:r>
                        <a:rPr lang="en-GB" sz="1400" b="1" dirty="0">
                          <a:solidFill>
                            <a:srgbClr val="161513"/>
                          </a:solidFill>
                          <a:effectLst/>
                        </a:rPr>
                        <a:t>Volume</a:t>
                      </a:r>
                    </a:p>
                  </a:txBody>
                  <a:tcPr marL="45016" marR="45016" marT="22508" marB="22508">
                    <a:lnL>
                      <a:noFill/>
                    </a:lnL>
                    <a:lnR>
                      <a:noFill/>
                    </a:lnR>
                    <a:lnT>
                      <a:noFill/>
                    </a:lnT>
                    <a:lnB>
                      <a:noFill/>
                    </a:lnB>
                    <a:solidFill>
                      <a:srgbClr val="F1EFED"/>
                    </a:solidFill>
                  </a:tcPr>
                </a:tc>
                <a:tc>
                  <a:txBody>
                    <a:bodyPr/>
                    <a:lstStyle/>
                    <a:p>
                      <a:pPr algn="just"/>
                      <a:r>
                        <a:rPr lang="en-GB" sz="1400" dirty="0">
                          <a:solidFill>
                            <a:srgbClr val="161513"/>
                          </a:solidFill>
                          <a:effectLst/>
                        </a:rPr>
                        <a:t>The amount of data matters. With big data, you’ll have to process high volumes of low-density, unstructured data. This can be data of unknown value, such as Twitter data feeds, clickstreams on a webpage or a mobile app, or sensor-enabled equipment. For some organizations, this might be tens of terabytes of data. For others, it may be hundreds of petabytes.</a:t>
                      </a:r>
                    </a:p>
                  </a:txBody>
                  <a:tcPr marL="45016" marR="45016" marT="22508" marB="22508" anchor="ctr">
                    <a:lnL>
                      <a:noFill/>
                    </a:lnL>
                    <a:lnR>
                      <a:noFill/>
                    </a:lnR>
                    <a:lnT>
                      <a:noFill/>
                    </a:lnT>
                    <a:lnB>
                      <a:noFill/>
                    </a:lnB>
                    <a:solidFill>
                      <a:srgbClr val="F1EFED"/>
                    </a:solidFill>
                  </a:tcPr>
                </a:tc>
                <a:extLst>
                  <a:ext uri="{0D108BD9-81ED-4DB2-BD59-A6C34878D82A}">
                    <a16:rowId xmlns:a16="http://schemas.microsoft.com/office/drawing/2014/main" val="3897209941"/>
                  </a:ext>
                </a:extLst>
              </a:tr>
              <a:tr h="1274209">
                <a:tc>
                  <a:txBody>
                    <a:bodyPr/>
                    <a:lstStyle/>
                    <a:p>
                      <a:pPr algn="ctr" fontAlgn="t"/>
                      <a:r>
                        <a:rPr lang="en-GB" sz="1400" b="1" dirty="0">
                          <a:solidFill>
                            <a:srgbClr val="161513"/>
                          </a:solidFill>
                          <a:effectLst/>
                        </a:rPr>
                        <a:t>Velocity</a:t>
                      </a:r>
                    </a:p>
                  </a:txBody>
                  <a:tcPr marL="45016" marR="45016" marT="22508" marB="22508">
                    <a:lnL>
                      <a:noFill/>
                    </a:lnL>
                    <a:lnR>
                      <a:noFill/>
                    </a:lnR>
                    <a:lnT>
                      <a:noFill/>
                    </a:lnT>
                    <a:lnB>
                      <a:noFill/>
                    </a:lnB>
                    <a:solidFill>
                      <a:srgbClr val="FBF9F8"/>
                    </a:solidFill>
                  </a:tcPr>
                </a:tc>
                <a:tc>
                  <a:txBody>
                    <a:bodyPr/>
                    <a:lstStyle/>
                    <a:p>
                      <a:pPr algn="just"/>
                      <a:r>
                        <a:rPr lang="en-GB" sz="1400" dirty="0">
                          <a:solidFill>
                            <a:srgbClr val="161513"/>
                          </a:solidFill>
                          <a:effectLst/>
                        </a:rPr>
                        <a:t>Velocity is the fast rate at which data is received and (perhaps) acted on. Normally, the highest velocity of data streams directly into memory versus being written to disk. Some internet-enabled smart products operate in real time or near real time and will require real-time evaluation and action.</a:t>
                      </a:r>
                    </a:p>
                  </a:txBody>
                  <a:tcPr marL="45016" marR="45016" marT="22508" marB="22508" anchor="ctr">
                    <a:lnL>
                      <a:noFill/>
                    </a:lnL>
                    <a:lnR>
                      <a:noFill/>
                    </a:lnR>
                    <a:lnT>
                      <a:noFill/>
                    </a:lnT>
                    <a:lnB>
                      <a:noFill/>
                    </a:lnB>
                    <a:solidFill>
                      <a:srgbClr val="FBF9F8"/>
                    </a:solidFill>
                  </a:tcPr>
                </a:tc>
                <a:extLst>
                  <a:ext uri="{0D108BD9-81ED-4DB2-BD59-A6C34878D82A}">
                    <a16:rowId xmlns:a16="http://schemas.microsoft.com/office/drawing/2014/main" val="1455992161"/>
                  </a:ext>
                </a:extLst>
              </a:tr>
              <a:tr h="1580019">
                <a:tc>
                  <a:txBody>
                    <a:bodyPr/>
                    <a:lstStyle/>
                    <a:p>
                      <a:pPr algn="ctr" fontAlgn="t"/>
                      <a:r>
                        <a:rPr lang="en-GB" sz="1400" b="1" dirty="0">
                          <a:solidFill>
                            <a:srgbClr val="161513"/>
                          </a:solidFill>
                          <a:effectLst/>
                        </a:rPr>
                        <a:t>Variety</a:t>
                      </a:r>
                    </a:p>
                  </a:txBody>
                  <a:tcPr marL="45016" marR="45016" marT="22508" marB="22508">
                    <a:lnL>
                      <a:noFill/>
                    </a:lnL>
                    <a:lnR>
                      <a:noFill/>
                    </a:lnR>
                    <a:lnT>
                      <a:noFill/>
                    </a:lnT>
                    <a:lnB>
                      <a:noFill/>
                    </a:lnB>
                    <a:solidFill>
                      <a:srgbClr val="F1EFED"/>
                    </a:solidFill>
                  </a:tcPr>
                </a:tc>
                <a:tc>
                  <a:txBody>
                    <a:bodyPr/>
                    <a:lstStyle/>
                    <a:p>
                      <a:pPr algn="just"/>
                      <a:r>
                        <a:rPr lang="en-GB" sz="1400" dirty="0">
                          <a:solidFill>
                            <a:srgbClr val="161513"/>
                          </a:solidFill>
                          <a:effectLst/>
                        </a:rPr>
                        <a:t>Variety refers to the many types of data that are available. Traditional data types were structured and fit neatly in a relational database. With the rise of big data, data comes in new unstructured data types. Unstructured and semi structured data types, such as text, audio, and video, require additional pre-processing to derive meaning and support metadata.</a:t>
                      </a:r>
                    </a:p>
                  </a:txBody>
                  <a:tcPr marL="45016" marR="45016" marT="22508" marB="22508" anchor="ctr">
                    <a:lnL>
                      <a:noFill/>
                    </a:lnL>
                    <a:lnR>
                      <a:noFill/>
                    </a:lnR>
                    <a:lnT>
                      <a:noFill/>
                    </a:lnT>
                    <a:lnB>
                      <a:noFill/>
                    </a:lnB>
                    <a:solidFill>
                      <a:srgbClr val="F1EFED"/>
                    </a:solidFill>
                  </a:tcPr>
                </a:tc>
                <a:extLst>
                  <a:ext uri="{0D108BD9-81ED-4DB2-BD59-A6C34878D82A}">
                    <a16:rowId xmlns:a16="http://schemas.microsoft.com/office/drawing/2014/main" val="3303329761"/>
                  </a:ext>
                </a:extLst>
              </a:tr>
            </a:tbl>
          </a:graphicData>
        </a:graphic>
      </p:graphicFrame>
    </p:spTree>
    <p:extLst>
      <p:ext uri="{BB962C8B-B14F-4D97-AF65-F5344CB8AC3E}">
        <p14:creationId xmlns:p14="http://schemas.microsoft.com/office/powerpoint/2010/main" val="8458084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AA2F68-1AE2-7F4A-8166-1422E2E5D601}"/>
              </a:ext>
            </a:extLst>
          </p:cNvPr>
          <p:cNvSpPr>
            <a:spLocks noGrp="1"/>
          </p:cNvSpPr>
          <p:nvPr>
            <p:ph type="title"/>
          </p:nvPr>
        </p:nvSpPr>
        <p:spPr/>
        <p:txBody>
          <a:bodyPr/>
          <a:lstStyle/>
          <a:p>
            <a:r>
              <a:rPr lang="en-GB" b="1" dirty="0"/>
              <a:t>The three Vs of big data</a:t>
            </a:r>
            <a:br>
              <a:rPr lang="en-GB" b="1" dirty="0"/>
            </a:br>
            <a:endParaRPr lang="en-US" dirty="0"/>
          </a:p>
        </p:txBody>
      </p:sp>
      <p:pic>
        <p:nvPicPr>
          <p:cNvPr id="5" name="Picture 4">
            <a:extLst>
              <a:ext uri="{FF2B5EF4-FFF2-40B4-BE49-F238E27FC236}">
                <a16:creationId xmlns:a16="http://schemas.microsoft.com/office/drawing/2014/main" id="{A4B189CC-DFEC-604E-A015-FA86639C2430}"/>
              </a:ext>
            </a:extLst>
          </p:cNvPr>
          <p:cNvPicPr>
            <a:picLocks noChangeAspect="1"/>
          </p:cNvPicPr>
          <p:nvPr/>
        </p:nvPicPr>
        <p:blipFill>
          <a:blip r:embed="rId2"/>
          <a:stretch>
            <a:fillRect/>
          </a:stretch>
        </p:blipFill>
        <p:spPr>
          <a:xfrm>
            <a:off x="1041400" y="908720"/>
            <a:ext cx="7061200" cy="4571330"/>
          </a:xfrm>
          <a:prstGeom prst="rect">
            <a:avLst/>
          </a:prstGeom>
        </p:spPr>
      </p:pic>
    </p:spTree>
    <p:extLst>
      <p:ext uri="{BB962C8B-B14F-4D97-AF65-F5344CB8AC3E}">
        <p14:creationId xmlns:p14="http://schemas.microsoft.com/office/powerpoint/2010/main" val="22457930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DB1C8B-78CF-2143-8EB0-4E2D7F50539E}"/>
              </a:ext>
            </a:extLst>
          </p:cNvPr>
          <p:cNvSpPr>
            <a:spLocks noGrp="1"/>
          </p:cNvSpPr>
          <p:nvPr>
            <p:ph type="title"/>
          </p:nvPr>
        </p:nvSpPr>
        <p:spPr/>
        <p:txBody>
          <a:bodyPr/>
          <a:lstStyle/>
          <a:p>
            <a:r>
              <a:rPr lang="en-GB" b="1" dirty="0"/>
              <a:t>How big data works</a:t>
            </a:r>
            <a:br>
              <a:rPr lang="en-GB" b="1" dirty="0"/>
            </a:br>
            <a:endParaRPr lang="en-US" dirty="0"/>
          </a:p>
        </p:txBody>
      </p:sp>
      <p:sp>
        <p:nvSpPr>
          <p:cNvPr id="3" name="Content Placeholder 2">
            <a:extLst>
              <a:ext uri="{FF2B5EF4-FFF2-40B4-BE49-F238E27FC236}">
                <a16:creationId xmlns:a16="http://schemas.microsoft.com/office/drawing/2014/main" id="{5084AF20-3317-2A4B-80DD-5410B370B2C7}"/>
              </a:ext>
            </a:extLst>
          </p:cNvPr>
          <p:cNvSpPr>
            <a:spLocks noGrp="1"/>
          </p:cNvSpPr>
          <p:nvPr>
            <p:ph idx="1"/>
          </p:nvPr>
        </p:nvSpPr>
        <p:spPr/>
        <p:txBody>
          <a:bodyPr/>
          <a:lstStyle/>
          <a:p>
            <a:pPr marL="0" indent="0" algn="just">
              <a:buNone/>
            </a:pPr>
            <a:r>
              <a:rPr lang="en-GB" dirty="0"/>
              <a:t>Big data gives you new insights that open up new opportunities and business models. Getting started involves three key actions:</a:t>
            </a:r>
          </a:p>
          <a:p>
            <a:pPr marL="0" indent="0">
              <a:buNone/>
            </a:pPr>
            <a:r>
              <a:rPr lang="en-GB" b="1" dirty="0"/>
              <a:t>1. Integrate</a:t>
            </a:r>
          </a:p>
          <a:p>
            <a:pPr marL="0" indent="0">
              <a:buNone/>
            </a:pPr>
            <a:r>
              <a:rPr lang="en-GB" b="1" dirty="0"/>
              <a:t>2. Manage</a:t>
            </a:r>
          </a:p>
          <a:p>
            <a:pPr marL="0" indent="0">
              <a:buNone/>
            </a:pPr>
            <a:r>
              <a:rPr lang="en-GB" b="1" dirty="0"/>
              <a:t>3. Analyse</a:t>
            </a:r>
          </a:p>
          <a:p>
            <a:pPr marL="0" indent="0">
              <a:buNone/>
            </a:pPr>
            <a:endParaRPr lang="en-US" dirty="0"/>
          </a:p>
        </p:txBody>
      </p:sp>
    </p:spTree>
    <p:extLst>
      <p:ext uri="{BB962C8B-B14F-4D97-AF65-F5344CB8AC3E}">
        <p14:creationId xmlns:p14="http://schemas.microsoft.com/office/powerpoint/2010/main" val="40004597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E95F44-0148-1C45-A422-B26119BB36BB}"/>
              </a:ext>
            </a:extLst>
          </p:cNvPr>
          <p:cNvSpPr>
            <a:spLocks noGrp="1"/>
          </p:cNvSpPr>
          <p:nvPr>
            <p:ph type="title"/>
          </p:nvPr>
        </p:nvSpPr>
        <p:spPr/>
        <p:txBody>
          <a:bodyPr/>
          <a:lstStyle/>
          <a:p>
            <a:br>
              <a:rPr lang="en-GB" b="1" dirty="0"/>
            </a:br>
            <a:r>
              <a:rPr lang="en-GB" b="1" dirty="0"/>
              <a:t>1. Integrate</a:t>
            </a:r>
            <a:br>
              <a:rPr lang="en-GB" b="1" dirty="0"/>
            </a:br>
            <a:endParaRPr lang="en-US" dirty="0"/>
          </a:p>
        </p:txBody>
      </p:sp>
      <p:sp>
        <p:nvSpPr>
          <p:cNvPr id="3" name="Content Placeholder 2">
            <a:extLst>
              <a:ext uri="{FF2B5EF4-FFF2-40B4-BE49-F238E27FC236}">
                <a16:creationId xmlns:a16="http://schemas.microsoft.com/office/drawing/2014/main" id="{69861DBC-92DD-F141-8D3E-500BC522E31A}"/>
              </a:ext>
            </a:extLst>
          </p:cNvPr>
          <p:cNvSpPr>
            <a:spLocks noGrp="1"/>
          </p:cNvSpPr>
          <p:nvPr>
            <p:ph idx="1"/>
          </p:nvPr>
        </p:nvSpPr>
        <p:spPr/>
        <p:txBody>
          <a:bodyPr/>
          <a:lstStyle/>
          <a:p>
            <a:pPr algn="just"/>
            <a:r>
              <a:rPr lang="en-GB" sz="2200" dirty="0"/>
              <a:t>Big data brings together data from many disparate sources and applications. Traditional data integration mechanisms, such as ETL (extract, transform, and load) generally aren’t up to the task. It requires new strategies and technologies to analyse big data sets at terabyte, or even petabyte, scale.</a:t>
            </a:r>
          </a:p>
          <a:p>
            <a:pPr marL="0" indent="0" algn="just">
              <a:buNone/>
            </a:pPr>
            <a:endParaRPr lang="en-GB" sz="2200" dirty="0"/>
          </a:p>
          <a:p>
            <a:pPr algn="just"/>
            <a:r>
              <a:rPr lang="en-GB" sz="2200" dirty="0"/>
              <a:t>During integration, you need to bring in the data, process it, and make sure it’s formatted and available in a form that your business analysts can get started with.</a:t>
            </a:r>
          </a:p>
          <a:p>
            <a:pPr marL="0" indent="0" algn="just">
              <a:buNone/>
            </a:pPr>
            <a:endParaRPr lang="en-US" dirty="0"/>
          </a:p>
        </p:txBody>
      </p:sp>
    </p:spTree>
    <p:extLst>
      <p:ext uri="{BB962C8B-B14F-4D97-AF65-F5344CB8AC3E}">
        <p14:creationId xmlns:p14="http://schemas.microsoft.com/office/powerpoint/2010/main" val="9952235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631C0F-839B-1244-8FEC-BF8EF9B9B7B4}"/>
              </a:ext>
            </a:extLst>
          </p:cNvPr>
          <p:cNvSpPr>
            <a:spLocks noGrp="1"/>
          </p:cNvSpPr>
          <p:nvPr>
            <p:ph type="title"/>
          </p:nvPr>
        </p:nvSpPr>
        <p:spPr/>
        <p:txBody>
          <a:bodyPr/>
          <a:lstStyle/>
          <a:p>
            <a:br>
              <a:rPr lang="en-GB" b="1" dirty="0"/>
            </a:br>
            <a:r>
              <a:rPr lang="en-GB" b="1" dirty="0"/>
              <a:t>2. Manage</a:t>
            </a:r>
            <a:br>
              <a:rPr lang="en-GB" b="1" dirty="0"/>
            </a:br>
            <a:endParaRPr lang="en-US" dirty="0"/>
          </a:p>
        </p:txBody>
      </p:sp>
      <p:sp>
        <p:nvSpPr>
          <p:cNvPr id="3" name="Content Placeholder 2">
            <a:extLst>
              <a:ext uri="{FF2B5EF4-FFF2-40B4-BE49-F238E27FC236}">
                <a16:creationId xmlns:a16="http://schemas.microsoft.com/office/drawing/2014/main" id="{DB5CB87E-6632-9146-B727-2A2204C6D04D}"/>
              </a:ext>
            </a:extLst>
          </p:cNvPr>
          <p:cNvSpPr>
            <a:spLocks noGrp="1"/>
          </p:cNvSpPr>
          <p:nvPr>
            <p:ph idx="1"/>
          </p:nvPr>
        </p:nvSpPr>
        <p:spPr/>
        <p:txBody>
          <a:bodyPr/>
          <a:lstStyle/>
          <a:p>
            <a:pPr algn="just"/>
            <a:r>
              <a:rPr lang="en-GB" sz="2200" dirty="0"/>
              <a:t>Big data requires storage. Business storage solution can be in the cloud, on premises, or both. Business/Data can store data in any form business want and bring to the desired processing requirements and necessary process engines to those data sets on an on-demand basis. </a:t>
            </a:r>
          </a:p>
          <a:p>
            <a:pPr algn="just"/>
            <a:r>
              <a:rPr lang="en-GB" sz="2200" dirty="0"/>
              <a:t>Many people choose their storage solution according to where their data is currently residing. The cloud is gradually gaining popularity because it supports business current compute requirements and enables business to spin up resources as needed.</a:t>
            </a:r>
          </a:p>
          <a:p>
            <a:pPr marL="0" indent="0" algn="just">
              <a:buNone/>
            </a:pPr>
            <a:endParaRPr lang="en-US" dirty="0"/>
          </a:p>
        </p:txBody>
      </p:sp>
    </p:spTree>
    <p:extLst>
      <p:ext uri="{BB962C8B-B14F-4D97-AF65-F5344CB8AC3E}">
        <p14:creationId xmlns:p14="http://schemas.microsoft.com/office/powerpoint/2010/main" val="27039390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908641-D0B1-A945-8123-887CAC51FF33}"/>
              </a:ext>
            </a:extLst>
          </p:cNvPr>
          <p:cNvSpPr>
            <a:spLocks noGrp="1"/>
          </p:cNvSpPr>
          <p:nvPr>
            <p:ph type="title"/>
          </p:nvPr>
        </p:nvSpPr>
        <p:spPr/>
        <p:txBody>
          <a:bodyPr/>
          <a:lstStyle/>
          <a:p>
            <a:r>
              <a:rPr lang="en-GB" b="1" dirty="0"/>
              <a:t>3. Analyse</a:t>
            </a:r>
            <a:br>
              <a:rPr lang="en-GB" b="1" dirty="0"/>
            </a:br>
            <a:endParaRPr lang="en-US" dirty="0"/>
          </a:p>
        </p:txBody>
      </p:sp>
      <p:sp>
        <p:nvSpPr>
          <p:cNvPr id="3" name="Content Placeholder 2">
            <a:extLst>
              <a:ext uri="{FF2B5EF4-FFF2-40B4-BE49-F238E27FC236}">
                <a16:creationId xmlns:a16="http://schemas.microsoft.com/office/drawing/2014/main" id="{10C18EAD-A4EB-774E-A1F6-87838FEDF18D}"/>
              </a:ext>
            </a:extLst>
          </p:cNvPr>
          <p:cNvSpPr>
            <a:spLocks noGrp="1"/>
          </p:cNvSpPr>
          <p:nvPr>
            <p:ph idx="1"/>
          </p:nvPr>
        </p:nvSpPr>
        <p:spPr>
          <a:xfrm>
            <a:off x="457200" y="1052736"/>
            <a:ext cx="8229600" cy="3917032"/>
          </a:xfrm>
        </p:spPr>
        <p:txBody>
          <a:bodyPr/>
          <a:lstStyle/>
          <a:p>
            <a:pPr algn="just"/>
            <a:r>
              <a:rPr lang="en-GB" dirty="0"/>
              <a:t>Business investment in big data pays off when you analyse and act on your data. Get new clarity with a visual analysis of your varied data sets. Explore the data further to make new discoveries. </a:t>
            </a:r>
          </a:p>
          <a:p>
            <a:pPr algn="just"/>
            <a:r>
              <a:rPr lang="en-GB" dirty="0"/>
              <a:t>Share business findings with others. Build data models with machine learning and artificial intelligence. Put business data to work.</a:t>
            </a:r>
          </a:p>
          <a:p>
            <a:pPr algn="just"/>
            <a:endParaRPr lang="en-US" dirty="0"/>
          </a:p>
        </p:txBody>
      </p:sp>
    </p:spTree>
    <p:extLst>
      <p:ext uri="{BB962C8B-B14F-4D97-AF65-F5344CB8AC3E}">
        <p14:creationId xmlns:p14="http://schemas.microsoft.com/office/powerpoint/2010/main" val="33990488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BB1A26-7F1D-B14E-A96D-A187C452B235}"/>
              </a:ext>
            </a:extLst>
          </p:cNvPr>
          <p:cNvSpPr>
            <a:spLocks noGrp="1"/>
          </p:cNvSpPr>
          <p:nvPr>
            <p:ph type="title"/>
          </p:nvPr>
        </p:nvSpPr>
        <p:spPr/>
        <p:txBody>
          <a:bodyPr/>
          <a:lstStyle/>
          <a:p>
            <a:br>
              <a:rPr lang="en-GB" b="1" dirty="0"/>
            </a:br>
            <a:r>
              <a:rPr lang="en-GB" b="1" dirty="0"/>
              <a:t>Big data best practices</a:t>
            </a:r>
            <a:br>
              <a:rPr lang="en-GB" b="1" dirty="0"/>
            </a:br>
            <a:endParaRPr lang="en-US" dirty="0"/>
          </a:p>
        </p:txBody>
      </p:sp>
      <p:graphicFrame>
        <p:nvGraphicFramePr>
          <p:cNvPr id="4" name="Content Placeholder 3">
            <a:extLst>
              <a:ext uri="{FF2B5EF4-FFF2-40B4-BE49-F238E27FC236}">
                <a16:creationId xmlns:a16="http://schemas.microsoft.com/office/drawing/2014/main" id="{A97F28B4-446E-0144-A1F9-7B3C3A32DB6D}"/>
              </a:ext>
            </a:extLst>
          </p:cNvPr>
          <p:cNvGraphicFramePr>
            <a:graphicFrameLocks noGrp="1"/>
          </p:cNvGraphicFramePr>
          <p:nvPr>
            <p:ph idx="1"/>
            <p:extLst>
              <p:ext uri="{D42A27DB-BD31-4B8C-83A1-F6EECF244321}">
                <p14:modId xmlns:p14="http://schemas.microsoft.com/office/powerpoint/2010/main" val="1127685877"/>
              </p:ext>
            </p:extLst>
          </p:nvPr>
        </p:nvGraphicFramePr>
        <p:xfrm>
          <a:off x="395536" y="1600200"/>
          <a:ext cx="8424936" cy="3916363"/>
        </p:xfrm>
        <a:graphic>
          <a:graphicData uri="http://schemas.openxmlformats.org/drawingml/2006/table">
            <a:tbl>
              <a:tblPr/>
              <a:tblGrid>
                <a:gridCol w="4212468">
                  <a:extLst>
                    <a:ext uri="{9D8B030D-6E8A-4147-A177-3AD203B41FA5}">
                      <a16:colId xmlns:a16="http://schemas.microsoft.com/office/drawing/2014/main" val="2656466519"/>
                    </a:ext>
                  </a:extLst>
                </a:gridCol>
                <a:gridCol w="4212468">
                  <a:extLst>
                    <a:ext uri="{9D8B030D-6E8A-4147-A177-3AD203B41FA5}">
                      <a16:colId xmlns:a16="http://schemas.microsoft.com/office/drawing/2014/main" val="2659559382"/>
                    </a:ext>
                  </a:extLst>
                </a:gridCol>
              </a:tblGrid>
              <a:tr h="3916363">
                <a:tc>
                  <a:txBody>
                    <a:bodyPr/>
                    <a:lstStyle/>
                    <a:p>
                      <a:pPr algn="just" fontAlgn="t"/>
                      <a:r>
                        <a:rPr lang="en-GB" sz="1400" b="1" dirty="0">
                          <a:solidFill>
                            <a:srgbClr val="161513"/>
                          </a:solidFill>
                          <a:effectLst/>
                        </a:rPr>
                        <a:t>Align big data with specific business goals</a:t>
                      </a:r>
                    </a:p>
                  </a:txBody>
                  <a:tcPr marL="71207" marR="71207" marT="35603" marB="35603" anchor="ctr">
                    <a:lnL>
                      <a:noFill/>
                    </a:lnL>
                    <a:lnR>
                      <a:noFill/>
                    </a:lnR>
                    <a:lnT>
                      <a:noFill/>
                    </a:lnT>
                    <a:lnB>
                      <a:noFill/>
                    </a:lnB>
                    <a:solidFill>
                      <a:srgbClr val="F1EFED"/>
                    </a:solidFill>
                  </a:tcPr>
                </a:tc>
                <a:tc>
                  <a:txBody>
                    <a:bodyPr/>
                    <a:lstStyle/>
                    <a:p>
                      <a:pPr algn="just"/>
                      <a:r>
                        <a:rPr lang="en-GB" sz="1400" dirty="0">
                          <a:solidFill>
                            <a:srgbClr val="161513"/>
                          </a:solidFill>
                          <a:effectLst/>
                        </a:rPr>
                        <a:t>More extensive data sets enable you to make new discoveries. </a:t>
                      </a:r>
                    </a:p>
                    <a:p>
                      <a:pPr algn="just"/>
                      <a:endParaRPr lang="en-GB" sz="1400" dirty="0">
                        <a:solidFill>
                          <a:srgbClr val="161513"/>
                        </a:solidFill>
                        <a:effectLst/>
                      </a:endParaRPr>
                    </a:p>
                    <a:p>
                      <a:pPr algn="just"/>
                      <a:r>
                        <a:rPr lang="en-GB" sz="1400" dirty="0">
                          <a:solidFill>
                            <a:srgbClr val="161513"/>
                          </a:solidFill>
                          <a:effectLst/>
                        </a:rPr>
                        <a:t>To determine if you are on the right track, ask how big data supports and enables your top business and IT priorities. </a:t>
                      </a:r>
                    </a:p>
                    <a:p>
                      <a:pPr algn="just"/>
                      <a:endParaRPr lang="en-GB" sz="1400" b="1" dirty="0">
                        <a:solidFill>
                          <a:srgbClr val="161513"/>
                        </a:solidFill>
                        <a:effectLst/>
                        <a:highlight>
                          <a:srgbClr val="FFFF00"/>
                        </a:highlight>
                      </a:endParaRPr>
                    </a:p>
                    <a:p>
                      <a:pPr algn="just"/>
                      <a:r>
                        <a:rPr lang="en-GB" sz="1400" b="1" dirty="0">
                          <a:solidFill>
                            <a:srgbClr val="161513"/>
                          </a:solidFill>
                          <a:effectLst/>
                          <a:highlight>
                            <a:srgbClr val="FFFF00"/>
                          </a:highlight>
                        </a:rPr>
                        <a:t>Examples</a:t>
                      </a:r>
                      <a:r>
                        <a:rPr lang="en-GB" sz="1400" dirty="0">
                          <a:solidFill>
                            <a:srgbClr val="161513"/>
                          </a:solidFill>
                          <a:effectLst/>
                        </a:rPr>
                        <a:t> include understanding how to filter web logs to understand ecommerce behaviour, deriving sentiment from social media and customer support interactions, and understanding statistical correlation methods and their relevance for customer, product, manufacturing, and engineering data.</a:t>
                      </a:r>
                    </a:p>
                  </a:txBody>
                  <a:tcPr marL="71207" marR="71207" marT="35603" marB="35603" anchor="ctr">
                    <a:lnL>
                      <a:noFill/>
                    </a:lnL>
                    <a:lnR>
                      <a:noFill/>
                    </a:lnR>
                    <a:lnT>
                      <a:noFill/>
                    </a:lnT>
                    <a:lnB>
                      <a:noFill/>
                    </a:lnB>
                    <a:solidFill>
                      <a:srgbClr val="F1EFED"/>
                    </a:solidFill>
                  </a:tcPr>
                </a:tc>
                <a:extLst>
                  <a:ext uri="{0D108BD9-81ED-4DB2-BD59-A6C34878D82A}">
                    <a16:rowId xmlns:a16="http://schemas.microsoft.com/office/drawing/2014/main" val="1551265899"/>
                  </a:ext>
                </a:extLst>
              </a:tr>
            </a:tbl>
          </a:graphicData>
        </a:graphic>
      </p:graphicFrame>
    </p:spTree>
    <p:extLst>
      <p:ext uri="{BB962C8B-B14F-4D97-AF65-F5344CB8AC3E}">
        <p14:creationId xmlns:p14="http://schemas.microsoft.com/office/powerpoint/2010/main" val="23890919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83449814-2E3A-C440-AF09-43605ABFA701}"/>
              </a:ext>
            </a:extLst>
          </p:cNvPr>
          <p:cNvGraphicFramePr>
            <a:graphicFrameLocks noGrp="1"/>
          </p:cNvGraphicFramePr>
          <p:nvPr>
            <p:ph idx="1"/>
            <p:extLst>
              <p:ext uri="{D42A27DB-BD31-4B8C-83A1-F6EECF244321}">
                <p14:modId xmlns:p14="http://schemas.microsoft.com/office/powerpoint/2010/main" val="1691720015"/>
              </p:ext>
            </p:extLst>
          </p:nvPr>
        </p:nvGraphicFramePr>
        <p:xfrm>
          <a:off x="611560" y="404664"/>
          <a:ext cx="8424936" cy="5134475"/>
        </p:xfrm>
        <a:graphic>
          <a:graphicData uri="http://schemas.openxmlformats.org/drawingml/2006/table">
            <a:tbl>
              <a:tblPr/>
              <a:tblGrid>
                <a:gridCol w="4212468">
                  <a:extLst>
                    <a:ext uri="{9D8B030D-6E8A-4147-A177-3AD203B41FA5}">
                      <a16:colId xmlns:a16="http://schemas.microsoft.com/office/drawing/2014/main" val="3700410734"/>
                    </a:ext>
                  </a:extLst>
                </a:gridCol>
                <a:gridCol w="4212468">
                  <a:extLst>
                    <a:ext uri="{9D8B030D-6E8A-4147-A177-3AD203B41FA5}">
                      <a16:colId xmlns:a16="http://schemas.microsoft.com/office/drawing/2014/main" val="3826382039"/>
                    </a:ext>
                  </a:extLst>
                </a:gridCol>
              </a:tblGrid>
              <a:tr h="5134475">
                <a:tc>
                  <a:txBody>
                    <a:bodyPr/>
                    <a:lstStyle/>
                    <a:p>
                      <a:pPr algn="just" fontAlgn="t"/>
                      <a:r>
                        <a:rPr lang="en-GB" sz="1500" b="1" dirty="0">
                          <a:solidFill>
                            <a:srgbClr val="161513"/>
                          </a:solidFill>
                          <a:effectLst/>
                        </a:rPr>
                        <a:t>Ease skills shortage with standards and governance</a:t>
                      </a:r>
                    </a:p>
                  </a:txBody>
                  <a:tcPr marL="75315" marR="75315" marT="37657" marB="37657" anchor="ctr">
                    <a:lnL>
                      <a:noFill/>
                    </a:lnL>
                    <a:lnR>
                      <a:noFill/>
                    </a:lnR>
                    <a:lnT>
                      <a:noFill/>
                    </a:lnT>
                    <a:lnB>
                      <a:noFill/>
                    </a:lnB>
                    <a:solidFill>
                      <a:srgbClr val="FBF9F8"/>
                    </a:solidFill>
                  </a:tcPr>
                </a:tc>
                <a:tc>
                  <a:txBody>
                    <a:bodyPr/>
                    <a:lstStyle/>
                    <a:p>
                      <a:pPr algn="just"/>
                      <a:r>
                        <a:rPr lang="en-GB" sz="1500" dirty="0">
                          <a:solidFill>
                            <a:srgbClr val="161513"/>
                          </a:solidFill>
                          <a:effectLst/>
                        </a:rPr>
                        <a:t>One of the biggest obstacles to benefiting from your investment in big data is a skills shortage. </a:t>
                      </a:r>
                    </a:p>
                    <a:p>
                      <a:pPr algn="just"/>
                      <a:endParaRPr lang="en-GB" sz="1500" dirty="0">
                        <a:solidFill>
                          <a:srgbClr val="161513"/>
                        </a:solidFill>
                        <a:effectLst/>
                      </a:endParaRPr>
                    </a:p>
                    <a:p>
                      <a:pPr algn="just"/>
                      <a:r>
                        <a:rPr lang="en-GB" sz="1500" dirty="0">
                          <a:solidFill>
                            <a:srgbClr val="161513"/>
                          </a:solidFill>
                          <a:effectLst/>
                        </a:rPr>
                        <a:t>Standardizing your approach will allow you to manage costs and leverage resources. </a:t>
                      </a:r>
                    </a:p>
                    <a:p>
                      <a:pPr algn="just"/>
                      <a:endParaRPr lang="en-GB" sz="1500" dirty="0">
                        <a:solidFill>
                          <a:srgbClr val="161513"/>
                        </a:solidFill>
                        <a:effectLst/>
                      </a:endParaRPr>
                    </a:p>
                    <a:p>
                      <a:pPr algn="just"/>
                      <a:r>
                        <a:rPr lang="en-GB" sz="1500" dirty="0">
                          <a:solidFill>
                            <a:srgbClr val="161513"/>
                          </a:solidFill>
                          <a:effectLst/>
                        </a:rPr>
                        <a:t>These can be addressed by training/cross-training existing resources, hiring new resources, and leveraging consulting firms.</a:t>
                      </a:r>
                    </a:p>
                  </a:txBody>
                  <a:tcPr marL="75315" marR="75315" marT="37657" marB="37657" anchor="ctr">
                    <a:lnL>
                      <a:noFill/>
                    </a:lnL>
                    <a:lnR>
                      <a:noFill/>
                    </a:lnR>
                    <a:lnT>
                      <a:noFill/>
                    </a:lnT>
                    <a:lnB>
                      <a:noFill/>
                    </a:lnB>
                    <a:solidFill>
                      <a:srgbClr val="FBF9F8"/>
                    </a:solidFill>
                  </a:tcPr>
                </a:tc>
                <a:extLst>
                  <a:ext uri="{0D108BD9-81ED-4DB2-BD59-A6C34878D82A}">
                    <a16:rowId xmlns:a16="http://schemas.microsoft.com/office/drawing/2014/main" val="3613663750"/>
                  </a:ext>
                </a:extLst>
              </a:tr>
            </a:tbl>
          </a:graphicData>
        </a:graphic>
      </p:graphicFrame>
    </p:spTree>
    <p:extLst>
      <p:ext uri="{BB962C8B-B14F-4D97-AF65-F5344CB8AC3E}">
        <p14:creationId xmlns:p14="http://schemas.microsoft.com/office/powerpoint/2010/main" val="29262879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D1444856-3C40-324C-8824-513393E8DCCD}"/>
              </a:ext>
            </a:extLst>
          </p:cNvPr>
          <p:cNvGraphicFramePr>
            <a:graphicFrameLocks noGrp="1"/>
          </p:cNvGraphicFramePr>
          <p:nvPr>
            <p:ph idx="1"/>
            <p:extLst>
              <p:ext uri="{D42A27DB-BD31-4B8C-83A1-F6EECF244321}">
                <p14:modId xmlns:p14="http://schemas.microsoft.com/office/powerpoint/2010/main" val="3122908466"/>
              </p:ext>
            </p:extLst>
          </p:nvPr>
        </p:nvGraphicFramePr>
        <p:xfrm>
          <a:off x="457200" y="476672"/>
          <a:ext cx="8363272" cy="4896544"/>
        </p:xfrm>
        <a:graphic>
          <a:graphicData uri="http://schemas.openxmlformats.org/drawingml/2006/table">
            <a:tbl>
              <a:tblPr/>
              <a:tblGrid>
                <a:gridCol w="4181636">
                  <a:extLst>
                    <a:ext uri="{9D8B030D-6E8A-4147-A177-3AD203B41FA5}">
                      <a16:colId xmlns:a16="http://schemas.microsoft.com/office/drawing/2014/main" val="3464667215"/>
                    </a:ext>
                  </a:extLst>
                </a:gridCol>
                <a:gridCol w="4181636">
                  <a:extLst>
                    <a:ext uri="{9D8B030D-6E8A-4147-A177-3AD203B41FA5}">
                      <a16:colId xmlns:a16="http://schemas.microsoft.com/office/drawing/2014/main" val="2624872383"/>
                    </a:ext>
                  </a:extLst>
                </a:gridCol>
              </a:tblGrid>
              <a:tr h="4896544">
                <a:tc>
                  <a:txBody>
                    <a:bodyPr/>
                    <a:lstStyle/>
                    <a:p>
                      <a:pPr algn="just" fontAlgn="t"/>
                      <a:r>
                        <a:rPr lang="en-GB" sz="1700" b="1" dirty="0">
                          <a:solidFill>
                            <a:srgbClr val="161513"/>
                          </a:solidFill>
                          <a:effectLst/>
                        </a:rPr>
                        <a:t>Optimize knowledge transfer with a centre of excellence</a:t>
                      </a:r>
                    </a:p>
                  </a:txBody>
                  <a:tcPr marL="88076" marR="88076" marT="44038" marB="44038" anchor="ctr">
                    <a:lnL>
                      <a:noFill/>
                    </a:lnL>
                    <a:lnR>
                      <a:noFill/>
                    </a:lnR>
                    <a:lnT>
                      <a:noFill/>
                    </a:lnT>
                    <a:lnB>
                      <a:noFill/>
                    </a:lnB>
                    <a:solidFill>
                      <a:srgbClr val="F1EFED"/>
                    </a:solidFill>
                  </a:tcPr>
                </a:tc>
                <a:tc>
                  <a:txBody>
                    <a:bodyPr/>
                    <a:lstStyle/>
                    <a:p>
                      <a:pPr algn="just"/>
                      <a:r>
                        <a:rPr lang="en-GB" sz="1700" dirty="0">
                          <a:solidFill>
                            <a:srgbClr val="161513"/>
                          </a:solidFill>
                          <a:effectLst/>
                        </a:rPr>
                        <a:t>Use a centre of excellence approach to share knowledge, control oversight, and manage project communications. Whether big data is a new or expanding investment, the soft and hard costs can be shared across the enterprise. </a:t>
                      </a:r>
                    </a:p>
                    <a:p>
                      <a:pPr algn="just"/>
                      <a:endParaRPr lang="en-GB" sz="1700" dirty="0">
                        <a:solidFill>
                          <a:srgbClr val="161513"/>
                        </a:solidFill>
                        <a:effectLst/>
                      </a:endParaRPr>
                    </a:p>
                    <a:p>
                      <a:pPr algn="just"/>
                      <a:endParaRPr lang="en-GB" sz="1700" dirty="0">
                        <a:solidFill>
                          <a:srgbClr val="161513"/>
                        </a:solidFill>
                        <a:effectLst/>
                      </a:endParaRPr>
                    </a:p>
                    <a:p>
                      <a:pPr algn="just"/>
                      <a:r>
                        <a:rPr lang="en-GB" sz="1700" dirty="0">
                          <a:solidFill>
                            <a:srgbClr val="161513"/>
                          </a:solidFill>
                          <a:effectLst/>
                        </a:rPr>
                        <a:t>Leveraging this approach can help increase big data capabilities and overall information architecture maturity in a more structured and systematic way.</a:t>
                      </a:r>
                    </a:p>
                  </a:txBody>
                  <a:tcPr marL="88076" marR="88076" marT="44038" marB="44038" anchor="ctr">
                    <a:lnL>
                      <a:noFill/>
                    </a:lnL>
                    <a:lnR>
                      <a:noFill/>
                    </a:lnR>
                    <a:lnT>
                      <a:noFill/>
                    </a:lnT>
                    <a:lnB>
                      <a:noFill/>
                    </a:lnB>
                    <a:solidFill>
                      <a:srgbClr val="F1EFED"/>
                    </a:solidFill>
                  </a:tcPr>
                </a:tc>
                <a:extLst>
                  <a:ext uri="{0D108BD9-81ED-4DB2-BD59-A6C34878D82A}">
                    <a16:rowId xmlns:a16="http://schemas.microsoft.com/office/drawing/2014/main" val="1074005012"/>
                  </a:ext>
                </a:extLst>
              </a:tr>
            </a:tbl>
          </a:graphicData>
        </a:graphic>
      </p:graphicFrame>
    </p:spTree>
    <p:extLst>
      <p:ext uri="{BB962C8B-B14F-4D97-AF65-F5344CB8AC3E}">
        <p14:creationId xmlns:p14="http://schemas.microsoft.com/office/powerpoint/2010/main" val="13741013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E52840C5-B5EE-F247-8AEC-1199E51C2B96}"/>
              </a:ext>
            </a:extLst>
          </p:cNvPr>
          <p:cNvGraphicFramePr>
            <a:graphicFrameLocks noGrp="1"/>
          </p:cNvGraphicFramePr>
          <p:nvPr>
            <p:ph idx="1"/>
            <p:extLst>
              <p:ext uri="{D42A27DB-BD31-4B8C-83A1-F6EECF244321}">
                <p14:modId xmlns:p14="http://schemas.microsoft.com/office/powerpoint/2010/main" val="741295015"/>
              </p:ext>
            </p:extLst>
          </p:nvPr>
        </p:nvGraphicFramePr>
        <p:xfrm>
          <a:off x="251520" y="332656"/>
          <a:ext cx="8640960" cy="5183907"/>
        </p:xfrm>
        <a:graphic>
          <a:graphicData uri="http://schemas.openxmlformats.org/drawingml/2006/table">
            <a:tbl>
              <a:tblPr/>
              <a:tblGrid>
                <a:gridCol w="4320480">
                  <a:extLst>
                    <a:ext uri="{9D8B030D-6E8A-4147-A177-3AD203B41FA5}">
                      <a16:colId xmlns:a16="http://schemas.microsoft.com/office/drawing/2014/main" val="1684515102"/>
                    </a:ext>
                  </a:extLst>
                </a:gridCol>
                <a:gridCol w="4320480">
                  <a:extLst>
                    <a:ext uri="{9D8B030D-6E8A-4147-A177-3AD203B41FA5}">
                      <a16:colId xmlns:a16="http://schemas.microsoft.com/office/drawing/2014/main" val="824531300"/>
                    </a:ext>
                  </a:extLst>
                </a:gridCol>
              </a:tblGrid>
              <a:tr h="5183907">
                <a:tc>
                  <a:txBody>
                    <a:bodyPr/>
                    <a:lstStyle/>
                    <a:p>
                      <a:pPr algn="just" fontAlgn="t"/>
                      <a:r>
                        <a:rPr lang="en-GB" sz="1300" b="1" dirty="0">
                          <a:solidFill>
                            <a:srgbClr val="161513"/>
                          </a:solidFill>
                          <a:effectLst/>
                        </a:rPr>
                        <a:t>Top Payoff is aligning unstructured with structured data</a:t>
                      </a:r>
                    </a:p>
                  </a:txBody>
                  <a:tcPr marL="67523" marR="67523" marT="33762" marB="33762" anchor="ctr">
                    <a:lnL>
                      <a:noFill/>
                    </a:lnL>
                    <a:lnR>
                      <a:noFill/>
                    </a:lnR>
                    <a:lnT>
                      <a:noFill/>
                    </a:lnT>
                    <a:lnB>
                      <a:noFill/>
                    </a:lnB>
                    <a:solidFill>
                      <a:srgbClr val="FBF9F8"/>
                    </a:solidFill>
                  </a:tcPr>
                </a:tc>
                <a:tc>
                  <a:txBody>
                    <a:bodyPr/>
                    <a:lstStyle/>
                    <a:p>
                      <a:pPr algn="just"/>
                      <a:r>
                        <a:rPr lang="en-GB" sz="1300" dirty="0">
                          <a:solidFill>
                            <a:srgbClr val="161513"/>
                          </a:solidFill>
                          <a:effectLst/>
                        </a:rPr>
                        <a:t>It is certainly valuable to analyse big data on its own. But you can bring even greater business insights by connecting and integrating low density big data with the structured data you are already using today.</a:t>
                      </a:r>
                    </a:p>
                    <a:p>
                      <a:pPr algn="just"/>
                      <a:endParaRPr lang="en-GB" sz="1300" dirty="0">
                        <a:solidFill>
                          <a:srgbClr val="161513"/>
                        </a:solidFill>
                        <a:effectLst/>
                      </a:endParaRPr>
                    </a:p>
                    <a:p>
                      <a:pPr algn="just"/>
                      <a:r>
                        <a:rPr lang="en-GB" sz="1300" dirty="0">
                          <a:solidFill>
                            <a:srgbClr val="161513"/>
                          </a:solidFill>
                          <a:effectLst/>
                        </a:rPr>
                        <a:t>For </a:t>
                      </a:r>
                      <a:r>
                        <a:rPr lang="en-GB" sz="1300" b="1" dirty="0">
                          <a:solidFill>
                            <a:srgbClr val="161513"/>
                          </a:solidFill>
                          <a:effectLst/>
                          <a:highlight>
                            <a:srgbClr val="FFFF00"/>
                          </a:highlight>
                        </a:rPr>
                        <a:t>example</a:t>
                      </a:r>
                      <a:r>
                        <a:rPr lang="en-GB" sz="1300" dirty="0">
                          <a:solidFill>
                            <a:srgbClr val="161513"/>
                          </a:solidFill>
                          <a:effectLst/>
                        </a:rPr>
                        <a:t>, there is a difference in distinguishing all customer sentiment from that of only your best customers. </a:t>
                      </a:r>
                    </a:p>
                    <a:p>
                      <a:pPr algn="just"/>
                      <a:endParaRPr lang="en-GB" sz="1300" dirty="0">
                        <a:solidFill>
                          <a:srgbClr val="161513"/>
                        </a:solidFill>
                        <a:effectLst/>
                      </a:endParaRPr>
                    </a:p>
                    <a:p>
                      <a:pPr algn="just"/>
                      <a:r>
                        <a:rPr lang="en-GB" sz="1300" dirty="0">
                          <a:solidFill>
                            <a:srgbClr val="161513"/>
                          </a:solidFill>
                          <a:effectLst/>
                        </a:rPr>
                        <a:t>Which is why many see big data as an integral extension of their existing business intelligence capabilities, data warehousing platform, and information architecture.</a:t>
                      </a:r>
                    </a:p>
                  </a:txBody>
                  <a:tcPr marL="67523" marR="67523" marT="33762" marB="33762" anchor="ctr">
                    <a:lnL>
                      <a:noFill/>
                    </a:lnL>
                    <a:lnR>
                      <a:noFill/>
                    </a:lnR>
                    <a:lnT>
                      <a:noFill/>
                    </a:lnT>
                    <a:lnB>
                      <a:noFill/>
                    </a:lnB>
                    <a:solidFill>
                      <a:srgbClr val="FBF9F8"/>
                    </a:solidFill>
                  </a:tcPr>
                </a:tc>
                <a:extLst>
                  <a:ext uri="{0D108BD9-81ED-4DB2-BD59-A6C34878D82A}">
                    <a16:rowId xmlns:a16="http://schemas.microsoft.com/office/drawing/2014/main" val="2781693963"/>
                  </a:ext>
                </a:extLst>
              </a:tr>
            </a:tbl>
          </a:graphicData>
        </a:graphic>
      </p:graphicFrame>
    </p:spTree>
    <p:extLst>
      <p:ext uri="{BB962C8B-B14F-4D97-AF65-F5344CB8AC3E}">
        <p14:creationId xmlns:p14="http://schemas.microsoft.com/office/powerpoint/2010/main" val="21037023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0149E3B8-D9D6-974A-B40C-750D6AAE942B}"/>
              </a:ext>
            </a:extLst>
          </p:cNvPr>
          <p:cNvGraphicFramePr>
            <a:graphicFrameLocks noGrp="1"/>
          </p:cNvGraphicFramePr>
          <p:nvPr>
            <p:ph idx="1"/>
            <p:extLst>
              <p:ext uri="{D42A27DB-BD31-4B8C-83A1-F6EECF244321}">
                <p14:modId xmlns:p14="http://schemas.microsoft.com/office/powerpoint/2010/main" val="3705754963"/>
              </p:ext>
            </p:extLst>
          </p:nvPr>
        </p:nvGraphicFramePr>
        <p:xfrm>
          <a:off x="611560" y="1124744"/>
          <a:ext cx="7992888" cy="4414395"/>
        </p:xfrm>
        <a:graphic>
          <a:graphicData uri="http://schemas.openxmlformats.org/drawingml/2006/table">
            <a:tbl>
              <a:tblPr/>
              <a:tblGrid>
                <a:gridCol w="3996444">
                  <a:extLst>
                    <a:ext uri="{9D8B030D-6E8A-4147-A177-3AD203B41FA5}">
                      <a16:colId xmlns:a16="http://schemas.microsoft.com/office/drawing/2014/main" val="1248131734"/>
                    </a:ext>
                  </a:extLst>
                </a:gridCol>
                <a:gridCol w="3996444">
                  <a:extLst>
                    <a:ext uri="{9D8B030D-6E8A-4147-A177-3AD203B41FA5}">
                      <a16:colId xmlns:a16="http://schemas.microsoft.com/office/drawing/2014/main" val="379128726"/>
                    </a:ext>
                  </a:extLst>
                </a:gridCol>
              </a:tblGrid>
              <a:tr h="4414395">
                <a:tc>
                  <a:txBody>
                    <a:bodyPr/>
                    <a:lstStyle/>
                    <a:p>
                      <a:pPr algn="just" fontAlgn="t"/>
                      <a:r>
                        <a:rPr lang="en-GB" sz="1500" b="1" dirty="0">
                          <a:solidFill>
                            <a:srgbClr val="161513"/>
                          </a:solidFill>
                          <a:effectLst/>
                        </a:rPr>
                        <a:t>Plan your discovery lab for performance</a:t>
                      </a:r>
                    </a:p>
                  </a:txBody>
                  <a:tcPr marL="75315" marR="75315" marT="37657" marB="37657" anchor="ctr">
                    <a:lnL>
                      <a:noFill/>
                    </a:lnL>
                    <a:lnR>
                      <a:noFill/>
                    </a:lnR>
                    <a:lnT>
                      <a:noFill/>
                    </a:lnT>
                    <a:lnB>
                      <a:noFill/>
                    </a:lnB>
                    <a:solidFill>
                      <a:srgbClr val="F1EFED"/>
                    </a:solidFill>
                  </a:tcPr>
                </a:tc>
                <a:tc>
                  <a:txBody>
                    <a:bodyPr/>
                    <a:lstStyle/>
                    <a:p>
                      <a:pPr algn="just"/>
                      <a:r>
                        <a:rPr lang="en-GB" sz="1500" dirty="0">
                          <a:solidFill>
                            <a:srgbClr val="161513"/>
                          </a:solidFill>
                          <a:effectLst/>
                        </a:rPr>
                        <a:t>Discovering meaning in your data is not always straightforward. Sometimes we don’t even know what we’re looking for. That’s expected. </a:t>
                      </a:r>
                    </a:p>
                    <a:p>
                      <a:pPr algn="just"/>
                      <a:endParaRPr lang="en-GB" sz="1500" dirty="0">
                        <a:solidFill>
                          <a:srgbClr val="161513"/>
                        </a:solidFill>
                        <a:effectLst/>
                      </a:endParaRPr>
                    </a:p>
                    <a:p>
                      <a:pPr algn="just"/>
                      <a:endParaRPr lang="en-GB" sz="1500" dirty="0">
                        <a:solidFill>
                          <a:srgbClr val="161513"/>
                        </a:solidFill>
                        <a:effectLst/>
                      </a:endParaRPr>
                    </a:p>
                    <a:p>
                      <a:pPr algn="just"/>
                      <a:r>
                        <a:rPr lang="en-GB" sz="1500" dirty="0">
                          <a:solidFill>
                            <a:srgbClr val="161513"/>
                          </a:solidFill>
                          <a:effectLst/>
                        </a:rPr>
                        <a:t>Management and IT needs to support this “lack of direction” or “lack of clear requirement.”</a:t>
                      </a:r>
                    </a:p>
                    <a:p>
                      <a:pPr algn="just"/>
                      <a:r>
                        <a:rPr lang="en-GB" sz="1500" dirty="0">
                          <a:solidFill>
                            <a:srgbClr val="161513"/>
                          </a:solidFill>
                          <a:effectLst/>
                        </a:rPr>
                        <a:t>At the same time, it’s important for analysts and data scientists to work closely with the business to understand key business knowledge gaps and requirements. </a:t>
                      </a:r>
                    </a:p>
                    <a:p>
                      <a:pPr algn="just"/>
                      <a:endParaRPr lang="en-GB" sz="1500" dirty="0">
                        <a:solidFill>
                          <a:srgbClr val="161513"/>
                        </a:solidFill>
                        <a:effectLst/>
                      </a:endParaRPr>
                    </a:p>
                    <a:p>
                      <a:pPr algn="just"/>
                      <a:endParaRPr lang="en-GB" sz="1500" dirty="0">
                        <a:solidFill>
                          <a:srgbClr val="161513"/>
                        </a:solidFill>
                        <a:effectLst/>
                      </a:endParaRPr>
                    </a:p>
                  </a:txBody>
                  <a:tcPr marL="75315" marR="75315" marT="37657" marB="37657" anchor="ctr">
                    <a:lnL>
                      <a:noFill/>
                    </a:lnL>
                    <a:lnR>
                      <a:noFill/>
                    </a:lnR>
                    <a:lnT>
                      <a:noFill/>
                    </a:lnT>
                    <a:lnB>
                      <a:noFill/>
                    </a:lnB>
                    <a:solidFill>
                      <a:srgbClr val="F1EFED"/>
                    </a:solidFill>
                  </a:tcPr>
                </a:tc>
                <a:extLst>
                  <a:ext uri="{0D108BD9-81ED-4DB2-BD59-A6C34878D82A}">
                    <a16:rowId xmlns:a16="http://schemas.microsoft.com/office/drawing/2014/main" val="2196591626"/>
                  </a:ext>
                </a:extLst>
              </a:tr>
            </a:tbl>
          </a:graphicData>
        </a:graphic>
      </p:graphicFrame>
    </p:spTree>
    <p:extLst>
      <p:ext uri="{BB962C8B-B14F-4D97-AF65-F5344CB8AC3E}">
        <p14:creationId xmlns:p14="http://schemas.microsoft.com/office/powerpoint/2010/main" val="34434891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94454D07-6A08-1849-992A-46DA7D0DE3CB}"/>
              </a:ext>
            </a:extLst>
          </p:cNvPr>
          <p:cNvGraphicFramePr>
            <a:graphicFrameLocks noGrp="1"/>
          </p:cNvGraphicFramePr>
          <p:nvPr>
            <p:ph idx="1"/>
            <p:extLst>
              <p:ext uri="{D42A27DB-BD31-4B8C-83A1-F6EECF244321}">
                <p14:modId xmlns:p14="http://schemas.microsoft.com/office/powerpoint/2010/main" val="2759623903"/>
              </p:ext>
            </p:extLst>
          </p:nvPr>
        </p:nvGraphicFramePr>
        <p:xfrm>
          <a:off x="251520" y="1268760"/>
          <a:ext cx="8568952" cy="4384679"/>
        </p:xfrm>
        <a:graphic>
          <a:graphicData uri="http://schemas.openxmlformats.org/drawingml/2006/table">
            <a:tbl>
              <a:tblPr/>
              <a:tblGrid>
                <a:gridCol w="4284476">
                  <a:extLst>
                    <a:ext uri="{9D8B030D-6E8A-4147-A177-3AD203B41FA5}">
                      <a16:colId xmlns:a16="http://schemas.microsoft.com/office/drawing/2014/main" val="495059754"/>
                    </a:ext>
                  </a:extLst>
                </a:gridCol>
                <a:gridCol w="4284476">
                  <a:extLst>
                    <a:ext uri="{9D8B030D-6E8A-4147-A177-3AD203B41FA5}">
                      <a16:colId xmlns:a16="http://schemas.microsoft.com/office/drawing/2014/main" val="2842773548"/>
                    </a:ext>
                  </a:extLst>
                </a:gridCol>
              </a:tblGrid>
              <a:tr h="4384679">
                <a:tc>
                  <a:txBody>
                    <a:bodyPr/>
                    <a:lstStyle/>
                    <a:p>
                      <a:pPr algn="just" fontAlgn="t"/>
                      <a:r>
                        <a:rPr lang="en-GB" sz="1500" b="1" dirty="0">
                          <a:solidFill>
                            <a:srgbClr val="161513"/>
                          </a:solidFill>
                          <a:effectLst/>
                        </a:rPr>
                        <a:t>Align with the cloud operating model</a:t>
                      </a:r>
                    </a:p>
                  </a:txBody>
                  <a:tcPr marL="75315" marR="75315" marT="37657" marB="37657" anchor="ctr">
                    <a:lnL>
                      <a:noFill/>
                    </a:lnL>
                    <a:lnR>
                      <a:noFill/>
                    </a:lnR>
                    <a:lnT>
                      <a:noFill/>
                    </a:lnT>
                    <a:lnB>
                      <a:noFill/>
                    </a:lnB>
                    <a:solidFill>
                      <a:srgbClr val="FBF9F8"/>
                    </a:solidFill>
                  </a:tcPr>
                </a:tc>
                <a:tc>
                  <a:txBody>
                    <a:bodyPr/>
                    <a:lstStyle/>
                    <a:p>
                      <a:pPr algn="just"/>
                      <a:r>
                        <a:rPr lang="en-GB" sz="1500" dirty="0">
                          <a:solidFill>
                            <a:srgbClr val="161513"/>
                          </a:solidFill>
                          <a:effectLst/>
                        </a:rPr>
                        <a:t>Big data processes and users require access to a broad array of resources for both iterative experimentation and running production jobs. A big data solution includes all data realms including transactions, master data, reference data, and summarized data. </a:t>
                      </a:r>
                    </a:p>
                    <a:p>
                      <a:pPr algn="just"/>
                      <a:endParaRPr lang="en-GB" sz="1500" dirty="0">
                        <a:solidFill>
                          <a:srgbClr val="161513"/>
                        </a:solidFill>
                        <a:effectLst/>
                      </a:endParaRPr>
                    </a:p>
                    <a:p>
                      <a:pPr algn="just"/>
                      <a:r>
                        <a:rPr lang="en-GB" sz="1500" dirty="0">
                          <a:solidFill>
                            <a:srgbClr val="161513"/>
                          </a:solidFill>
                          <a:effectLst/>
                        </a:rPr>
                        <a:t>A well-planned private and public cloud provisioning and security strategy plays an integral role in supporting these changing requirements.</a:t>
                      </a:r>
                    </a:p>
                    <a:p>
                      <a:pPr algn="just"/>
                      <a:endParaRPr lang="en-GB" sz="1500" dirty="0">
                        <a:solidFill>
                          <a:srgbClr val="161513"/>
                        </a:solidFill>
                        <a:effectLst/>
                      </a:endParaRPr>
                    </a:p>
                  </a:txBody>
                  <a:tcPr marL="75315" marR="75315" marT="37657" marB="37657" anchor="ctr">
                    <a:lnL>
                      <a:noFill/>
                    </a:lnL>
                    <a:lnR>
                      <a:noFill/>
                    </a:lnR>
                    <a:lnT>
                      <a:noFill/>
                    </a:lnT>
                    <a:lnB>
                      <a:noFill/>
                    </a:lnB>
                    <a:solidFill>
                      <a:srgbClr val="FBF9F8"/>
                    </a:solidFill>
                  </a:tcPr>
                </a:tc>
                <a:extLst>
                  <a:ext uri="{0D108BD9-81ED-4DB2-BD59-A6C34878D82A}">
                    <a16:rowId xmlns:a16="http://schemas.microsoft.com/office/drawing/2014/main" val="2260182462"/>
                  </a:ext>
                </a:extLst>
              </a:tr>
            </a:tbl>
          </a:graphicData>
        </a:graphic>
      </p:graphicFrame>
    </p:spTree>
    <p:extLst>
      <p:ext uri="{BB962C8B-B14F-4D97-AF65-F5344CB8AC3E}">
        <p14:creationId xmlns:p14="http://schemas.microsoft.com/office/powerpoint/2010/main" val="325813165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Big Data Technologies</a:t>
            </a:r>
          </a:p>
        </p:txBody>
      </p:sp>
      <p:sp>
        <p:nvSpPr>
          <p:cNvPr id="3" name="Content Placeholder 2"/>
          <p:cNvSpPr>
            <a:spLocks noGrp="1"/>
          </p:cNvSpPr>
          <p:nvPr>
            <p:ph idx="1"/>
          </p:nvPr>
        </p:nvSpPr>
        <p:spPr>
          <a:xfrm>
            <a:off x="762000" y="1600200"/>
            <a:ext cx="8193088" cy="4800600"/>
          </a:xfrm>
        </p:spPr>
        <p:txBody>
          <a:bodyPr>
            <a:normAutofit/>
          </a:bodyPr>
          <a:lstStyle/>
          <a:p>
            <a:r>
              <a:rPr lang="en-US" dirty="0"/>
              <a:t>Hadoop</a:t>
            </a:r>
          </a:p>
          <a:p>
            <a:r>
              <a:rPr lang="en-US" dirty="0" err="1"/>
              <a:t>Rainstor</a:t>
            </a:r>
            <a:endParaRPr lang="en-US" dirty="0"/>
          </a:p>
          <a:p>
            <a:r>
              <a:rPr lang="en-US" dirty="0"/>
              <a:t>MongoDB</a:t>
            </a:r>
          </a:p>
          <a:p>
            <a:r>
              <a:rPr lang="en-US" dirty="0"/>
              <a:t>Hunk</a:t>
            </a:r>
          </a:p>
          <a:p>
            <a:r>
              <a:rPr lang="en-US" dirty="0"/>
              <a:t>Presto </a:t>
            </a:r>
          </a:p>
        </p:txBody>
      </p:sp>
      <p:pic>
        <p:nvPicPr>
          <p:cNvPr id="12290" name="Picture 2" descr="bigdata-technologies-3">
            <a:extLst>
              <a:ext uri="{FF2B5EF4-FFF2-40B4-BE49-F238E27FC236}">
                <a16:creationId xmlns:a16="http://schemas.microsoft.com/office/drawing/2014/main" id="{EA4210D7-A690-5640-AA47-62FA40ED2A2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84340" y="1383291"/>
            <a:ext cx="1905000" cy="1905000"/>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big-data-technologies-storage-picture-3">
            <a:extLst>
              <a:ext uri="{FF2B5EF4-FFF2-40B4-BE49-F238E27FC236}">
                <a16:creationId xmlns:a16="http://schemas.microsoft.com/office/drawing/2014/main" id="{3A4CCF33-1395-024E-81ED-466660BA9A3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84168" y="1007864"/>
            <a:ext cx="1905000" cy="1905000"/>
          </a:xfrm>
          <a:prstGeom prst="rect">
            <a:avLst/>
          </a:prstGeom>
          <a:noFill/>
          <a:extLst>
            <a:ext uri="{909E8E84-426E-40DD-AFC4-6F175D3DCCD1}">
              <a14:hiddenFill xmlns:a14="http://schemas.microsoft.com/office/drawing/2010/main">
                <a:solidFill>
                  <a:srgbClr val="FFFFFF"/>
                </a:solidFill>
              </a14:hiddenFill>
            </a:ext>
          </a:extLst>
        </p:spPr>
      </p:pic>
      <p:pic>
        <p:nvPicPr>
          <p:cNvPr id="12294" name="Picture 6" descr="big-data-technologies-storage-picture-1">
            <a:extLst>
              <a:ext uri="{FF2B5EF4-FFF2-40B4-BE49-F238E27FC236}">
                <a16:creationId xmlns:a16="http://schemas.microsoft.com/office/drawing/2014/main" id="{A77A8590-2F27-3A4D-9456-BD2B15B122C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19500" y="3569710"/>
            <a:ext cx="1905000" cy="1879600"/>
          </a:xfrm>
          <a:prstGeom prst="rect">
            <a:avLst/>
          </a:prstGeom>
          <a:noFill/>
          <a:extLst>
            <a:ext uri="{909E8E84-426E-40DD-AFC4-6F175D3DCCD1}">
              <a14:hiddenFill xmlns:a14="http://schemas.microsoft.com/office/drawing/2010/main">
                <a:solidFill>
                  <a:srgbClr val="FFFFFF"/>
                </a:solidFill>
              </a14:hiddenFill>
            </a:ext>
          </a:extLst>
        </p:spPr>
      </p:pic>
      <p:pic>
        <p:nvPicPr>
          <p:cNvPr id="12300" name="Picture 12" descr="bigdata-technologies-5">
            <a:extLst>
              <a:ext uri="{FF2B5EF4-FFF2-40B4-BE49-F238E27FC236}">
                <a16:creationId xmlns:a16="http://schemas.microsoft.com/office/drawing/2014/main" id="{E313AE7A-A454-484D-9ADF-BD54D6BF257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56936" y="2311450"/>
            <a:ext cx="1905000" cy="1905000"/>
          </a:xfrm>
          <a:prstGeom prst="rect">
            <a:avLst/>
          </a:prstGeom>
          <a:noFill/>
          <a:extLst>
            <a:ext uri="{909E8E84-426E-40DD-AFC4-6F175D3DCCD1}">
              <a14:hiddenFill xmlns:a14="http://schemas.microsoft.com/office/drawing/2010/main">
                <a:solidFill>
                  <a:srgbClr val="FFFFFF"/>
                </a:solidFill>
              </a14:hiddenFill>
            </a:ext>
          </a:extLst>
        </p:spPr>
      </p:pic>
      <p:pic>
        <p:nvPicPr>
          <p:cNvPr id="12304" name="Picture 16" descr="bigdata-technologies-1">
            <a:extLst>
              <a:ext uri="{FF2B5EF4-FFF2-40B4-BE49-F238E27FC236}">
                <a16:creationId xmlns:a16="http://schemas.microsoft.com/office/drawing/2014/main" id="{A7A81994-E93C-144E-B510-07F0800BFE0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256936" y="3544310"/>
            <a:ext cx="1905000" cy="1905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53313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D4BDFE-5F5A-BD43-A196-CE31A527FFC6}"/>
              </a:ext>
            </a:extLst>
          </p:cNvPr>
          <p:cNvSpPr>
            <a:spLocks noGrp="1"/>
          </p:cNvSpPr>
          <p:nvPr>
            <p:ph type="title"/>
          </p:nvPr>
        </p:nvSpPr>
        <p:spPr/>
        <p:txBody>
          <a:bodyPr/>
          <a:lstStyle/>
          <a:p>
            <a:r>
              <a:rPr lang="en-GB" b="1" dirty="0"/>
              <a:t>Hadoop Framework</a:t>
            </a:r>
            <a:r>
              <a:rPr lang="en-GB" dirty="0"/>
              <a:t> </a:t>
            </a:r>
            <a:endParaRPr lang="en-US" dirty="0"/>
          </a:p>
        </p:txBody>
      </p:sp>
      <p:sp>
        <p:nvSpPr>
          <p:cNvPr id="3" name="Content Placeholder 2">
            <a:extLst>
              <a:ext uri="{FF2B5EF4-FFF2-40B4-BE49-F238E27FC236}">
                <a16:creationId xmlns:a16="http://schemas.microsoft.com/office/drawing/2014/main" id="{DC5683FA-0558-7C4D-ADF6-B5035CBE1FB9}"/>
              </a:ext>
            </a:extLst>
          </p:cNvPr>
          <p:cNvSpPr>
            <a:spLocks noGrp="1"/>
          </p:cNvSpPr>
          <p:nvPr>
            <p:ph idx="1"/>
          </p:nvPr>
        </p:nvSpPr>
        <p:spPr/>
        <p:txBody>
          <a:bodyPr/>
          <a:lstStyle/>
          <a:p>
            <a:pPr algn="just"/>
            <a:r>
              <a:rPr lang="en-GB" b="1" dirty="0"/>
              <a:t>Hadoop Framework</a:t>
            </a:r>
            <a:r>
              <a:rPr lang="en-GB" dirty="0"/>
              <a:t> was designed to store and process data in a </a:t>
            </a:r>
            <a:r>
              <a:rPr lang="en-GB" b="1" dirty="0"/>
              <a:t>Distributed Data Processing Environment</a:t>
            </a:r>
            <a:r>
              <a:rPr lang="en-GB" dirty="0"/>
              <a:t> with commodity hardware with a simple programming model.</a:t>
            </a:r>
          </a:p>
          <a:p>
            <a:pPr algn="just"/>
            <a:endParaRPr lang="en-GB" dirty="0"/>
          </a:p>
          <a:p>
            <a:pPr algn="just"/>
            <a:r>
              <a:rPr lang="en-GB" dirty="0"/>
              <a:t> It can Store and Analyse the data present in different machines with High Speeds and Low Costs.</a:t>
            </a:r>
            <a:endParaRPr lang="en-US" dirty="0"/>
          </a:p>
        </p:txBody>
      </p:sp>
    </p:spTree>
    <p:extLst>
      <p:ext uri="{BB962C8B-B14F-4D97-AF65-F5344CB8AC3E}">
        <p14:creationId xmlns:p14="http://schemas.microsoft.com/office/powerpoint/2010/main" val="1425701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1FB637-ED35-804A-9396-6C6CF963C96C}"/>
              </a:ext>
            </a:extLst>
          </p:cNvPr>
          <p:cNvSpPr>
            <a:spLocks noGrp="1"/>
          </p:cNvSpPr>
          <p:nvPr>
            <p:ph type="title"/>
          </p:nvPr>
        </p:nvSpPr>
        <p:spPr/>
        <p:txBody>
          <a:bodyPr/>
          <a:lstStyle/>
          <a:p>
            <a:r>
              <a:rPr lang="en-GB" b="1" dirty="0"/>
              <a:t>MongoDB</a:t>
            </a:r>
            <a:endParaRPr lang="en-US" dirty="0"/>
          </a:p>
        </p:txBody>
      </p:sp>
      <p:sp>
        <p:nvSpPr>
          <p:cNvPr id="3" name="Content Placeholder 2">
            <a:extLst>
              <a:ext uri="{FF2B5EF4-FFF2-40B4-BE49-F238E27FC236}">
                <a16:creationId xmlns:a16="http://schemas.microsoft.com/office/drawing/2014/main" id="{EC405CDE-3147-A04F-BF7A-3C1E9171BBBB}"/>
              </a:ext>
            </a:extLst>
          </p:cNvPr>
          <p:cNvSpPr>
            <a:spLocks noGrp="1"/>
          </p:cNvSpPr>
          <p:nvPr>
            <p:ph idx="1"/>
          </p:nvPr>
        </p:nvSpPr>
        <p:spPr/>
        <p:txBody>
          <a:bodyPr/>
          <a:lstStyle/>
          <a:p>
            <a:pPr algn="just"/>
            <a:r>
              <a:rPr lang="en-GB" dirty="0"/>
              <a:t>The </a:t>
            </a:r>
            <a:r>
              <a:rPr lang="en-GB" b="1" dirty="0"/>
              <a:t>NoSQL</a:t>
            </a:r>
            <a:r>
              <a:rPr lang="en-GB" dirty="0"/>
              <a:t> Document Databases like </a:t>
            </a:r>
            <a:r>
              <a:rPr lang="en-GB" b="1" dirty="0"/>
              <a:t>MongoDB,</a:t>
            </a:r>
            <a:r>
              <a:rPr lang="en-GB" dirty="0"/>
              <a:t> offer a direct alternative to the rigid schema used in Relational Databases.</a:t>
            </a:r>
          </a:p>
          <a:p>
            <a:pPr algn="just"/>
            <a:endParaRPr lang="en-GB" dirty="0"/>
          </a:p>
          <a:p>
            <a:pPr algn="just"/>
            <a:r>
              <a:rPr lang="en-GB" dirty="0"/>
              <a:t> This allows </a:t>
            </a:r>
            <a:r>
              <a:rPr lang="en-GB" b="1" dirty="0"/>
              <a:t>MongoDB</a:t>
            </a:r>
            <a:r>
              <a:rPr lang="en-GB" dirty="0"/>
              <a:t> to offer Flexibility while handling a wide variety of </a:t>
            </a:r>
            <a:r>
              <a:rPr lang="en-GB" b="1" dirty="0"/>
              <a:t>Datatypes</a:t>
            </a:r>
            <a:r>
              <a:rPr lang="en-GB" dirty="0"/>
              <a:t> at large volumes and across </a:t>
            </a:r>
            <a:r>
              <a:rPr lang="en-GB" b="1" dirty="0"/>
              <a:t>Distributed Architectures.</a:t>
            </a:r>
            <a:endParaRPr lang="en-US" dirty="0"/>
          </a:p>
        </p:txBody>
      </p:sp>
    </p:spTree>
    <p:extLst>
      <p:ext uri="{BB962C8B-B14F-4D97-AF65-F5344CB8AC3E}">
        <p14:creationId xmlns:p14="http://schemas.microsoft.com/office/powerpoint/2010/main" val="224003824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68F8CD-6FE4-8F49-B908-40A079DBA887}"/>
              </a:ext>
            </a:extLst>
          </p:cNvPr>
          <p:cNvSpPr>
            <a:spLocks noGrp="1"/>
          </p:cNvSpPr>
          <p:nvPr>
            <p:ph type="title"/>
          </p:nvPr>
        </p:nvSpPr>
        <p:spPr/>
        <p:txBody>
          <a:bodyPr/>
          <a:lstStyle/>
          <a:p>
            <a:r>
              <a:rPr lang="en-GB" b="1" dirty="0" err="1"/>
              <a:t>RainStor</a:t>
            </a:r>
            <a:endParaRPr lang="en-US" dirty="0"/>
          </a:p>
        </p:txBody>
      </p:sp>
      <p:sp>
        <p:nvSpPr>
          <p:cNvPr id="3" name="Content Placeholder 2">
            <a:extLst>
              <a:ext uri="{FF2B5EF4-FFF2-40B4-BE49-F238E27FC236}">
                <a16:creationId xmlns:a16="http://schemas.microsoft.com/office/drawing/2014/main" id="{E2BE6B4A-BCBB-AE4F-BE61-C6F00D25322C}"/>
              </a:ext>
            </a:extLst>
          </p:cNvPr>
          <p:cNvSpPr>
            <a:spLocks noGrp="1"/>
          </p:cNvSpPr>
          <p:nvPr>
            <p:ph idx="1"/>
          </p:nvPr>
        </p:nvSpPr>
        <p:spPr/>
        <p:txBody>
          <a:bodyPr/>
          <a:lstStyle/>
          <a:p>
            <a:pPr algn="just"/>
            <a:r>
              <a:rPr lang="en-GB" b="1" dirty="0" err="1"/>
              <a:t>RainStor</a:t>
            </a:r>
            <a:r>
              <a:rPr lang="en-GB" dirty="0"/>
              <a:t> is a software company that developed a Database Management System of the same name designed to Manage and Analyse Big Data for large enterprises. </a:t>
            </a:r>
          </a:p>
          <a:p>
            <a:pPr algn="just"/>
            <a:endParaRPr lang="en-GB" dirty="0"/>
          </a:p>
          <a:p>
            <a:pPr algn="just"/>
            <a:r>
              <a:rPr lang="en-GB" dirty="0"/>
              <a:t>It uses </a:t>
            </a:r>
            <a:r>
              <a:rPr lang="en-GB" b="1" dirty="0"/>
              <a:t>Deduplication Techniques</a:t>
            </a:r>
            <a:r>
              <a:rPr lang="en-GB" dirty="0"/>
              <a:t> to organize the process of storing large amounts of data for reference.</a:t>
            </a:r>
            <a:endParaRPr lang="en-US" dirty="0"/>
          </a:p>
        </p:txBody>
      </p:sp>
    </p:spTree>
    <p:extLst>
      <p:ext uri="{BB962C8B-B14F-4D97-AF65-F5344CB8AC3E}">
        <p14:creationId xmlns:p14="http://schemas.microsoft.com/office/powerpoint/2010/main" val="388046786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B08195-009C-0F45-9080-8F45B1A87ACD}"/>
              </a:ext>
            </a:extLst>
          </p:cNvPr>
          <p:cNvSpPr>
            <a:spLocks noGrp="1"/>
          </p:cNvSpPr>
          <p:nvPr>
            <p:ph type="title"/>
          </p:nvPr>
        </p:nvSpPr>
        <p:spPr/>
        <p:txBody>
          <a:bodyPr/>
          <a:lstStyle/>
          <a:p>
            <a:r>
              <a:rPr lang="en-GB" b="1" dirty="0"/>
              <a:t>Hunk</a:t>
            </a:r>
            <a:endParaRPr lang="en-US" dirty="0"/>
          </a:p>
        </p:txBody>
      </p:sp>
      <p:sp>
        <p:nvSpPr>
          <p:cNvPr id="3" name="Content Placeholder 2">
            <a:extLst>
              <a:ext uri="{FF2B5EF4-FFF2-40B4-BE49-F238E27FC236}">
                <a16:creationId xmlns:a16="http://schemas.microsoft.com/office/drawing/2014/main" id="{9C245DA9-CEAF-9E4B-9E6D-DF6C7F636CBF}"/>
              </a:ext>
            </a:extLst>
          </p:cNvPr>
          <p:cNvSpPr>
            <a:spLocks noGrp="1"/>
          </p:cNvSpPr>
          <p:nvPr>
            <p:ph idx="1"/>
          </p:nvPr>
        </p:nvSpPr>
        <p:spPr/>
        <p:txBody>
          <a:bodyPr/>
          <a:lstStyle/>
          <a:p>
            <a:pPr algn="just"/>
            <a:r>
              <a:rPr lang="en-GB" b="1" dirty="0"/>
              <a:t>Hunk</a:t>
            </a:r>
            <a:r>
              <a:rPr lang="en-GB" dirty="0"/>
              <a:t> lets you access data in remote Hadoop Clusters through virtual indexes and lets you use the Splunk Search Processing Language to analyse your data. </a:t>
            </a:r>
          </a:p>
          <a:p>
            <a:pPr algn="just"/>
            <a:endParaRPr lang="en-GB" dirty="0"/>
          </a:p>
          <a:p>
            <a:pPr algn="just"/>
            <a:r>
              <a:rPr lang="en-GB" dirty="0"/>
              <a:t>With Hunk, you can Report and Visualize large amounts from your Hadoop and NoSQL data sources.</a:t>
            </a:r>
          </a:p>
          <a:p>
            <a:pPr marL="1371600" lvl="3" indent="0" algn="just">
              <a:buNone/>
            </a:pPr>
            <a:br>
              <a:rPr lang="en-GB" dirty="0"/>
            </a:br>
            <a:endParaRPr lang="en-GB" dirty="0"/>
          </a:p>
          <a:p>
            <a:pPr algn="just"/>
            <a:endParaRPr lang="en-US" dirty="0"/>
          </a:p>
        </p:txBody>
      </p:sp>
    </p:spTree>
    <p:extLst>
      <p:ext uri="{BB962C8B-B14F-4D97-AF65-F5344CB8AC3E}">
        <p14:creationId xmlns:p14="http://schemas.microsoft.com/office/powerpoint/2010/main" val="16244501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E0E587-8F3D-834D-BD65-08D4BC8CE3CA}"/>
              </a:ext>
            </a:extLst>
          </p:cNvPr>
          <p:cNvSpPr>
            <a:spLocks noGrp="1"/>
          </p:cNvSpPr>
          <p:nvPr>
            <p:ph type="title"/>
          </p:nvPr>
        </p:nvSpPr>
        <p:spPr/>
        <p:txBody>
          <a:bodyPr/>
          <a:lstStyle/>
          <a:p>
            <a:r>
              <a:rPr lang="en-GB" b="1" dirty="0"/>
              <a:t>Presto</a:t>
            </a:r>
            <a:endParaRPr lang="en-US" dirty="0"/>
          </a:p>
        </p:txBody>
      </p:sp>
      <p:sp>
        <p:nvSpPr>
          <p:cNvPr id="3" name="Content Placeholder 2">
            <a:extLst>
              <a:ext uri="{FF2B5EF4-FFF2-40B4-BE49-F238E27FC236}">
                <a16:creationId xmlns:a16="http://schemas.microsoft.com/office/drawing/2014/main" id="{18290D1F-1B4F-0943-B3F0-F9031272C29D}"/>
              </a:ext>
            </a:extLst>
          </p:cNvPr>
          <p:cNvSpPr>
            <a:spLocks noGrp="1"/>
          </p:cNvSpPr>
          <p:nvPr>
            <p:ph idx="1"/>
          </p:nvPr>
        </p:nvSpPr>
        <p:spPr/>
        <p:txBody>
          <a:bodyPr/>
          <a:lstStyle/>
          <a:p>
            <a:pPr algn="just"/>
            <a:r>
              <a:rPr lang="en-GB" b="1" dirty="0"/>
              <a:t>Presto</a:t>
            </a:r>
            <a:r>
              <a:rPr lang="en-GB" dirty="0"/>
              <a:t> is an open source </a:t>
            </a:r>
            <a:r>
              <a:rPr lang="en-GB" b="1" dirty="0"/>
              <a:t>Distributed SQL Query Engine</a:t>
            </a:r>
            <a:r>
              <a:rPr lang="en-GB" dirty="0"/>
              <a:t> for running </a:t>
            </a:r>
            <a:r>
              <a:rPr lang="en-GB" b="1" dirty="0"/>
              <a:t>Interactive Analytic Queries</a:t>
            </a:r>
            <a:r>
              <a:rPr lang="en-GB" dirty="0"/>
              <a:t> against data sources of all sizes ranging from Gigabytes to Petabytes. </a:t>
            </a:r>
            <a:endParaRPr lang="en-US" dirty="0"/>
          </a:p>
        </p:txBody>
      </p:sp>
    </p:spTree>
    <p:extLst>
      <p:ext uri="{BB962C8B-B14F-4D97-AF65-F5344CB8AC3E}">
        <p14:creationId xmlns:p14="http://schemas.microsoft.com/office/powerpoint/2010/main" val="18616989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Coexistence of Hadoop and DW</a:t>
            </a:r>
          </a:p>
        </p:txBody>
      </p:sp>
      <p:pic>
        <p:nvPicPr>
          <p:cNvPr id="5" name="Picture 4"/>
          <p:cNvPicPr>
            <a:picLocks noChangeAspect="1"/>
          </p:cNvPicPr>
          <p:nvPr/>
        </p:nvPicPr>
        <p:blipFill>
          <a:blip r:embed="rId2"/>
          <a:stretch>
            <a:fillRect/>
          </a:stretch>
        </p:blipFill>
        <p:spPr>
          <a:xfrm>
            <a:off x="342177" y="1752600"/>
            <a:ext cx="8573223" cy="3836640"/>
          </a:xfrm>
          <a:prstGeom prst="rect">
            <a:avLst/>
          </a:prstGeom>
        </p:spPr>
      </p:pic>
    </p:spTree>
    <p:extLst>
      <p:ext uri="{BB962C8B-B14F-4D97-AF65-F5344CB8AC3E}">
        <p14:creationId xmlns:p14="http://schemas.microsoft.com/office/powerpoint/2010/main" val="331709695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Top 10 Big Data Vendors </a:t>
            </a:r>
            <a:br>
              <a:rPr lang="en-US" dirty="0"/>
            </a:br>
            <a:r>
              <a:rPr lang="en-US" dirty="0"/>
              <a:t>with Primary Focus on Hadoop</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42676" y="1600200"/>
            <a:ext cx="7867924" cy="4061048"/>
          </a:xfrm>
          <a:prstGeom prst="rect">
            <a:avLst/>
          </a:prstGeom>
          <a:noFill/>
          <a:ln>
            <a:noFill/>
          </a:ln>
        </p:spPr>
      </p:pic>
    </p:spTree>
    <p:extLst>
      <p:ext uri="{BB962C8B-B14F-4D97-AF65-F5344CB8AC3E}">
        <p14:creationId xmlns:p14="http://schemas.microsoft.com/office/powerpoint/2010/main" val="116870173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Big Data And Stream Analytics</a:t>
            </a:r>
          </a:p>
        </p:txBody>
      </p:sp>
      <p:sp>
        <p:nvSpPr>
          <p:cNvPr id="4" name="Content Placeholder 3">
            <a:extLst>
              <a:ext uri="{FF2B5EF4-FFF2-40B4-BE49-F238E27FC236}">
                <a16:creationId xmlns:a16="http://schemas.microsoft.com/office/drawing/2014/main" id="{499334B7-A391-7849-81DF-B699D88BCB84}"/>
              </a:ext>
            </a:extLst>
          </p:cNvPr>
          <p:cNvSpPr>
            <a:spLocks noGrp="1"/>
          </p:cNvSpPr>
          <p:nvPr>
            <p:ph idx="1"/>
          </p:nvPr>
        </p:nvSpPr>
        <p:spPr/>
        <p:txBody>
          <a:bodyPr/>
          <a:lstStyle/>
          <a:p>
            <a:pPr algn="just"/>
            <a:r>
              <a:rPr lang="en-GB" sz="2400" dirty="0"/>
              <a:t>Streaming analytics, also known as event stream processing, is the analysis of huge pools of current and “in-motion” data through the use of continuous queries, called event streams. </a:t>
            </a:r>
          </a:p>
          <a:p>
            <a:pPr algn="just"/>
            <a:endParaRPr lang="en-GB" sz="2400" dirty="0"/>
          </a:p>
          <a:p>
            <a:pPr algn="just"/>
            <a:r>
              <a:rPr lang="en-GB" sz="2400" dirty="0"/>
              <a:t>These streams are triggered by a specific event that happens as a direct result of an action or set of actions, like a financial transaction, equipment failure, a social post or a website click or some other measurable activity. </a:t>
            </a:r>
          </a:p>
          <a:p>
            <a:pPr algn="just"/>
            <a:endParaRPr lang="en-US" sz="2400" dirty="0">
              <a:hlinkClick r:id="rId2"/>
            </a:endParaRPr>
          </a:p>
          <a:p>
            <a:pPr algn="just"/>
            <a:r>
              <a:rPr lang="en-US" sz="2400" dirty="0">
                <a:hlinkClick r:id="rId2"/>
              </a:rPr>
              <a:t>https://youtu.be/xJFpEjxFYWk</a:t>
            </a:r>
            <a:endParaRPr lang="en-US" sz="2400" dirty="0"/>
          </a:p>
        </p:txBody>
      </p:sp>
    </p:spTree>
    <p:extLst>
      <p:ext uri="{BB962C8B-B14F-4D97-AF65-F5344CB8AC3E}">
        <p14:creationId xmlns:p14="http://schemas.microsoft.com/office/powerpoint/2010/main" val="70596756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DD7210-BBBB-1C43-9647-D0E4BE8362F5}"/>
              </a:ext>
            </a:extLst>
          </p:cNvPr>
          <p:cNvSpPr>
            <a:spLocks noGrp="1"/>
          </p:cNvSpPr>
          <p:nvPr>
            <p:ph type="title"/>
          </p:nvPr>
        </p:nvSpPr>
        <p:spPr>
          <a:xfrm>
            <a:off x="457200" y="274638"/>
            <a:ext cx="8229600" cy="1143000"/>
          </a:xfrm>
        </p:spPr>
        <p:txBody>
          <a:bodyPr wrap="square" anchor="ctr">
            <a:normAutofit/>
          </a:bodyPr>
          <a:lstStyle/>
          <a:p>
            <a:r>
              <a:rPr lang="en-US" dirty="0"/>
              <a:t>Questions</a:t>
            </a:r>
          </a:p>
        </p:txBody>
      </p:sp>
      <p:pic>
        <p:nvPicPr>
          <p:cNvPr id="2050" name="Picture 2" descr="IPhone Emoji Samsung Galaxy Guess The Questions - Emojipedia - Crying  Transparent PNG">
            <a:extLst>
              <a:ext uri="{FF2B5EF4-FFF2-40B4-BE49-F238E27FC236}">
                <a16:creationId xmlns:a16="http://schemas.microsoft.com/office/drawing/2014/main" id="{E72B85E1-98A5-9943-B0FA-4238A793ECFD}"/>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2613818" y="1600200"/>
            <a:ext cx="3916363" cy="3916363"/>
          </a:xfrm>
          <a:prstGeom prst="rect">
            <a:avLst/>
          </a:prstGeom>
          <a:solidFill>
            <a:srgbClr val="FFFFFF"/>
          </a:solidFill>
        </p:spPr>
      </p:pic>
    </p:spTree>
    <p:extLst>
      <p:ext uri="{BB962C8B-B14F-4D97-AF65-F5344CB8AC3E}">
        <p14:creationId xmlns:p14="http://schemas.microsoft.com/office/powerpoint/2010/main" val="674452807"/>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92</TotalTime>
  <Words>1407</Words>
  <Application>Microsoft Office PowerPoint</Application>
  <PresentationFormat>On-screen Show (4:3)</PresentationFormat>
  <Paragraphs>108</Paragraphs>
  <Slides>25</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25</vt:i4>
      </vt:variant>
    </vt:vector>
  </HeadingPairs>
  <TitlesOfParts>
    <vt:vector size="29" baseType="lpstr">
      <vt:lpstr>Myriad Pro</vt:lpstr>
      <vt:lpstr>Arial</vt:lpstr>
      <vt:lpstr>Verdana</vt:lpstr>
      <vt:lpstr>20140311PresentationUWTSDTemplate</vt:lpstr>
      <vt:lpstr>Week 9: Session 1 &amp; 2:  Big Data &amp; Business Implications</vt:lpstr>
      <vt:lpstr>Lesson Aims</vt:lpstr>
      <vt:lpstr>Big Data -   Definition and Concepts</vt:lpstr>
      <vt:lpstr>The three Vs of big data </vt:lpstr>
      <vt:lpstr>The three Vs of big data </vt:lpstr>
      <vt:lpstr>How big data works </vt:lpstr>
      <vt:lpstr> 1. Integrate </vt:lpstr>
      <vt:lpstr> 2. Manage </vt:lpstr>
      <vt:lpstr>3. Analyse </vt:lpstr>
      <vt:lpstr> Big data best practices </vt:lpstr>
      <vt:lpstr>PowerPoint Presentation</vt:lpstr>
      <vt:lpstr>PowerPoint Presentation</vt:lpstr>
      <vt:lpstr>PowerPoint Presentation</vt:lpstr>
      <vt:lpstr>PowerPoint Presentation</vt:lpstr>
      <vt:lpstr>PowerPoint Presentation</vt:lpstr>
      <vt:lpstr>Big Data Technologies</vt:lpstr>
      <vt:lpstr>Hadoop Framework </vt:lpstr>
      <vt:lpstr>MongoDB</vt:lpstr>
      <vt:lpstr>RainStor</vt:lpstr>
      <vt:lpstr>Hunk</vt:lpstr>
      <vt:lpstr>Presto</vt:lpstr>
      <vt:lpstr>Coexistence of Hadoop and DW</vt:lpstr>
      <vt:lpstr>Top 10 Big Data Vendors  with Primary Focus on Hadoop</vt:lpstr>
      <vt:lpstr>Big Data And Stream Analytics</vt:lpstr>
      <vt:lpstr>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LCBB5000</dc:title>
  <dc:creator>BMC Training</dc:creator>
  <cp:lastModifiedBy>Abdallah Naser</cp:lastModifiedBy>
  <cp:revision>39</cp:revision>
  <dcterms:created xsi:type="dcterms:W3CDTF">2020-11-09T09:41:25Z</dcterms:created>
  <dcterms:modified xsi:type="dcterms:W3CDTF">2024-10-18T10:54:40Z</dcterms:modified>
</cp:coreProperties>
</file>