
<file path=[Content_Types].xml><?xml version="1.0" encoding="utf-8"?>
<Types xmlns="http://schemas.openxmlformats.org/package/2006/content-types"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7" r:id="rId3"/>
    <p:sldId id="268" r:id="rId4"/>
    <p:sldId id="315" r:id="rId5"/>
    <p:sldId id="274" r:id="rId6"/>
    <p:sldId id="277" r:id="rId7"/>
    <p:sldId id="279" r:id="rId8"/>
    <p:sldId id="280" r:id="rId9"/>
    <p:sldId id="287" r:id="rId10"/>
    <p:sldId id="317" r:id="rId11"/>
    <p:sldId id="318" r:id="rId12"/>
    <p:sldId id="319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D229F-C67C-4525-AA3C-0F6C1D491C4B}" type="datetimeFigureOut">
              <a:rPr lang="en-GB" smtClean="0"/>
              <a:pPr/>
              <a:t>10/04/2015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83573B-0FAB-44DB-BDA1-0EE131D1476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D229F-C67C-4525-AA3C-0F6C1D491C4B}" type="datetimeFigureOut">
              <a:rPr lang="en-GB" smtClean="0"/>
              <a:pPr/>
              <a:t>10/04/2015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83573B-0FAB-44DB-BDA1-0EE131D1476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D229F-C67C-4525-AA3C-0F6C1D491C4B}" type="datetimeFigureOut">
              <a:rPr lang="en-GB" smtClean="0"/>
              <a:pPr/>
              <a:t>10/04/2015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83573B-0FAB-44DB-BDA1-0EE131D1476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D229F-C67C-4525-AA3C-0F6C1D491C4B}" type="datetimeFigureOut">
              <a:rPr lang="en-GB" smtClean="0"/>
              <a:pPr/>
              <a:t>10/04/2015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83573B-0FAB-44DB-BDA1-0EE131D1476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D229F-C67C-4525-AA3C-0F6C1D491C4B}" type="datetimeFigureOut">
              <a:rPr lang="en-GB" smtClean="0"/>
              <a:pPr/>
              <a:t>10/04/2015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83573B-0FAB-44DB-BDA1-0EE131D1476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D229F-C67C-4525-AA3C-0F6C1D491C4B}" type="datetimeFigureOut">
              <a:rPr lang="en-GB" smtClean="0"/>
              <a:pPr/>
              <a:t>10/04/2015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83573B-0FAB-44DB-BDA1-0EE131D1476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D229F-C67C-4525-AA3C-0F6C1D491C4B}" type="datetimeFigureOut">
              <a:rPr lang="en-GB" smtClean="0"/>
              <a:pPr/>
              <a:t>10/04/2015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83573B-0FAB-44DB-BDA1-0EE131D1476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D229F-C67C-4525-AA3C-0F6C1D491C4B}" type="datetimeFigureOut">
              <a:rPr lang="en-GB" smtClean="0"/>
              <a:pPr/>
              <a:t>10/04/2015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83573B-0FAB-44DB-BDA1-0EE131D1476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D229F-C67C-4525-AA3C-0F6C1D491C4B}" type="datetimeFigureOut">
              <a:rPr lang="en-GB" smtClean="0"/>
              <a:pPr/>
              <a:t>10/04/2015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83573B-0FAB-44DB-BDA1-0EE131D1476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D229F-C67C-4525-AA3C-0F6C1D491C4B}" type="datetimeFigureOut">
              <a:rPr lang="en-GB" smtClean="0"/>
              <a:pPr/>
              <a:t>10/04/2015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83573B-0FAB-44DB-BDA1-0EE131D1476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D229F-C67C-4525-AA3C-0F6C1D491C4B}" type="datetimeFigureOut">
              <a:rPr lang="en-GB" smtClean="0"/>
              <a:pPr/>
              <a:t>10/04/2015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83573B-0FAB-44DB-BDA1-0EE131D1476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0D229F-C67C-4525-AA3C-0F6C1D491C4B}" type="datetimeFigureOut">
              <a:rPr lang="en-GB" smtClean="0"/>
              <a:pPr/>
              <a:t>10/04/2015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83573B-0FAB-44DB-BDA1-0EE131D1476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PD02 A1 </a:t>
            </a:r>
            <a:r>
              <a:rPr lang="en-GB" dirty="0" smtClean="0"/>
              <a:t>2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Supply </a:t>
            </a:r>
            <a:r>
              <a:rPr lang="en-GB" dirty="0" smtClean="0"/>
              <a:t>Chain Management</a:t>
            </a:r>
          </a:p>
          <a:p>
            <a:r>
              <a:rPr lang="en-GB" dirty="0" smtClean="0"/>
              <a:t>Introduction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Supply Chain Cycle Time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676400"/>
            <a:ext cx="7772400" cy="4114800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en-US" sz="2400" dirty="0"/>
              <a:t>The TOTAL supply chain cycle time is the time required to travel the full U shaped pipeline – time to pass the order demand back upstream and pass the material through the chain </a:t>
            </a:r>
            <a:r>
              <a:rPr lang="en-US" sz="2400" dirty="0" smtClean="0"/>
              <a:t>down </a:t>
            </a:r>
            <a:r>
              <a:rPr lang="en-US" sz="2400" dirty="0"/>
              <a:t>stream</a:t>
            </a:r>
          </a:p>
        </p:txBody>
      </p:sp>
      <p:sp>
        <p:nvSpPr>
          <p:cNvPr id="2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Supply Chain Management</a:t>
            </a:r>
            <a:endParaRPr lang="en-GB" b="0" i="0">
              <a:latin typeface="Times New Roman" pitchFamily="18" charset="0"/>
            </a:endParaRPr>
          </a:p>
        </p:txBody>
      </p:sp>
      <p:sp>
        <p:nvSpPr>
          <p:cNvPr id="2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B1665-9BB9-4198-9602-E9777F52E976}" type="slidenum">
              <a:rPr lang="en-GB"/>
              <a:pPr/>
              <a:t>2</a:t>
            </a:fld>
            <a:endParaRPr lang="en-GB"/>
          </a:p>
        </p:txBody>
      </p:sp>
      <p:sp>
        <p:nvSpPr>
          <p:cNvPr id="66578" name="Line 18"/>
          <p:cNvSpPr>
            <a:spLocks noChangeShapeType="1"/>
          </p:cNvSpPr>
          <p:nvPr/>
        </p:nvSpPr>
        <p:spPr bwMode="auto">
          <a:xfrm>
            <a:off x="1524000" y="4950572"/>
            <a:ext cx="6019800" cy="0"/>
          </a:xfrm>
          <a:prstGeom prst="line">
            <a:avLst/>
          </a:prstGeom>
          <a:noFill/>
          <a:ln w="57150">
            <a:solidFill>
              <a:schemeClr val="accent2"/>
            </a:solidFill>
            <a:round/>
            <a:headEnd type="triangle" w="med" len="med"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914400" y="3515591"/>
            <a:ext cx="7391400" cy="1676400"/>
            <a:chOff x="1066800" y="4495800"/>
            <a:chExt cx="7391400" cy="1676400"/>
          </a:xfrm>
        </p:grpSpPr>
        <p:sp>
          <p:nvSpPr>
            <p:cNvPr id="66564" name="Oval 4"/>
            <p:cNvSpPr>
              <a:spLocks noChangeArrowheads="1"/>
            </p:cNvSpPr>
            <p:nvPr/>
          </p:nvSpPr>
          <p:spPr bwMode="auto">
            <a:xfrm>
              <a:off x="1219200" y="5105400"/>
              <a:ext cx="762000" cy="533400"/>
            </a:xfrm>
            <a:prstGeom prst="ellipse">
              <a:avLst/>
            </a:prstGeom>
            <a:noFill/>
            <a:ln w="28575">
              <a:solidFill>
                <a:srgbClr val="FF33CC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en-US">
                <a:solidFill>
                  <a:srgbClr val="FF33CC"/>
                </a:solidFill>
              </a:endParaRPr>
            </a:p>
          </p:txBody>
        </p:sp>
        <p:sp>
          <p:nvSpPr>
            <p:cNvPr id="66565" name="Rectangle 5"/>
            <p:cNvSpPr>
              <a:spLocks noChangeArrowheads="1"/>
            </p:cNvSpPr>
            <p:nvPr/>
          </p:nvSpPr>
          <p:spPr bwMode="auto">
            <a:xfrm>
              <a:off x="1676400" y="4876800"/>
              <a:ext cx="457200" cy="838200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bg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6566" name="Rectangle 6"/>
            <p:cNvSpPr>
              <a:spLocks noChangeArrowheads="1"/>
            </p:cNvSpPr>
            <p:nvPr/>
          </p:nvSpPr>
          <p:spPr bwMode="auto">
            <a:xfrm>
              <a:off x="1676400" y="5029200"/>
              <a:ext cx="1066800" cy="609600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eaLnBrk="1" hangingPunct="1"/>
              <a:r>
                <a:rPr lang="en-GB" sz="2000" b="1"/>
                <a:t>Supplier</a:t>
              </a:r>
              <a:endParaRPr lang="en-GB"/>
            </a:p>
          </p:txBody>
        </p:sp>
        <p:sp>
          <p:nvSpPr>
            <p:cNvPr id="66567" name="Rectangle 7"/>
            <p:cNvSpPr>
              <a:spLocks noChangeArrowheads="1"/>
            </p:cNvSpPr>
            <p:nvPr/>
          </p:nvSpPr>
          <p:spPr bwMode="auto">
            <a:xfrm>
              <a:off x="3276600" y="5029200"/>
              <a:ext cx="1066800" cy="609600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eaLnBrk="1" hangingPunct="1"/>
              <a:r>
                <a:rPr lang="en-GB" sz="2000" b="1"/>
                <a:t>Factory</a:t>
              </a:r>
              <a:endParaRPr lang="en-GB"/>
            </a:p>
          </p:txBody>
        </p:sp>
        <p:sp>
          <p:nvSpPr>
            <p:cNvPr id="66568" name="Rectangle 8"/>
            <p:cNvSpPr>
              <a:spLocks noChangeArrowheads="1"/>
            </p:cNvSpPr>
            <p:nvPr/>
          </p:nvSpPr>
          <p:spPr bwMode="auto">
            <a:xfrm>
              <a:off x="4876800" y="5029200"/>
              <a:ext cx="1066800" cy="609600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eaLnBrk="1" hangingPunct="1"/>
              <a:r>
                <a:rPr lang="en-GB" sz="2000" b="1"/>
                <a:t>Retailer</a:t>
              </a:r>
              <a:endParaRPr lang="en-GB"/>
            </a:p>
          </p:txBody>
        </p:sp>
        <p:sp>
          <p:nvSpPr>
            <p:cNvPr id="66569" name="Rectangle 9"/>
            <p:cNvSpPr>
              <a:spLocks noChangeArrowheads="1"/>
            </p:cNvSpPr>
            <p:nvPr/>
          </p:nvSpPr>
          <p:spPr bwMode="auto">
            <a:xfrm>
              <a:off x="6477000" y="5029200"/>
              <a:ext cx="1219200" cy="609600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eaLnBrk="1" hangingPunct="1"/>
              <a:r>
                <a:rPr lang="en-GB" sz="2000" b="1"/>
                <a:t>Customer</a:t>
              </a:r>
              <a:endParaRPr lang="en-GB"/>
            </a:p>
          </p:txBody>
        </p:sp>
        <p:sp>
          <p:nvSpPr>
            <p:cNvPr id="66570" name="Line 10"/>
            <p:cNvSpPr>
              <a:spLocks noChangeShapeType="1"/>
            </p:cNvSpPr>
            <p:nvPr/>
          </p:nvSpPr>
          <p:spPr bwMode="auto">
            <a:xfrm>
              <a:off x="2743200" y="5181600"/>
              <a:ext cx="533400" cy="0"/>
            </a:xfrm>
            <a:prstGeom prst="line">
              <a:avLst/>
            </a:prstGeom>
            <a:noFill/>
            <a:ln w="28575">
              <a:solidFill>
                <a:schemeClr val="accent1">
                  <a:lumMod val="75000"/>
                </a:schemeClr>
              </a:solidFill>
              <a:round/>
              <a:headEnd/>
              <a:tailEnd type="triangle" w="med" len="med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6571" name="Line 11"/>
            <p:cNvSpPr>
              <a:spLocks noChangeShapeType="1"/>
            </p:cNvSpPr>
            <p:nvPr/>
          </p:nvSpPr>
          <p:spPr bwMode="auto">
            <a:xfrm>
              <a:off x="4343400" y="5181600"/>
              <a:ext cx="533400" cy="0"/>
            </a:xfrm>
            <a:prstGeom prst="line">
              <a:avLst/>
            </a:prstGeom>
            <a:noFill/>
            <a:ln w="28575">
              <a:solidFill>
                <a:schemeClr val="accent1">
                  <a:lumMod val="75000"/>
                </a:schemeClr>
              </a:solidFill>
              <a:round/>
              <a:headEnd/>
              <a:tailEnd type="triangle" w="med" len="med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6572" name="Line 12"/>
            <p:cNvSpPr>
              <a:spLocks noChangeShapeType="1"/>
            </p:cNvSpPr>
            <p:nvPr/>
          </p:nvSpPr>
          <p:spPr bwMode="auto">
            <a:xfrm>
              <a:off x="5943600" y="5181600"/>
              <a:ext cx="533400" cy="0"/>
            </a:xfrm>
            <a:prstGeom prst="line">
              <a:avLst/>
            </a:prstGeom>
            <a:noFill/>
            <a:ln w="28575">
              <a:solidFill>
                <a:schemeClr val="accent1">
                  <a:lumMod val="75000"/>
                </a:schemeClr>
              </a:solidFill>
              <a:round/>
              <a:headEnd/>
              <a:tailEnd type="triangle" w="med" len="med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6573" name="Line 13"/>
            <p:cNvSpPr>
              <a:spLocks noChangeShapeType="1"/>
            </p:cNvSpPr>
            <p:nvPr/>
          </p:nvSpPr>
          <p:spPr bwMode="auto">
            <a:xfrm>
              <a:off x="2743200" y="5486400"/>
              <a:ext cx="533400" cy="0"/>
            </a:xfrm>
            <a:prstGeom prst="line">
              <a:avLst/>
            </a:prstGeom>
            <a:noFill/>
            <a:ln w="28575">
              <a:solidFill>
                <a:schemeClr val="accent2"/>
              </a:solidFill>
              <a:round/>
              <a:headEnd type="triangle" w="med" len="med"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6574" name="Line 14"/>
            <p:cNvSpPr>
              <a:spLocks noChangeShapeType="1"/>
            </p:cNvSpPr>
            <p:nvPr/>
          </p:nvSpPr>
          <p:spPr bwMode="auto">
            <a:xfrm>
              <a:off x="4343400" y="5486400"/>
              <a:ext cx="533400" cy="0"/>
            </a:xfrm>
            <a:prstGeom prst="line">
              <a:avLst/>
            </a:prstGeom>
            <a:noFill/>
            <a:ln w="28575">
              <a:solidFill>
                <a:schemeClr val="accent2"/>
              </a:solidFill>
              <a:round/>
              <a:headEnd type="triangle" w="med" len="med"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6575" name="Line 15"/>
            <p:cNvSpPr>
              <a:spLocks noChangeShapeType="1"/>
            </p:cNvSpPr>
            <p:nvPr/>
          </p:nvSpPr>
          <p:spPr bwMode="auto">
            <a:xfrm>
              <a:off x="5943600" y="5486400"/>
              <a:ext cx="533400" cy="0"/>
            </a:xfrm>
            <a:prstGeom prst="line">
              <a:avLst/>
            </a:prstGeom>
            <a:noFill/>
            <a:ln w="28575">
              <a:solidFill>
                <a:schemeClr val="accent2"/>
              </a:solidFill>
              <a:round/>
              <a:headEnd type="triangle" w="med" len="med"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6576" name="Line 16"/>
            <p:cNvSpPr>
              <a:spLocks noChangeShapeType="1"/>
            </p:cNvSpPr>
            <p:nvPr/>
          </p:nvSpPr>
          <p:spPr bwMode="auto">
            <a:xfrm flipH="1" flipV="1">
              <a:off x="1219200" y="5410200"/>
              <a:ext cx="228600" cy="76200"/>
            </a:xfrm>
            <a:prstGeom prst="line">
              <a:avLst/>
            </a:prstGeom>
            <a:noFill/>
            <a:ln w="28575">
              <a:solidFill>
                <a:srgbClr val="FF33CC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77" name="Line 17"/>
            <p:cNvSpPr>
              <a:spLocks noChangeShapeType="1"/>
            </p:cNvSpPr>
            <p:nvPr/>
          </p:nvSpPr>
          <p:spPr bwMode="auto">
            <a:xfrm flipV="1">
              <a:off x="1066800" y="5410200"/>
              <a:ext cx="152400" cy="76200"/>
            </a:xfrm>
            <a:prstGeom prst="line">
              <a:avLst/>
            </a:prstGeom>
            <a:noFill/>
            <a:ln w="28575">
              <a:solidFill>
                <a:srgbClr val="FF33CC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79" name="Line 19"/>
            <p:cNvSpPr>
              <a:spLocks noChangeShapeType="1"/>
            </p:cNvSpPr>
            <p:nvPr/>
          </p:nvSpPr>
          <p:spPr bwMode="auto">
            <a:xfrm>
              <a:off x="1676400" y="4724400"/>
              <a:ext cx="6019800" cy="0"/>
            </a:xfrm>
            <a:prstGeom prst="line">
              <a:avLst/>
            </a:prstGeom>
            <a:noFill/>
            <a:ln w="57150">
              <a:solidFill>
                <a:schemeClr val="accent1">
                  <a:lumMod val="75000"/>
                </a:schemeClr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80" name="Text Box 20"/>
            <p:cNvSpPr txBox="1">
              <a:spLocks noChangeArrowheads="1"/>
            </p:cNvSpPr>
            <p:nvPr/>
          </p:nvSpPr>
          <p:spPr bwMode="auto">
            <a:xfrm>
              <a:off x="1219200" y="5715000"/>
              <a:ext cx="838200" cy="4572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>
                  <a:solidFill>
                    <a:schemeClr val="accent2"/>
                  </a:solidFill>
                </a:rPr>
                <a:t>T1</a:t>
              </a:r>
            </a:p>
          </p:txBody>
        </p:sp>
        <p:sp>
          <p:nvSpPr>
            <p:cNvPr id="66581" name="Text Box 21"/>
            <p:cNvSpPr txBox="1">
              <a:spLocks noChangeArrowheads="1"/>
            </p:cNvSpPr>
            <p:nvPr/>
          </p:nvSpPr>
          <p:spPr bwMode="auto">
            <a:xfrm>
              <a:off x="7696200" y="4495800"/>
              <a:ext cx="76200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dirty="0">
                  <a:solidFill>
                    <a:schemeClr val="accent1">
                      <a:lumMod val="75000"/>
                    </a:schemeClr>
                  </a:solidFill>
                </a:rPr>
                <a:t>T2</a:t>
              </a:r>
            </a:p>
          </p:txBody>
        </p:sp>
      </p:grpSp>
      <p:sp>
        <p:nvSpPr>
          <p:cNvPr id="66582" name="Text Box 22"/>
          <p:cNvSpPr txBox="1">
            <a:spLocks noChangeArrowheads="1"/>
          </p:cNvSpPr>
          <p:nvPr/>
        </p:nvSpPr>
        <p:spPr bwMode="auto">
          <a:xfrm>
            <a:off x="1295400" y="5196976"/>
            <a:ext cx="60960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dirty="0"/>
              <a:t>Total </a:t>
            </a:r>
            <a:r>
              <a:rPr lang="en-US" dirty="0" err="1" smtClean="0"/>
              <a:t>takt</a:t>
            </a:r>
            <a:r>
              <a:rPr lang="en-US" dirty="0" smtClean="0"/>
              <a:t> </a:t>
            </a:r>
            <a:r>
              <a:rPr lang="en-US" dirty="0"/>
              <a:t>time = </a:t>
            </a:r>
            <a:r>
              <a:rPr lang="en-US" dirty="0">
                <a:solidFill>
                  <a:schemeClr val="accent2"/>
                </a:solidFill>
              </a:rPr>
              <a:t>T1</a:t>
            </a:r>
            <a:r>
              <a:rPr lang="en-US" dirty="0"/>
              <a:t> + </a:t>
            </a:r>
            <a:r>
              <a:rPr lang="en-US" dirty="0">
                <a:solidFill>
                  <a:srgbClr val="FF0000"/>
                </a:solidFill>
              </a:rPr>
              <a:t>T2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Defining TRUE Supply Chain performance</a:t>
            </a:r>
          </a:p>
        </p:txBody>
      </p:sp>
      <p:sp>
        <p:nvSpPr>
          <p:cNvPr id="10240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US" sz="2800" dirty="0" smtClean="0"/>
              <a:t>‘Improvements</a:t>
            </a:r>
            <a:r>
              <a:rPr lang="en-US" sz="2800" dirty="0"/>
              <a:t>’ made in isolation </a:t>
            </a:r>
            <a:r>
              <a:rPr lang="en-US" sz="2800" dirty="0" smtClean="0"/>
              <a:t>tend </a:t>
            </a:r>
            <a:r>
              <a:rPr lang="en-US" sz="2800" dirty="0"/>
              <a:t>not to change the competitive advantage of a </a:t>
            </a:r>
            <a:r>
              <a:rPr lang="en-US" sz="2800" dirty="0" smtClean="0"/>
              <a:t>chain</a:t>
            </a:r>
            <a:endParaRPr lang="en-US" sz="2800" dirty="0"/>
          </a:p>
          <a:p>
            <a:pPr lvl="1">
              <a:lnSpc>
                <a:spcPct val="90000"/>
              </a:lnSpc>
              <a:buFontTx/>
              <a:buNone/>
            </a:pPr>
            <a:endParaRPr lang="en-US" sz="2400" dirty="0" smtClean="0"/>
          </a:p>
          <a:p>
            <a:pPr lvl="1">
              <a:lnSpc>
                <a:spcPct val="90000"/>
              </a:lnSpc>
              <a:buFontTx/>
              <a:buNone/>
            </a:pPr>
            <a:r>
              <a:rPr lang="en-US" sz="2400" dirty="0" smtClean="0"/>
              <a:t>If </a:t>
            </a:r>
            <a:r>
              <a:rPr lang="en-US" sz="2400" dirty="0"/>
              <a:t>you’ve reduced your stock levels but haven’t changed the supply chain pipeline correctly you may just have moved the stock back to your supplier </a:t>
            </a:r>
            <a:r>
              <a:rPr lang="en-US" sz="2400" dirty="0" smtClean="0"/>
              <a:t>base</a:t>
            </a:r>
          </a:p>
          <a:p>
            <a:pPr lvl="1">
              <a:lnSpc>
                <a:spcPct val="90000"/>
              </a:lnSpc>
              <a:buFontTx/>
              <a:buNone/>
            </a:pPr>
            <a:endParaRPr lang="en-US" sz="2400" dirty="0"/>
          </a:p>
          <a:p>
            <a:pPr lvl="1">
              <a:lnSpc>
                <a:spcPct val="90000"/>
              </a:lnSpc>
              <a:buFontTx/>
              <a:buNone/>
            </a:pPr>
            <a:r>
              <a:rPr lang="en-US" sz="2400" dirty="0" smtClean="0"/>
              <a:t>JIT, Lean Manufacturing, Six Sigma, Lean Six Sigma………</a:t>
            </a:r>
            <a:endParaRPr lang="en-US" sz="2400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Supply Chain Management</a:t>
            </a:r>
            <a:endParaRPr lang="en-GB" b="0" i="0">
              <a:latin typeface="Times New Roman" pitchFamily="18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B6782-D873-4D4E-950E-CA7FE42CB5B8}" type="slidenum">
              <a:rPr lang="en-GB"/>
              <a:pPr/>
              <a:t>3</a:t>
            </a:fld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Supply Chain Performance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So my supplier is now holding the stock I used to hold – what do I care as long as I appear ‘lean’?</a:t>
            </a:r>
          </a:p>
          <a:p>
            <a:pPr lvl="1"/>
            <a:r>
              <a:rPr lang="en-GB" dirty="0" smtClean="0"/>
              <a:t>Somebody pays.   Somebody always pays.  A supplier who holds excess stock may go under and all that hard work you did to ‘cultivate’ them, to train them so they support your activities to the best effect – all gone.   You will have to start again with someone new.  </a:t>
            </a:r>
          </a:p>
          <a:p>
            <a:pPr lvl="1"/>
            <a:r>
              <a:rPr lang="en-GB" dirty="0" smtClean="0"/>
              <a:t>A truly ‘lean’ chain of supply strips out excess stock all along the chain.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41440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1026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/>
              <a:t>Procurement in the supply chain</a:t>
            </a:r>
          </a:p>
        </p:txBody>
      </p:sp>
      <p:sp>
        <p:nvSpPr>
          <p:cNvPr id="80899" name="Rectangle 1027"/>
          <p:cNvSpPr>
            <a:spLocks noGrp="1" noChangeArrowheads="1"/>
          </p:cNvSpPr>
          <p:nvPr>
            <p:ph idx="1"/>
          </p:nvPr>
        </p:nvSpPr>
        <p:spPr>
          <a:xfrm>
            <a:off x="685800" y="1752600"/>
            <a:ext cx="7772400" cy="4114800"/>
          </a:xfrm>
        </p:spPr>
        <p:txBody>
          <a:bodyPr/>
          <a:lstStyle/>
          <a:p>
            <a:r>
              <a:rPr lang="en-US" dirty="0" smtClean="0"/>
              <a:t>It </a:t>
            </a:r>
            <a:r>
              <a:rPr lang="en-US" dirty="0"/>
              <a:t>is easier to influence and drive change and improvements to supply chain performance at the supplier end rather than the customer end.</a:t>
            </a:r>
          </a:p>
        </p:txBody>
      </p:sp>
      <p:sp>
        <p:nvSpPr>
          <p:cNvPr id="1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Supply Chain Management</a:t>
            </a:r>
            <a:endParaRPr lang="en-GB" b="0" i="0">
              <a:latin typeface="Times New Roman" pitchFamily="18" charset="0"/>
            </a:endParaRPr>
          </a:p>
        </p:txBody>
      </p:sp>
      <p:sp>
        <p:nvSpPr>
          <p:cNvPr id="1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3317C-EAA1-4E4E-BF41-8199F2A41159}" type="slidenum">
              <a:rPr lang="en-GB"/>
              <a:pPr/>
              <a:t>5</a:t>
            </a:fld>
            <a:endParaRPr lang="en-GB"/>
          </a:p>
        </p:txBody>
      </p:sp>
      <p:sp>
        <p:nvSpPr>
          <p:cNvPr id="80901" name="Text Box 1029"/>
          <p:cNvSpPr txBox="1">
            <a:spLocks noChangeArrowheads="1"/>
          </p:cNvSpPr>
          <p:nvPr/>
        </p:nvSpPr>
        <p:spPr bwMode="auto">
          <a:xfrm>
            <a:off x="1957409" y="4612875"/>
            <a:ext cx="14478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US" dirty="0" smtClean="0"/>
              <a:t>Supplier</a:t>
            </a:r>
            <a:endParaRPr lang="en-US" dirty="0"/>
          </a:p>
        </p:txBody>
      </p:sp>
      <p:sp>
        <p:nvSpPr>
          <p:cNvPr id="80902" name="Text Box 1030"/>
          <p:cNvSpPr txBox="1">
            <a:spLocks noChangeArrowheads="1"/>
          </p:cNvSpPr>
          <p:nvPr/>
        </p:nvSpPr>
        <p:spPr bwMode="auto">
          <a:xfrm>
            <a:off x="5867400" y="4507468"/>
            <a:ext cx="16002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US" dirty="0" smtClean="0"/>
              <a:t>Customer….is always right</a:t>
            </a:r>
            <a:endParaRPr lang="en-US" dirty="0"/>
          </a:p>
        </p:txBody>
      </p:sp>
      <p:sp>
        <p:nvSpPr>
          <p:cNvPr id="80903" name="Text Box 1031"/>
          <p:cNvSpPr txBox="1">
            <a:spLocks noChangeArrowheads="1"/>
          </p:cNvSpPr>
          <p:nvPr/>
        </p:nvSpPr>
        <p:spPr bwMode="auto">
          <a:xfrm>
            <a:off x="3848100" y="4635664"/>
            <a:ext cx="1676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en-US" dirty="0"/>
              <a:t>Company X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1866900" y="4264141"/>
            <a:ext cx="5562600" cy="1066800"/>
            <a:chOff x="1905000" y="4572000"/>
            <a:chExt cx="5562600" cy="1066800"/>
          </a:xfrm>
        </p:grpSpPr>
        <p:sp>
          <p:nvSpPr>
            <p:cNvPr id="80900" name="Line 1028"/>
            <p:cNvSpPr>
              <a:spLocks noChangeShapeType="1"/>
            </p:cNvSpPr>
            <p:nvPr/>
          </p:nvSpPr>
          <p:spPr bwMode="auto">
            <a:xfrm flipH="1">
              <a:off x="3505200" y="5105400"/>
              <a:ext cx="381000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 type="triangle"/>
              <a:tailEnd type="non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04" name="Rectangle 1032"/>
            <p:cNvSpPr>
              <a:spLocks noChangeArrowheads="1"/>
            </p:cNvSpPr>
            <p:nvPr/>
          </p:nvSpPr>
          <p:spPr bwMode="auto">
            <a:xfrm>
              <a:off x="3886200" y="4572000"/>
              <a:ext cx="1600200" cy="1066800"/>
            </a:xfrm>
            <a:prstGeom prst="rect">
              <a:avLst/>
            </a:prstGeom>
            <a:noFill/>
            <a:ln w="28575">
              <a:solidFill>
                <a:srgbClr val="0099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eaLnBrk="1" hangingPunct="1"/>
              <a:endParaRPr lang="en-US"/>
            </a:p>
          </p:txBody>
        </p:sp>
        <p:sp>
          <p:nvSpPr>
            <p:cNvPr id="80905" name="Rectangle 1033"/>
            <p:cNvSpPr>
              <a:spLocks noChangeArrowheads="1"/>
            </p:cNvSpPr>
            <p:nvPr/>
          </p:nvSpPr>
          <p:spPr bwMode="auto">
            <a:xfrm>
              <a:off x="5867400" y="4572000"/>
              <a:ext cx="1600200" cy="1066800"/>
            </a:xfrm>
            <a:prstGeom prst="rect">
              <a:avLst/>
            </a:prstGeom>
            <a:noFill/>
            <a:ln w="28575">
              <a:solidFill>
                <a:srgbClr val="0099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eaLnBrk="1" hangingPunct="1"/>
              <a:endParaRPr lang="en-US"/>
            </a:p>
          </p:txBody>
        </p:sp>
        <p:sp>
          <p:nvSpPr>
            <p:cNvPr id="80906" name="Rectangle 1034"/>
            <p:cNvSpPr>
              <a:spLocks noChangeArrowheads="1"/>
            </p:cNvSpPr>
            <p:nvPr/>
          </p:nvSpPr>
          <p:spPr bwMode="auto">
            <a:xfrm>
              <a:off x="1905000" y="4572000"/>
              <a:ext cx="1600200" cy="1066800"/>
            </a:xfrm>
            <a:prstGeom prst="rect">
              <a:avLst/>
            </a:prstGeom>
            <a:noFill/>
            <a:ln w="28575">
              <a:solidFill>
                <a:srgbClr val="0099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eaLnBrk="1" hangingPunct="1"/>
              <a:endParaRPr lang="en-US"/>
            </a:p>
          </p:txBody>
        </p:sp>
        <p:sp>
          <p:nvSpPr>
            <p:cNvPr id="80907" name="Line 1035"/>
            <p:cNvSpPr>
              <a:spLocks noChangeShapeType="1"/>
            </p:cNvSpPr>
            <p:nvPr/>
          </p:nvSpPr>
          <p:spPr bwMode="auto">
            <a:xfrm flipH="1">
              <a:off x="5486400" y="5105400"/>
              <a:ext cx="381000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 type="triangle"/>
              <a:tailEnd type="non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0908" name="Line 1036"/>
          <p:cNvSpPr>
            <a:spLocks noChangeShapeType="1"/>
          </p:cNvSpPr>
          <p:nvPr/>
        </p:nvSpPr>
        <p:spPr bwMode="auto">
          <a:xfrm flipH="1">
            <a:off x="2057400" y="4105761"/>
            <a:ext cx="5181600" cy="0"/>
          </a:xfrm>
          <a:prstGeom prst="line">
            <a:avLst/>
          </a:prstGeom>
          <a:noFill/>
          <a:ln w="38100">
            <a:solidFill>
              <a:schemeClr val="accent1">
                <a:lumMod val="75000"/>
              </a:schemeClr>
            </a:solidFill>
            <a:round/>
            <a:headEnd type="triangle"/>
            <a:tailEnd type="non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0909" name="Text Box 1037"/>
          <p:cNvSpPr txBox="1">
            <a:spLocks noChangeArrowheads="1"/>
          </p:cNvSpPr>
          <p:nvPr/>
        </p:nvSpPr>
        <p:spPr bwMode="auto">
          <a:xfrm>
            <a:off x="2971800" y="3707943"/>
            <a:ext cx="34290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Product Flow</a:t>
            </a:r>
          </a:p>
        </p:txBody>
      </p:sp>
      <p:sp>
        <p:nvSpPr>
          <p:cNvPr id="80910" name="Line 1038"/>
          <p:cNvSpPr>
            <a:spLocks noChangeShapeType="1"/>
          </p:cNvSpPr>
          <p:nvPr/>
        </p:nvSpPr>
        <p:spPr bwMode="auto">
          <a:xfrm flipH="1">
            <a:off x="2209800" y="5517232"/>
            <a:ext cx="5181600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 type="none" w="med" len="med"/>
            <a:tailEnd type="triangle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0911" name="Text Box 1039"/>
          <p:cNvSpPr txBox="1">
            <a:spLocks noChangeArrowheads="1"/>
          </p:cNvSpPr>
          <p:nvPr/>
        </p:nvSpPr>
        <p:spPr bwMode="auto">
          <a:xfrm>
            <a:off x="3124200" y="5557837"/>
            <a:ext cx="3429000" cy="466725"/>
          </a:xfrm>
          <a:prstGeom prst="rect">
            <a:avLst/>
          </a:prstGeom>
          <a:noFill/>
          <a:ln w="9525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US" dirty="0">
                <a:solidFill>
                  <a:schemeClr val="accent2"/>
                </a:solidFill>
              </a:rPr>
              <a:t>Information Flow</a:t>
            </a:r>
          </a:p>
        </p:txBody>
      </p:sp>
      <p:sp>
        <p:nvSpPr>
          <p:cNvPr id="80912" name="Text Box 1040"/>
          <p:cNvSpPr txBox="1">
            <a:spLocks noChangeArrowheads="1"/>
          </p:cNvSpPr>
          <p:nvPr/>
        </p:nvSpPr>
        <p:spPr bwMode="auto">
          <a:xfrm>
            <a:off x="6685304" y="5836287"/>
            <a:ext cx="2286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en-US" b="1" dirty="0">
                <a:solidFill>
                  <a:srgbClr val="FF3300"/>
                </a:solidFill>
              </a:rPr>
              <a:t>Influence flow</a:t>
            </a:r>
          </a:p>
        </p:txBody>
      </p:sp>
      <p:sp>
        <p:nvSpPr>
          <p:cNvPr id="80913" name="Line 1041"/>
          <p:cNvSpPr>
            <a:spLocks noChangeShapeType="1"/>
          </p:cNvSpPr>
          <p:nvPr/>
        </p:nvSpPr>
        <p:spPr bwMode="auto">
          <a:xfrm flipH="1" flipV="1">
            <a:off x="6743700" y="5525790"/>
            <a:ext cx="228600" cy="30480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Supply Chain Dynamics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533400" y="1828800"/>
            <a:ext cx="8077200" cy="4114800"/>
          </a:xfrm>
        </p:spPr>
        <p:txBody>
          <a:bodyPr/>
          <a:lstStyle/>
          <a:p>
            <a:pPr>
              <a:buFontTx/>
              <a:buNone/>
            </a:pPr>
            <a:r>
              <a:rPr lang="en-GB" dirty="0" smtClean="0">
                <a:latin typeface="Arial" pitchFamily="34" charset="0"/>
              </a:rPr>
              <a:t>Jay Forrester </a:t>
            </a:r>
            <a:r>
              <a:rPr lang="en-GB" dirty="0">
                <a:latin typeface="Arial" pitchFamily="34" charset="0"/>
              </a:rPr>
              <a:t>first noted </a:t>
            </a:r>
            <a:r>
              <a:rPr lang="en-GB" dirty="0" smtClean="0">
                <a:latin typeface="Arial" pitchFamily="34" charset="0"/>
              </a:rPr>
              <a:t>that </a:t>
            </a:r>
            <a:r>
              <a:rPr lang="en-GB" dirty="0">
                <a:latin typeface="Arial" pitchFamily="34" charset="0"/>
              </a:rPr>
              <a:t>supply chains all exhibited a similar performance </a:t>
            </a:r>
            <a:r>
              <a:rPr lang="en-GB" dirty="0" smtClean="0">
                <a:latin typeface="Arial" pitchFamily="34" charset="0"/>
              </a:rPr>
              <a:t>characteristic which he called the Bullwhip</a:t>
            </a:r>
            <a:endParaRPr lang="en-GB" dirty="0">
              <a:latin typeface="Arial" pitchFamily="34" charset="0"/>
            </a:endParaRPr>
          </a:p>
          <a:p>
            <a:pPr>
              <a:buFontTx/>
              <a:buNone/>
            </a:pPr>
            <a:endParaRPr lang="en-GB" sz="2400" dirty="0">
              <a:latin typeface="Arial" pitchFamily="34" charset="0"/>
            </a:endParaRPr>
          </a:p>
          <a:p>
            <a:pPr>
              <a:buFontTx/>
              <a:buNone/>
            </a:pPr>
            <a:endParaRPr lang="en-GB" sz="2400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Supply Chain Management</a:t>
            </a:r>
            <a:endParaRPr lang="en-GB" b="0" i="0">
              <a:latin typeface="Times New Roman" pitchFamily="18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E42DC-39B8-4544-965C-2E9FF920B98B}" type="slidenum">
              <a:rPr lang="en-GB"/>
              <a:pPr/>
              <a:t>6</a:t>
            </a:fld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System Dynamics 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>
          <a:xfrm>
            <a:off x="533400" y="1828800"/>
            <a:ext cx="8077200" cy="4114800"/>
          </a:xfrm>
        </p:spPr>
        <p:txBody>
          <a:bodyPr>
            <a:normAutofit/>
          </a:bodyPr>
          <a:lstStyle/>
          <a:p>
            <a:pPr algn="ctr">
              <a:buFontTx/>
              <a:buNone/>
            </a:pPr>
            <a:r>
              <a:rPr lang="en-GB" sz="3600" dirty="0">
                <a:latin typeface="Arial" pitchFamily="34" charset="0"/>
              </a:rPr>
              <a:t>	</a:t>
            </a:r>
            <a:r>
              <a:rPr lang="en-GB" sz="2400" dirty="0" smtClean="0">
                <a:latin typeface="Arial" pitchFamily="34" charset="0"/>
              </a:rPr>
              <a:t>Forrester </a:t>
            </a:r>
            <a:r>
              <a:rPr lang="en-GB" sz="2400" dirty="0">
                <a:latin typeface="Arial" pitchFamily="34" charset="0"/>
              </a:rPr>
              <a:t>put forward an everyday scenario which explains the dynamic effect caused by feedback loops:</a:t>
            </a:r>
          </a:p>
          <a:p>
            <a:pPr marL="400050" lvl="2" indent="0">
              <a:buFontTx/>
              <a:buNone/>
            </a:pPr>
            <a:endParaRPr lang="en-GB" dirty="0">
              <a:latin typeface="Arial" pitchFamily="34" charset="0"/>
            </a:endParaRPr>
          </a:p>
          <a:p>
            <a:pPr marL="400050" lvl="2" indent="0">
              <a:buFontTx/>
              <a:buNone/>
            </a:pPr>
            <a:r>
              <a:rPr lang="en-GB" sz="1800" dirty="0" smtClean="0">
                <a:latin typeface="Arial" pitchFamily="34" charset="0"/>
              </a:rPr>
              <a:t>Imagine </a:t>
            </a:r>
            <a:r>
              <a:rPr lang="en-GB" sz="1800" dirty="0">
                <a:latin typeface="Arial" pitchFamily="34" charset="0"/>
              </a:rPr>
              <a:t>driving a car blindfolded following the instructions of your passenger</a:t>
            </a:r>
          </a:p>
          <a:p>
            <a:pPr marL="0" lvl="2" indent="0">
              <a:buFontTx/>
              <a:buNone/>
            </a:pPr>
            <a:endParaRPr lang="en-GB" sz="1800" dirty="0" smtClean="0">
              <a:latin typeface="Arial" pitchFamily="34" charset="0"/>
            </a:endParaRPr>
          </a:p>
          <a:p>
            <a:pPr marL="457200" lvl="3" indent="0">
              <a:buFontTx/>
              <a:buNone/>
            </a:pPr>
            <a:r>
              <a:rPr lang="en-GB" sz="1800" dirty="0" smtClean="0">
                <a:latin typeface="Arial" pitchFamily="34" charset="0"/>
              </a:rPr>
              <a:t>The </a:t>
            </a:r>
            <a:r>
              <a:rPr lang="en-GB" sz="1800" dirty="0">
                <a:latin typeface="Arial" pitchFamily="34" charset="0"/>
              </a:rPr>
              <a:t>delay between the passenger relaying the instruction, you hearing it and responding and the car changing direction would lead to erratic driving</a:t>
            </a:r>
          </a:p>
          <a:p>
            <a:endParaRPr lang="en-GB" sz="2400" dirty="0">
              <a:latin typeface="Arial" pitchFamily="34" charset="0"/>
            </a:endParaRPr>
          </a:p>
          <a:p>
            <a:pPr>
              <a:buFontTx/>
              <a:buNone/>
            </a:pPr>
            <a:endParaRPr lang="en-GB" sz="2400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Supply Chain Management</a:t>
            </a:r>
            <a:endParaRPr lang="en-GB" b="0" i="0">
              <a:latin typeface="Times New Roman" pitchFamily="18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4862D-135B-4FA6-B9C8-DF3BAC4BCC6D}" type="slidenum">
              <a:rPr lang="en-GB"/>
              <a:pPr/>
              <a:t>7</a:t>
            </a:fld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Bullwhip Effect</a:t>
            </a:r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Supply Chain Management</a:t>
            </a:r>
            <a:endParaRPr lang="en-GB" b="0" i="0">
              <a:latin typeface="Times New Roman" pitchFamily="18" charset="0"/>
            </a:endParaRPr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BC646-C507-41B8-B376-108FA441B44E}" type="slidenum">
              <a:rPr lang="en-GB"/>
              <a:pPr/>
              <a:t>8</a:t>
            </a:fld>
            <a:endParaRPr lang="en-GB"/>
          </a:p>
        </p:txBody>
      </p:sp>
      <p:sp>
        <p:nvSpPr>
          <p:cNvPr id="40963" name="Rectangle 3"/>
          <p:cNvSpPr>
            <a:spLocks noChangeArrowheads="1"/>
          </p:cNvSpPr>
          <p:nvPr/>
        </p:nvSpPr>
        <p:spPr bwMode="auto">
          <a:xfrm>
            <a:off x="1828800" y="1338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graphicFrame>
        <p:nvGraphicFramePr>
          <p:cNvPr id="40964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30332478"/>
              </p:ext>
            </p:extLst>
          </p:nvPr>
        </p:nvGraphicFramePr>
        <p:xfrm>
          <a:off x="1907704" y="2209801"/>
          <a:ext cx="5178896" cy="394711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0" r:id="rId3" imgW="0" imgH="0" progId="">
                  <p:embed/>
                </p:oleObj>
              </mc:Choice>
              <mc:Fallback>
                <p:oleObj r:id="rId3" imgW="0" imgH="0" progId="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07704" y="2209801"/>
                        <a:ext cx="5178896" cy="3947110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40965" name="Text Box 5"/>
          <p:cNvSpPr txBox="1">
            <a:spLocks noChangeArrowheads="1"/>
          </p:cNvSpPr>
          <p:nvPr/>
        </p:nvSpPr>
        <p:spPr bwMode="auto">
          <a:xfrm>
            <a:off x="457200" y="1354605"/>
            <a:ext cx="8305800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800" dirty="0"/>
              <a:t>The magnification dynamic exhibited by supply chains has been coined the Bullwhip effect because it looks like the increasing ripple between the handle and the tip of a bullwhip when cracked</a:t>
            </a:r>
          </a:p>
        </p:txBody>
      </p:sp>
      <p:sp>
        <p:nvSpPr>
          <p:cNvPr id="40966" name="Rectangle 6"/>
          <p:cNvSpPr>
            <a:spLocks noChangeArrowheads="1"/>
          </p:cNvSpPr>
          <p:nvPr/>
        </p:nvSpPr>
        <p:spPr bwMode="auto">
          <a:xfrm>
            <a:off x="228600" y="6324600"/>
            <a:ext cx="91440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>
                <a:cs typeface="Times New Roman" pitchFamily="18" charset="0"/>
              </a:rPr>
              <a:t>(Towill and McCullen, 1999, following the description by Stalk and Hout, 1990)</a:t>
            </a:r>
            <a:r>
              <a:rPr lang="en-GB" sz="2000"/>
              <a:t>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True Supply </a:t>
            </a:r>
            <a:r>
              <a:rPr lang="en-US" dirty="0"/>
              <a:t>Chain performance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dirty="0"/>
              <a:t>True supply chain performance </a:t>
            </a:r>
            <a:r>
              <a:rPr lang="en-US" dirty="0" smtClean="0"/>
              <a:t>is </a:t>
            </a:r>
            <a:r>
              <a:rPr lang="en-US" dirty="0"/>
              <a:t>the performance of the WHOLE pipeline in comparison to the end consumer demand</a:t>
            </a: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Supply Chain Management</a:t>
            </a:r>
            <a:endParaRPr lang="en-GB" b="0" i="0">
              <a:latin typeface="Times New Roman" pitchFamily="18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16E7FC-EB15-4C02-9105-8D74F443BF6C}" type="slidenum">
              <a:rPr lang="en-GB"/>
              <a:pPr/>
              <a:t>9</a:t>
            </a:fld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True Supply Chain Performance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Suppose each link in a chain of supply has a Key performance target of 95% fulfilment of all orders received.</a:t>
            </a:r>
          </a:p>
          <a:p>
            <a:r>
              <a:rPr lang="en-GB" dirty="0" smtClean="0"/>
              <a:t>Does this mean the final customer can expect 95% availability?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95201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True Supply Chain Performance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Retailer aims to hold 95% availability based on historical customer demand</a:t>
            </a:r>
          </a:p>
          <a:p>
            <a:r>
              <a:rPr lang="en-GB" dirty="0" smtClean="0"/>
              <a:t>Wholesaler will aim to hold 95% availability based on historical retailer’s demand</a:t>
            </a:r>
          </a:p>
          <a:p>
            <a:r>
              <a:rPr lang="en-GB" dirty="0" smtClean="0"/>
              <a:t>Manufacturer will aim to hold 95% availability based on historical wholesaler’s demand</a:t>
            </a:r>
          </a:p>
          <a:p>
            <a:r>
              <a:rPr lang="en-GB" dirty="0" smtClean="0"/>
              <a:t>And so it goes on…….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9687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True Supply Chain Performance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Actual </a:t>
            </a:r>
            <a:r>
              <a:rPr lang="en-GB" sz="2800" dirty="0"/>
              <a:t>availability at the consumer </a:t>
            </a:r>
            <a:r>
              <a:rPr lang="en-GB" sz="2800" dirty="0" smtClean="0"/>
              <a:t>end: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r>
              <a:rPr lang="en-GB" sz="2800" dirty="0" smtClean="0"/>
              <a:t>And yet each of the links in the chain are happy they are meeting their target</a:t>
            </a:r>
            <a:endParaRPr lang="en-GB" sz="2400" dirty="0" smtClean="0"/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7641509"/>
              </p:ext>
            </p:extLst>
          </p:nvPr>
        </p:nvGraphicFramePr>
        <p:xfrm>
          <a:off x="1619672" y="2276872"/>
          <a:ext cx="5003800" cy="723900"/>
        </p:xfrm>
        <a:graphic>
          <a:graphicData uri="http://schemas.openxmlformats.org/drawingml/2006/table">
            <a:tbl>
              <a:tblPr/>
              <a:tblGrid>
                <a:gridCol w="1143000"/>
                <a:gridCol w="965200"/>
                <a:gridCol w="965200"/>
                <a:gridCol w="965200"/>
                <a:gridCol w="965200"/>
              </a:tblGrid>
              <a:tr h="361950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Manufacturer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Wholesaler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Retailer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Customer sees: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975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Availability Target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95%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95%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95%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975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Actual Availability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95%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90%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86%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729241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370</TotalTime>
  <Words>520</Words>
  <Application>Microsoft Office PowerPoint</Application>
  <PresentationFormat>On-screen Show (4:3)</PresentationFormat>
  <Paragraphs>85</Paragraphs>
  <Slides>12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0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PD02 A1 2</vt:lpstr>
      <vt:lpstr>Supply Chain Cycle Time</vt:lpstr>
      <vt:lpstr>Defining TRUE Supply Chain performance</vt:lpstr>
      <vt:lpstr>Supply Chain Performance</vt:lpstr>
      <vt:lpstr>Procurement in the supply chain</vt:lpstr>
      <vt:lpstr>Supply Chain Dynamics</vt:lpstr>
      <vt:lpstr>System Dynamics </vt:lpstr>
      <vt:lpstr>The Bullwhip Effect</vt:lpstr>
      <vt:lpstr>True Supply Chain performance</vt:lpstr>
      <vt:lpstr>True Supply Chain Performance</vt:lpstr>
      <vt:lpstr>True Supply Chain Performance</vt:lpstr>
      <vt:lpstr>True Supply Chain Performance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Supply chain management</dc:title>
  <dc:creator>stuart</dc:creator>
  <cp:lastModifiedBy>Orr, Graham</cp:lastModifiedBy>
  <cp:revision>26</cp:revision>
  <dcterms:created xsi:type="dcterms:W3CDTF">2012-04-14T21:22:37Z</dcterms:created>
  <dcterms:modified xsi:type="dcterms:W3CDTF">2015-04-10T13:20:36Z</dcterms:modified>
</cp:coreProperties>
</file>