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Default Extension="gif" ContentType="image/gi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5"/>
  </p:notesMasterIdLst>
  <p:sldIdLst>
    <p:sldId id="256" r:id="rId2"/>
    <p:sldId id="485" r:id="rId3"/>
    <p:sldId id="486" r:id="rId4"/>
    <p:sldId id="487" r:id="rId5"/>
    <p:sldId id="488" r:id="rId6"/>
    <p:sldId id="489" r:id="rId7"/>
    <p:sldId id="490" r:id="rId8"/>
    <p:sldId id="493" r:id="rId9"/>
    <p:sldId id="491" r:id="rId10"/>
    <p:sldId id="492" r:id="rId11"/>
    <p:sldId id="452" r:id="rId12"/>
    <p:sldId id="453" r:id="rId13"/>
    <p:sldId id="456" r:id="rId14"/>
    <p:sldId id="457" r:id="rId15"/>
    <p:sldId id="458" r:id="rId16"/>
    <p:sldId id="459" r:id="rId17"/>
    <p:sldId id="460" r:id="rId18"/>
    <p:sldId id="461" r:id="rId19"/>
    <p:sldId id="462" r:id="rId20"/>
    <p:sldId id="467" r:id="rId21"/>
    <p:sldId id="454" r:id="rId22"/>
    <p:sldId id="464" r:id="rId23"/>
    <p:sldId id="463" r:id="rId24"/>
    <p:sldId id="465" r:id="rId25"/>
    <p:sldId id="466" r:id="rId26"/>
    <p:sldId id="468" r:id="rId27"/>
    <p:sldId id="476" r:id="rId28"/>
    <p:sldId id="469" r:id="rId29"/>
    <p:sldId id="470" r:id="rId30"/>
    <p:sldId id="471" r:id="rId31"/>
    <p:sldId id="473" r:id="rId32"/>
    <p:sldId id="474" r:id="rId33"/>
    <p:sldId id="475" r:id="rId34"/>
    <p:sldId id="484" r:id="rId35"/>
    <p:sldId id="451" r:id="rId36"/>
    <p:sldId id="477" r:id="rId37"/>
    <p:sldId id="478" r:id="rId38"/>
    <p:sldId id="479" r:id="rId39"/>
    <p:sldId id="480" r:id="rId40"/>
    <p:sldId id="481" r:id="rId41"/>
    <p:sldId id="482" r:id="rId42"/>
    <p:sldId id="387" r:id="rId43"/>
    <p:sldId id="449"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41" autoAdjust="0"/>
    <p:restoredTop sz="88908" autoAdjust="0"/>
  </p:normalViewPr>
  <p:slideViewPr>
    <p:cSldViewPr snapToGrid="0" snapToObjects="1">
      <p:cViewPr>
        <p:scale>
          <a:sx n="75" d="100"/>
          <a:sy n="75" d="100"/>
        </p:scale>
        <p:origin x="-750" y="-78"/>
      </p:cViewPr>
      <p:guideLst>
        <p:guide orient="horz" pos="2160"/>
        <p:guide pos="2880"/>
      </p:guideLst>
    </p:cSldViewPr>
  </p:slideViewPr>
  <p:outlineViewPr>
    <p:cViewPr>
      <p:scale>
        <a:sx n="33" d="100"/>
        <a:sy n="33" d="100"/>
      </p:scale>
      <p:origin x="48" y="708"/>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image" Target="../media/image9.emf"/><Relationship Id="rId4" Type="http://schemas.openxmlformats.org/officeDocument/2006/relationships/image" Target="../media/image1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10/5/2013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xmlns=""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80211-planet.com/tutorials/article/0,,10724_1121691,00.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IEEE 802.11 standard play a vital role for contention-based networks and divide the wireless spectrum into spectral bands called ‘channels’.</a:t>
            </a:r>
          </a:p>
          <a:p>
            <a:r>
              <a:rPr lang="en-GB" sz="1200" kern="1200" baseline="0" dirty="0" smtClean="0">
                <a:solidFill>
                  <a:schemeClr val="tx1"/>
                </a:solidFill>
                <a:latin typeface="+mn-lt"/>
                <a:ea typeface="+mn-ea"/>
                <a:cs typeface="+mn-cs"/>
              </a:rPr>
              <a:t>The 802.11 standards provide up to 12 non-overlapped channels, respectively, in 2.4 GHz and 5 GHz spectrums.</a:t>
            </a:r>
          </a:p>
          <a:p>
            <a:r>
              <a:rPr lang="en-GB" sz="1200" kern="1200" baseline="0" dirty="0" smtClean="0">
                <a:solidFill>
                  <a:schemeClr val="tx1"/>
                </a:solidFill>
                <a:latin typeface="+mn-lt"/>
                <a:ea typeface="+mn-ea"/>
                <a:cs typeface="+mn-cs"/>
              </a:rPr>
              <a:t>In IEEE 802.11, the notion of a slot exists only insofar as </a:t>
            </a:r>
            <a:r>
              <a:rPr lang="en-GB" sz="1200" kern="1200" baseline="0" dirty="0" err="1" smtClean="0">
                <a:solidFill>
                  <a:schemeClr val="tx1"/>
                </a:solidFill>
                <a:latin typeface="+mn-lt"/>
                <a:ea typeface="+mn-ea"/>
                <a:cs typeface="+mn-cs"/>
              </a:rPr>
              <a:t>backoff</a:t>
            </a:r>
            <a:r>
              <a:rPr lang="en-GB" sz="1200" kern="1200" baseline="0" dirty="0" smtClean="0">
                <a:solidFill>
                  <a:schemeClr val="tx1"/>
                </a:solidFill>
                <a:latin typeface="+mn-lt"/>
                <a:ea typeface="+mn-ea"/>
                <a:cs typeface="+mn-cs"/>
              </a:rPr>
              <a:t> counting is concerned, nodes are constantly sensing while in </a:t>
            </a:r>
            <a:r>
              <a:rPr lang="en-GB" sz="1200" kern="1200" baseline="0" dirty="0" err="1" smtClean="0">
                <a:solidFill>
                  <a:schemeClr val="tx1"/>
                </a:solidFill>
                <a:latin typeface="+mn-lt"/>
                <a:ea typeface="+mn-ea"/>
                <a:cs typeface="+mn-cs"/>
              </a:rPr>
              <a:t>backoff</a:t>
            </a:r>
            <a:r>
              <a:rPr lang="en-GB" sz="1200" kern="1200" baseline="0" dirty="0" smtClean="0">
                <a:solidFill>
                  <a:schemeClr val="tx1"/>
                </a:solidFill>
                <a:latin typeface="+mn-lt"/>
                <a:ea typeface="+mn-ea"/>
                <a:cs typeface="+mn-cs"/>
              </a:rPr>
              <a:t>, thereby incurring an additional consumption of energy. The </a:t>
            </a:r>
            <a:r>
              <a:rPr lang="en-GB" sz="1200" kern="1200" baseline="0" dirty="0" err="1" smtClean="0">
                <a:solidFill>
                  <a:schemeClr val="tx1"/>
                </a:solidFill>
                <a:latin typeface="+mn-lt"/>
                <a:ea typeface="+mn-ea"/>
                <a:cs typeface="+mn-cs"/>
              </a:rPr>
              <a:t>backoff</a:t>
            </a:r>
            <a:r>
              <a:rPr lang="en-GB" sz="1200" kern="1200" baseline="0" dirty="0" smtClean="0">
                <a:solidFill>
                  <a:schemeClr val="tx1"/>
                </a:solidFill>
                <a:latin typeface="+mn-lt"/>
                <a:ea typeface="+mn-ea"/>
                <a:cs typeface="+mn-cs"/>
              </a:rPr>
              <a:t> counting pauses whenever the channel becomes busy and the contention window size is reset to its minimum value at the beginning of each retransmission attempt.</a:t>
            </a:r>
          </a:p>
          <a:p>
            <a:r>
              <a:rPr lang="en-GB" sz="1200" kern="1200" baseline="0" dirty="0" smtClean="0">
                <a:solidFill>
                  <a:schemeClr val="tx1"/>
                </a:solidFill>
                <a:latin typeface="+mn-lt"/>
                <a:ea typeface="+mn-ea"/>
                <a:cs typeface="+mn-cs"/>
              </a:rPr>
              <a:t>IEEE 802.11 is concerned with features such as Ethernet matching speed, long range (100m), complexity to handle seamless roaming, message forwarding, and data throughput of 2-54Mbps</a:t>
            </a:r>
            <a:endParaRPr lang="en-GB"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WEP – Wired Encryption Privacy</a:t>
            </a:r>
          </a:p>
          <a:p>
            <a:r>
              <a:rPr lang="en-GB" dirty="0" smtClean="0"/>
              <a:t>WPA – Wi-Fi</a:t>
            </a:r>
            <a:r>
              <a:rPr lang="en-GB" baseline="0" dirty="0" smtClean="0"/>
              <a:t> Protected Access</a:t>
            </a:r>
          </a:p>
          <a:p>
            <a:r>
              <a:rPr lang="en-GB" baseline="0" dirty="0" smtClean="0"/>
              <a:t>AES – Advanced Encryption Standard</a:t>
            </a:r>
          </a:p>
          <a:p>
            <a:r>
              <a:rPr lang="en-GB" baseline="0" dirty="0" smtClean="0"/>
              <a:t>IV – </a:t>
            </a:r>
            <a:r>
              <a:rPr lang="en-GB" sz="1200" dirty="0" smtClean="0"/>
              <a:t>Initialization Vector</a:t>
            </a:r>
            <a:endParaRPr lang="en-GB" baseline="0" dirty="0" smtClean="0"/>
          </a:p>
          <a:p>
            <a:r>
              <a:rPr lang="en-GB" baseline="0" dirty="0" smtClean="0"/>
              <a:t>ICV – </a:t>
            </a:r>
            <a:r>
              <a:rPr lang="en-GB" sz="1200" dirty="0" smtClean="0"/>
              <a:t>Integrity Check Values</a:t>
            </a:r>
            <a:endParaRPr lang="en-GB" baseline="0" dirty="0" smtClean="0"/>
          </a:p>
          <a:p>
            <a:r>
              <a:rPr lang="en-GB" baseline="0" dirty="0" smtClean="0"/>
              <a:t>CBC-MAC - </a:t>
            </a:r>
            <a:r>
              <a:rPr lang="en-GB" dirty="0" smtClean="0"/>
              <a:t>cipher block chain MAC</a:t>
            </a:r>
          </a:p>
          <a:p>
            <a:endParaRPr lang="en-GB" dirty="0" smtClean="0">
              <a:latin typeface="Arial" pitchFamily="34" charset="0"/>
            </a:endParaRPr>
          </a:p>
          <a:p>
            <a:r>
              <a:rPr lang="en-GB" dirty="0" smtClean="0">
                <a:latin typeface="Arial" pitchFamily="34" charset="0"/>
              </a:rPr>
              <a:t>40 bits key too short; key are exhausted in short period of time i.e. Key can be re-used (dangerous situation)                                                                                                                            </a:t>
            </a:r>
          </a:p>
          <a:p>
            <a:r>
              <a:rPr lang="en-GB" dirty="0" smtClean="0">
                <a:latin typeface="Arial" pitchFamily="34" charset="0"/>
              </a:rPr>
              <a:t>IV (24 bits) – Protect keys but the IV are even shorter than the key i.e. The risk of using the IV consequence key can be retrieved.</a:t>
            </a:r>
          </a:p>
          <a:p>
            <a:r>
              <a:rPr lang="en-GB" dirty="0" smtClean="0">
                <a:latin typeface="Arial" pitchFamily="34" charset="0"/>
              </a:rPr>
              <a:t>Authenticity and Integrity to be protected by the 32 bits ICV.</a:t>
            </a:r>
          </a:p>
          <a:p>
            <a:r>
              <a:rPr lang="en-GB" dirty="0" smtClean="0">
                <a:latin typeface="Arial" pitchFamily="34" charset="0"/>
              </a:rPr>
              <a:t>IV is transmitted in clear plain text; other implementation issues exists.</a:t>
            </a:r>
          </a:p>
          <a:p>
            <a:r>
              <a:rPr lang="en-GB" dirty="0" smtClean="0">
                <a:latin typeface="Arial" pitchFamily="34" charset="0"/>
              </a:rPr>
              <a:t>ICV never design to have cryptographic properties; it was design for CRC (cyclic redundancy check; error checking in transmission)</a:t>
            </a:r>
          </a:p>
          <a:p>
            <a:endParaRPr lang="en-GB" dirty="0" smtClean="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itchFamily="34" charset="0"/>
              </a:rPr>
              <a:t>Cipher – Security scheme which is a set of one or more algorithms design to provide data confidentiality, authenticity and integrity.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latin typeface="Arial" pitchFamily="34" charset="0"/>
              </a:rPr>
              <a:t>Mbps –  stands for megabits per second and refers to the speed of data transfer. Million Bits Per Second</a:t>
            </a:r>
          </a:p>
          <a:p>
            <a:r>
              <a:rPr lang="en-GB" dirty="0" smtClean="0">
                <a:latin typeface="Arial" pitchFamily="34" charset="0"/>
              </a:rPr>
              <a:t>Direct Sequence Spread Spectrum spreads the signal across the entire spectrum allocated to it.</a:t>
            </a:r>
          </a:p>
          <a:p>
            <a:r>
              <a:rPr lang="en-GB" dirty="0" smtClean="0">
                <a:latin typeface="Arial" pitchFamily="34" charset="0"/>
              </a:rPr>
              <a:t> Orthogonal Frequency Division Multiplexing will do as the name implies...  Divide the frequency up and multiplex it!  There are 52 sub-carriers in OFDM, and some are used for parity (error correction).</a:t>
            </a:r>
          </a:p>
          <a:p>
            <a:r>
              <a:rPr lang="en-GB" dirty="0" smtClean="0">
                <a:latin typeface="Arial" pitchFamily="34" charset="0"/>
              </a:rPr>
              <a:t>OFDM is not a form of spread spectrum. Instead, OFDM divides a data signal across 48 separate sub-carriers within a 20MHz channel to provide transmissions of 6, 9, 12, 18, 24, 36, 48, or 54Mbps. Data rates of 6Mbps, 12Mbps, and 24Mbps are mandatory for all 802.11-compliant products. OFDM is extremely efficient, which enables it to provide the higher data rates and minimize </a:t>
            </a:r>
            <a:r>
              <a:rPr lang="en-GB" b="1" dirty="0" smtClean="0">
                <a:solidFill>
                  <a:srgbClr val="FF0000"/>
                </a:solidFill>
                <a:latin typeface="Arial" pitchFamily="34" charset="0"/>
                <a:hlinkClick r:id="rId3"/>
              </a:rPr>
              <a:t>multi-path propagation</a:t>
            </a:r>
            <a:r>
              <a:rPr lang="en-GB" dirty="0" smtClean="0">
                <a:latin typeface="Arial" pitchFamily="34" charset="0"/>
              </a:rPr>
              <a:t> problems.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baseline="0" dirty="0" smtClean="0">
                <a:solidFill>
                  <a:schemeClr val="tx1"/>
                </a:solidFill>
                <a:latin typeface="+mn-lt"/>
                <a:ea typeface="+mn-ea"/>
                <a:cs typeface="+mn-cs"/>
              </a:rPr>
              <a:t>Throughput: The medium access control protocol should make as efficient use as possible of the wireless medium to maximize the capacity. Throughput is the average rate of successful message delivery over a communication channel.</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Number of nodes: Wireless LANs may need to support hundreds of nodes across multiple cells.</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Connection to the backbone LAN: In most cases, interconnection with stations on a wired backbone LAN is required.  For infrastructure wireless LANs, this is easily accomplished through the use of control modules to both types of LANs.  There may also need to be accommodation for mobile users and ad hoc wireless networks.</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Service area: A typical coverage area for a wireless LAN has a diameter of 100 to 300m</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Battery power consumption. Mobile workers use battery-powered work-stations that need to have a long battery when use with wireless adapters. This suggest that a MAC protocol that requires mobile nodes to monitor access points constantly or engage in frequent handshakes with a base station is inappropriate.  Typical wireless LAN implementations have features to reduce power consumption while not using the network, such as a sleep node.</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Transmission robustness and security: Unless properly designed, a wireless LAN may be interference prone and easily eavesdropped.  The design of a wireless LAN must permit reliable transmission even in a noisy environment and should provide some level of security from eavesdropping.</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Collocated network operation: As wireless LANs become more popular, it is quite likely for two or more wireless LANs to operated in the same area or in some area of where interference between the LANs is possible.  Such interference may thwart the normal operation of a MAC algorithm and may allow unauthorised access to a particular LAN.</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License-free operation: Users would prefer to buy and operate wireless LAN products without having to secure a license for the frequency band used by the LAN.</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Handoff/roaming: The MAC protocol used in the wireless LAN should enable mobile stations to move from one cell to another.</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Dynamic configuration: The MAC addressing and the network management aspects of the LAN should permit dynamic and automated addition, deletion, and relocation of end systems without disruption to other users. </a:t>
            </a:r>
          </a:p>
          <a:p>
            <a:endParaRPr lang="en-GB" sz="1200" b="0" i="0"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dirty="0" smtClean="0"/>
              <a:t>Frequency hopping - </a:t>
            </a:r>
            <a:r>
              <a:rPr lang="en-US" sz="1200" dirty="0" smtClean="0"/>
              <a:t>Signal hops from frequency to frequency at fixed intervals</a:t>
            </a:r>
          </a:p>
          <a:p>
            <a:pPr marL="0"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dirty="0" smtClean="0"/>
              <a:t>Spread spectrum - </a:t>
            </a:r>
            <a:r>
              <a:rPr lang="en-US" sz="1200" dirty="0" smtClean="0"/>
              <a:t>Spreading code spreads signal across a wider frequency band </a:t>
            </a:r>
          </a:p>
          <a:p>
            <a:pPr lvl="0">
              <a:buFont typeface="Wingdings" pitchFamily="2" charset="2"/>
              <a:buNone/>
            </a:pPr>
            <a:endParaRPr lang="en-US" dirty="0" smtClean="0"/>
          </a:p>
          <a:p>
            <a:pPr lvl="1">
              <a:buFont typeface="Wingdings" pitchFamily="2" charset="2"/>
              <a:buChar char="§"/>
            </a:pPr>
            <a:r>
              <a:rPr lang="en-US" dirty="0" smtClean="0"/>
              <a:t>Amplitude-shift keying (ASK)</a:t>
            </a:r>
          </a:p>
          <a:p>
            <a:pPr lvl="2">
              <a:buFont typeface="Courier New" pitchFamily="49" charset="0"/>
              <a:buChar char="o"/>
            </a:pPr>
            <a:r>
              <a:rPr lang="en-US" dirty="0" smtClean="0"/>
              <a:t>Amplitude difference of carrier frequency</a:t>
            </a:r>
          </a:p>
          <a:p>
            <a:pPr lvl="1">
              <a:buFont typeface="Wingdings" pitchFamily="2" charset="2"/>
              <a:buChar char="§"/>
            </a:pPr>
            <a:r>
              <a:rPr lang="en-US" dirty="0" smtClean="0"/>
              <a:t>Frequency-shift keying (FSK)</a:t>
            </a:r>
          </a:p>
          <a:p>
            <a:pPr lvl="2">
              <a:buFont typeface="Courier New" pitchFamily="49" charset="0"/>
              <a:buChar char="o"/>
            </a:pPr>
            <a:r>
              <a:rPr lang="en-US" dirty="0" smtClean="0"/>
              <a:t>Frequency difference near carrier frequency</a:t>
            </a:r>
          </a:p>
          <a:p>
            <a:pPr lvl="1">
              <a:buFont typeface="Wingdings" pitchFamily="2" charset="2"/>
              <a:buChar char="§"/>
            </a:pPr>
            <a:r>
              <a:rPr lang="en-US" dirty="0" smtClean="0"/>
              <a:t>Phase-shift keying (PSK)</a:t>
            </a:r>
          </a:p>
          <a:p>
            <a:pPr lvl="2">
              <a:buFont typeface="Courier New" pitchFamily="49" charset="0"/>
              <a:buChar char="o"/>
            </a:pPr>
            <a:r>
              <a:rPr lang="en-US" dirty="0" smtClean="0"/>
              <a:t>Phase of carrier signal shifted</a:t>
            </a:r>
          </a:p>
          <a:p>
            <a:r>
              <a:rPr lang="en-GB" dirty="0" smtClean="0"/>
              <a:t>The contention based protocols use the Carrier Sense Multiple Access (CSMA) scheme</a:t>
            </a:r>
          </a:p>
          <a:p>
            <a:pPr lvl="1">
              <a:buFont typeface="Wingdings" pitchFamily="2" charset="2"/>
              <a:buChar char="§"/>
            </a:pPr>
            <a:r>
              <a:rPr lang="en-GB" dirty="0" smtClean="0"/>
              <a:t>for a station (STA) to transmit, it must sense the medium to determine if another station is transmitting. </a:t>
            </a:r>
          </a:p>
          <a:p>
            <a:pPr lvl="1">
              <a:buFont typeface="Wingdings" pitchFamily="2" charset="2"/>
              <a:buChar char="§"/>
            </a:pPr>
            <a:r>
              <a:rPr lang="en-GB" dirty="0" smtClean="0"/>
              <a:t>If the medium is busy, the STA will defer until the end of the current transmission.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b="1" dirty="0" smtClean="0"/>
              <a:t>Association request </a:t>
            </a:r>
            <a:r>
              <a:rPr lang="en-US" dirty="0" smtClean="0"/>
              <a:t>– Sent by a station to an AP to request an association with this</a:t>
            </a:r>
            <a:r>
              <a:rPr lang="en-US" baseline="0" dirty="0" smtClean="0"/>
              <a:t> BSS. This frame includes capability information, such as whether encryption is to be used and whether this station is </a:t>
            </a:r>
            <a:r>
              <a:rPr lang="en-US" baseline="0" dirty="0" err="1" smtClean="0"/>
              <a:t>pollable</a:t>
            </a:r>
            <a:r>
              <a:rPr lang="en-US" baseline="0" dirty="0" smtClean="0"/>
              <a:t>.</a:t>
            </a:r>
            <a:endParaRPr lang="en-US" dirty="0" smtClean="0"/>
          </a:p>
          <a:p>
            <a:r>
              <a:rPr lang="en-US" b="1" dirty="0" smtClean="0"/>
              <a:t>Association response</a:t>
            </a:r>
            <a:r>
              <a:rPr lang="en-US" dirty="0" smtClean="0"/>
              <a:t> – Returned by the AP to the station to indicate whether</a:t>
            </a:r>
            <a:r>
              <a:rPr lang="en-US" baseline="0" dirty="0" smtClean="0"/>
              <a:t> it is accepting this association request.</a:t>
            </a:r>
            <a:endParaRPr lang="en-US" dirty="0" smtClean="0"/>
          </a:p>
          <a:p>
            <a:r>
              <a:rPr lang="en-US" b="1" dirty="0" err="1" smtClean="0"/>
              <a:t>Reassociation</a:t>
            </a:r>
            <a:r>
              <a:rPr lang="en-US" b="1" dirty="0" smtClean="0"/>
              <a:t> request </a:t>
            </a:r>
            <a:r>
              <a:rPr lang="en-US" dirty="0" smtClean="0"/>
              <a:t>– Sent by</a:t>
            </a:r>
            <a:r>
              <a:rPr lang="en-US" baseline="0" dirty="0" smtClean="0"/>
              <a:t> a station when it moves from one BSS to another and needs to make an association with the AP in the new BSS.  The station uses </a:t>
            </a:r>
            <a:r>
              <a:rPr lang="en-US" baseline="0" dirty="0" err="1" smtClean="0"/>
              <a:t>reassociation</a:t>
            </a:r>
            <a:r>
              <a:rPr lang="en-US" baseline="0" dirty="0" smtClean="0"/>
              <a:t> rather than simply association so that the new AP know to negotiate with the old AP for the forwarding of data frames.</a:t>
            </a:r>
            <a:endParaRPr lang="en-US" dirty="0" smtClean="0"/>
          </a:p>
          <a:p>
            <a:r>
              <a:rPr lang="en-US" b="1" dirty="0" err="1" smtClean="0"/>
              <a:t>Reassociation</a:t>
            </a:r>
            <a:r>
              <a:rPr lang="en-US" b="1" dirty="0" smtClean="0"/>
              <a:t> response </a:t>
            </a:r>
            <a:r>
              <a:rPr lang="en-US" dirty="0" smtClean="0"/>
              <a:t>– Returned by the AP to the station to indicate whether it is accepting this </a:t>
            </a:r>
            <a:r>
              <a:rPr lang="en-US" dirty="0" err="1" smtClean="0"/>
              <a:t>reassociation</a:t>
            </a:r>
            <a:r>
              <a:rPr lang="en-US" baseline="0" dirty="0" smtClean="0"/>
              <a:t> request.</a:t>
            </a:r>
            <a:endParaRPr lang="en-US" dirty="0" smtClean="0"/>
          </a:p>
          <a:p>
            <a:r>
              <a:rPr lang="en-US" b="1" dirty="0" smtClean="0"/>
              <a:t>Probe request </a:t>
            </a:r>
            <a:r>
              <a:rPr lang="en-US" dirty="0" smtClean="0"/>
              <a:t>– Used by a station to obtained information</a:t>
            </a:r>
            <a:r>
              <a:rPr lang="en-US" baseline="0" dirty="0" smtClean="0"/>
              <a:t> from another station or AP. This frame is used to locate an IEEE 802.11 BSS.</a:t>
            </a:r>
            <a:endParaRPr lang="en-US" dirty="0" smtClean="0"/>
          </a:p>
          <a:p>
            <a:r>
              <a:rPr lang="en-US" b="1" dirty="0" smtClean="0"/>
              <a:t>Probe response</a:t>
            </a:r>
            <a:r>
              <a:rPr lang="en-US" dirty="0" smtClean="0"/>
              <a:t> – Response to a probe request.</a:t>
            </a:r>
          </a:p>
          <a:p>
            <a:r>
              <a:rPr lang="en-US" b="1" dirty="0" smtClean="0"/>
              <a:t>Beacon</a:t>
            </a:r>
            <a:r>
              <a:rPr lang="en-US" dirty="0" smtClean="0"/>
              <a:t> – Transmitted periodically to allow mobile stations to locate and identify a BSS.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Announcement traffic indication message</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Sent by a mobile station to alert other mobile stations that may have been in low power mode that this station has frames buffered and waiting to be delivered to the station addressed in this frame.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Dissociation</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Used by a station to terminate an association.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Authentication</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Multiple authentication frames are used in an exchange to authenticate one station to another.</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err="1" smtClean="0">
                <a:ln>
                  <a:noFill/>
                </a:ln>
                <a:solidFill>
                  <a:schemeClr val="tx1">
                    <a:lumMod val="65000"/>
                    <a:lumOff val="35000"/>
                  </a:schemeClr>
                </a:solidFill>
                <a:effectLst/>
                <a:uLnTx/>
                <a:uFillTx/>
                <a:latin typeface="+mn-lt"/>
                <a:ea typeface="+mn-ea"/>
                <a:cs typeface="+mn-cs"/>
              </a:rPr>
              <a:t>Deauthentication</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Sent by a station to another station or AP to indicate that it terminating secure communications.</a:t>
            </a:r>
            <a:endParaRPr lang="en-US"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buFont typeface="Wingdings" pitchFamily="-124" charset="2"/>
              <a:buNone/>
              <a:defRPr/>
            </a:pPr>
            <a:r>
              <a:rPr lang="en-US" sz="1200" dirty="0" smtClean="0">
                <a:latin typeface="Comic Sans MS" pitchFamily="66" charset="0"/>
              </a:rPr>
              <a:t>WMNs lack efficient and scalable security solutions, because their security is easier to be compromised due to: </a:t>
            </a:r>
            <a:r>
              <a:rPr lang="en-US" sz="1200" dirty="0" smtClean="0">
                <a:solidFill>
                  <a:srgbClr val="66FF33"/>
                </a:solidFill>
                <a:latin typeface="Comic Sans MS" pitchFamily="66" charset="0"/>
              </a:rPr>
              <a:t>distributed network architecture, vulnerability of channels and nodes in the shared wireless medium, and dynamic change of network topology.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80000"/>
              </a:lnSpc>
              <a:buFont typeface="Wingdings" pitchFamily="-124" charset="2"/>
              <a:buNone/>
              <a:defRPr/>
            </a:pPr>
            <a:r>
              <a:rPr lang="en-GB" b="1" dirty="0" smtClean="0"/>
              <a:t>Cross-layer design </a:t>
            </a:r>
            <a:r>
              <a:rPr lang="en-GB" dirty="0" smtClean="0"/>
              <a:t>- </a:t>
            </a:r>
            <a:r>
              <a:rPr lang="en-US" sz="1200" dirty="0" smtClean="0">
                <a:latin typeface="Comic Sans MS" pitchFamily="66" charset="0"/>
              </a:rPr>
              <a:t>In order to provide satisfactory network performance, MAC, routing, and transport layer protocols need to interactively</a:t>
            </a:r>
          </a:p>
          <a:p>
            <a:pPr>
              <a:lnSpc>
                <a:spcPct val="80000"/>
              </a:lnSpc>
              <a:buFont typeface="Wingdings" pitchFamily="-124" charset="2"/>
              <a:buNone/>
              <a:defRPr/>
            </a:pPr>
            <a:r>
              <a:rPr lang="en-US" sz="1200" dirty="0" smtClean="0">
                <a:latin typeface="Comic Sans MS" pitchFamily="66" charset="0"/>
              </a:rPr>
              <a:t>work together with the physical layer.</a:t>
            </a:r>
          </a:p>
          <a:p>
            <a:pPr>
              <a:lnSpc>
                <a:spcPct val="80000"/>
              </a:lnSpc>
              <a:buFont typeface="Wingdings" pitchFamily="-124" charset="2"/>
              <a:buNone/>
              <a:defRPr/>
            </a:pPr>
            <a:r>
              <a:rPr lang="en-US" sz="1200" b="1" dirty="0" smtClean="0">
                <a:latin typeface="Comic Sans MS" pitchFamily="66" charset="0"/>
              </a:rPr>
              <a:t>Network Monitoring </a:t>
            </a:r>
            <a:r>
              <a:rPr lang="en-US" sz="1200" dirty="0" smtClean="0">
                <a:latin typeface="Comic Sans MS" pitchFamily="66" charset="0"/>
              </a:rPr>
              <a:t>- The statistics in the MIB (management information base) of mesh nodes, especially mesh routers, need to be reported to one or several servers in order to continuously monitor the network performance. </a:t>
            </a:r>
          </a:p>
          <a:p>
            <a:pPr>
              <a:lnSpc>
                <a:spcPct val="80000"/>
              </a:lnSpc>
              <a:buFont typeface="Wingdings" pitchFamily="-124" charset="2"/>
              <a:buNone/>
              <a:defRPr/>
            </a:pPr>
            <a:r>
              <a:rPr lang="en-US" sz="1200" b="1" dirty="0" smtClean="0">
                <a:latin typeface="Comic Sans MS" pitchFamily="66" charset="0"/>
              </a:rPr>
              <a:t>Power Management </a:t>
            </a:r>
            <a:r>
              <a:rPr lang="en-US" sz="1200" dirty="0" smtClean="0">
                <a:latin typeface="Comic Sans MS" pitchFamily="66" charset="0"/>
              </a:rPr>
              <a:t>- Usually, mesh routers do not have a constraint on power consumption; power management aims to control connectivity, interference, spectrum spatial-reuse, and topology.</a:t>
            </a:r>
          </a:p>
          <a:p>
            <a:pPr>
              <a:lnSpc>
                <a:spcPct val="80000"/>
              </a:lnSpc>
              <a:buFont typeface="Wingdings" pitchFamily="-124" charset="2"/>
              <a:buNone/>
              <a:defRPr/>
            </a:pPr>
            <a:r>
              <a:rPr lang="en-US" sz="1200" b="1" dirty="0" smtClean="0">
                <a:latin typeface="Comic Sans MS" pitchFamily="66" charset="0"/>
              </a:rPr>
              <a:t>Mobility Management</a:t>
            </a:r>
            <a:r>
              <a:rPr lang="en-US" sz="1200" dirty="0" smtClean="0">
                <a:latin typeface="Comic Sans MS" pitchFamily="66" charset="0"/>
              </a:rPr>
              <a:t> - Location information can enhance the performance of MAC and routing protocols. </a:t>
            </a:r>
          </a:p>
          <a:p>
            <a:pPr>
              <a:lnSpc>
                <a:spcPct val="80000"/>
              </a:lnSpc>
              <a:buFont typeface="Wingdings" pitchFamily="-124" charset="2"/>
              <a:buNone/>
              <a:defRPr/>
            </a:pPr>
            <a:r>
              <a:rPr lang="en-US" sz="1200" b="1" dirty="0" smtClean="0">
                <a:latin typeface="Comic Sans MS" pitchFamily="66" charset="0"/>
              </a:rPr>
              <a:t>Application</a:t>
            </a:r>
            <a:r>
              <a:rPr lang="en-US" sz="1200" b="1" baseline="0" dirty="0" smtClean="0">
                <a:latin typeface="Comic Sans MS" pitchFamily="66" charset="0"/>
              </a:rPr>
              <a:t> layer</a:t>
            </a:r>
            <a:r>
              <a:rPr lang="en-US" sz="1200" baseline="0" dirty="0" smtClean="0">
                <a:latin typeface="Comic Sans MS" pitchFamily="66" charset="0"/>
              </a:rPr>
              <a:t> - </a:t>
            </a:r>
            <a:r>
              <a:rPr lang="en-US" sz="1200" dirty="0" smtClean="0">
                <a:latin typeface="Comic Sans MS" pitchFamily="66" charset="0"/>
              </a:rPr>
              <a:t>Improve Existing Application Layer Protocols, </a:t>
            </a:r>
            <a:r>
              <a:rPr lang="en-US" sz="1200" dirty="0" smtClean="0">
                <a:solidFill>
                  <a:srgbClr val="66FF33"/>
                </a:solidFill>
                <a:latin typeface="Comic Sans MS" pitchFamily="66" charset="0"/>
              </a:rPr>
              <a:t>Propose New Application Layer Protocols for  Distributed Information Sharing, Develop Innovative Applications for WMNs</a:t>
            </a:r>
          </a:p>
          <a:p>
            <a:pPr>
              <a:lnSpc>
                <a:spcPct val="80000"/>
              </a:lnSpc>
              <a:buFont typeface="Wingdings" pitchFamily="-124" charset="2"/>
              <a:buNone/>
              <a:defRPr/>
            </a:pPr>
            <a:r>
              <a:rPr lang="en-US" sz="1200" b="1" dirty="0" smtClean="0">
                <a:solidFill>
                  <a:srgbClr val="66FF33"/>
                </a:solidFill>
                <a:latin typeface="Comic Sans MS" pitchFamily="66" charset="0"/>
              </a:rPr>
              <a:t>Transport protocols </a:t>
            </a:r>
            <a:r>
              <a:rPr lang="en-US" sz="1200" dirty="0" smtClean="0">
                <a:solidFill>
                  <a:srgbClr val="66FF33"/>
                </a:solidFill>
                <a:latin typeface="Comic Sans MS" pitchFamily="66" charset="0"/>
              </a:rPr>
              <a:t>- </a:t>
            </a:r>
            <a:r>
              <a:rPr lang="en-US" sz="1200" dirty="0" smtClean="0">
                <a:latin typeface="Comic Sans MS" pitchFamily="66" charset="0"/>
              </a:rPr>
              <a:t>TCP variants, New transport protocols, Non-Congestion Packet Losses, t</a:t>
            </a:r>
            <a:r>
              <a:rPr lang="en-US" sz="2100" dirty="0" smtClean="0">
                <a:effectLst/>
                <a:latin typeface="Comic Sans MS" pitchFamily="66" charset="0"/>
              </a:rPr>
              <a:t>o enhance TCP performance, link failure needs to be detected, </a:t>
            </a:r>
            <a:r>
              <a:rPr lang="en-US" sz="2000" dirty="0" smtClean="0">
                <a:solidFill>
                  <a:srgbClr val="FFFFFF"/>
                </a:solidFill>
                <a:effectLst/>
                <a:latin typeface="Comic Sans MS" pitchFamily="66" charset="0"/>
              </a:rPr>
              <a:t>Network asymmetry which is defined as the situation where the forward direction </a:t>
            </a:r>
            <a:r>
              <a:rPr lang="en-US" sz="1800" dirty="0" smtClean="0">
                <a:solidFill>
                  <a:srgbClr val="FFFFFF"/>
                </a:solidFill>
                <a:effectLst/>
                <a:latin typeface="Comic Sans MS" pitchFamily="66" charset="0"/>
              </a:rPr>
              <a:t>of a network is significantly different from the reverse direction in terms of bandwidth, loss rate, and latency, </a:t>
            </a:r>
            <a:r>
              <a:rPr lang="en-US" sz="1800" dirty="0" smtClean="0">
                <a:solidFill>
                  <a:srgbClr val="66FF33"/>
                </a:solidFill>
                <a:effectLst/>
                <a:latin typeface="Comic Sans MS" pitchFamily="66" charset="0"/>
              </a:rPr>
              <a:t>Large RTT Variations, </a:t>
            </a:r>
            <a:r>
              <a:rPr lang="en-US" sz="1800" dirty="0" smtClean="0">
                <a:solidFill>
                  <a:srgbClr val="66FF33"/>
                </a:solidFill>
                <a:latin typeface="Comic Sans MS" pitchFamily="66" charset="0"/>
              </a:rPr>
              <a:t>Real-Time Delivery, Cross-layer Solution to Network Asymmetry</a:t>
            </a:r>
            <a:r>
              <a:rPr lang="en-US" sz="1800" baseline="0" dirty="0" smtClean="0">
                <a:solidFill>
                  <a:srgbClr val="66FF33"/>
                </a:solidFill>
                <a:latin typeface="Comic Sans MS" pitchFamily="66" charset="0"/>
              </a:rPr>
              <a:t> and </a:t>
            </a:r>
            <a:r>
              <a:rPr lang="en-US" sz="1800" dirty="0" smtClean="0">
                <a:solidFill>
                  <a:srgbClr val="66FF33"/>
                </a:solidFill>
                <a:latin typeface="Comic Sans MS" pitchFamily="66" charset="0"/>
              </a:rPr>
              <a:t>Adaptive TCP.</a:t>
            </a:r>
          </a:p>
          <a:p>
            <a:pPr>
              <a:lnSpc>
                <a:spcPct val="80000"/>
              </a:lnSpc>
              <a:buFont typeface="Wingdings" pitchFamily="-124" charset="2"/>
              <a:buNone/>
              <a:defRPr/>
            </a:pPr>
            <a:r>
              <a:rPr lang="en-US" sz="1800" b="1" dirty="0" smtClean="0">
                <a:solidFill>
                  <a:srgbClr val="66FF33"/>
                </a:solidFill>
                <a:effectLst/>
                <a:latin typeface="Comic Sans MS" pitchFamily="66" charset="0"/>
              </a:rPr>
              <a:t>Routing</a:t>
            </a:r>
            <a:r>
              <a:rPr lang="en-US" sz="1800" dirty="0" smtClean="0">
                <a:solidFill>
                  <a:srgbClr val="66FF33"/>
                </a:solidFill>
                <a:effectLst/>
                <a:latin typeface="Comic Sans MS" pitchFamily="66" charset="0"/>
              </a:rPr>
              <a:t> - </a:t>
            </a:r>
            <a:r>
              <a:rPr lang="en-US" sz="1800" dirty="0" smtClean="0">
                <a:solidFill>
                  <a:srgbClr val="66FF33"/>
                </a:solidFill>
                <a:latin typeface="Comic Sans MS" pitchFamily="66" charset="0"/>
              </a:rPr>
              <a:t>Multiple Performance Metrics, scalability, robustness, </a:t>
            </a:r>
            <a:r>
              <a:rPr lang="en-US" sz="2000" dirty="0" smtClean="0">
                <a:solidFill>
                  <a:srgbClr val="66FF33"/>
                </a:solidFill>
                <a:latin typeface="Comic Sans MS" pitchFamily="66" charset="0"/>
              </a:rPr>
              <a:t>Adaptive Support of Both </a:t>
            </a:r>
            <a:r>
              <a:rPr lang="en-US" sz="1800" dirty="0" smtClean="0">
                <a:solidFill>
                  <a:srgbClr val="66FF33"/>
                </a:solidFill>
                <a:latin typeface="Comic Sans MS" pitchFamily="66" charset="0"/>
              </a:rPr>
              <a:t>Mesh Routers and Mesh Clients, Routing Protocols with Various Performance Metrics, Multi-Radio Routing, Multi-Path Routing, </a:t>
            </a:r>
            <a:r>
              <a:rPr lang="en-US" sz="1800" dirty="0" smtClean="0">
                <a:solidFill>
                  <a:srgbClr val="66FF33"/>
                </a:solidFill>
                <a:effectLst/>
                <a:latin typeface="Comic Sans MS" pitchFamily="66" charset="0"/>
              </a:rPr>
              <a:t>Hierarchical Routing, </a:t>
            </a:r>
            <a:r>
              <a:rPr lang="en-US" sz="1800" dirty="0" smtClean="0">
                <a:solidFill>
                  <a:srgbClr val="66FF33"/>
                </a:solidFill>
                <a:latin typeface="Comic Sans MS" pitchFamily="66" charset="0"/>
              </a:rPr>
              <a:t>Geographic Routing, Routing/MAC Cross-Layer Design, hybrid routing.</a:t>
            </a:r>
          </a:p>
          <a:p>
            <a:pPr marL="0" marR="0" indent="0" algn="l" defTabSz="914400" rtl="0" eaLnBrk="1" fontAlgn="auto" latinLnBrk="0" hangingPunct="1">
              <a:lnSpc>
                <a:spcPct val="80000"/>
              </a:lnSpc>
              <a:spcBef>
                <a:spcPts val="0"/>
              </a:spcBef>
              <a:spcAft>
                <a:spcPts val="0"/>
              </a:spcAft>
              <a:buClrTx/>
              <a:buSzTx/>
              <a:buFont typeface="Wingdings" pitchFamily="-124" charset="2"/>
              <a:buNone/>
              <a:tabLst/>
              <a:defRPr/>
            </a:pPr>
            <a:r>
              <a:rPr lang="en-US" sz="1800" b="1" dirty="0" smtClean="0">
                <a:solidFill>
                  <a:srgbClr val="66FF33"/>
                </a:solidFill>
                <a:effectLst/>
                <a:latin typeface="Comic Sans MS" pitchFamily="66" charset="0"/>
              </a:rPr>
              <a:t>MAC</a:t>
            </a:r>
            <a:r>
              <a:rPr lang="en-US" sz="1800" dirty="0" smtClean="0">
                <a:solidFill>
                  <a:srgbClr val="66FF33"/>
                </a:solidFill>
                <a:effectLst/>
                <a:latin typeface="Comic Sans MS" pitchFamily="66" charset="0"/>
              </a:rPr>
              <a:t>- </a:t>
            </a:r>
            <a:r>
              <a:rPr lang="en-US" sz="1800" dirty="0" smtClean="0">
                <a:solidFill>
                  <a:srgbClr val="66FF33"/>
                </a:solidFill>
                <a:latin typeface="Comic Sans MS" pitchFamily="66" charset="0"/>
              </a:rPr>
              <a:t>MAC Protocol Implementation, Network Integration in the MAC Layer, MAC/Physical Cross-Layer Design, Scalable Multi-Channel MACs, Scalable Single-Channel MACs, Cross-layer design with advanced physical layer techniques, Improving Existing MAC Protocols</a:t>
            </a:r>
          </a:p>
          <a:p>
            <a:pPr marL="0" marR="0" indent="0" algn="l" defTabSz="914400" rtl="0" eaLnBrk="1" fontAlgn="auto" latinLnBrk="0" hangingPunct="1">
              <a:lnSpc>
                <a:spcPct val="80000"/>
              </a:lnSpc>
              <a:spcBef>
                <a:spcPts val="0"/>
              </a:spcBef>
              <a:spcAft>
                <a:spcPts val="0"/>
              </a:spcAft>
              <a:buClrTx/>
              <a:buSzTx/>
              <a:buFont typeface="Wingdings" pitchFamily="-124" charset="2"/>
              <a:buNone/>
              <a:tabLst/>
              <a:defRPr/>
            </a:pPr>
            <a:r>
              <a:rPr lang="en-US" sz="1800" dirty="0" smtClean="0">
                <a:solidFill>
                  <a:srgbClr val="66FF33"/>
                </a:solidFill>
                <a:latin typeface="Comic Sans MS" pitchFamily="66" charset="0"/>
              </a:rPr>
              <a:t> </a:t>
            </a:r>
          </a:p>
          <a:p>
            <a:pPr>
              <a:lnSpc>
                <a:spcPct val="80000"/>
              </a:lnSpc>
              <a:buFont typeface="Wingdings" pitchFamily="-124" charset="2"/>
              <a:buNone/>
              <a:defRPr/>
            </a:pPr>
            <a:r>
              <a:rPr lang="en-US" sz="1800" dirty="0" smtClean="0">
                <a:solidFill>
                  <a:srgbClr val="FFFFFF"/>
                </a:solidFill>
                <a:effectLst/>
                <a:latin typeface="Comic Sans MS" pitchFamily="66" charset="0"/>
              </a:rPr>
              <a:t>  </a:t>
            </a:r>
          </a:p>
          <a:p>
            <a:pPr>
              <a:lnSpc>
                <a:spcPct val="80000"/>
              </a:lnSpc>
              <a:buFont typeface="Wingdings" pitchFamily="-124" charset="2"/>
              <a:buNone/>
              <a:defRPr/>
            </a:pPr>
            <a:endParaRPr lang="en-US" sz="1800" dirty="0" smtClean="0">
              <a:solidFill>
                <a:srgbClr val="FFFFFF"/>
              </a:solidFill>
              <a:effectLst/>
              <a:latin typeface="Comic Sans MS" pitchFamily="66" charset="0"/>
            </a:endParaRPr>
          </a:p>
          <a:p>
            <a:pPr lvl="1">
              <a:lnSpc>
                <a:spcPct val="80000"/>
              </a:lnSpc>
              <a:buFontTx/>
              <a:buNone/>
              <a:defRPr/>
            </a:pPr>
            <a:endParaRPr lang="en-US" sz="1200" dirty="0" smtClean="0">
              <a:latin typeface="Comic Sans MS" pitchFamily="66" charset="0"/>
            </a:endParaRPr>
          </a:p>
          <a:p>
            <a:pPr>
              <a:lnSpc>
                <a:spcPct val="80000"/>
              </a:lnSpc>
              <a:buFont typeface="Wingdings" pitchFamily="-124" charset="2"/>
              <a:buNone/>
              <a:defRPr/>
            </a:pPr>
            <a:endParaRPr lang="en-US" sz="1200" dirty="0" smtClean="0">
              <a:latin typeface="Comic Sans MS" pitchFamily="66" charset="0"/>
            </a:endParaRPr>
          </a:p>
          <a:p>
            <a:pPr>
              <a:lnSpc>
                <a:spcPct val="80000"/>
              </a:lnSpc>
              <a:buFont typeface="Wingdings" pitchFamily="-124" charset="2"/>
              <a:buNone/>
              <a:defRPr/>
            </a:pPr>
            <a:endParaRPr lang="en-US" sz="1200" dirty="0" smtClean="0">
              <a:latin typeface="Comic Sans MS" pitchFamily="6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dirty="0" smtClean="0">
                <a:solidFill>
                  <a:schemeClr val="hlink"/>
                </a:solidFill>
                <a:latin typeface="Comic Sans MS" pitchFamily="66" charset="0"/>
              </a:rPr>
              <a:t>A sensor network is a deployment of massive numbers of small, inexpensive, self-powered devices that can sense, compute, and communicate with other devices for the purpose of gathering local information to make global decisions about a physical environment</a:t>
            </a:r>
            <a:endParaRPr lang="en-US" sz="1100" i="1" dirty="0" smtClean="0">
              <a:solidFill>
                <a:schemeClr val="hlink"/>
              </a:solidFill>
              <a:latin typeface="Comic Sans MS" pitchFamily="6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ea typeface="宋体" pitchFamily="2" charset="-122"/>
              </a:rPr>
              <a:t>Possible solution: Busy tone</a:t>
            </a:r>
            <a:endParaRPr lang="en-GB" dirty="0" smtClean="0"/>
          </a:p>
          <a:p>
            <a:pPr marL="342900" indent="-342900" algn="l">
              <a:buFontTx/>
              <a:buAutoNum type="arabicPeriod"/>
            </a:pPr>
            <a:r>
              <a:rPr lang="en-US" altLang="zh-CN" b="0" dirty="0" smtClean="0">
                <a:solidFill>
                  <a:schemeClr val="folHlink"/>
                </a:solidFill>
                <a:latin typeface="Comic Sans MS" pitchFamily="66" charset="0"/>
                <a:ea typeface="宋体" pitchFamily="2" charset="-122"/>
              </a:rPr>
              <a:t>Receiver transmits busy tone when receiving data</a:t>
            </a:r>
          </a:p>
          <a:p>
            <a:pPr marL="342900" indent="-342900" algn="l">
              <a:buFontTx/>
              <a:buAutoNum type="arabicPeriod"/>
            </a:pPr>
            <a:r>
              <a:rPr lang="en-US" altLang="zh-CN" b="0" dirty="0" smtClean="0">
                <a:solidFill>
                  <a:schemeClr val="folHlink"/>
                </a:solidFill>
                <a:latin typeface="Comic Sans MS" pitchFamily="66" charset="0"/>
                <a:ea typeface="宋体" pitchFamily="2" charset="-122"/>
              </a:rPr>
              <a:t>All nodes hearing busy tone keep silent</a:t>
            </a:r>
          </a:p>
          <a:p>
            <a:pPr marL="342900" indent="-342900" algn="l">
              <a:buFontTx/>
              <a:buAutoNum type="arabicPeriod"/>
            </a:pPr>
            <a:r>
              <a:rPr lang="en-US" altLang="zh-CN" b="0" dirty="0" smtClean="0">
                <a:solidFill>
                  <a:schemeClr val="folHlink"/>
                </a:solidFill>
                <a:latin typeface="Comic Sans MS" pitchFamily="66" charset="0"/>
                <a:ea typeface="宋体" pitchFamily="2" charset="-122"/>
              </a:rPr>
              <a:t>Requires a separate channel for busy tone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10/5/2013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10/5/2013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10/5/2013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10/5/2013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a:t>
            </a:r>
            <a:r>
              <a:rPr lang="en-US" b="1" baseline="0" dirty="0" smtClean="0">
                <a:solidFill>
                  <a:schemeClr val="tx2">
                    <a:lumMod val="90000"/>
                    <a:lumOff val="10000"/>
                  </a:schemeClr>
                </a:solidFill>
                <a:latin typeface="Apple Chancery"/>
                <a:cs typeface="Apple Chancery"/>
              </a:rPr>
              <a:t> </a:t>
            </a:r>
            <a:r>
              <a:rPr lang="en-US" b="1" dirty="0" smtClean="0">
                <a:solidFill>
                  <a:schemeClr val="tx2">
                    <a:lumMod val="90000"/>
                    <a:lumOff val="10000"/>
                  </a:schemeClr>
                </a:solidFill>
                <a:latin typeface="Apple Chancery"/>
                <a:cs typeface="Apple Chancery"/>
              </a:rPr>
              <a:t>Design </a:t>
            </a:r>
            <a:r>
              <a:rPr lang="en-US" b="1" smtClean="0">
                <a:solidFill>
                  <a:schemeClr val="tx2">
                    <a:lumMod val="90000"/>
                    <a:lumOff val="10000"/>
                  </a:schemeClr>
                </a:solidFill>
                <a:latin typeface="Apple Chancery"/>
                <a:cs typeface="Apple Chancery"/>
              </a:rPr>
              <a:t>and Engineering</a:t>
            </a:r>
            <a:endParaRPr lang="en-US" b="1" dirty="0">
              <a:solidFill>
                <a:schemeClr val="tx2">
                  <a:lumMod val="90000"/>
                  <a:lumOff val="10000"/>
                </a:schemeClr>
              </a:solidFill>
              <a:latin typeface="Apple Chancery"/>
              <a:cs typeface="Apple Chancery"/>
            </a:endParaRPr>
          </a:p>
        </p:txBody>
      </p:sp>
      <p:sp>
        <p:nvSpPr>
          <p:cNvPr id="10" name="TextBox 9"/>
          <p:cNvSpPr txBox="1"/>
          <p:nvPr userDrawn="1"/>
        </p:nvSpPr>
        <p:spPr>
          <a:xfrm>
            <a:off x="5292755" y="6085983"/>
            <a:ext cx="3595751" cy="615553"/>
          </a:xfrm>
          <a:prstGeom prst="rect">
            <a:avLst/>
          </a:prstGeom>
          <a:noFill/>
        </p:spPr>
        <p:txBody>
          <a:bodyPr wrap="square" rtlCol="0">
            <a:spAutoFit/>
          </a:bodyPr>
          <a:lstStyle/>
          <a:p>
            <a:pPr algn="r"/>
            <a:r>
              <a:rPr lang="en-US" sz="1600" b="1" dirty="0" smtClean="0">
                <a:solidFill>
                  <a:schemeClr val="tx2">
                    <a:lumMod val="90000"/>
                    <a:lumOff val="10000"/>
                  </a:schemeClr>
                </a:solidFill>
                <a:latin typeface="Apple Chancery"/>
                <a:cs typeface="Apple Chancery"/>
              </a:rPr>
              <a:t>WLANs</a:t>
            </a:r>
            <a:endParaRPr lang="en-US" b="1" dirty="0" smtClean="0">
              <a:solidFill>
                <a:schemeClr val="tx2">
                  <a:lumMod val="90000"/>
                  <a:lumOff val="10000"/>
                </a:schemeClr>
              </a:solidFill>
              <a:latin typeface="Apple Chancery"/>
              <a:cs typeface="Apple Chancery"/>
            </a:endParaRPr>
          </a:p>
          <a:p>
            <a:pPr algn="r"/>
            <a:r>
              <a:rPr lang="en-US" b="1" dirty="0" smtClean="0">
                <a:solidFill>
                  <a:schemeClr val="tx2">
                    <a:lumMod val="90000"/>
                    <a:lumOff val="10000"/>
                  </a:schemeClr>
                </a:solidFill>
                <a:latin typeface="Apple Chancery"/>
                <a:cs typeface="Apple Chancery"/>
              </a:rPr>
              <a:t>Lecture</a:t>
            </a:r>
            <a:r>
              <a:rPr lang="en-US" b="1" baseline="0" dirty="0" smtClean="0">
                <a:solidFill>
                  <a:schemeClr val="tx2">
                    <a:lumMod val="90000"/>
                    <a:lumOff val="10000"/>
                  </a:schemeClr>
                </a:solidFill>
                <a:latin typeface="Apple Chancery"/>
                <a:cs typeface="Apple Chancery"/>
              </a:rPr>
              <a:t> 3</a:t>
            </a:r>
            <a:endParaRPr lang="en-US" b="1" dirty="0">
              <a:solidFill>
                <a:schemeClr val="tx2">
                  <a:lumMod val="90000"/>
                  <a:lumOff val="10000"/>
                </a:schemeClr>
              </a:solidFill>
              <a:latin typeface="Apple Chancery"/>
              <a:cs typeface="Apple Chancery"/>
            </a:endParaRPr>
          </a:p>
        </p:txBody>
      </p:sp>
      <p:pic>
        <p:nvPicPr>
          <p:cNvPr id="11" name="Picture 10" descr="C:\Documents and Settings\qlt-aj\Local Settings\Temporary Internet Files\Content.Word\TSD_swan2013.jpg"/>
          <p:cNvPicPr/>
          <p:nvPr userDrawn="1"/>
        </p:nvPicPr>
        <p:blipFill>
          <a:blip r:embed="rId14" cstate="print"/>
          <a:srcRect/>
          <a:stretch>
            <a:fillRect/>
          </a:stretch>
        </p:blipFill>
        <p:spPr bwMode="auto">
          <a:xfrm>
            <a:off x="6154480" y="107576"/>
            <a:ext cx="2437071" cy="806824"/>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18" Type="http://schemas.openxmlformats.org/officeDocument/2006/relationships/image" Target="../media/image28.png"/><Relationship Id="rId26" Type="http://schemas.openxmlformats.org/officeDocument/2006/relationships/oleObject" Target="../embeddings/oleObject6.bin"/><Relationship Id="rId39" Type="http://schemas.openxmlformats.org/officeDocument/2006/relationships/oleObject" Target="../embeddings/oleObject9.bin"/><Relationship Id="rId3" Type="http://schemas.openxmlformats.org/officeDocument/2006/relationships/image" Target="../media/image13.wmf"/><Relationship Id="rId21" Type="http://schemas.openxmlformats.org/officeDocument/2006/relationships/oleObject" Target="../embeddings/oleObject3.bin"/><Relationship Id="rId34" Type="http://schemas.openxmlformats.org/officeDocument/2006/relationships/image" Target="../media/image36.png"/><Relationship Id="rId42" Type="http://schemas.openxmlformats.org/officeDocument/2006/relationships/image" Target="../media/image43.wmf"/><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27.png"/><Relationship Id="rId25" Type="http://schemas.openxmlformats.org/officeDocument/2006/relationships/image" Target="../media/image30.wmf"/><Relationship Id="rId33" Type="http://schemas.openxmlformats.org/officeDocument/2006/relationships/image" Target="../media/image35.png"/><Relationship Id="rId38" Type="http://schemas.openxmlformats.org/officeDocument/2006/relationships/image" Target="../media/image40.png"/><Relationship Id="rId2" Type="http://schemas.openxmlformats.org/officeDocument/2006/relationships/slideLayout" Target="../slideLayouts/slideLayout2.xml"/><Relationship Id="rId16" Type="http://schemas.openxmlformats.org/officeDocument/2006/relationships/image" Target="../media/image26.png"/><Relationship Id="rId20" Type="http://schemas.openxmlformats.org/officeDocument/2006/relationships/oleObject" Target="../embeddings/oleObject2.bin"/><Relationship Id="rId29" Type="http://schemas.openxmlformats.org/officeDocument/2006/relationships/image" Target="../media/image31.png"/><Relationship Id="rId41" Type="http://schemas.openxmlformats.org/officeDocument/2006/relationships/image" Target="../media/image42.png"/><Relationship Id="rId1" Type="http://schemas.openxmlformats.org/officeDocument/2006/relationships/vmlDrawing" Target="../drawings/vmlDrawing1.vml"/><Relationship Id="rId6" Type="http://schemas.openxmlformats.org/officeDocument/2006/relationships/image" Target="../media/image16.png"/><Relationship Id="rId11" Type="http://schemas.openxmlformats.org/officeDocument/2006/relationships/image" Target="../media/image21.png"/><Relationship Id="rId24" Type="http://schemas.openxmlformats.org/officeDocument/2006/relationships/image" Target="../media/image29.png"/><Relationship Id="rId32" Type="http://schemas.openxmlformats.org/officeDocument/2006/relationships/image" Target="../media/image34.png"/><Relationship Id="rId37" Type="http://schemas.openxmlformats.org/officeDocument/2006/relationships/image" Target="../media/image39.png"/><Relationship Id="rId40" Type="http://schemas.openxmlformats.org/officeDocument/2006/relationships/image" Target="../media/image41.png"/><Relationship Id="rId45" Type="http://schemas.openxmlformats.org/officeDocument/2006/relationships/oleObject" Target="../embeddings/oleObject11.bin"/><Relationship Id="rId5" Type="http://schemas.openxmlformats.org/officeDocument/2006/relationships/image" Target="../media/image15.png"/><Relationship Id="rId15" Type="http://schemas.openxmlformats.org/officeDocument/2006/relationships/image" Target="../media/image25.png"/><Relationship Id="rId23" Type="http://schemas.openxmlformats.org/officeDocument/2006/relationships/oleObject" Target="../embeddings/oleObject5.bin"/><Relationship Id="rId28" Type="http://schemas.openxmlformats.org/officeDocument/2006/relationships/oleObject" Target="../embeddings/oleObject8.bin"/><Relationship Id="rId36" Type="http://schemas.openxmlformats.org/officeDocument/2006/relationships/image" Target="../media/image38.png"/><Relationship Id="rId10" Type="http://schemas.openxmlformats.org/officeDocument/2006/relationships/image" Target="../media/image20.png"/><Relationship Id="rId19" Type="http://schemas.openxmlformats.org/officeDocument/2006/relationships/oleObject" Target="../embeddings/oleObject1.bin"/><Relationship Id="rId31" Type="http://schemas.openxmlformats.org/officeDocument/2006/relationships/image" Target="../media/image33.png"/><Relationship Id="rId44" Type="http://schemas.openxmlformats.org/officeDocument/2006/relationships/oleObject" Target="../embeddings/oleObject10.bin"/><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4.png"/><Relationship Id="rId22" Type="http://schemas.openxmlformats.org/officeDocument/2006/relationships/oleObject" Target="../embeddings/oleObject4.bin"/><Relationship Id="rId27" Type="http://schemas.openxmlformats.org/officeDocument/2006/relationships/oleObject" Target="../embeddings/oleObject7.bin"/><Relationship Id="rId30" Type="http://schemas.openxmlformats.org/officeDocument/2006/relationships/image" Target="../media/image32.png"/><Relationship Id="rId35" Type="http://schemas.openxmlformats.org/officeDocument/2006/relationships/image" Target="../media/image37.png"/><Relationship Id="rId43" Type="http://schemas.openxmlformats.org/officeDocument/2006/relationships/image" Target="../media/image44.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crcpres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802.11 and Wireless </a:t>
            </a:r>
            <a:r>
              <a:rPr lang="en-US" sz="4400" dirty="0" smtClean="0">
                <a:solidFill>
                  <a:srgbClr val="0F3661"/>
                </a:solidFill>
                <a:latin typeface="Times New Roman"/>
                <a:cs typeface="Times New Roman"/>
              </a:rPr>
              <a:t>Local Area </a:t>
            </a:r>
            <a:r>
              <a:rPr lang="en-US" sz="4400" dirty="0" smtClean="0">
                <a:solidFill>
                  <a:srgbClr val="0F3661"/>
                </a:solidFill>
                <a:latin typeface="Times New Roman"/>
                <a:cs typeface="Times New Roman"/>
              </a:rPr>
              <a:t>Networks(WLANs)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a:t>
            </a:r>
            <a:r>
              <a:rPr lang="en-US" sz="2800" dirty="0" smtClean="0">
                <a:solidFill>
                  <a:schemeClr val="accent2">
                    <a:lumMod val="60000"/>
                    <a:lumOff val="40000"/>
                  </a:schemeClr>
                </a:solidFill>
                <a:latin typeface="Times New Roman"/>
                <a:cs typeface="Times New Roman"/>
              </a:rPr>
              <a:t>2</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xmlns="" val="660449210"/>
      </p:ext>
    </p:extLst>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336956"/>
          </a:xfrm>
        </p:spPr>
        <p:txBody>
          <a:bodyPr/>
          <a:lstStyle/>
          <a:p>
            <a:r>
              <a:rPr lang="en-GB" sz="3600" b="1" dirty="0" smtClean="0"/>
              <a:t>IEEE 802 protocol layers compares to OSI Model</a:t>
            </a:r>
            <a:endParaRPr lang="en-GB" sz="3600" dirty="0"/>
          </a:p>
        </p:txBody>
      </p:sp>
      <p:sp>
        <p:nvSpPr>
          <p:cNvPr id="3" name="Content Placeholder 2"/>
          <p:cNvSpPr>
            <a:spLocks noGrp="1"/>
          </p:cNvSpPr>
          <p:nvPr>
            <p:ph idx="1"/>
          </p:nvPr>
        </p:nvSpPr>
        <p:spPr/>
        <p:txBody>
          <a:bodyPr/>
          <a:lstStyle/>
          <a:p>
            <a:endParaRPr lang="en-GB" dirty="0"/>
          </a:p>
        </p:txBody>
      </p:sp>
      <p:pic>
        <p:nvPicPr>
          <p:cNvPr id="4" name="Picture 5"/>
          <p:cNvPicPr>
            <a:picLocks noChangeAspect="1" noChangeArrowheads="1"/>
          </p:cNvPicPr>
          <p:nvPr/>
        </p:nvPicPr>
        <p:blipFill>
          <a:blip r:embed="rId3" cstate="print"/>
          <a:srcRect/>
          <a:stretch>
            <a:fillRect/>
          </a:stretch>
        </p:blipFill>
        <p:spPr bwMode="auto">
          <a:xfrm>
            <a:off x="1066799" y="1508031"/>
            <a:ext cx="6807201" cy="4509375"/>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921124"/>
          </a:xfrm>
        </p:spPr>
        <p:txBody>
          <a:bodyPr/>
          <a:lstStyle/>
          <a:p>
            <a:r>
              <a:rPr lang="en-US" sz="3600" b="1" dirty="0" smtClean="0"/>
              <a:t>IEEE 802.11 Architecture</a:t>
            </a:r>
            <a:endParaRPr lang="en-GB" sz="36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1206500" y="1549053"/>
            <a:ext cx="6151292" cy="4407247"/>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806824"/>
          </a:xfrm>
        </p:spPr>
        <p:txBody>
          <a:bodyPr/>
          <a:lstStyle/>
          <a:p>
            <a:r>
              <a:rPr lang="en-US" sz="3600" b="1" dirty="0" smtClean="0"/>
              <a:t>IEEE 802.11 Architecture</a:t>
            </a:r>
            <a:endParaRPr lang="en-GB" sz="3600" dirty="0"/>
          </a:p>
        </p:txBody>
      </p:sp>
      <p:sp>
        <p:nvSpPr>
          <p:cNvPr id="3" name="Content Placeholder 2"/>
          <p:cNvSpPr>
            <a:spLocks noGrp="1"/>
          </p:cNvSpPr>
          <p:nvPr>
            <p:ph idx="1"/>
          </p:nvPr>
        </p:nvSpPr>
        <p:spPr>
          <a:xfrm>
            <a:off x="549275" y="1397000"/>
            <a:ext cx="8042276" cy="4546601"/>
          </a:xfrm>
        </p:spPr>
        <p:txBody>
          <a:bodyPr>
            <a:normAutofit lnSpcReduction="10000"/>
          </a:bodyPr>
          <a:lstStyle/>
          <a:p>
            <a:r>
              <a:rPr lang="en-US" sz="2800" dirty="0" smtClean="0"/>
              <a:t>Distribution system (DS)</a:t>
            </a:r>
          </a:p>
          <a:p>
            <a:r>
              <a:rPr lang="en-US" sz="2800" dirty="0" smtClean="0"/>
              <a:t>Access point (AP)</a:t>
            </a:r>
          </a:p>
          <a:p>
            <a:r>
              <a:rPr lang="en-US" sz="2800" dirty="0" smtClean="0"/>
              <a:t>Basic service set (BSS) </a:t>
            </a:r>
          </a:p>
          <a:p>
            <a:pPr lvl="1">
              <a:buFont typeface="Wingdings" pitchFamily="2" charset="2"/>
              <a:buChar char="§"/>
            </a:pPr>
            <a:r>
              <a:rPr lang="en-US" sz="2400" dirty="0" smtClean="0"/>
              <a:t>Stations competing for access to shared wireless medium</a:t>
            </a:r>
          </a:p>
          <a:p>
            <a:pPr lvl="1">
              <a:buFont typeface="Wingdings" pitchFamily="2" charset="2"/>
              <a:buChar char="§"/>
            </a:pPr>
            <a:r>
              <a:rPr lang="en-US" sz="2400" dirty="0" smtClean="0"/>
              <a:t>Isolated or connected to backbone DS through AP</a:t>
            </a:r>
          </a:p>
          <a:p>
            <a:r>
              <a:rPr lang="en-US" sz="2800" dirty="0" smtClean="0"/>
              <a:t>Extended service set (ESS) </a:t>
            </a:r>
          </a:p>
          <a:p>
            <a:pPr lvl="1">
              <a:buFont typeface="Wingdings" pitchFamily="2" charset="2"/>
              <a:buChar char="§"/>
            </a:pPr>
            <a:r>
              <a:rPr lang="en-US" sz="2400" dirty="0" smtClean="0"/>
              <a:t>Two or more basic service sets interconnected by DS</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57825" cy="1124324"/>
          </a:xfrm>
        </p:spPr>
        <p:txBody>
          <a:bodyPr/>
          <a:lstStyle/>
          <a:p>
            <a:r>
              <a:rPr lang="en-GB" sz="3600" b="1" dirty="0" smtClean="0"/>
              <a:t>Security features in 802.11</a:t>
            </a:r>
            <a:endParaRPr lang="en-GB" sz="3600" b="1" dirty="0"/>
          </a:p>
        </p:txBody>
      </p:sp>
      <p:sp>
        <p:nvSpPr>
          <p:cNvPr id="3" name="Content Placeholder 2"/>
          <p:cNvSpPr>
            <a:spLocks noGrp="1"/>
          </p:cNvSpPr>
          <p:nvPr>
            <p:ph idx="1"/>
          </p:nvPr>
        </p:nvSpPr>
        <p:spPr>
          <a:xfrm>
            <a:off x="549275" y="1231900"/>
            <a:ext cx="8042276" cy="4711701"/>
          </a:xfrm>
        </p:spPr>
        <p:txBody>
          <a:bodyPr/>
          <a:lstStyle/>
          <a:p>
            <a:r>
              <a:rPr lang="en-GB" dirty="0" smtClean="0"/>
              <a:t>The 802.11 specification include a set of security features for privacy</a:t>
            </a:r>
          </a:p>
          <a:p>
            <a:endParaRPr lang="en-GB" dirty="0"/>
          </a:p>
        </p:txBody>
      </p:sp>
      <p:graphicFrame>
        <p:nvGraphicFramePr>
          <p:cNvPr id="4" name="Table 3"/>
          <p:cNvGraphicFramePr>
            <a:graphicFrameLocks noGrp="1"/>
          </p:cNvGraphicFramePr>
          <p:nvPr/>
        </p:nvGraphicFramePr>
        <p:xfrm>
          <a:off x="800100" y="2288818"/>
          <a:ext cx="7556499" cy="3650817"/>
        </p:xfrm>
        <a:graphic>
          <a:graphicData uri="http://schemas.openxmlformats.org/drawingml/2006/table">
            <a:tbl>
              <a:tblPr/>
              <a:tblGrid>
                <a:gridCol w="2781300"/>
                <a:gridCol w="1435100"/>
                <a:gridCol w="1727200"/>
                <a:gridCol w="1612899"/>
              </a:tblGrid>
              <a:tr h="598073">
                <a:tc>
                  <a:txBody>
                    <a:bodyPr/>
                    <a:lstStyle/>
                    <a:p>
                      <a:pPr algn="ctr">
                        <a:lnSpc>
                          <a:spcPct val="150000"/>
                        </a:lnSpc>
                        <a:spcAft>
                          <a:spcPts val="0"/>
                        </a:spcAft>
                      </a:pPr>
                      <a:r>
                        <a:rPr lang="en-GB" sz="1400" b="1" dirty="0">
                          <a:latin typeface="Calibri"/>
                          <a:ea typeface="Times New Roman"/>
                          <a:cs typeface="Times New Roman"/>
                        </a:rPr>
                        <a:t>Protocol</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Feature</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a:latin typeface="Calibri"/>
                          <a:ea typeface="Times New Roman"/>
                          <a:cs typeface="Times New Roman"/>
                        </a:rPr>
                        <a:t>WEP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smtClean="0">
                          <a:latin typeface="Calibri"/>
                          <a:ea typeface="Times New Roman"/>
                          <a:cs typeface="Times New Roman"/>
                        </a:rPr>
                        <a:t>WPA</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(TKIP)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smtClean="0">
                          <a:latin typeface="Calibri"/>
                          <a:ea typeface="Times New Roman"/>
                          <a:cs typeface="Times New Roman"/>
                        </a:rPr>
                        <a:t>WPA2</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(CCMP)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r>
              <a:tr h="770457">
                <a:tc>
                  <a:txBody>
                    <a:bodyPr/>
                    <a:lstStyle/>
                    <a:p>
                      <a:pPr algn="just">
                        <a:lnSpc>
                          <a:spcPct val="150000"/>
                        </a:lnSpc>
                        <a:spcAft>
                          <a:spcPts val="0"/>
                        </a:spcAft>
                      </a:pPr>
                      <a:r>
                        <a:rPr lang="en-GB" sz="1400" dirty="0">
                          <a:latin typeface="Calibri"/>
                          <a:ea typeface="Times New Roman"/>
                          <a:cs typeface="Times New Roman"/>
                        </a:rPr>
                        <a:t>Access Control</a:t>
                      </a:r>
                      <a:endParaRPr lang="en-GB" sz="1050" dirty="0">
                        <a:latin typeface="Arial"/>
                        <a:ea typeface="Times New Roman"/>
                        <a:cs typeface="Times New Roman"/>
                      </a:endParaRPr>
                    </a:p>
                    <a:p>
                      <a:pPr algn="l">
                        <a:lnSpc>
                          <a:spcPct val="150000"/>
                        </a:lnSpc>
                        <a:spcAft>
                          <a:spcPts val="0"/>
                        </a:spcAft>
                      </a:pPr>
                      <a:r>
                        <a:rPr lang="en-GB" sz="1400" dirty="0">
                          <a:latin typeface="Calibri"/>
                          <a:ea typeface="Times New Roman"/>
                          <a:cs typeface="Times New Roman"/>
                        </a:rPr>
                        <a:t>and Key Management Framework</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None</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802.1X Framework</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802.1X Framework</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8073">
                <a:tc>
                  <a:txBody>
                    <a:bodyPr/>
                    <a:lstStyle/>
                    <a:p>
                      <a:pPr algn="just">
                        <a:lnSpc>
                          <a:spcPct val="150000"/>
                        </a:lnSpc>
                        <a:spcAft>
                          <a:spcPts val="0"/>
                        </a:spcAft>
                      </a:pPr>
                      <a:r>
                        <a:rPr lang="en-GB" sz="1400">
                          <a:latin typeface="Calibri"/>
                          <a:ea typeface="Times New Roman"/>
                          <a:cs typeface="Times New Roman"/>
                        </a:rPr>
                        <a:t>Encryption</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Algorithm</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RC4</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RC4</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AES-128</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9037">
                <a:tc>
                  <a:txBody>
                    <a:bodyPr/>
                    <a:lstStyle/>
                    <a:p>
                      <a:pPr algn="just">
                        <a:lnSpc>
                          <a:spcPct val="150000"/>
                        </a:lnSpc>
                        <a:spcAft>
                          <a:spcPts val="0"/>
                        </a:spcAft>
                      </a:pPr>
                      <a:r>
                        <a:rPr lang="en-GB" sz="1400">
                          <a:latin typeface="Calibri"/>
                          <a:ea typeface="Times New Roman"/>
                          <a:cs typeface="Times New Roman"/>
                        </a:rPr>
                        <a:t>Key Size</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40, or 104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128 or 256 bits </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Calibri"/>
                          <a:ea typeface="Times New Roman"/>
                          <a:cs typeface="Times New Roman"/>
                        </a:rPr>
                        <a:t>128 bits</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9037">
                <a:tc>
                  <a:txBody>
                    <a:bodyPr/>
                    <a:lstStyle/>
                    <a:p>
                      <a:pPr algn="just">
                        <a:lnSpc>
                          <a:spcPct val="150000"/>
                        </a:lnSpc>
                        <a:spcAft>
                          <a:spcPts val="0"/>
                        </a:spcAft>
                      </a:pPr>
                      <a:r>
                        <a:rPr lang="en-GB" sz="1400">
                          <a:latin typeface="Calibri"/>
                          <a:ea typeface="Times New Roman"/>
                          <a:cs typeface="Times New Roman"/>
                        </a:rPr>
                        <a:t>Key Protection</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24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48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48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9037">
                <a:tc>
                  <a:txBody>
                    <a:bodyPr/>
                    <a:lstStyle/>
                    <a:p>
                      <a:pPr algn="just">
                        <a:lnSpc>
                          <a:spcPct val="150000"/>
                        </a:lnSpc>
                        <a:spcAft>
                          <a:spcPts val="0"/>
                        </a:spcAft>
                      </a:pPr>
                      <a:r>
                        <a:rPr lang="en-GB" sz="1400">
                          <a:latin typeface="Calibri"/>
                          <a:ea typeface="Times New Roman"/>
                          <a:cs typeface="Times New Roman"/>
                        </a:rPr>
                        <a:t>Data Confidentiality</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40, or 104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128 or 256 bits </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128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8073">
                <a:tc>
                  <a:txBody>
                    <a:bodyPr/>
                    <a:lstStyle/>
                    <a:p>
                      <a:pPr algn="just">
                        <a:lnSpc>
                          <a:spcPct val="150000"/>
                        </a:lnSpc>
                        <a:spcAft>
                          <a:spcPts val="0"/>
                        </a:spcAft>
                      </a:pPr>
                      <a:r>
                        <a:rPr lang="en-GB" sz="1400" dirty="0">
                          <a:latin typeface="Calibri"/>
                          <a:ea typeface="Times New Roman"/>
                          <a:cs typeface="Times New Roman"/>
                        </a:rPr>
                        <a:t>Data Authenticity and Integrity</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ICV </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32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Michael</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64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dirty="0">
                          <a:latin typeface="Calibri"/>
                          <a:ea typeface="Times New Roman"/>
                          <a:cs typeface="Times New Roman"/>
                        </a:rPr>
                        <a:t>CBC-MAC</a:t>
                      </a:r>
                      <a:endParaRPr lang="en-GB" sz="1050" dirty="0">
                        <a:latin typeface="Arial"/>
                        <a:ea typeface="Times New Roman"/>
                        <a:cs typeface="Times New Roman"/>
                      </a:endParaRPr>
                    </a:p>
                    <a:p>
                      <a:pPr algn="l">
                        <a:lnSpc>
                          <a:spcPct val="150000"/>
                        </a:lnSpc>
                        <a:spcAft>
                          <a:spcPts val="0"/>
                        </a:spcAft>
                      </a:pPr>
                      <a:r>
                        <a:rPr lang="en-GB" sz="1400" dirty="0">
                          <a:latin typeface="Calibri"/>
                          <a:ea typeface="Times New Roman"/>
                          <a:cs typeface="Times New Roman"/>
                        </a:rPr>
                        <a:t>128 bits</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95925" cy="1175124"/>
          </a:xfrm>
        </p:spPr>
        <p:txBody>
          <a:bodyPr/>
          <a:lstStyle/>
          <a:p>
            <a:r>
              <a:rPr lang="en-GB" sz="3600" b="1" dirty="0" smtClean="0"/>
              <a:t>IEEE 802.11 Physical Layers Standards</a:t>
            </a:r>
            <a:endParaRPr lang="en-GB" sz="36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460374" y="1282700"/>
            <a:ext cx="8391525" cy="475615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1336956"/>
          </a:xfrm>
        </p:spPr>
        <p:txBody>
          <a:bodyPr/>
          <a:lstStyle/>
          <a:p>
            <a:r>
              <a:rPr lang="en-GB" sz="3600" b="1" dirty="0" smtClean="0"/>
              <a:t>Wireless LAN configuration</a:t>
            </a:r>
            <a:endParaRPr lang="en-GB" sz="3600" b="1"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549275" y="1444532"/>
            <a:ext cx="8042276" cy="4594318"/>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997324"/>
          </a:xfrm>
        </p:spPr>
        <p:txBody>
          <a:bodyPr/>
          <a:lstStyle/>
          <a:p>
            <a:r>
              <a:rPr lang="en-GB" sz="3600" b="1" dirty="0" smtClean="0"/>
              <a:t>WLAN requirements</a:t>
            </a:r>
            <a:endParaRPr lang="en-GB" sz="3600" b="1" dirty="0"/>
          </a:p>
        </p:txBody>
      </p:sp>
      <p:sp>
        <p:nvSpPr>
          <p:cNvPr id="4" name="Content Placeholder 2"/>
          <p:cNvSpPr txBox="1">
            <a:spLocks/>
          </p:cNvSpPr>
          <p:nvPr/>
        </p:nvSpPr>
        <p:spPr>
          <a:xfrm>
            <a:off x="320676" y="1600201"/>
            <a:ext cx="3924300"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Throughput</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Number of nodes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Connection to backbone LAN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Service area</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Battery power consumption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
        <p:nvSpPr>
          <p:cNvPr id="5" name="Content Placeholder 2"/>
          <p:cNvSpPr txBox="1">
            <a:spLocks/>
          </p:cNvSpPr>
          <p:nvPr/>
        </p:nvSpPr>
        <p:spPr>
          <a:xfrm>
            <a:off x="4495800" y="1600201"/>
            <a:ext cx="4318000"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Transmission robustness and security</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Collocated network operation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License-free operation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Handoff/roaming</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Dynamic configuration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GB" sz="3600" b="1" dirty="0" smtClean="0"/>
              <a:t>Comparison of WLAN Technologies</a:t>
            </a:r>
            <a:endParaRPr lang="en-GB" sz="36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340691" y="1676399"/>
            <a:ext cx="8250860" cy="4267201"/>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010024"/>
          </a:xfrm>
        </p:spPr>
        <p:txBody>
          <a:bodyPr/>
          <a:lstStyle/>
          <a:p>
            <a:r>
              <a:rPr lang="en-GB" sz="3600" b="1" dirty="0" smtClean="0"/>
              <a:t>IEEE 802.11 services </a:t>
            </a:r>
            <a:endParaRPr lang="en-GB" sz="3600" dirty="0"/>
          </a:p>
        </p:txBody>
      </p:sp>
      <p:sp>
        <p:nvSpPr>
          <p:cNvPr id="3" name="Content Placeholder 2"/>
          <p:cNvSpPr>
            <a:spLocks noGrp="1"/>
          </p:cNvSpPr>
          <p:nvPr>
            <p:ph idx="1"/>
          </p:nvPr>
        </p:nvSpPr>
        <p:spPr>
          <a:xfrm>
            <a:off x="549275" y="1117600"/>
            <a:ext cx="8042276" cy="4826001"/>
          </a:xfrm>
        </p:spPr>
        <p:txBody>
          <a:bodyPr/>
          <a:lstStyle/>
          <a:p>
            <a:r>
              <a:rPr lang="en-GB" dirty="0" smtClean="0"/>
              <a:t>IEEE 802.11 defines nine services that need to be provided by Wireless LAN to function equivalent to that which inherent to wired LAN.</a:t>
            </a:r>
          </a:p>
          <a:p>
            <a:endParaRPr lang="en-GB" dirty="0"/>
          </a:p>
        </p:txBody>
      </p:sp>
      <p:pic>
        <p:nvPicPr>
          <p:cNvPr id="5" name="Picture 2"/>
          <p:cNvPicPr>
            <a:picLocks noChangeAspect="1" noChangeArrowheads="1"/>
          </p:cNvPicPr>
          <p:nvPr/>
        </p:nvPicPr>
        <p:blipFill>
          <a:blip r:embed="rId3" cstate="print"/>
          <a:srcRect/>
          <a:stretch>
            <a:fillRect/>
          </a:stretch>
        </p:blipFill>
        <p:spPr bwMode="auto">
          <a:xfrm>
            <a:off x="952500" y="2298700"/>
            <a:ext cx="7239000" cy="3627438"/>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54000" y="1054100"/>
            <a:ext cx="8610600" cy="5127625"/>
            <a:chOff x="152400" y="1371600"/>
            <a:chExt cx="8610600" cy="5334000"/>
          </a:xfrm>
        </p:grpSpPr>
        <p:sp>
          <p:nvSpPr>
            <p:cNvPr id="5" name="Cloud"/>
            <p:cNvSpPr>
              <a:spLocks noChangeAspect="1" noEditPoints="1" noChangeArrowheads="1"/>
            </p:cNvSpPr>
            <p:nvPr/>
          </p:nvSpPr>
          <p:spPr bwMode="auto">
            <a:xfrm>
              <a:off x="3505200" y="3246438"/>
              <a:ext cx="2057400" cy="117316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a:defRPr/>
              </a:pPr>
              <a:r>
                <a:rPr lang="en-US" altLang="zh-CN" sz="2400" dirty="0"/>
                <a:t>Current Internet</a:t>
              </a:r>
            </a:p>
          </p:txBody>
        </p:sp>
        <p:grpSp>
          <p:nvGrpSpPr>
            <p:cNvPr id="6" name="Group 5"/>
            <p:cNvGrpSpPr>
              <a:grpSpLocks/>
            </p:cNvGrpSpPr>
            <p:nvPr/>
          </p:nvGrpSpPr>
          <p:grpSpPr bwMode="auto">
            <a:xfrm>
              <a:off x="3429000" y="1752600"/>
              <a:ext cx="2286000" cy="1066800"/>
              <a:chOff x="2112" y="1152"/>
              <a:chExt cx="1680" cy="864"/>
            </a:xfrm>
          </p:grpSpPr>
          <p:sp>
            <p:nvSpPr>
              <p:cNvPr id="158" name="Oval 6"/>
              <p:cNvSpPr>
                <a:spLocks noChangeArrowheads="1"/>
              </p:cNvSpPr>
              <p:nvPr/>
            </p:nvSpPr>
            <p:spPr bwMode="auto">
              <a:xfrm>
                <a:off x="2112" y="1152"/>
                <a:ext cx="1680" cy="864"/>
              </a:xfrm>
              <a:prstGeom prst="ellipse">
                <a:avLst/>
              </a:prstGeom>
              <a:solidFill>
                <a:schemeClr val="folHlink"/>
              </a:solidFill>
              <a:ln w="9525" algn="ctr">
                <a:noFill/>
                <a:round/>
                <a:headEnd type="none" w="sm" len="sm"/>
                <a:tailEnd/>
              </a:ln>
            </p:spPr>
            <p:txBody>
              <a:bodyPr wrap="none" anchor="ctr"/>
              <a:lstStyle/>
              <a:p>
                <a:pPr algn="ctr"/>
                <a:endParaRPr lang="zh-CN" altLang="en-US" sz="2400">
                  <a:solidFill>
                    <a:schemeClr val="accent1"/>
                  </a:solidFill>
                  <a:latin typeface="Book Antiqua" pitchFamily="18" charset="0"/>
                </a:endParaRPr>
              </a:p>
            </p:txBody>
          </p:sp>
          <p:pic>
            <p:nvPicPr>
              <p:cNvPr id="159" name="Picture 7" descr="MCj03985310000[1]"/>
              <p:cNvPicPr>
                <a:picLocks noChangeAspect="1" noChangeArrowheads="1"/>
              </p:cNvPicPr>
              <p:nvPr/>
            </p:nvPicPr>
            <p:blipFill>
              <a:blip r:embed="rId3" cstate="print"/>
              <a:srcRect/>
              <a:stretch>
                <a:fillRect/>
              </a:stretch>
            </p:blipFill>
            <p:spPr bwMode="auto">
              <a:xfrm>
                <a:off x="2736" y="1200"/>
                <a:ext cx="404" cy="221"/>
              </a:xfrm>
              <a:prstGeom prst="rect">
                <a:avLst/>
              </a:prstGeom>
              <a:noFill/>
              <a:ln w="9525">
                <a:noFill/>
                <a:miter lim="800000"/>
                <a:headEnd/>
                <a:tailEnd/>
              </a:ln>
            </p:spPr>
          </p:pic>
          <p:grpSp>
            <p:nvGrpSpPr>
              <p:cNvPr id="160" name="Group 8"/>
              <p:cNvGrpSpPr>
                <a:grpSpLocks/>
              </p:cNvGrpSpPr>
              <p:nvPr/>
            </p:nvGrpSpPr>
            <p:grpSpPr bwMode="auto">
              <a:xfrm rot="-7633515">
                <a:off x="2582" y="1448"/>
                <a:ext cx="240" cy="239"/>
                <a:chOff x="320" y="2632"/>
                <a:chExt cx="196" cy="216"/>
              </a:xfrm>
            </p:grpSpPr>
            <p:sp>
              <p:nvSpPr>
                <p:cNvPr id="173" name="Arc 9"/>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4" name="Arc 10"/>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5" name="Arc 11"/>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6" name="Arc 12"/>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7" name="Arc 13"/>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61" name="Group 14"/>
              <p:cNvGrpSpPr>
                <a:grpSpLocks/>
              </p:cNvGrpSpPr>
              <p:nvPr/>
            </p:nvGrpSpPr>
            <p:grpSpPr bwMode="auto">
              <a:xfrm rot="-9721114">
                <a:off x="3020" y="1453"/>
                <a:ext cx="240" cy="239"/>
                <a:chOff x="320" y="2632"/>
                <a:chExt cx="196" cy="216"/>
              </a:xfrm>
            </p:grpSpPr>
            <p:sp>
              <p:nvSpPr>
                <p:cNvPr id="168" name="Arc 15"/>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69" name="Arc 16"/>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0" name="Arc 17"/>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1" name="Arc 18"/>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2" name="Arc 19"/>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62" name="Group 20"/>
              <p:cNvGrpSpPr>
                <a:grpSpLocks noChangeAspect="1"/>
              </p:cNvGrpSpPr>
              <p:nvPr/>
            </p:nvGrpSpPr>
            <p:grpSpPr bwMode="auto">
              <a:xfrm>
                <a:off x="2448" y="1706"/>
                <a:ext cx="294" cy="262"/>
                <a:chOff x="144" y="1920"/>
                <a:chExt cx="384" cy="345"/>
              </a:xfrm>
            </p:grpSpPr>
            <p:pic>
              <p:nvPicPr>
                <p:cNvPr id="166" name="Picture 21" descr="Blue-User"/>
                <p:cNvPicPr>
                  <a:picLocks noChangeAspect="1" noChangeArrowheads="1"/>
                </p:cNvPicPr>
                <p:nvPr/>
              </p:nvPicPr>
              <p:blipFill>
                <a:blip r:embed="rId4" cstate="print"/>
                <a:srcRect/>
                <a:stretch>
                  <a:fillRect/>
                </a:stretch>
              </p:blipFill>
              <p:spPr bwMode="auto">
                <a:xfrm>
                  <a:off x="144" y="1920"/>
                  <a:ext cx="265" cy="345"/>
                </a:xfrm>
                <a:prstGeom prst="rect">
                  <a:avLst/>
                </a:prstGeom>
                <a:noFill/>
                <a:ln w="9525">
                  <a:noFill/>
                  <a:miter lim="800000"/>
                  <a:headEnd/>
                  <a:tailEnd/>
                </a:ln>
              </p:spPr>
            </p:pic>
            <p:pic>
              <p:nvPicPr>
                <p:cNvPr id="167" name="Picture 22" descr="Pocket PC sm"/>
                <p:cNvPicPr>
                  <a:picLocks noChangeAspect="1" noChangeArrowheads="1"/>
                </p:cNvPicPr>
                <p:nvPr/>
              </p:nvPicPr>
              <p:blipFill>
                <a:blip r:embed="rId5"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63" name="Group 23"/>
              <p:cNvGrpSpPr>
                <a:grpSpLocks noChangeAspect="1"/>
              </p:cNvGrpSpPr>
              <p:nvPr/>
            </p:nvGrpSpPr>
            <p:grpSpPr bwMode="auto">
              <a:xfrm>
                <a:off x="3078" y="1714"/>
                <a:ext cx="426" cy="254"/>
                <a:chOff x="3360" y="3195"/>
                <a:chExt cx="624" cy="408"/>
              </a:xfrm>
            </p:grpSpPr>
            <p:pic>
              <p:nvPicPr>
                <p:cNvPr id="164" name="Picture 24" descr="laptop"/>
                <p:cNvPicPr>
                  <a:picLocks noChangeAspect="1" noChangeArrowheads="1"/>
                </p:cNvPicPr>
                <p:nvPr/>
              </p:nvPicPr>
              <p:blipFill>
                <a:blip r:embed="rId6" cstate="print"/>
                <a:srcRect/>
                <a:stretch>
                  <a:fillRect/>
                </a:stretch>
              </p:blipFill>
              <p:spPr bwMode="auto">
                <a:xfrm>
                  <a:off x="3574" y="3312"/>
                  <a:ext cx="410" cy="291"/>
                </a:xfrm>
                <a:prstGeom prst="rect">
                  <a:avLst/>
                </a:prstGeom>
                <a:noFill/>
                <a:ln w="9525">
                  <a:noFill/>
                  <a:miter lim="800000"/>
                  <a:headEnd/>
                  <a:tailEnd/>
                </a:ln>
              </p:spPr>
            </p:pic>
            <p:pic>
              <p:nvPicPr>
                <p:cNvPr id="165" name="Picture 25" descr="Yellow User sm"/>
                <p:cNvPicPr>
                  <a:picLocks noChangeAspect="1" noChangeArrowheads="1"/>
                </p:cNvPicPr>
                <p:nvPr/>
              </p:nvPicPr>
              <p:blipFill>
                <a:blip r:embed="rId7" cstate="print"/>
                <a:srcRect/>
                <a:stretch>
                  <a:fillRect/>
                </a:stretch>
              </p:blipFill>
              <p:spPr bwMode="auto">
                <a:xfrm>
                  <a:off x="3360" y="3195"/>
                  <a:ext cx="299" cy="403"/>
                </a:xfrm>
                <a:prstGeom prst="rect">
                  <a:avLst/>
                </a:prstGeom>
                <a:noFill/>
                <a:ln w="9525">
                  <a:noFill/>
                  <a:miter lim="800000"/>
                  <a:headEnd/>
                  <a:tailEnd/>
                </a:ln>
              </p:spPr>
            </p:pic>
          </p:grpSp>
        </p:grpSp>
        <p:grpSp>
          <p:nvGrpSpPr>
            <p:cNvPr id="7" name="Group 26"/>
            <p:cNvGrpSpPr>
              <a:grpSpLocks/>
            </p:cNvGrpSpPr>
            <p:nvPr/>
          </p:nvGrpSpPr>
          <p:grpSpPr bwMode="auto">
            <a:xfrm>
              <a:off x="6400800" y="1752600"/>
              <a:ext cx="2211388" cy="1066800"/>
              <a:chOff x="3984" y="1152"/>
              <a:chExt cx="1681" cy="864"/>
            </a:xfrm>
          </p:grpSpPr>
          <p:sp>
            <p:nvSpPr>
              <p:cNvPr id="138" name="Oval 27"/>
              <p:cNvSpPr>
                <a:spLocks noChangeArrowheads="1"/>
              </p:cNvSpPr>
              <p:nvPr/>
            </p:nvSpPr>
            <p:spPr bwMode="auto">
              <a:xfrm>
                <a:off x="3984" y="1152"/>
                <a:ext cx="1681" cy="864"/>
              </a:xfrm>
              <a:prstGeom prst="ellipse">
                <a:avLst/>
              </a:prstGeom>
              <a:solidFill>
                <a:srgbClr val="DADAE6"/>
              </a:solidFill>
              <a:ln w="9525" algn="ctr">
                <a:noFill/>
                <a:round/>
                <a:headEnd type="none" w="sm" len="sm"/>
                <a:tailEnd/>
              </a:ln>
            </p:spPr>
            <p:txBody>
              <a:bodyPr wrap="none" anchor="ctr"/>
              <a:lstStyle/>
              <a:p>
                <a:pPr algn="ctr"/>
                <a:endParaRPr lang="zh-CN" altLang="en-US" sz="2400">
                  <a:solidFill>
                    <a:schemeClr val="accent1"/>
                  </a:solidFill>
                  <a:latin typeface="Book Antiqua" pitchFamily="18" charset="0"/>
                </a:endParaRPr>
              </a:p>
            </p:txBody>
          </p:sp>
          <p:pic>
            <p:nvPicPr>
              <p:cNvPr id="139" name="Picture 28" descr="radio tower 3"/>
              <p:cNvPicPr>
                <a:picLocks noChangeAspect="1" noChangeArrowheads="1"/>
              </p:cNvPicPr>
              <p:nvPr/>
            </p:nvPicPr>
            <p:blipFill>
              <a:blip r:embed="rId8" cstate="print"/>
              <a:srcRect/>
              <a:stretch>
                <a:fillRect/>
              </a:stretch>
            </p:blipFill>
            <p:spPr bwMode="auto">
              <a:xfrm>
                <a:off x="4656" y="1152"/>
                <a:ext cx="317" cy="528"/>
              </a:xfrm>
              <a:prstGeom prst="rect">
                <a:avLst/>
              </a:prstGeom>
              <a:noFill/>
              <a:ln w="9525">
                <a:noFill/>
                <a:miter lim="800000"/>
                <a:headEnd/>
                <a:tailEnd/>
              </a:ln>
            </p:spPr>
          </p:pic>
          <p:grpSp>
            <p:nvGrpSpPr>
              <p:cNvPr id="140" name="Group 29"/>
              <p:cNvGrpSpPr>
                <a:grpSpLocks noChangeAspect="1"/>
              </p:cNvGrpSpPr>
              <p:nvPr/>
            </p:nvGrpSpPr>
            <p:grpSpPr bwMode="auto">
              <a:xfrm>
                <a:off x="5104" y="1618"/>
                <a:ext cx="270" cy="254"/>
                <a:chOff x="432" y="3600"/>
                <a:chExt cx="334" cy="315"/>
              </a:xfrm>
            </p:grpSpPr>
            <p:pic>
              <p:nvPicPr>
                <p:cNvPr id="156" name="Picture 30" descr="Green User sm"/>
                <p:cNvPicPr>
                  <a:picLocks noChangeAspect="1" noChangeArrowheads="1"/>
                </p:cNvPicPr>
                <p:nvPr/>
              </p:nvPicPr>
              <p:blipFill>
                <a:blip r:embed="rId9" cstate="print"/>
                <a:srcRect/>
                <a:stretch>
                  <a:fillRect/>
                </a:stretch>
              </p:blipFill>
              <p:spPr bwMode="auto">
                <a:xfrm>
                  <a:off x="432" y="3610"/>
                  <a:ext cx="236" cy="305"/>
                </a:xfrm>
                <a:prstGeom prst="rect">
                  <a:avLst/>
                </a:prstGeom>
                <a:noFill/>
                <a:ln w="9525">
                  <a:noFill/>
                  <a:miter lim="800000"/>
                  <a:headEnd/>
                  <a:tailEnd/>
                </a:ln>
              </p:spPr>
            </p:pic>
            <p:pic>
              <p:nvPicPr>
                <p:cNvPr id="157" name="Picture 31" descr="tmobile smartphone"/>
                <p:cNvPicPr>
                  <a:picLocks noChangeAspect="1" noChangeArrowheads="1"/>
                </p:cNvPicPr>
                <p:nvPr/>
              </p:nvPicPr>
              <p:blipFill>
                <a:blip r:embed="rId10" cstate="print"/>
                <a:srcRect/>
                <a:stretch>
                  <a:fillRect/>
                </a:stretch>
              </p:blipFill>
              <p:spPr bwMode="auto">
                <a:xfrm>
                  <a:off x="614" y="3600"/>
                  <a:ext cx="152" cy="303"/>
                </a:xfrm>
                <a:prstGeom prst="rect">
                  <a:avLst/>
                </a:prstGeom>
                <a:noFill/>
                <a:ln w="9525">
                  <a:noFill/>
                  <a:miter lim="800000"/>
                  <a:headEnd/>
                  <a:tailEnd/>
                </a:ln>
              </p:spPr>
            </p:pic>
          </p:grpSp>
          <p:grpSp>
            <p:nvGrpSpPr>
              <p:cNvPr id="141" name="Group 32"/>
              <p:cNvGrpSpPr>
                <a:grpSpLocks noChangeAspect="1"/>
              </p:cNvGrpSpPr>
              <p:nvPr/>
            </p:nvGrpSpPr>
            <p:grpSpPr bwMode="auto">
              <a:xfrm>
                <a:off x="4324" y="1584"/>
                <a:ext cx="277" cy="281"/>
                <a:chOff x="1440" y="3792"/>
                <a:chExt cx="339" cy="348"/>
              </a:xfrm>
            </p:grpSpPr>
            <p:pic>
              <p:nvPicPr>
                <p:cNvPr id="154" name="Picture 33" descr="Mobile Phone sm"/>
                <p:cNvPicPr>
                  <a:picLocks noChangeAspect="1" noChangeArrowheads="1"/>
                </p:cNvPicPr>
                <p:nvPr/>
              </p:nvPicPr>
              <p:blipFill>
                <a:blip r:embed="rId11" cstate="print"/>
                <a:srcRect/>
                <a:stretch>
                  <a:fillRect/>
                </a:stretch>
              </p:blipFill>
              <p:spPr bwMode="auto">
                <a:xfrm>
                  <a:off x="1632" y="3792"/>
                  <a:ext cx="147" cy="347"/>
                </a:xfrm>
                <a:prstGeom prst="rect">
                  <a:avLst/>
                </a:prstGeom>
                <a:noFill/>
                <a:ln w="9525">
                  <a:noFill/>
                  <a:miter lim="800000"/>
                  <a:headEnd/>
                  <a:tailEnd/>
                </a:ln>
              </p:spPr>
            </p:pic>
            <p:pic>
              <p:nvPicPr>
                <p:cNvPr id="155" name="Picture 34" descr="Red User sm"/>
                <p:cNvPicPr>
                  <a:picLocks noChangeAspect="1" noChangeArrowheads="1"/>
                </p:cNvPicPr>
                <p:nvPr/>
              </p:nvPicPr>
              <p:blipFill>
                <a:blip r:embed="rId12" cstate="print"/>
                <a:srcRect/>
                <a:stretch>
                  <a:fillRect/>
                </a:stretch>
              </p:blipFill>
              <p:spPr bwMode="auto">
                <a:xfrm>
                  <a:off x="1440" y="3840"/>
                  <a:ext cx="232" cy="300"/>
                </a:xfrm>
                <a:prstGeom prst="rect">
                  <a:avLst/>
                </a:prstGeom>
                <a:noFill/>
                <a:ln w="9525">
                  <a:noFill/>
                  <a:miter lim="800000"/>
                  <a:headEnd/>
                  <a:tailEnd/>
                </a:ln>
              </p:spPr>
            </p:pic>
          </p:grpSp>
          <p:grpSp>
            <p:nvGrpSpPr>
              <p:cNvPr id="142" name="Group 35"/>
              <p:cNvGrpSpPr>
                <a:grpSpLocks/>
              </p:cNvGrpSpPr>
              <p:nvPr/>
            </p:nvGrpSpPr>
            <p:grpSpPr bwMode="auto">
              <a:xfrm rot="-6590572">
                <a:off x="4500" y="1349"/>
                <a:ext cx="240" cy="239"/>
                <a:chOff x="320" y="2632"/>
                <a:chExt cx="196" cy="216"/>
              </a:xfrm>
            </p:grpSpPr>
            <p:sp>
              <p:nvSpPr>
                <p:cNvPr id="149" name="Arc 36"/>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0" name="Arc 37"/>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1" name="Arc 38"/>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2" name="Arc 39"/>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3" name="Arc 40"/>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43" name="Group 41"/>
              <p:cNvGrpSpPr>
                <a:grpSpLocks/>
              </p:cNvGrpSpPr>
              <p:nvPr/>
            </p:nvGrpSpPr>
            <p:grpSpPr bwMode="auto">
              <a:xfrm rot="-10388402">
                <a:off x="4943" y="1357"/>
                <a:ext cx="240" cy="239"/>
                <a:chOff x="320" y="2632"/>
                <a:chExt cx="196" cy="216"/>
              </a:xfrm>
            </p:grpSpPr>
            <p:sp>
              <p:nvSpPr>
                <p:cNvPr id="144" name="Arc 42"/>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5" name="Arc 43"/>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6" name="Arc 44"/>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7" name="Arc 45"/>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8" name="Arc 46"/>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grpSp>
          <p:nvGrpSpPr>
            <p:cNvPr id="8" name="Group 47"/>
            <p:cNvGrpSpPr>
              <a:grpSpLocks/>
            </p:cNvGrpSpPr>
            <p:nvPr/>
          </p:nvGrpSpPr>
          <p:grpSpPr bwMode="auto">
            <a:xfrm>
              <a:off x="304800" y="1524000"/>
              <a:ext cx="2743200" cy="1524000"/>
              <a:chOff x="0" y="974"/>
              <a:chExt cx="2112" cy="1186"/>
            </a:xfrm>
          </p:grpSpPr>
          <p:pic>
            <p:nvPicPr>
              <p:cNvPr id="118" name="Picture 48" descr="Machine-to-Machine-oval"/>
              <p:cNvPicPr>
                <a:picLocks noChangeAspect="1" noChangeArrowheads="1"/>
              </p:cNvPicPr>
              <p:nvPr/>
            </p:nvPicPr>
            <p:blipFill>
              <a:blip r:embed="rId13" cstate="print"/>
              <a:srcRect/>
              <a:stretch>
                <a:fillRect/>
              </a:stretch>
            </p:blipFill>
            <p:spPr bwMode="auto">
              <a:xfrm>
                <a:off x="0" y="974"/>
                <a:ext cx="2112" cy="1186"/>
              </a:xfrm>
              <a:prstGeom prst="rect">
                <a:avLst/>
              </a:prstGeom>
              <a:noFill/>
              <a:ln w="9525">
                <a:noFill/>
                <a:miter lim="800000"/>
                <a:headEnd/>
                <a:tailEnd/>
              </a:ln>
            </p:spPr>
          </p:pic>
          <p:grpSp>
            <p:nvGrpSpPr>
              <p:cNvPr id="119" name="Group 49"/>
              <p:cNvGrpSpPr>
                <a:grpSpLocks noChangeAspect="1"/>
              </p:cNvGrpSpPr>
              <p:nvPr/>
            </p:nvGrpSpPr>
            <p:grpSpPr bwMode="auto">
              <a:xfrm>
                <a:off x="1442" y="1502"/>
                <a:ext cx="334" cy="246"/>
                <a:chOff x="4560" y="3648"/>
                <a:chExt cx="411" cy="305"/>
              </a:xfrm>
            </p:grpSpPr>
            <p:pic>
              <p:nvPicPr>
                <p:cNvPr id="136" name="Picture 50" descr="Tablet PC sm"/>
                <p:cNvPicPr>
                  <a:picLocks noChangeAspect="1" noChangeArrowheads="1"/>
                </p:cNvPicPr>
                <p:nvPr/>
              </p:nvPicPr>
              <p:blipFill>
                <a:blip r:embed="rId14" cstate="print"/>
                <a:srcRect/>
                <a:stretch>
                  <a:fillRect/>
                </a:stretch>
              </p:blipFill>
              <p:spPr bwMode="auto">
                <a:xfrm>
                  <a:off x="4757" y="3666"/>
                  <a:ext cx="214" cy="249"/>
                </a:xfrm>
                <a:prstGeom prst="rect">
                  <a:avLst/>
                </a:prstGeom>
                <a:noFill/>
                <a:ln w="9525">
                  <a:noFill/>
                  <a:miter lim="800000"/>
                  <a:headEnd/>
                  <a:tailEnd/>
                </a:ln>
              </p:spPr>
            </p:pic>
            <p:pic>
              <p:nvPicPr>
                <p:cNvPr id="137" name="Picture 51" descr="Green User sm"/>
                <p:cNvPicPr>
                  <a:picLocks noChangeAspect="1" noChangeArrowheads="1"/>
                </p:cNvPicPr>
                <p:nvPr/>
              </p:nvPicPr>
              <p:blipFill>
                <a:blip r:embed="rId15" cstate="print"/>
                <a:srcRect/>
                <a:stretch>
                  <a:fillRect/>
                </a:stretch>
              </p:blipFill>
              <p:spPr bwMode="auto">
                <a:xfrm>
                  <a:off x="4560" y="3648"/>
                  <a:ext cx="236" cy="305"/>
                </a:xfrm>
                <a:prstGeom prst="rect">
                  <a:avLst/>
                </a:prstGeom>
                <a:noFill/>
                <a:ln w="9525">
                  <a:noFill/>
                  <a:miter lim="800000"/>
                  <a:headEnd/>
                  <a:tailEnd/>
                </a:ln>
              </p:spPr>
            </p:pic>
          </p:grpSp>
          <p:pic>
            <p:nvPicPr>
              <p:cNvPr id="120" name="Picture 52"/>
              <p:cNvPicPr>
                <a:picLocks noChangeArrowheads="1"/>
              </p:cNvPicPr>
              <p:nvPr/>
            </p:nvPicPr>
            <p:blipFill>
              <a:blip r:embed="rId16" cstate="print"/>
              <a:srcRect/>
              <a:stretch>
                <a:fillRect/>
              </a:stretch>
            </p:blipFill>
            <p:spPr bwMode="auto">
              <a:xfrm>
                <a:off x="864" y="1166"/>
                <a:ext cx="305" cy="535"/>
              </a:xfrm>
              <a:prstGeom prst="rect">
                <a:avLst/>
              </a:prstGeom>
              <a:noFill/>
              <a:ln w="12700">
                <a:noFill/>
                <a:miter lim="800000"/>
                <a:headEnd type="none" w="sm" len="sm"/>
                <a:tailEnd type="none" w="sm" len="sm"/>
              </a:ln>
            </p:spPr>
          </p:pic>
          <p:grpSp>
            <p:nvGrpSpPr>
              <p:cNvPr id="121" name="Group 53"/>
              <p:cNvGrpSpPr>
                <a:grpSpLocks noChangeAspect="1"/>
              </p:cNvGrpSpPr>
              <p:nvPr/>
            </p:nvGrpSpPr>
            <p:grpSpPr bwMode="auto">
              <a:xfrm>
                <a:off x="336" y="1528"/>
                <a:ext cx="294" cy="262"/>
                <a:chOff x="144" y="1920"/>
                <a:chExt cx="384" cy="345"/>
              </a:xfrm>
            </p:grpSpPr>
            <p:pic>
              <p:nvPicPr>
                <p:cNvPr id="134" name="Picture 54" descr="Blue-User"/>
                <p:cNvPicPr>
                  <a:picLocks noChangeAspect="1" noChangeArrowheads="1"/>
                </p:cNvPicPr>
                <p:nvPr/>
              </p:nvPicPr>
              <p:blipFill>
                <a:blip r:embed="rId17" cstate="print"/>
                <a:srcRect/>
                <a:stretch>
                  <a:fillRect/>
                </a:stretch>
              </p:blipFill>
              <p:spPr bwMode="auto">
                <a:xfrm>
                  <a:off x="144" y="1920"/>
                  <a:ext cx="265" cy="345"/>
                </a:xfrm>
                <a:prstGeom prst="rect">
                  <a:avLst/>
                </a:prstGeom>
                <a:noFill/>
                <a:ln w="9525">
                  <a:noFill/>
                  <a:miter lim="800000"/>
                  <a:headEnd/>
                  <a:tailEnd/>
                </a:ln>
              </p:spPr>
            </p:pic>
            <p:pic>
              <p:nvPicPr>
                <p:cNvPr id="135" name="Picture 55" descr="Pocket PC sm"/>
                <p:cNvPicPr>
                  <a:picLocks noChangeAspect="1" noChangeArrowheads="1"/>
                </p:cNvPicPr>
                <p:nvPr/>
              </p:nvPicPr>
              <p:blipFill>
                <a:blip r:embed="rId18"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22" name="Group 56"/>
              <p:cNvGrpSpPr>
                <a:grpSpLocks/>
              </p:cNvGrpSpPr>
              <p:nvPr/>
            </p:nvGrpSpPr>
            <p:grpSpPr bwMode="auto">
              <a:xfrm rot="-5400000">
                <a:off x="578" y="1238"/>
                <a:ext cx="286" cy="338"/>
                <a:chOff x="320" y="2632"/>
                <a:chExt cx="196" cy="216"/>
              </a:xfrm>
            </p:grpSpPr>
            <p:sp>
              <p:nvSpPr>
                <p:cNvPr id="129" name="Arc 57"/>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0" name="Arc 58"/>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1" name="Arc 59"/>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2" name="Arc 60"/>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3" name="Arc 61"/>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23" name="Group 62"/>
              <p:cNvGrpSpPr>
                <a:grpSpLocks/>
              </p:cNvGrpSpPr>
              <p:nvPr/>
            </p:nvGrpSpPr>
            <p:grpSpPr bwMode="auto">
              <a:xfrm rot="10130002">
                <a:off x="1155" y="1250"/>
                <a:ext cx="336" cy="288"/>
                <a:chOff x="320" y="2632"/>
                <a:chExt cx="196" cy="216"/>
              </a:xfrm>
            </p:grpSpPr>
            <p:sp>
              <p:nvSpPr>
                <p:cNvPr id="124" name="Arc 63"/>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5" name="Arc 64"/>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6" name="Arc 65"/>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7" name="Arc 66"/>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8" name="Arc 67"/>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grpSp>
          <p:nvGrpSpPr>
            <p:cNvPr id="9" name="Group 68"/>
            <p:cNvGrpSpPr>
              <a:grpSpLocks/>
            </p:cNvGrpSpPr>
            <p:nvPr/>
          </p:nvGrpSpPr>
          <p:grpSpPr bwMode="auto">
            <a:xfrm>
              <a:off x="6324600" y="3657600"/>
              <a:ext cx="2438400" cy="1066800"/>
              <a:chOff x="2592" y="3456"/>
              <a:chExt cx="1968" cy="864"/>
            </a:xfrm>
          </p:grpSpPr>
          <p:sp>
            <p:nvSpPr>
              <p:cNvPr id="108" name="Oval 69"/>
              <p:cNvSpPr>
                <a:spLocks noChangeArrowheads="1"/>
              </p:cNvSpPr>
              <p:nvPr/>
            </p:nvSpPr>
            <p:spPr bwMode="auto">
              <a:xfrm>
                <a:off x="2592" y="3456"/>
                <a:ext cx="1968" cy="864"/>
              </a:xfrm>
              <a:prstGeom prst="ellipse">
                <a:avLst/>
              </a:prstGeom>
              <a:noFill/>
              <a:ln w="12700" algn="ctr">
                <a:solidFill>
                  <a:schemeClr val="tx1"/>
                </a:solidFill>
                <a:prstDash val="sysDot"/>
                <a:round/>
                <a:headEnd type="none" w="sm" len="sm"/>
                <a:tailEnd/>
              </a:ln>
            </p:spPr>
            <p:txBody>
              <a:bodyPr wrap="none" anchor="ctr"/>
              <a:lstStyle/>
              <a:p>
                <a:endParaRPr lang="en-GB"/>
              </a:p>
            </p:txBody>
          </p:sp>
          <p:graphicFrame>
            <p:nvGraphicFramePr>
              <p:cNvPr id="109" name="Object 70"/>
              <p:cNvGraphicFramePr>
                <a:graphicFrameLocks noChangeAspect="1"/>
              </p:cNvGraphicFramePr>
              <p:nvPr/>
            </p:nvGraphicFramePr>
            <p:xfrm>
              <a:off x="2703" y="3744"/>
              <a:ext cx="177" cy="306"/>
            </p:xfrm>
            <a:graphic>
              <a:graphicData uri="http://schemas.openxmlformats.org/presentationml/2006/ole">
                <p:oleObj spid="_x0000_s1026" name="Visio" r:id="rId19" imgW="413309" imgH="714451" progId="Visio.Drawing.11">
                  <p:embed/>
                </p:oleObj>
              </a:graphicData>
            </a:graphic>
          </p:graphicFrame>
          <p:graphicFrame>
            <p:nvGraphicFramePr>
              <p:cNvPr id="110" name="Object 71"/>
              <p:cNvGraphicFramePr>
                <a:graphicFrameLocks noChangeAspect="1"/>
              </p:cNvGraphicFramePr>
              <p:nvPr/>
            </p:nvGraphicFramePr>
            <p:xfrm>
              <a:off x="3168" y="3984"/>
              <a:ext cx="177" cy="306"/>
            </p:xfrm>
            <a:graphic>
              <a:graphicData uri="http://schemas.openxmlformats.org/presentationml/2006/ole">
                <p:oleObj spid="_x0000_s1027" name="Visio" r:id="rId20" imgW="413309" imgH="714451" progId="Visio.Drawing.11">
                  <p:embed/>
                </p:oleObj>
              </a:graphicData>
            </a:graphic>
          </p:graphicFrame>
          <p:graphicFrame>
            <p:nvGraphicFramePr>
              <p:cNvPr id="111" name="Object 72"/>
              <p:cNvGraphicFramePr>
                <a:graphicFrameLocks noChangeAspect="1"/>
              </p:cNvGraphicFramePr>
              <p:nvPr/>
            </p:nvGraphicFramePr>
            <p:xfrm>
              <a:off x="4191" y="3678"/>
              <a:ext cx="177" cy="306"/>
            </p:xfrm>
            <a:graphic>
              <a:graphicData uri="http://schemas.openxmlformats.org/presentationml/2006/ole">
                <p:oleObj spid="_x0000_s1028" name="Visio" r:id="rId21" imgW="413309" imgH="714451" progId="Visio.Drawing.11">
                  <p:embed/>
                </p:oleObj>
              </a:graphicData>
            </a:graphic>
          </p:graphicFrame>
          <p:graphicFrame>
            <p:nvGraphicFramePr>
              <p:cNvPr id="112" name="Object 73"/>
              <p:cNvGraphicFramePr>
                <a:graphicFrameLocks noChangeAspect="1"/>
              </p:cNvGraphicFramePr>
              <p:nvPr/>
            </p:nvGraphicFramePr>
            <p:xfrm>
              <a:off x="3888" y="3936"/>
              <a:ext cx="177" cy="306"/>
            </p:xfrm>
            <a:graphic>
              <a:graphicData uri="http://schemas.openxmlformats.org/presentationml/2006/ole">
                <p:oleObj spid="_x0000_s1029" name="Visio" r:id="rId22" imgW="413309" imgH="714451" progId="Visio.Drawing.11">
                  <p:embed/>
                </p:oleObj>
              </a:graphicData>
            </a:graphic>
          </p:graphicFrame>
          <p:graphicFrame>
            <p:nvGraphicFramePr>
              <p:cNvPr id="113" name="Object 74"/>
              <p:cNvGraphicFramePr>
                <a:graphicFrameLocks noChangeAspect="1"/>
              </p:cNvGraphicFramePr>
              <p:nvPr/>
            </p:nvGraphicFramePr>
            <p:xfrm>
              <a:off x="3855" y="3600"/>
              <a:ext cx="177" cy="306"/>
            </p:xfrm>
            <a:graphic>
              <a:graphicData uri="http://schemas.openxmlformats.org/presentationml/2006/ole">
                <p:oleObj spid="_x0000_s1030" name="Visio" r:id="rId23" imgW="413309" imgH="714451" progId="Visio.Drawing.11">
                  <p:embed/>
                </p:oleObj>
              </a:graphicData>
            </a:graphic>
          </p:graphicFrame>
          <p:pic>
            <p:nvPicPr>
              <p:cNvPr id="114" name="Picture 75"/>
              <p:cNvPicPr>
                <a:picLocks noChangeAspect="1" noChangeArrowheads="1"/>
              </p:cNvPicPr>
              <p:nvPr/>
            </p:nvPicPr>
            <p:blipFill>
              <a:blip r:embed="rId24" cstate="print"/>
              <a:srcRect/>
              <a:stretch>
                <a:fillRect/>
              </a:stretch>
            </p:blipFill>
            <p:spPr bwMode="auto">
              <a:xfrm>
                <a:off x="3360" y="3744"/>
                <a:ext cx="432" cy="237"/>
              </a:xfrm>
              <a:prstGeom prst="rect">
                <a:avLst/>
              </a:prstGeom>
              <a:noFill/>
              <a:ln w="9525">
                <a:noFill/>
                <a:miter lim="800000"/>
                <a:headEnd/>
                <a:tailEnd/>
              </a:ln>
            </p:spPr>
          </p:pic>
          <p:pic>
            <p:nvPicPr>
              <p:cNvPr id="115" name="Picture 76" descr="MCj03112100000[1]"/>
              <p:cNvPicPr>
                <a:picLocks noChangeAspect="1" noChangeArrowheads="1"/>
              </p:cNvPicPr>
              <p:nvPr/>
            </p:nvPicPr>
            <p:blipFill>
              <a:blip r:embed="rId25" cstate="print"/>
              <a:srcRect/>
              <a:stretch>
                <a:fillRect/>
              </a:stretch>
            </p:blipFill>
            <p:spPr bwMode="auto">
              <a:xfrm>
                <a:off x="3120" y="3504"/>
                <a:ext cx="623" cy="231"/>
              </a:xfrm>
              <a:prstGeom prst="rect">
                <a:avLst/>
              </a:prstGeom>
              <a:noFill/>
              <a:ln w="9525">
                <a:noFill/>
                <a:miter lim="800000"/>
                <a:headEnd/>
                <a:tailEnd/>
              </a:ln>
            </p:spPr>
          </p:pic>
          <p:graphicFrame>
            <p:nvGraphicFramePr>
              <p:cNvPr id="116" name="Object 77"/>
              <p:cNvGraphicFramePr>
                <a:graphicFrameLocks noChangeAspect="1"/>
              </p:cNvGraphicFramePr>
              <p:nvPr/>
            </p:nvGraphicFramePr>
            <p:xfrm>
              <a:off x="2928" y="3744"/>
              <a:ext cx="334" cy="215"/>
            </p:xfrm>
            <a:graphic>
              <a:graphicData uri="http://schemas.openxmlformats.org/presentationml/2006/ole">
                <p:oleObj spid="_x0000_s1031" name="Visio" r:id="rId26" imgW="835152" imgH="537972" progId="Visio.Drawing.11">
                  <p:embed/>
                </p:oleObj>
              </a:graphicData>
            </a:graphic>
          </p:graphicFrame>
          <p:graphicFrame>
            <p:nvGraphicFramePr>
              <p:cNvPr id="117" name="Object 78"/>
              <p:cNvGraphicFramePr>
                <a:graphicFrameLocks noChangeAspect="1"/>
              </p:cNvGraphicFramePr>
              <p:nvPr/>
            </p:nvGraphicFramePr>
            <p:xfrm>
              <a:off x="3504" y="4014"/>
              <a:ext cx="177" cy="306"/>
            </p:xfrm>
            <a:graphic>
              <a:graphicData uri="http://schemas.openxmlformats.org/presentationml/2006/ole">
                <p:oleObj spid="_x0000_s1032" name="Visio" r:id="rId27" imgW="413309" imgH="714451" progId="Visio.Drawing.11">
                  <p:embed/>
                </p:oleObj>
              </a:graphicData>
            </a:graphic>
          </p:graphicFrame>
        </p:grpSp>
        <p:sp>
          <p:nvSpPr>
            <p:cNvPr id="10" name="Text Box 79"/>
            <p:cNvSpPr txBox="1">
              <a:spLocks noChangeArrowheads="1"/>
            </p:cNvSpPr>
            <p:nvPr/>
          </p:nvSpPr>
          <p:spPr bwMode="auto">
            <a:xfrm>
              <a:off x="3581400" y="1385888"/>
              <a:ext cx="1905000" cy="366712"/>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Wi-Fi Networks</a:t>
              </a:r>
            </a:p>
          </p:txBody>
        </p:sp>
        <p:sp>
          <p:nvSpPr>
            <p:cNvPr id="11" name="Text Box 80"/>
            <p:cNvSpPr txBox="1">
              <a:spLocks noChangeArrowheads="1"/>
            </p:cNvSpPr>
            <p:nvPr/>
          </p:nvSpPr>
          <p:spPr bwMode="auto">
            <a:xfrm>
              <a:off x="6477000" y="1371600"/>
              <a:ext cx="2057400" cy="366713"/>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Cellular Networks</a:t>
              </a:r>
            </a:p>
          </p:txBody>
        </p:sp>
        <p:sp>
          <p:nvSpPr>
            <p:cNvPr id="12" name="Text Box 81"/>
            <p:cNvSpPr txBox="1">
              <a:spLocks noChangeArrowheads="1"/>
            </p:cNvSpPr>
            <p:nvPr/>
          </p:nvSpPr>
          <p:spPr bwMode="auto">
            <a:xfrm>
              <a:off x="685800" y="1385888"/>
              <a:ext cx="2286000" cy="366712"/>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WiMAX Networks</a:t>
              </a:r>
            </a:p>
          </p:txBody>
        </p:sp>
        <p:graphicFrame>
          <p:nvGraphicFramePr>
            <p:cNvPr id="13" name="Object 82"/>
            <p:cNvGraphicFramePr>
              <a:graphicFrameLocks noChangeAspect="1"/>
            </p:cNvGraphicFramePr>
            <p:nvPr/>
          </p:nvGraphicFramePr>
          <p:xfrm>
            <a:off x="3554413" y="5056188"/>
            <a:ext cx="677862" cy="525462"/>
          </p:xfrm>
          <a:graphic>
            <a:graphicData uri="http://schemas.openxmlformats.org/presentationml/2006/ole">
              <p:oleObj spid="_x0000_s1033" name="Visio" r:id="rId28" imgW="714451" imgH="609905" progId="Visio.Drawing.11">
                <p:embed/>
              </p:oleObj>
            </a:graphicData>
          </a:graphic>
        </p:graphicFrame>
        <p:grpSp>
          <p:nvGrpSpPr>
            <p:cNvPr id="14" name="Group 83"/>
            <p:cNvGrpSpPr>
              <a:grpSpLocks noChangeAspect="1"/>
            </p:cNvGrpSpPr>
            <p:nvPr/>
          </p:nvGrpSpPr>
          <p:grpSpPr bwMode="auto">
            <a:xfrm>
              <a:off x="4402138" y="5778500"/>
              <a:ext cx="346075" cy="280988"/>
              <a:chOff x="144" y="1920"/>
              <a:chExt cx="384" cy="345"/>
            </a:xfrm>
          </p:grpSpPr>
          <p:pic>
            <p:nvPicPr>
              <p:cNvPr id="106" name="Picture 84" descr="Blue-User"/>
              <p:cNvPicPr>
                <a:picLocks noChangeAspect="1" noChangeArrowheads="1"/>
              </p:cNvPicPr>
              <p:nvPr/>
            </p:nvPicPr>
            <p:blipFill>
              <a:blip r:embed="rId29" cstate="print"/>
              <a:srcRect/>
              <a:stretch>
                <a:fillRect/>
              </a:stretch>
            </p:blipFill>
            <p:spPr bwMode="auto">
              <a:xfrm>
                <a:off x="144" y="1920"/>
                <a:ext cx="265" cy="345"/>
              </a:xfrm>
              <a:prstGeom prst="rect">
                <a:avLst/>
              </a:prstGeom>
              <a:noFill/>
              <a:ln w="9525">
                <a:noFill/>
                <a:miter lim="800000"/>
                <a:headEnd/>
                <a:tailEnd/>
              </a:ln>
            </p:spPr>
          </p:pic>
          <p:pic>
            <p:nvPicPr>
              <p:cNvPr id="107" name="Picture 85" descr="Pocket PC sm"/>
              <p:cNvPicPr>
                <a:picLocks noChangeAspect="1" noChangeArrowheads="1"/>
              </p:cNvPicPr>
              <p:nvPr/>
            </p:nvPicPr>
            <p:blipFill>
              <a:blip r:embed="rId30"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5" name="Group 86"/>
            <p:cNvGrpSpPr>
              <a:grpSpLocks noChangeAspect="1"/>
            </p:cNvGrpSpPr>
            <p:nvPr/>
          </p:nvGrpSpPr>
          <p:grpSpPr bwMode="auto">
            <a:xfrm>
              <a:off x="4006850" y="6292850"/>
              <a:ext cx="501650" cy="273050"/>
              <a:chOff x="3360" y="3195"/>
              <a:chExt cx="624" cy="408"/>
            </a:xfrm>
          </p:grpSpPr>
          <p:pic>
            <p:nvPicPr>
              <p:cNvPr id="104" name="Picture 87" descr="laptop"/>
              <p:cNvPicPr>
                <a:picLocks noChangeAspect="1" noChangeArrowheads="1"/>
              </p:cNvPicPr>
              <p:nvPr/>
            </p:nvPicPr>
            <p:blipFill>
              <a:blip r:embed="rId31" cstate="print"/>
              <a:srcRect/>
              <a:stretch>
                <a:fillRect/>
              </a:stretch>
            </p:blipFill>
            <p:spPr bwMode="auto">
              <a:xfrm>
                <a:off x="3574" y="3312"/>
                <a:ext cx="410" cy="291"/>
              </a:xfrm>
              <a:prstGeom prst="rect">
                <a:avLst/>
              </a:prstGeom>
              <a:noFill/>
              <a:ln w="9525">
                <a:noFill/>
                <a:miter lim="800000"/>
                <a:headEnd/>
                <a:tailEnd/>
              </a:ln>
            </p:spPr>
          </p:pic>
          <p:pic>
            <p:nvPicPr>
              <p:cNvPr id="105" name="Picture 88" descr="Yellow User sm"/>
              <p:cNvPicPr>
                <a:picLocks noChangeAspect="1" noChangeArrowheads="1"/>
              </p:cNvPicPr>
              <p:nvPr/>
            </p:nvPicPr>
            <p:blipFill>
              <a:blip r:embed="rId32" cstate="print"/>
              <a:srcRect/>
              <a:stretch>
                <a:fillRect/>
              </a:stretch>
            </p:blipFill>
            <p:spPr bwMode="auto">
              <a:xfrm>
                <a:off x="3360" y="3195"/>
                <a:ext cx="299" cy="403"/>
              </a:xfrm>
              <a:prstGeom prst="rect">
                <a:avLst/>
              </a:prstGeom>
              <a:noFill/>
              <a:ln w="9525">
                <a:noFill/>
                <a:miter lim="800000"/>
                <a:headEnd/>
                <a:tailEnd/>
              </a:ln>
            </p:spPr>
          </p:pic>
        </p:grpSp>
        <p:grpSp>
          <p:nvGrpSpPr>
            <p:cNvPr id="16" name="Group 89"/>
            <p:cNvGrpSpPr>
              <a:grpSpLocks noChangeAspect="1"/>
            </p:cNvGrpSpPr>
            <p:nvPr/>
          </p:nvGrpSpPr>
          <p:grpSpPr bwMode="auto">
            <a:xfrm>
              <a:off x="5024438" y="6292850"/>
              <a:ext cx="319087" cy="273050"/>
              <a:chOff x="432" y="3600"/>
              <a:chExt cx="334" cy="315"/>
            </a:xfrm>
          </p:grpSpPr>
          <p:pic>
            <p:nvPicPr>
              <p:cNvPr id="102" name="Picture 90" descr="Green User sm"/>
              <p:cNvPicPr>
                <a:picLocks noChangeAspect="1" noChangeArrowheads="1"/>
              </p:cNvPicPr>
              <p:nvPr/>
            </p:nvPicPr>
            <p:blipFill>
              <a:blip r:embed="rId33" cstate="print"/>
              <a:srcRect/>
              <a:stretch>
                <a:fillRect/>
              </a:stretch>
            </p:blipFill>
            <p:spPr bwMode="auto">
              <a:xfrm>
                <a:off x="432" y="3610"/>
                <a:ext cx="236" cy="305"/>
              </a:xfrm>
              <a:prstGeom prst="rect">
                <a:avLst/>
              </a:prstGeom>
              <a:noFill/>
              <a:ln w="9525">
                <a:noFill/>
                <a:miter lim="800000"/>
                <a:headEnd/>
                <a:tailEnd/>
              </a:ln>
            </p:spPr>
          </p:pic>
          <p:pic>
            <p:nvPicPr>
              <p:cNvPr id="103" name="Picture 91" descr="tmobile smartphone"/>
              <p:cNvPicPr>
                <a:picLocks noChangeAspect="1" noChangeArrowheads="1"/>
              </p:cNvPicPr>
              <p:nvPr/>
            </p:nvPicPr>
            <p:blipFill>
              <a:blip r:embed="rId34" cstate="print"/>
              <a:srcRect/>
              <a:stretch>
                <a:fillRect/>
              </a:stretch>
            </p:blipFill>
            <p:spPr bwMode="auto">
              <a:xfrm>
                <a:off x="614" y="3600"/>
                <a:ext cx="152" cy="303"/>
              </a:xfrm>
              <a:prstGeom prst="rect">
                <a:avLst/>
              </a:prstGeom>
              <a:noFill/>
              <a:ln w="9525">
                <a:noFill/>
                <a:miter lim="800000"/>
                <a:headEnd/>
                <a:tailEnd/>
              </a:ln>
            </p:spPr>
          </p:pic>
        </p:grpSp>
        <p:grpSp>
          <p:nvGrpSpPr>
            <p:cNvPr id="17" name="Group 92"/>
            <p:cNvGrpSpPr>
              <a:grpSpLocks noChangeAspect="1"/>
            </p:cNvGrpSpPr>
            <p:nvPr/>
          </p:nvGrpSpPr>
          <p:grpSpPr bwMode="auto">
            <a:xfrm>
              <a:off x="5194300" y="5726113"/>
              <a:ext cx="325438" cy="301625"/>
              <a:chOff x="1440" y="3792"/>
              <a:chExt cx="339" cy="348"/>
            </a:xfrm>
          </p:grpSpPr>
          <p:pic>
            <p:nvPicPr>
              <p:cNvPr id="100" name="Picture 93" descr="Mobile Phone sm"/>
              <p:cNvPicPr>
                <a:picLocks noChangeAspect="1" noChangeArrowheads="1"/>
              </p:cNvPicPr>
              <p:nvPr/>
            </p:nvPicPr>
            <p:blipFill>
              <a:blip r:embed="rId35" cstate="print"/>
              <a:srcRect/>
              <a:stretch>
                <a:fillRect/>
              </a:stretch>
            </p:blipFill>
            <p:spPr bwMode="auto">
              <a:xfrm>
                <a:off x="1632" y="3792"/>
                <a:ext cx="147" cy="347"/>
              </a:xfrm>
              <a:prstGeom prst="rect">
                <a:avLst/>
              </a:prstGeom>
              <a:noFill/>
              <a:ln w="9525">
                <a:noFill/>
                <a:miter lim="800000"/>
                <a:headEnd/>
                <a:tailEnd/>
              </a:ln>
            </p:spPr>
          </p:pic>
          <p:pic>
            <p:nvPicPr>
              <p:cNvPr id="101" name="Picture 94" descr="Red User sm"/>
              <p:cNvPicPr>
                <a:picLocks noChangeAspect="1" noChangeArrowheads="1"/>
              </p:cNvPicPr>
              <p:nvPr/>
            </p:nvPicPr>
            <p:blipFill>
              <a:blip r:embed="rId36" cstate="print"/>
              <a:srcRect/>
              <a:stretch>
                <a:fillRect/>
              </a:stretch>
            </p:blipFill>
            <p:spPr bwMode="auto">
              <a:xfrm>
                <a:off x="1440" y="3840"/>
                <a:ext cx="232" cy="300"/>
              </a:xfrm>
              <a:prstGeom prst="rect">
                <a:avLst/>
              </a:prstGeom>
              <a:noFill/>
              <a:ln w="9525">
                <a:noFill/>
                <a:miter lim="800000"/>
                <a:headEnd/>
                <a:tailEnd/>
              </a:ln>
            </p:spPr>
          </p:pic>
        </p:grpSp>
        <p:grpSp>
          <p:nvGrpSpPr>
            <p:cNvPr id="18" name="Group 95"/>
            <p:cNvGrpSpPr>
              <a:grpSpLocks noChangeAspect="1"/>
            </p:cNvGrpSpPr>
            <p:nvPr/>
          </p:nvGrpSpPr>
          <p:grpSpPr bwMode="auto">
            <a:xfrm>
              <a:off x="3667125" y="5778500"/>
              <a:ext cx="393700" cy="263525"/>
              <a:chOff x="4560" y="3648"/>
              <a:chExt cx="411" cy="305"/>
            </a:xfrm>
          </p:grpSpPr>
          <p:pic>
            <p:nvPicPr>
              <p:cNvPr id="98" name="Picture 96" descr="Tablet PC sm"/>
              <p:cNvPicPr>
                <a:picLocks noChangeAspect="1" noChangeArrowheads="1"/>
              </p:cNvPicPr>
              <p:nvPr/>
            </p:nvPicPr>
            <p:blipFill>
              <a:blip r:embed="rId37" cstate="print"/>
              <a:srcRect/>
              <a:stretch>
                <a:fillRect/>
              </a:stretch>
            </p:blipFill>
            <p:spPr bwMode="auto">
              <a:xfrm>
                <a:off x="4757" y="3666"/>
                <a:ext cx="214" cy="249"/>
              </a:xfrm>
              <a:prstGeom prst="rect">
                <a:avLst/>
              </a:prstGeom>
              <a:noFill/>
              <a:ln w="9525">
                <a:noFill/>
                <a:miter lim="800000"/>
                <a:headEnd/>
                <a:tailEnd/>
              </a:ln>
            </p:spPr>
          </p:pic>
          <p:pic>
            <p:nvPicPr>
              <p:cNvPr id="99" name="Picture 97" descr="Green User sm"/>
              <p:cNvPicPr>
                <a:picLocks noChangeAspect="1" noChangeArrowheads="1"/>
              </p:cNvPicPr>
              <p:nvPr/>
            </p:nvPicPr>
            <p:blipFill>
              <a:blip r:embed="rId38" cstate="print"/>
              <a:srcRect/>
              <a:stretch>
                <a:fillRect/>
              </a:stretch>
            </p:blipFill>
            <p:spPr bwMode="auto">
              <a:xfrm>
                <a:off x="4560" y="3648"/>
                <a:ext cx="236" cy="305"/>
              </a:xfrm>
              <a:prstGeom prst="rect">
                <a:avLst/>
              </a:prstGeom>
              <a:noFill/>
              <a:ln w="9525">
                <a:noFill/>
                <a:miter lim="800000"/>
                <a:headEnd/>
                <a:tailEnd/>
              </a:ln>
            </p:spPr>
          </p:pic>
        </p:grpSp>
        <p:graphicFrame>
          <p:nvGraphicFramePr>
            <p:cNvPr id="19" name="Object 98"/>
            <p:cNvGraphicFramePr>
              <a:graphicFrameLocks noChangeAspect="1"/>
            </p:cNvGraphicFramePr>
            <p:nvPr/>
          </p:nvGraphicFramePr>
          <p:xfrm>
            <a:off x="4741863" y="5056188"/>
            <a:ext cx="677862" cy="525462"/>
          </p:xfrm>
          <a:graphic>
            <a:graphicData uri="http://schemas.openxmlformats.org/presentationml/2006/ole">
              <p:oleObj spid="_x0000_s1034" name="Visio" r:id="rId39" imgW="714451" imgH="609905" progId="Visio.Drawing.11">
                <p:embed/>
              </p:oleObj>
            </a:graphicData>
          </a:graphic>
        </p:graphicFrame>
        <p:sp>
          <p:nvSpPr>
            <p:cNvPr id="20" name="Line 99"/>
            <p:cNvSpPr>
              <a:spLocks noChangeShapeType="1"/>
            </p:cNvSpPr>
            <p:nvPr/>
          </p:nvSpPr>
          <p:spPr bwMode="auto">
            <a:xfrm>
              <a:off x="3836988" y="6086475"/>
              <a:ext cx="225425" cy="206375"/>
            </a:xfrm>
            <a:prstGeom prst="line">
              <a:avLst/>
            </a:prstGeom>
            <a:noFill/>
            <a:ln w="28575" cap="rnd">
              <a:solidFill>
                <a:schemeClr val="tx2"/>
              </a:solidFill>
              <a:prstDash val="sysDot"/>
              <a:round/>
              <a:headEnd type="none" w="sm" len="sm"/>
              <a:tailEnd/>
            </a:ln>
          </p:spPr>
          <p:txBody>
            <a:bodyPr/>
            <a:lstStyle/>
            <a:p>
              <a:endParaRPr lang="en-GB"/>
            </a:p>
          </p:txBody>
        </p:sp>
        <p:sp>
          <p:nvSpPr>
            <p:cNvPr id="21" name="Line 100"/>
            <p:cNvSpPr>
              <a:spLocks noChangeShapeType="1"/>
            </p:cNvSpPr>
            <p:nvPr/>
          </p:nvSpPr>
          <p:spPr bwMode="auto">
            <a:xfrm flipV="1">
              <a:off x="4346575" y="6086475"/>
              <a:ext cx="225425" cy="258763"/>
            </a:xfrm>
            <a:prstGeom prst="line">
              <a:avLst/>
            </a:prstGeom>
            <a:noFill/>
            <a:ln w="28575" cap="rnd">
              <a:solidFill>
                <a:schemeClr val="tx2"/>
              </a:solidFill>
              <a:prstDash val="sysDot"/>
              <a:round/>
              <a:headEnd type="none" w="sm" len="sm"/>
              <a:tailEnd/>
            </a:ln>
          </p:spPr>
          <p:txBody>
            <a:bodyPr/>
            <a:lstStyle/>
            <a:p>
              <a:endParaRPr lang="en-GB"/>
            </a:p>
          </p:txBody>
        </p:sp>
        <p:sp>
          <p:nvSpPr>
            <p:cNvPr id="22" name="Line 101"/>
            <p:cNvSpPr>
              <a:spLocks noChangeShapeType="1"/>
            </p:cNvSpPr>
            <p:nvPr/>
          </p:nvSpPr>
          <p:spPr bwMode="auto">
            <a:xfrm>
              <a:off x="4514850" y="6448425"/>
              <a:ext cx="509588" cy="0"/>
            </a:xfrm>
            <a:prstGeom prst="line">
              <a:avLst/>
            </a:prstGeom>
            <a:noFill/>
            <a:ln w="28575" cap="rnd">
              <a:solidFill>
                <a:schemeClr val="tx2"/>
              </a:solidFill>
              <a:prstDash val="sysDot"/>
              <a:round/>
              <a:headEnd type="none" w="sm" len="sm"/>
              <a:tailEnd/>
            </a:ln>
          </p:spPr>
          <p:txBody>
            <a:bodyPr/>
            <a:lstStyle/>
            <a:p>
              <a:endParaRPr lang="en-GB"/>
            </a:p>
          </p:txBody>
        </p:sp>
        <p:sp>
          <p:nvSpPr>
            <p:cNvPr id="23" name="Line 102"/>
            <p:cNvSpPr>
              <a:spLocks noChangeShapeType="1"/>
            </p:cNvSpPr>
            <p:nvPr/>
          </p:nvSpPr>
          <p:spPr bwMode="auto">
            <a:xfrm flipH="1">
              <a:off x="5194300" y="6035675"/>
              <a:ext cx="169863" cy="257175"/>
            </a:xfrm>
            <a:prstGeom prst="line">
              <a:avLst/>
            </a:prstGeom>
            <a:noFill/>
            <a:ln w="28575" cap="rnd">
              <a:solidFill>
                <a:schemeClr val="tx2"/>
              </a:solidFill>
              <a:prstDash val="sysDot"/>
              <a:round/>
              <a:headEnd type="none" w="sm" len="sm"/>
              <a:tailEnd/>
            </a:ln>
          </p:spPr>
          <p:txBody>
            <a:bodyPr/>
            <a:lstStyle/>
            <a:p>
              <a:endParaRPr lang="en-GB"/>
            </a:p>
          </p:txBody>
        </p:sp>
        <p:sp>
          <p:nvSpPr>
            <p:cNvPr id="24" name="Line 103"/>
            <p:cNvSpPr>
              <a:spLocks noChangeShapeType="1"/>
            </p:cNvSpPr>
            <p:nvPr/>
          </p:nvSpPr>
          <p:spPr bwMode="auto">
            <a:xfrm>
              <a:off x="5194300" y="5519738"/>
              <a:ext cx="169863" cy="258762"/>
            </a:xfrm>
            <a:prstGeom prst="line">
              <a:avLst/>
            </a:prstGeom>
            <a:noFill/>
            <a:ln w="28575" cap="rnd">
              <a:solidFill>
                <a:schemeClr val="tx2"/>
              </a:solidFill>
              <a:prstDash val="sysDot"/>
              <a:round/>
              <a:headEnd type="none" w="sm" len="sm"/>
              <a:tailEnd/>
            </a:ln>
          </p:spPr>
          <p:txBody>
            <a:bodyPr/>
            <a:lstStyle/>
            <a:p>
              <a:endParaRPr lang="en-GB"/>
            </a:p>
          </p:txBody>
        </p:sp>
        <p:sp>
          <p:nvSpPr>
            <p:cNvPr id="25" name="Line 104"/>
            <p:cNvSpPr>
              <a:spLocks noChangeShapeType="1"/>
            </p:cNvSpPr>
            <p:nvPr/>
          </p:nvSpPr>
          <p:spPr bwMode="auto">
            <a:xfrm flipH="1">
              <a:off x="4684713" y="5468938"/>
              <a:ext cx="227012" cy="309562"/>
            </a:xfrm>
            <a:prstGeom prst="line">
              <a:avLst/>
            </a:prstGeom>
            <a:noFill/>
            <a:ln w="28575" cap="rnd">
              <a:solidFill>
                <a:schemeClr val="tx2"/>
              </a:solidFill>
              <a:prstDash val="sysDot"/>
              <a:round/>
              <a:headEnd type="none" w="sm" len="sm"/>
              <a:tailEnd/>
            </a:ln>
          </p:spPr>
          <p:txBody>
            <a:bodyPr/>
            <a:lstStyle/>
            <a:p>
              <a:endParaRPr lang="en-GB"/>
            </a:p>
          </p:txBody>
        </p:sp>
        <p:sp>
          <p:nvSpPr>
            <p:cNvPr id="26" name="Line 105"/>
            <p:cNvSpPr>
              <a:spLocks noChangeShapeType="1"/>
            </p:cNvSpPr>
            <p:nvPr/>
          </p:nvSpPr>
          <p:spPr bwMode="auto">
            <a:xfrm flipH="1">
              <a:off x="3779838" y="5519738"/>
              <a:ext cx="114300" cy="258762"/>
            </a:xfrm>
            <a:prstGeom prst="line">
              <a:avLst/>
            </a:prstGeom>
            <a:noFill/>
            <a:ln w="28575" cap="rnd">
              <a:solidFill>
                <a:schemeClr val="tx2"/>
              </a:solidFill>
              <a:prstDash val="sysDot"/>
              <a:round/>
              <a:headEnd type="none" w="sm" len="sm"/>
              <a:tailEnd/>
            </a:ln>
          </p:spPr>
          <p:txBody>
            <a:bodyPr/>
            <a:lstStyle/>
            <a:p>
              <a:endParaRPr lang="en-GB"/>
            </a:p>
          </p:txBody>
        </p:sp>
        <p:sp>
          <p:nvSpPr>
            <p:cNvPr id="27" name="Line 106"/>
            <p:cNvSpPr>
              <a:spLocks noChangeShapeType="1"/>
            </p:cNvSpPr>
            <p:nvPr/>
          </p:nvSpPr>
          <p:spPr bwMode="auto">
            <a:xfrm>
              <a:off x="4062413" y="5468938"/>
              <a:ext cx="339725" cy="309562"/>
            </a:xfrm>
            <a:prstGeom prst="line">
              <a:avLst/>
            </a:prstGeom>
            <a:noFill/>
            <a:ln w="28575" cap="rnd">
              <a:solidFill>
                <a:schemeClr val="tx2"/>
              </a:solidFill>
              <a:prstDash val="sysDot"/>
              <a:round/>
              <a:headEnd type="none" w="sm" len="sm"/>
              <a:tailEnd/>
            </a:ln>
          </p:spPr>
          <p:txBody>
            <a:bodyPr/>
            <a:lstStyle/>
            <a:p>
              <a:endParaRPr lang="en-GB"/>
            </a:p>
          </p:txBody>
        </p:sp>
        <p:sp>
          <p:nvSpPr>
            <p:cNvPr id="28" name="Line 107"/>
            <p:cNvSpPr>
              <a:spLocks noChangeShapeType="1"/>
            </p:cNvSpPr>
            <p:nvPr/>
          </p:nvSpPr>
          <p:spPr bwMode="auto">
            <a:xfrm>
              <a:off x="4062413" y="5932488"/>
              <a:ext cx="339725" cy="0"/>
            </a:xfrm>
            <a:prstGeom prst="line">
              <a:avLst/>
            </a:prstGeom>
            <a:noFill/>
            <a:ln w="28575" cap="rnd">
              <a:solidFill>
                <a:schemeClr val="tx2"/>
              </a:solidFill>
              <a:prstDash val="sysDot"/>
              <a:round/>
              <a:headEnd type="none" w="sm" len="sm"/>
              <a:tailEnd/>
            </a:ln>
          </p:spPr>
          <p:txBody>
            <a:bodyPr/>
            <a:lstStyle/>
            <a:p>
              <a:endParaRPr lang="en-GB"/>
            </a:p>
          </p:txBody>
        </p:sp>
        <p:sp>
          <p:nvSpPr>
            <p:cNvPr id="29" name="Line 108"/>
            <p:cNvSpPr>
              <a:spLocks noChangeShapeType="1"/>
            </p:cNvSpPr>
            <p:nvPr/>
          </p:nvSpPr>
          <p:spPr bwMode="auto">
            <a:xfrm>
              <a:off x="4797425" y="5932488"/>
              <a:ext cx="396875" cy="0"/>
            </a:xfrm>
            <a:prstGeom prst="line">
              <a:avLst/>
            </a:prstGeom>
            <a:noFill/>
            <a:ln w="28575" cap="rnd">
              <a:solidFill>
                <a:schemeClr val="tx2"/>
              </a:solidFill>
              <a:prstDash val="sysDot"/>
              <a:round/>
              <a:headEnd type="none" w="sm" len="sm"/>
              <a:tailEnd/>
            </a:ln>
          </p:spPr>
          <p:txBody>
            <a:bodyPr/>
            <a:lstStyle/>
            <a:p>
              <a:endParaRPr lang="en-GB"/>
            </a:p>
          </p:txBody>
        </p:sp>
        <p:sp>
          <p:nvSpPr>
            <p:cNvPr id="30" name="Oval 109"/>
            <p:cNvSpPr>
              <a:spLocks noChangeArrowheads="1"/>
            </p:cNvSpPr>
            <p:nvPr/>
          </p:nvSpPr>
          <p:spPr bwMode="auto">
            <a:xfrm>
              <a:off x="2819400" y="4953000"/>
              <a:ext cx="3505200" cy="1752600"/>
            </a:xfrm>
            <a:prstGeom prst="ellipse">
              <a:avLst/>
            </a:prstGeom>
            <a:noFill/>
            <a:ln w="12700" algn="ctr">
              <a:solidFill>
                <a:schemeClr val="tx1"/>
              </a:solidFill>
              <a:prstDash val="sysDot"/>
              <a:round/>
              <a:headEnd type="none" w="sm" len="sm"/>
              <a:tailEnd/>
            </a:ln>
          </p:spPr>
          <p:txBody>
            <a:bodyPr wrap="none" anchor="ctr"/>
            <a:lstStyle/>
            <a:p>
              <a:endParaRPr lang="en-GB"/>
            </a:p>
          </p:txBody>
        </p:sp>
        <p:sp>
          <p:nvSpPr>
            <p:cNvPr id="31" name="Line 110"/>
            <p:cNvSpPr>
              <a:spLocks noChangeShapeType="1"/>
            </p:cNvSpPr>
            <p:nvPr/>
          </p:nvSpPr>
          <p:spPr bwMode="auto">
            <a:xfrm>
              <a:off x="3990975" y="5210175"/>
              <a:ext cx="962025" cy="0"/>
            </a:xfrm>
            <a:prstGeom prst="line">
              <a:avLst/>
            </a:prstGeom>
            <a:noFill/>
            <a:ln w="28575" cap="rnd">
              <a:solidFill>
                <a:schemeClr val="tx2"/>
              </a:solidFill>
              <a:prstDash val="sysDot"/>
              <a:round/>
              <a:headEnd type="none" w="sm" len="sm"/>
              <a:tailEnd/>
            </a:ln>
          </p:spPr>
          <p:txBody>
            <a:bodyPr/>
            <a:lstStyle/>
            <a:p>
              <a:endParaRPr lang="en-GB"/>
            </a:p>
          </p:txBody>
        </p:sp>
        <p:grpSp>
          <p:nvGrpSpPr>
            <p:cNvPr id="32" name="Group 111"/>
            <p:cNvGrpSpPr>
              <a:grpSpLocks noChangeAspect="1"/>
            </p:cNvGrpSpPr>
            <p:nvPr/>
          </p:nvGrpSpPr>
          <p:grpSpPr bwMode="auto">
            <a:xfrm>
              <a:off x="3271838" y="6138863"/>
              <a:ext cx="346075" cy="280987"/>
              <a:chOff x="144" y="1920"/>
              <a:chExt cx="384" cy="345"/>
            </a:xfrm>
          </p:grpSpPr>
          <p:pic>
            <p:nvPicPr>
              <p:cNvPr id="96" name="Picture 112" descr="Blue-User"/>
              <p:cNvPicPr>
                <a:picLocks noChangeAspect="1" noChangeArrowheads="1"/>
              </p:cNvPicPr>
              <p:nvPr/>
            </p:nvPicPr>
            <p:blipFill>
              <a:blip r:embed="rId29" cstate="print"/>
              <a:srcRect/>
              <a:stretch>
                <a:fillRect/>
              </a:stretch>
            </p:blipFill>
            <p:spPr bwMode="auto">
              <a:xfrm>
                <a:off x="144" y="1920"/>
                <a:ext cx="265" cy="345"/>
              </a:xfrm>
              <a:prstGeom prst="rect">
                <a:avLst/>
              </a:prstGeom>
              <a:noFill/>
              <a:ln w="9525">
                <a:noFill/>
                <a:miter lim="800000"/>
                <a:headEnd/>
                <a:tailEnd/>
              </a:ln>
            </p:spPr>
          </p:pic>
          <p:pic>
            <p:nvPicPr>
              <p:cNvPr id="97" name="Picture 113" descr="Pocket PC sm"/>
              <p:cNvPicPr>
                <a:picLocks noChangeAspect="1" noChangeArrowheads="1"/>
              </p:cNvPicPr>
              <p:nvPr/>
            </p:nvPicPr>
            <p:blipFill>
              <a:blip r:embed="rId30"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33" name="Group 114"/>
            <p:cNvGrpSpPr>
              <a:grpSpLocks noChangeAspect="1"/>
            </p:cNvGrpSpPr>
            <p:nvPr/>
          </p:nvGrpSpPr>
          <p:grpSpPr bwMode="auto">
            <a:xfrm>
              <a:off x="3044825" y="5519738"/>
              <a:ext cx="325438" cy="301625"/>
              <a:chOff x="1440" y="3792"/>
              <a:chExt cx="339" cy="348"/>
            </a:xfrm>
          </p:grpSpPr>
          <p:pic>
            <p:nvPicPr>
              <p:cNvPr id="94" name="Picture 115" descr="Mobile Phone sm"/>
              <p:cNvPicPr>
                <a:picLocks noChangeAspect="1" noChangeArrowheads="1"/>
              </p:cNvPicPr>
              <p:nvPr/>
            </p:nvPicPr>
            <p:blipFill>
              <a:blip r:embed="rId35" cstate="print"/>
              <a:srcRect/>
              <a:stretch>
                <a:fillRect/>
              </a:stretch>
            </p:blipFill>
            <p:spPr bwMode="auto">
              <a:xfrm>
                <a:off x="1632" y="3792"/>
                <a:ext cx="147" cy="347"/>
              </a:xfrm>
              <a:prstGeom prst="rect">
                <a:avLst/>
              </a:prstGeom>
              <a:noFill/>
              <a:ln w="9525">
                <a:noFill/>
                <a:miter lim="800000"/>
                <a:headEnd/>
                <a:tailEnd/>
              </a:ln>
            </p:spPr>
          </p:pic>
          <p:pic>
            <p:nvPicPr>
              <p:cNvPr id="95" name="Picture 116" descr="Red User sm"/>
              <p:cNvPicPr>
                <a:picLocks noChangeAspect="1" noChangeArrowheads="1"/>
              </p:cNvPicPr>
              <p:nvPr/>
            </p:nvPicPr>
            <p:blipFill>
              <a:blip r:embed="rId36" cstate="print"/>
              <a:srcRect/>
              <a:stretch>
                <a:fillRect/>
              </a:stretch>
            </p:blipFill>
            <p:spPr bwMode="auto">
              <a:xfrm>
                <a:off x="1440" y="3840"/>
                <a:ext cx="232" cy="300"/>
              </a:xfrm>
              <a:prstGeom prst="rect">
                <a:avLst/>
              </a:prstGeom>
              <a:noFill/>
              <a:ln w="9525">
                <a:noFill/>
                <a:miter lim="800000"/>
                <a:headEnd/>
                <a:tailEnd/>
              </a:ln>
            </p:spPr>
          </p:pic>
        </p:grpSp>
        <p:grpSp>
          <p:nvGrpSpPr>
            <p:cNvPr id="34" name="Group 117"/>
            <p:cNvGrpSpPr>
              <a:grpSpLocks noChangeAspect="1"/>
            </p:cNvGrpSpPr>
            <p:nvPr/>
          </p:nvGrpSpPr>
          <p:grpSpPr bwMode="auto">
            <a:xfrm>
              <a:off x="5702300" y="5572125"/>
              <a:ext cx="501650" cy="271463"/>
              <a:chOff x="3360" y="3195"/>
              <a:chExt cx="624" cy="408"/>
            </a:xfrm>
          </p:grpSpPr>
          <p:pic>
            <p:nvPicPr>
              <p:cNvPr id="92" name="Picture 118" descr="laptop"/>
              <p:cNvPicPr>
                <a:picLocks noChangeAspect="1" noChangeArrowheads="1"/>
              </p:cNvPicPr>
              <p:nvPr/>
            </p:nvPicPr>
            <p:blipFill>
              <a:blip r:embed="rId31" cstate="print"/>
              <a:srcRect/>
              <a:stretch>
                <a:fillRect/>
              </a:stretch>
            </p:blipFill>
            <p:spPr bwMode="auto">
              <a:xfrm>
                <a:off x="3574" y="3312"/>
                <a:ext cx="410" cy="291"/>
              </a:xfrm>
              <a:prstGeom prst="rect">
                <a:avLst/>
              </a:prstGeom>
              <a:noFill/>
              <a:ln w="9525">
                <a:noFill/>
                <a:miter lim="800000"/>
                <a:headEnd/>
                <a:tailEnd/>
              </a:ln>
            </p:spPr>
          </p:pic>
          <p:pic>
            <p:nvPicPr>
              <p:cNvPr id="93" name="Picture 119" descr="Yellow User sm"/>
              <p:cNvPicPr>
                <a:picLocks noChangeAspect="1" noChangeArrowheads="1"/>
              </p:cNvPicPr>
              <p:nvPr/>
            </p:nvPicPr>
            <p:blipFill>
              <a:blip r:embed="rId32" cstate="print"/>
              <a:srcRect/>
              <a:stretch>
                <a:fillRect/>
              </a:stretch>
            </p:blipFill>
            <p:spPr bwMode="auto">
              <a:xfrm>
                <a:off x="3360" y="3195"/>
                <a:ext cx="299" cy="403"/>
              </a:xfrm>
              <a:prstGeom prst="rect">
                <a:avLst/>
              </a:prstGeom>
              <a:noFill/>
              <a:ln w="9525">
                <a:noFill/>
                <a:miter lim="800000"/>
                <a:headEnd/>
                <a:tailEnd/>
              </a:ln>
            </p:spPr>
          </p:pic>
        </p:grpSp>
        <p:grpSp>
          <p:nvGrpSpPr>
            <p:cNvPr id="35" name="Group 120"/>
            <p:cNvGrpSpPr>
              <a:grpSpLocks noChangeAspect="1"/>
            </p:cNvGrpSpPr>
            <p:nvPr/>
          </p:nvGrpSpPr>
          <p:grpSpPr bwMode="auto">
            <a:xfrm>
              <a:off x="5702300" y="6086475"/>
              <a:ext cx="346075" cy="282575"/>
              <a:chOff x="144" y="1920"/>
              <a:chExt cx="384" cy="345"/>
            </a:xfrm>
          </p:grpSpPr>
          <p:pic>
            <p:nvPicPr>
              <p:cNvPr id="90" name="Picture 121" descr="Blue-User"/>
              <p:cNvPicPr>
                <a:picLocks noChangeAspect="1" noChangeArrowheads="1"/>
              </p:cNvPicPr>
              <p:nvPr/>
            </p:nvPicPr>
            <p:blipFill>
              <a:blip r:embed="rId29" cstate="print"/>
              <a:srcRect/>
              <a:stretch>
                <a:fillRect/>
              </a:stretch>
            </p:blipFill>
            <p:spPr bwMode="auto">
              <a:xfrm>
                <a:off x="144" y="1920"/>
                <a:ext cx="265" cy="345"/>
              </a:xfrm>
              <a:prstGeom prst="rect">
                <a:avLst/>
              </a:prstGeom>
              <a:noFill/>
              <a:ln w="9525">
                <a:noFill/>
                <a:miter lim="800000"/>
                <a:headEnd/>
                <a:tailEnd/>
              </a:ln>
            </p:spPr>
          </p:pic>
          <p:pic>
            <p:nvPicPr>
              <p:cNvPr id="91" name="Picture 122" descr="Pocket PC sm"/>
              <p:cNvPicPr>
                <a:picLocks noChangeAspect="1" noChangeArrowheads="1"/>
              </p:cNvPicPr>
              <p:nvPr/>
            </p:nvPicPr>
            <p:blipFill>
              <a:blip r:embed="rId40" cstate="print">
                <a:lum bright="6000" contrast="12000"/>
              </a:blip>
              <a:srcRect/>
              <a:stretch>
                <a:fillRect/>
              </a:stretch>
            </p:blipFill>
            <p:spPr bwMode="auto">
              <a:xfrm>
                <a:off x="358" y="1920"/>
                <a:ext cx="170" cy="320"/>
              </a:xfrm>
              <a:prstGeom prst="rect">
                <a:avLst/>
              </a:prstGeom>
              <a:noFill/>
              <a:ln w="9525">
                <a:noFill/>
                <a:miter lim="800000"/>
                <a:headEnd/>
                <a:tailEnd/>
              </a:ln>
            </p:spPr>
          </p:pic>
        </p:grpSp>
        <p:sp>
          <p:nvSpPr>
            <p:cNvPr id="36" name="Line 123"/>
            <p:cNvSpPr>
              <a:spLocks noChangeShapeType="1"/>
            </p:cNvSpPr>
            <p:nvPr/>
          </p:nvSpPr>
          <p:spPr bwMode="auto">
            <a:xfrm flipV="1">
              <a:off x="3384550" y="5416550"/>
              <a:ext cx="282575" cy="206375"/>
            </a:xfrm>
            <a:prstGeom prst="line">
              <a:avLst/>
            </a:prstGeom>
            <a:noFill/>
            <a:ln w="28575" cap="rnd">
              <a:solidFill>
                <a:schemeClr val="tx2"/>
              </a:solidFill>
              <a:prstDash val="sysDot"/>
              <a:round/>
              <a:headEnd type="none" w="sm" len="sm"/>
              <a:tailEnd/>
            </a:ln>
          </p:spPr>
          <p:txBody>
            <a:bodyPr/>
            <a:lstStyle/>
            <a:p>
              <a:endParaRPr lang="en-GB"/>
            </a:p>
          </p:txBody>
        </p:sp>
        <p:sp>
          <p:nvSpPr>
            <p:cNvPr id="37" name="Line 124"/>
            <p:cNvSpPr>
              <a:spLocks noChangeShapeType="1"/>
            </p:cNvSpPr>
            <p:nvPr/>
          </p:nvSpPr>
          <p:spPr bwMode="auto">
            <a:xfrm>
              <a:off x="5307013" y="5468938"/>
              <a:ext cx="395287" cy="153987"/>
            </a:xfrm>
            <a:prstGeom prst="line">
              <a:avLst/>
            </a:prstGeom>
            <a:noFill/>
            <a:ln w="28575" cap="rnd">
              <a:solidFill>
                <a:schemeClr val="tx2"/>
              </a:solidFill>
              <a:prstDash val="sysDot"/>
              <a:round/>
              <a:headEnd type="none" w="sm" len="sm"/>
              <a:tailEnd/>
            </a:ln>
          </p:spPr>
          <p:txBody>
            <a:bodyPr/>
            <a:lstStyle/>
            <a:p>
              <a:endParaRPr lang="en-GB"/>
            </a:p>
          </p:txBody>
        </p:sp>
        <p:sp>
          <p:nvSpPr>
            <p:cNvPr id="38" name="Line 125"/>
            <p:cNvSpPr>
              <a:spLocks noChangeShapeType="1"/>
            </p:cNvSpPr>
            <p:nvPr/>
          </p:nvSpPr>
          <p:spPr bwMode="auto">
            <a:xfrm>
              <a:off x="3214688" y="5829300"/>
              <a:ext cx="114300" cy="309563"/>
            </a:xfrm>
            <a:prstGeom prst="line">
              <a:avLst/>
            </a:prstGeom>
            <a:noFill/>
            <a:ln w="28575" cap="rnd">
              <a:solidFill>
                <a:schemeClr val="tx2"/>
              </a:solidFill>
              <a:prstDash val="sysDot"/>
              <a:round/>
              <a:headEnd type="none" w="sm" len="sm"/>
              <a:tailEnd/>
            </a:ln>
          </p:spPr>
          <p:txBody>
            <a:bodyPr/>
            <a:lstStyle/>
            <a:p>
              <a:endParaRPr lang="en-GB"/>
            </a:p>
          </p:txBody>
        </p:sp>
        <p:sp>
          <p:nvSpPr>
            <p:cNvPr id="39" name="Line 126"/>
            <p:cNvSpPr>
              <a:spLocks noChangeShapeType="1"/>
            </p:cNvSpPr>
            <p:nvPr/>
          </p:nvSpPr>
          <p:spPr bwMode="auto">
            <a:xfrm>
              <a:off x="3384550" y="5778500"/>
              <a:ext cx="282575" cy="153988"/>
            </a:xfrm>
            <a:prstGeom prst="line">
              <a:avLst/>
            </a:prstGeom>
            <a:noFill/>
            <a:ln w="28575" cap="rnd">
              <a:solidFill>
                <a:schemeClr val="tx2"/>
              </a:solidFill>
              <a:prstDash val="sysDot"/>
              <a:round/>
              <a:headEnd type="none" w="sm" len="sm"/>
              <a:tailEnd/>
            </a:ln>
          </p:spPr>
          <p:txBody>
            <a:bodyPr/>
            <a:lstStyle/>
            <a:p>
              <a:endParaRPr lang="en-GB"/>
            </a:p>
          </p:txBody>
        </p:sp>
        <p:sp>
          <p:nvSpPr>
            <p:cNvPr id="40" name="Line 127"/>
            <p:cNvSpPr>
              <a:spLocks noChangeShapeType="1"/>
            </p:cNvSpPr>
            <p:nvPr/>
          </p:nvSpPr>
          <p:spPr bwMode="auto">
            <a:xfrm>
              <a:off x="3554413" y="6396038"/>
              <a:ext cx="452437" cy="103187"/>
            </a:xfrm>
            <a:prstGeom prst="line">
              <a:avLst/>
            </a:prstGeom>
            <a:noFill/>
            <a:ln w="28575" cap="rnd">
              <a:solidFill>
                <a:schemeClr val="tx2"/>
              </a:solidFill>
              <a:prstDash val="sysDot"/>
              <a:round/>
              <a:headEnd type="none" w="sm" len="sm"/>
              <a:tailEnd/>
            </a:ln>
          </p:spPr>
          <p:txBody>
            <a:bodyPr/>
            <a:lstStyle/>
            <a:p>
              <a:endParaRPr lang="en-GB"/>
            </a:p>
          </p:txBody>
        </p:sp>
        <p:sp>
          <p:nvSpPr>
            <p:cNvPr id="41" name="Line 128"/>
            <p:cNvSpPr>
              <a:spLocks noChangeShapeType="1"/>
            </p:cNvSpPr>
            <p:nvPr/>
          </p:nvSpPr>
          <p:spPr bwMode="auto">
            <a:xfrm flipH="1">
              <a:off x="3611563" y="6035675"/>
              <a:ext cx="112712" cy="206375"/>
            </a:xfrm>
            <a:prstGeom prst="line">
              <a:avLst/>
            </a:prstGeom>
            <a:noFill/>
            <a:ln w="28575" cap="rnd">
              <a:solidFill>
                <a:schemeClr val="tx2"/>
              </a:solidFill>
              <a:prstDash val="sysDot"/>
              <a:round/>
              <a:headEnd type="none" w="sm" len="sm"/>
              <a:tailEnd/>
            </a:ln>
          </p:spPr>
          <p:txBody>
            <a:bodyPr/>
            <a:lstStyle/>
            <a:p>
              <a:endParaRPr lang="en-GB"/>
            </a:p>
          </p:txBody>
        </p:sp>
        <p:sp>
          <p:nvSpPr>
            <p:cNvPr id="42" name="Line 129"/>
            <p:cNvSpPr>
              <a:spLocks noChangeShapeType="1"/>
            </p:cNvSpPr>
            <p:nvPr/>
          </p:nvSpPr>
          <p:spPr bwMode="auto">
            <a:xfrm flipV="1">
              <a:off x="5419725" y="6292850"/>
              <a:ext cx="282575" cy="155575"/>
            </a:xfrm>
            <a:prstGeom prst="line">
              <a:avLst/>
            </a:prstGeom>
            <a:noFill/>
            <a:ln w="28575" cap="rnd">
              <a:solidFill>
                <a:schemeClr val="tx2"/>
              </a:solidFill>
              <a:prstDash val="sysDot"/>
              <a:round/>
              <a:headEnd type="none" w="sm" len="sm"/>
              <a:tailEnd/>
            </a:ln>
          </p:spPr>
          <p:txBody>
            <a:bodyPr/>
            <a:lstStyle/>
            <a:p>
              <a:endParaRPr lang="en-GB"/>
            </a:p>
          </p:txBody>
        </p:sp>
        <p:sp>
          <p:nvSpPr>
            <p:cNvPr id="43" name="Line 130"/>
            <p:cNvSpPr>
              <a:spLocks noChangeShapeType="1"/>
            </p:cNvSpPr>
            <p:nvPr/>
          </p:nvSpPr>
          <p:spPr bwMode="auto">
            <a:xfrm flipH="1">
              <a:off x="5815013" y="5829300"/>
              <a:ext cx="57150" cy="257175"/>
            </a:xfrm>
            <a:prstGeom prst="line">
              <a:avLst/>
            </a:prstGeom>
            <a:noFill/>
            <a:ln w="28575" cap="rnd">
              <a:solidFill>
                <a:schemeClr val="tx2"/>
              </a:solidFill>
              <a:prstDash val="sysDot"/>
              <a:round/>
              <a:headEnd type="none" w="sm" len="sm"/>
              <a:tailEnd/>
            </a:ln>
          </p:spPr>
          <p:txBody>
            <a:bodyPr/>
            <a:lstStyle/>
            <a:p>
              <a:endParaRPr lang="en-GB"/>
            </a:p>
          </p:txBody>
        </p:sp>
        <p:sp>
          <p:nvSpPr>
            <p:cNvPr id="44" name="Line 131"/>
            <p:cNvSpPr>
              <a:spLocks noChangeShapeType="1"/>
            </p:cNvSpPr>
            <p:nvPr/>
          </p:nvSpPr>
          <p:spPr bwMode="auto">
            <a:xfrm flipH="1">
              <a:off x="5532438" y="5726113"/>
              <a:ext cx="169862" cy="153987"/>
            </a:xfrm>
            <a:prstGeom prst="line">
              <a:avLst/>
            </a:prstGeom>
            <a:noFill/>
            <a:ln w="28575" cap="rnd">
              <a:solidFill>
                <a:schemeClr val="tx2"/>
              </a:solidFill>
              <a:prstDash val="sysDot"/>
              <a:round/>
              <a:headEnd type="none" w="sm" len="sm"/>
              <a:tailEnd/>
            </a:ln>
          </p:spPr>
          <p:txBody>
            <a:bodyPr/>
            <a:lstStyle/>
            <a:p>
              <a:endParaRPr lang="en-GB"/>
            </a:p>
          </p:txBody>
        </p:sp>
        <p:sp>
          <p:nvSpPr>
            <p:cNvPr id="45" name="Line 132"/>
            <p:cNvSpPr>
              <a:spLocks noChangeShapeType="1"/>
            </p:cNvSpPr>
            <p:nvPr/>
          </p:nvSpPr>
          <p:spPr bwMode="auto">
            <a:xfrm>
              <a:off x="5476875" y="6035675"/>
              <a:ext cx="282575" cy="153988"/>
            </a:xfrm>
            <a:prstGeom prst="line">
              <a:avLst/>
            </a:prstGeom>
            <a:noFill/>
            <a:ln w="28575" cap="rnd">
              <a:solidFill>
                <a:schemeClr val="tx2"/>
              </a:solidFill>
              <a:prstDash val="sysDot"/>
              <a:round/>
              <a:headEnd type="none" w="sm" len="sm"/>
              <a:tailEnd/>
            </a:ln>
          </p:spPr>
          <p:txBody>
            <a:bodyPr/>
            <a:lstStyle/>
            <a:p>
              <a:endParaRPr lang="en-GB"/>
            </a:p>
          </p:txBody>
        </p:sp>
        <p:sp>
          <p:nvSpPr>
            <p:cNvPr id="46" name="AutoShape 134"/>
            <p:cNvSpPr>
              <a:spLocks noChangeArrowheads="1"/>
            </p:cNvSpPr>
            <p:nvPr/>
          </p:nvSpPr>
          <p:spPr bwMode="auto">
            <a:xfrm rot="5400000">
              <a:off x="4267200" y="28194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7" name="AutoShape 135"/>
            <p:cNvSpPr>
              <a:spLocks noChangeArrowheads="1"/>
            </p:cNvSpPr>
            <p:nvPr/>
          </p:nvSpPr>
          <p:spPr bwMode="auto">
            <a:xfrm rot="19868237">
              <a:off x="25908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8" name="AutoShape 136"/>
            <p:cNvSpPr>
              <a:spLocks noChangeArrowheads="1"/>
            </p:cNvSpPr>
            <p:nvPr/>
          </p:nvSpPr>
          <p:spPr bwMode="auto">
            <a:xfrm rot="8592594">
              <a:off x="5364163" y="2819400"/>
              <a:ext cx="1371600" cy="457200"/>
            </a:xfrm>
            <a:prstGeom prst="rightArrow">
              <a:avLst>
                <a:gd name="adj1" fmla="val 50000"/>
                <a:gd name="adj2" fmla="val 75000"/>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9" name="AutoShape 137"/>
            <p:cNvSpPr>
              <a:spLocks noChangeArrowheads="1"/>
            </p:cNvSpPr>
            <p:nvPr/>
          </p:nvSpPr>
          <p:spPr bwMode="auto">
            <a:xfrm rot="1710933">
              <a:off x="2500313" y="2797175"/>
              <a:ext cx="1447800" cy="457200"/>
            </a:xfrm>
            <a:prstGeom prst="rightArrow">
              <a:avLst>
                <a:gd name="adj1" fmla="val 50000"/>
                <a:gd name="adj2" fmla="val 79167"/>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50" name="AutoShape 138"/>
            <p:cNvSpPr>
              <a:spLocks noChangeArrowheads="1"/>
            </p:cNvSpPr>
            <p:nvPr/>
          </p:nvSpPr>
          <p:spPr bwMode="auto">
            <a:xfrm rot="16200000">
              <a:off x="4267200" y="44958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51" name="AutoShape 139"/>
            <p:cNvSpPr>
              <a:spLocks noChangeArrowheads="1"/>
            </p:cNvSpPr>
            <p:nvPr/>
          </p:nvSpPr>
          <p:spPr bwMode="auto">
            <a:xfrm rot="12532759">
              <a:off x="54864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p:spPr>
          <p:txBody>
            <a:bodyPr wrap="none" anchor="ctr"/>
            <a:lstStyle/>
            <a:p>
              <a:endParaRPr lang="en-GB"/>
            </a:p>
          </p:txBody>
        </p:sp>
        <p:grpSp>
          <p:nvGrpSpPr>
            <p:cNvPr id="52" name="Group 140"/>
            <p:cNvGrpSpPr>
              <a:grpSpLocks/>
            </p:cNvGrpSpPr>
            <p:nvPr/>
          </p:nvGrpSpPr>
          <p:grpSpPr bwMode="auto">
            <a:xfrm>
              <a:off x="152400" y="3305179"/>
              <a:ext cx="3048000" cy="1647827"/>
              <a:chOff x="96" y="2025"/>
              <a:chExt cx="1920" cy="1038"/>
            </a:xfrm>
          </p:grpSpPr>
          <p:sp>
            <p:nvSpPr>
              <p:cNvPr id="53" name="Text Box 141"/>
              <p:cNvSpPr txBox="1">
                <a:spLocks noChangeArrowheads="1"/>
              </p:cNvSpPr>
              <p:nvPr/>
            </p:nvSpPr>
            <p:spPr bwMode="auto">
              <a:xfrm>
                <a:off x="144" y="2025"/>
                <a:ext cx="1872" cy="231"/>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Wireless Sensor Networks</a:t>
                </a:r>
              </a:p>
            </p:txBody>
          </p:sp>
          <p:grpSp>
            <p:nvGrpSpPr>
              <p:cNvPr id="54" name="Group 142"/>
              <p:cNvGrpSpPr>
                <a:grpSpLocks/>
              </p:cNvGrpSpPr>
              <p:nvPr/>
            </p:nvGrpSpPr>
            <p:grpSpPr bwMode="auto">
              <a:xfrm>
                <a:off x="96" y="2103"/>
                <a:ext cx="1776" cy="960"/>
                <a:chOff x="96" y="2151"/>
                <a:chExt cx="1776" cy="960"/>
              </a:xfrm>
            </p:grpSpPr>
            <p:pic>
              <p:nvPicPr>
                <p:cNvPr id="55" name="Picture 143" descr="Person-to-Machine-oval"/>
                <p:cNvPicPr preferRelativeResize="0">
                  <a:picLocks noChangeArrowheads="1"/>
                </p:cNvPicPr>
                <p:nvPr/>
              </p:nvPicPr>
              <p:blipFill>
                <a:blip r:embed="rId41" cstate="print"/>
                <a:srcRect/>
                <a:stretch>
                  <a:fillRect/>
                </a:stretch>
              </p:blipFill>
              <p:spPr bwMode="auto">
                <a:xfrm>
                  <a:off x="96" y="2151"/>
                  <a:ext cx="1776" cy="960"/>
                </a:xfrm>
                <a:prstGeom prst="rect">
                  <a:avLst/>
                </a:prstGeom>
                <a:noFill/>
                <a:ln w="9525">
                  <a:noFill/>
                  <a:miter lim="800000"/>
                  <a:headEnd/>
                  <a:tailEnd/>
                </a:ln>
              </p:spPr>
            </p:pic>
            <p:grpSp>
              <p:nvGrpSpPr>
                <p:cNvPr id="56" name="Group 144"/>
                <p:cNvGrpSpPr>
                  <a:grpSpLocks/>
                </p:cNvGrpSpPr>
                <p:nvPr/>
              </p:nvGrpSpPr>
              <p:grpSpPr bwMode="auto">
                <a:xfrm>
                  <a:off x="744" y="2374"/>
                  <a:ext cx="115" cy="161"/>
                  <a:chOff x="512" y="3084"/>
                  <a:chExt cx="96" cy="134"/>
                </a:xfrm>
              </p:grpSpPr>
              <p:sp>
                <p:nvSpPr>
                  <p:cNvPr id="88" name="AutoShape 145"/>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9" name="AutoShape 146"/>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7" name="Group 147"/>
                <p:cNvGrpSpPr>
                  <a:grpSpLocks/>
                </p:cNvGrpSpPr>
                <p:nvPr/>
              </p:nvGrpSpPr>
              <p:grpSpPr bwMode="auto">
                <a:xfrm>
                  <a:off x="706" y="2614"/>
                  <a:ext cx="115" cy="161"/>
                  <a:chOff x="512" y="3084"/>
                  <a:chExt cx="96" cy="134"/>
                </a:xfrm>
              </p:grpSpPr>
              <p:sp>
                <p:nvSpPr>
                  <p:cNvPr id="86" name="AutoShape 148"/>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7" name="AutoShape 149"/>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8" name="Group 150"/>
                <p:cNvGrpSpPr>
                  <a:grpSpLocks/>
                </p:cNvGrpSpPr>
                <p:nvPr/>
              </p:nvGrpSpPr>
              <p:grpSpPr bwMode="auto">
                <a:xfrm>
                  <a:off x="1268" y="2374"/>
                  <a:ext cx="113" cy="161"/>
                  <a:chOff x="512" y="3084"/>
                  <a:chExt cx="96" cy="134"/>
                </a:xfrm>
              </p:grpSpPr>
              <p:sp>
                <p:nvSpPr>
                  <p:cNvPr id="84" name="AutoShape 151"/>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5" name="AutoShape 152"/>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9" name="Group 153"/>
                <p:cNvGrpSpPr>
                  <a:grpSpLocks/>
                </p:cNvGrpSpPr>
                <p:nvPr/>
              </p:nvGrpSpPr>
              <p:grpSpPr bwMode="auto">
                <a:xfrm>
                  <a:off x="1192" y="2694"/>
                  <a:ext cx="113" cy="161"/>
                  <a:chOff x="512" y="3084"/>
                  <a:chExt cx="96" cy="134"/>
                </a:xfrm>
              </p:grpSpPr>
              <p:sp>
                <p:nvSpPr>
                  <p:cNvPr id="82" name="AutoShape 154"/>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3" name="AutoShape 155"/>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0" name="Group 156"/>
                <p:cNvGrpSpPr>
                  <a:grpSpLocks/>
                </p:cNvGrpSpPr>
                <p:nvPr/>
              </p:nvGrpSpPr>
              <p:grpSpPr bwMode="auto">
                <a:xfrm>
                  <a:off x="1457" y="2534"/>
                  <a:ext cx="113" cy="161"/>
                  <a:chOff x="512" y="3084"/>
                  <a:chExt cx="96" cy="134"/>
                </a:xfrm>
              </p:grpSpPr>
              <p:sp>
                <p:nvSpPr>
                  <p:cNvPr id="80" name="AutoShape 157"/>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1" name="AutoShape 158"/>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1" name="Group 159"/>
                <p:cNvGrpSpPr>
                  <a:grpSpLocks/>
                </p:cNvGrpSpPr>
                <p:nvPr/>
              </p:nvGrpSpPr>
              <p:grpSpPr bwMode="auto">
                <a:xfrm>
                  <a:off x="398" y="2454"/>
                  <a:ext cx="113" cy="161"/>
                  <a:chOff x="512" y="3084"/>
                  <a:chExt cx="96" cy="134"/>
                </a:xfrm>
              </p:grpSpPr>
              <p:sp>
                <p:nvSpPr>
                  <p:cNvPr id="78" name="AutoShape 160"/>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9" name="AutoShape 161"/>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2" name="Group 162"/>
                <p:cNvGrpSpPr>
                  <a:grpSpLocks/>
                </p:cNvGrpSpPr>
                <p:nvPr/>
              </p:nvGrpSpPr>
              <p:grpSpPr bwMode="auto">
                <a:xfrm>
                  <a:off x="933" y="2374"/>
                  <a:ext cx="115" cy="161"/>
                  <a:chOff x="512" y="3084"/>
                  <a:chExt cx="96" cy="134"/>
                </a:xfrm>
              </p:grpSpPr>
              <p:sp>
                <p:nvSpPr>
                  <p:cNvPr id="76" name="AutoShape 163"/>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7" name="AutoShape 164"/>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3" name="Group 165"/>
                <p:cNvGrpSpPr>
                  <a:grpSpLocks/>
                </p:cNvGrpSpPr>
                <p:nvPr/>
              </p:nvGrpSpPr>
              <p:grpSpPr bwMode="auto">
                <a:xfrm>
                  <a:off x="625" y="2774"/>
                  <a:ext cx="113" cy="161"/>
                  <a:chOff x="512" y="3084"/>
                  <a:chExt cx="96" cy="134"/>
                </a:xfrm>
              </p:grpSpPr>
              <p:sp>
                <p:nvSpPr>
                  <p:cNvPr id="74" name="AutoShape 166"/>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5" name="AutoShape 167"/>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4" name="Group 168"/>
                <p:cNvGrpSpPr>
                  <a:grpSpLocks/>
                </p:cNvGrpSpPr>
                <p:nvPr/>
              </p:nvGrpSpPr>
              <p:grpSpPr bwMode="auto">
                <a:xfrm>
                  <a:off x="398" y="2654"/>
                  <a:ext cx="113" cy="161"/>
                  <a:chOff x="512" y="3084"/>
                  <a:chExt cx="96" cy="134"/>
                </a:xfrm>
              </p:grpSpPr>
              <p:sp>
                <p:nvSpPr>
                  <p:cNvPr id="72" name="AutoShape 169"/>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3" name="AutoShape 170"/>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5" name="Group 171"/>
                <p:cNvGrpSpPr>
                  <a:grpSpLocks/>
                </p:cNvGrpSpPr>
                <p:nvPr/>
              </p:nvGrpSpPr>
              <p:grpSpPr bwMode="auto">
                <a:xfrm>
                  <a:off x="971" y="2734"/>
                  <a:ext cx="115" cy="161"/>
                  <a:chOff x="512" y="3084"/>
                  <a:chExt cx="96" cy="134"/>
                </a:xfrm>
              </p:grpSpPr>
              <p:sp>
                <p:nvSpPr>
                  <p:cNvPr id="70" name="AutoShape 172"/>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1" name="AutoShape 173"/>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pic>
              <p:nvPicPr>
                <p:cNvPr id="66" name="Picture 174" descr="MCAN00342_0000[1]"/>
                <p:cNvPicPr>
                  <a:picLocks noChangeAspect="1" noChangeArrowheads="1"/>
                </p:cNvPicPr>
                <p:nvPr/>
              </p:nvPicPr>
              <p:blipFill>
                <a:blip r:embed="rId42" cstate="print"/>
                <a:srcRect/>
                <a:stretch>
                  <a:fillRect/>
                </a:stretch>
              </p:blipFill>
              <p:spPr bwMode="auto">
                <a:xfrm>
                  <a:off x="852" y="2431"/>
                  <a:ext cx="282" cy="310"/>
                </a:xfrm>
                <a:prstGeom prst="rect">
                  <a:avLst/>
                </a:prstGeom>
                <a:noFill/>
                <a:ln w="9525">
                  <a:noFill/>
                  <a:miter lim="800000"/>
                  <a:headEnd/>
                  <a:tailEnd/>
                </a:ln>
              </p:spPr>
            </p:pic>
            <p:pic>
              <p:nvPicPr>
                <p:cNvPr id="67" name="Picture 175" descr="MCj02155010000[1]"/>
                <p:cNvPicPr>
                  <a:picLocks noChangeAspect="1" noChangeArrowheads="1"/>
                </p:cNvPicPr>
                <p:nvPr/>
              </p:nvPicPr>
              <p:blipFill>
                <a:blip r:embed="rId43" cstate="print"/>
                <a:srcRect/>
                <a:stretch>
                  <a:fillRect/>
                </a:stretch>
              </p:blipFill>
              <p:spPr bwMode="auto">
                <a:xfrm>
                  <a:off x="1295" y="2511"/>
                  <a:ext cx="237" cy="322"/>
                </a:xfrm>
                <a:prstGeom prst="rect">
                  <a:avLst/>
                </a:prstGeom>
                <a:noFill/>
                <a:ln w="9525">
                  <a:noFill/>
                  <a:miter lim="800000"/>
                  <a:headEnd/>
                  <a:tailEnd/>
                </a:ln>
              </p:spPr>
            </p:pic>
            <p:graphicFrame>
              <p:nvGraphicFramePr>
                <p:cNvPr id="68" name="Object 176"/>
                <p:cNvGraphicFramePr>
                  <a:graphicFrameLocks noChangeAspect="1"/>
                </p:cNvGraphicFramePr>
                <p:nvPr/>
              </p:nvGraphicFramePr>
              <p:xfrm>
                <a:off x="1104" y="2304"/>
                <a:ext cx="184" cy="317"/>
              </p:xfrm>
              <a:graphic>
                <a:graphicData uri="http://schemas.openxmlformats.org/presentationml/2006/ole">
                  <p:oleObj spid="_x0000_s1035" name="Visio" r:id="rId44" imgW="470002" imgH="808634" progId="Visio.Drawing.11">
                    <p:embed/>
                  </p:oleObj>
                </a:graphicData>
              </a:graphic>
            </p:graphicFrame>
            <p:graphicFrame>
              <p:nvGraphicFramePr>
                <p:cNvPr id="69" name="Object 177"/>
                <p:cNvGraphicFramePr>
                  <a:graphicFrameLocks noChangeAspect="1"/>
                </p:cNvGraphicFramePr>
                <p:nvPr/>
              </p:nvGraphicFramePr>
              <p:xfrm>
                <a:off x="528" y="2352"/>
                <a:ext cx="184" cy="317"/>
              </p:xfrm>
              <a:graphic>
                <a:graphicData uri="http://schemas.openxmlformats.org/presentationml/2006/ole">
                  <p:oleObj spid="_x0000_s1036" name="Visio" r:id="rId45" imgW="470002" imgH="808634" progId="Visio.Drawing.11">
                    <p:embed/>
                  </p:oleObj>
                </a:graphicData>
              </a:graphic>
            </p:graphicFrame>
          </p:grpSp>
        </p:grpSp>
      </p:grpSp>
      <p:sp>
        <p:nvSpPr>
          <p:cNvPr id="178" name="Text Box 3"/>
          <p:cNvSpPr txBox="1">
            <a:spLocks noChangeArrowheads="1"/>
          </p:cNvSpPr>
          <p:nvPr/>
        </p:nvSpPr>
        <p:spPr bwMode="auto">
          <a:xfrm>
            <a:off x="6248400" y="2960688"/>
            <a:ext cx="2819400" cy="366712"/>
          </a:xfrm>
          <a:prstGeom prst="rect">
            <a:avLst/>
          </a:prstGeom>
          <a:noFill/>
          <a:ln w="28575" algn="ctr">
            <a:noFill/>
            <a:miter lim="800000"/>
            <a:headEnd type="none" w="sm" len="sm"/>
            <a:tailEnd/>
          </a:ln>
        </p:spPr>
        <p:txBody>
          <a:bodyPr>
            <a:spAutoFit/>
          </a:bodyPr>
          <a:lstStyle/>
          <a:p>
            <a:pPr>
              <a:spcBef>
                <a:spcPct val="50000"/>
              </a:spcBef>
            </a:pPr>
            <a:r>
              <a:rPr lang="en-US" altLang="zh-CN" dirty="0">
                <a:solidFill>
                  <a:srgbClr val="0000FF"/>
                </a:solidFill>
              </a:rPr>
              <a:t>Mobile Ad-Hoc Networks</a:t>
            </a:r>
          </a:p>
        </p:txBody>
      </p:sp>
      <p:sp>
        <p:nvSpPr>
          <p:cNvPr id="179" name="Text Box 133"/>
          <p:cNvSpPr txBox="1">
            <a:spLocks noChangeArrowheads="1"/>
          </p:cNvSpPr>
          <p:nvPr/>
        </p:nvSpPr>
        <p:spPr bwMode="auto">
          <a:xfrm>
            <a:off x="6324600" y="5029200"/>
            <a:ext cx="2667000" cy="641350"/>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Wireless Mesh Networks</a:t>
            </a: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01" y="107576"/>
            <a:ext cx="5638800" cy="1175124"/>
          </a:xfrm>
        </p:spPr>
        <p:txBody>
          <a:bodyPr/>
          <a:lstStyle/>
          <a:p>
            <a:r>
              <a:rPr lang="en-US" sz="3600" b="1" dirty="0" smtClean="0"/>
              <a:t>Taxonomy/Classification</a:t>
            </a:r>
            <a:endParaRPr lang="en-GB" sz="3600" b="1" dirty="0"/>
          </a:p>
        </p:txBody>
      </p:sp>
      <p:grpSp>
        <p:nvGrpSpPr>
          <p:cNvPr id="4" name="Group 3"/>
          <p:cNvGrpSpPr/>
          <p:nvPr/>
        </p:nvGrpSpPr>
        <p:grpSpPr>
          <a:xfrm>
            <a:off x="330200" y="1524000"/>
            <a:ext cx="8458200" cy="4540250"/>
            <a:chOff x="152400" y="1524000"/>
            <a:chExt cx="8991600" cy="4591050"/>
          </a:xfrm>
        </p:grpSpPr>
        <p:cxnSp>
          <p:nvCxnSpPr>
            <p:cNvPr id="5" name="AutoShape 3"/>
            <p:cNvCxnSpPr>
              <a:cxnSpLocks noChangeShapeType="1"/>
              <a:stCxn id="6" idx="5"/>
              <a:endCxn id="7" idx="0"/>
            </p:cNvCxnSpPr>
            <p:nvPr/>
          </p:nvCxnSpPr>
          <p:spPr bwMode="auto">
            <a:xfrm>
              <a:off x="5056188" y="2011363"/>
              <a:ext cx="1382712" cy="655637"/>
            </a:xfrm>
            <a:prstGeom prst="straightConnector1">
              <a:avLst/>
            </a:prstGeom>
            <a:noFill/>
            <a:ln w="9525">
              <a:solidFill>
                <a:schemeClr val="tx1"/>
              </a:solidFill>
              <a:round/>
              <a:headEnd/>
              <a:tailEnd type="triangle" w="med" len="med"/>
            </a:ln>
          </p:spPr>
        </p:cxnSp>
        <p:sp>
          <p:nvSpPr>
            <p:cNvPr id="6" name="Oval 4"/>
            <p:cNvSpPr>
              <a:spLocks noChangeArrowheads="1"/>
            </p:cNvSpPr>
            <p:nvPr/>
          </p:nvSpPr>
          <p:spPr bwMode="auto">
            <a:xfrm>
              <a:off x="3886200" y="1524000"/>
              <a:ext cx="1371600" cy="571500"/>
            </a:xfrm>
            <a:prstGeom prst="ellipse">
              <a:avLst/>
            </a:prstGeom>
            <a:solidFill>
              <a:schemeClr val="accent1"/>
            </a:solidFill>
            <a:ln w="9525">
              <a:solidFill>
                <a:schemeClr val="tx1"/>
              </a:solidFill>
              <a:round/>
              <a:headEnd/>
              <a:tailEnd/>
            </a:ln>
          </p:spPr>
          <p:txBody>
            <a:bodyPr wrap="none" anchor="ctr"/>
            <a:lstStyle/>
            <a:p>
              <a:r>
                <a:rPr lang="en-US" sz="1400"/>
                <a:t>Wireless</a:t>
              </a:r>
            </a:p>
            <a:p>
              <a:r>
                <a:rPr lang="en-US" sz="1400"/>
                <a:t>Networking</a:t>
              </a:r>
            </a:p>
          </p:txBody>
        </p:sp>
        <p:sp>
          <p:nvSpPr>
            <p:cNvPr id="7" name="Oval 5"/>
            <p:cNvSpPr>
              <a:spLocks noChangeArrowheads="1"/>
            </p:cNvSpPr>
            <p:nvPr/>
          </p:nvSpPr>
          <p:spPr bwMode="auto">
            <a:xfrm>
              <a:off x="5791200" y="2667000"/>
              <a:ext cx="1295400" cy="539750"/>
            </a:xfrm>
            <a:prstGeom prst="ellipse">
              <a:avLst/>
            </a:prstGeom>
            <a:solidFill>
              <a:srgbClr val="00FFFF"/>
            </a:solidFill>
            <a:ln w="9525">
              <a:solidFill>
                <a:schemeClr val="tx1"/>
              </a:solidFill>
              <a:round/>
              <a:headEnd/>
              <a:tailEnd/>
            </a:ln>
          </p:spPr>
          <p:txBody>
            <a:bodyPr wrap="none" anchor="ctr"/>
            <a:lstStyle/>
            <a:p>
              <a:r>
                <a:rPr lang="en-US" sz="1400"/>
                <a:t>Multi-hop</a:t>
              </a:r>
            </a:p>
          </p:txBody>
        </p:sp>
        <p:sp>
          <p:nvSpPr>
            <p:cNvPr id="8" name="Oval 6"/>
            <p:cNvSpPr>
              <a:spLocks noChangeArrowheads="1"/>
            </p:cNvSpPr>
            <p:nvPr/>
          </p:nvSpPr>
          <p:spPr bwMode="auto">
            <a:xfrm>
              <a:off x="2438400" y="3886200"/>
              <a:ext cx="1676400" cy="719138"/>
            </a:xfrm>
            <a:prstGeom prst="ellipse">
              <a:avLst/>
            </a:prstGeom>
            <a:solidFill>
              <a:srgbClr val="FFFF00"/>
            </a:solidFill>
            <a:ln w="9525">
              <a:solidFill>
                <a:schemeClr val="tx1"/>
              </a:solidFill>
              <a:round/>
              <a:headEnd/>
              <a:tailEnd/>
            </a:ln>
          </p:spPr>
          <p:txBody>
            <a:bodyPr wrap="none" anchor="ctr"/>
            <a:lstStyle/>
            <a:p>
              <a:r>
                <a:rPr lang="en-US" sz="1200" dirty="0"/>
                <a:t>Infrastructure-less</a:t>
              </a:r>
            </a:p>
            <a:p>
              <a:r>
                <a:rPr lang="en-US" sz="1200" dirty="0"/>
                <a:t>(ad-hoc)</a:t>
              </a:r>
            </a:p>
          </p:txBody>
        </p:sp>
        <p:cxnSp>
          <p:nvCxnSpPr>
            <p:cNvPr id="9" name="AutoShape 7"/>
            <p:cNvCxnSpPr>
              <a:cxnSpLocks noChangeShapeType="1"/>
              <a:stCxn id="6" idx="3"/>
              <a:endCxn id="14" idx="0"/>
            </p:cNvCxnSpPr>
            <p:nvPr/>
          </p:nvCxnSpPr>
          <p:spPr bwMode="auto">
            <a:xfrm flipH="1">
              <a:off x="2362200" y="2011363"/>
              <a:ext cx="1725613" cy="655637"/>
            </a:xfrm>
            <a:prstGeom prst="straightConnector1">
              <a:avLst/>
            </a:prstGeom>
            <a:noFill/>
            <a:ln w="9525">
              <a:solidFill>
                <a:schemeClr val="tx1"/>
              </a:solidFill>
              <a:round/>
              <a:headEnd/>
              <a:tailEnd type="triangle" w="med" len="med"/>
            </a:ln>
          </p:spPr>
        </p:cxnSp>
        <p:sp>
          <p:nvSpPr>
            <p:cNvPr id="10" name="Oval 8"/>
            <p:cNvSpPr>
              <a:spLocks noChangeArrowheads="1"/>
            </p:cNvSpPr>
            <p:nvPr/>
          </p:nvSpPr>
          <p:spPr bwMode="auto">
            <a:xfrm>
              <a:off x="4495800" y="3886200"/>
              <a:ext cx="1905000" cy="676275"/>
            </a:xfrm>
            <a:prstGeom prst="ellipse">
              <a:avLst/>
            </a:prstGeom>
            <a:solidFill>
              <a:srgbClr val="FFFF00"/>
            </a:solidFill>
            <a:ln w="9525">
              <a:solidFill>
                <a:schemeClr val="tx1"/>
              </a:solidFill>
              <a:round/>
              <a:headEnd/>
              <a:tailEnd/>
            </a:ln>
          </p:spPr>
          <p:txBody>
            <a:bodyPr wrap="none" anchor="ctr"/>
            <a:lstStyle/>
            <a:p>
              <a:r>
                <a:rPr lang="en-US" sz="1200" dirty="0"/>
                <a:t>Infrastructure-based</a:t>
              </a:r>
            </a:p>
            <a:p>
              <a:r>
                <a:rPr lang="en-US" sz="1200" dirty="0"/>
                <a:t>(Hybrid)</a:t>
              </a:r>
            </a:p>
          </p:txBody>
        </p:sp>
        <p:sp>
          <p:nvSpPr>
            <p:cNvPr id="11" name="Oval 9"/>
            <p:cNvSpPr>
              <a:spLocks noChangeArrowheads="1"/>
            </p:cNvSpPr>
            <p:nvPr/>
          </p:nvSpPr>
          <p:spPr bwMode="auto">
            <a:xfrm>
              <a:off x="7315200" y="3886200"/>
              <a:ext cx="1828800" cy="730250"/>
            </a:xfrm>
            <a:prstGeom prst="ellipse">
              <a:avLst/>
            </a:prstGeom>
            <a:solidFill>
              <a:srgbClr val="FFFF00"/>
            </a:solidFill>
            <a:ln w="9525">
              <a:solidFill>
                <a:schemeClr val="tx1"/>
              </a:solidFill>
              <a:round/>
              <a:headEnd/>
              <a:tailEnd/>
            </a:ln>
          </p:spPr>
          <p:txBody>
            <a:bodyPr wrap="none" anchor="ctr"/>
            <a:lstStyle/>
            <a:p>
              <a:r>
                <a:rPr lang="en-US" sz="1200" dirty="0"/>
                <a:t>Infrastructure-less</a:t>
              </a:r>
            </a:p>
            <a:p>
              <a:r>
                <a:rPr lang="en-US" sz="1200" dirty="0"/>
                <a:t>(MANET)</a:t>
              </a:r>
            </a:p>
          </p:txBody>
        </p:sp>
        <p:cxnSp>
          <p:nvCxnSpPr>
            <p:cNvPr id="12" name="AutoShape 10"/>
            <p:cNvCxnSpPr>
              <a:cxnSpLocks noChangeShapeType="1"/>
              <a:stCxn id="10" idx="4"/>
              <a:endCxn id="18" idx="0"/>
            </p:cNvCxnSpPr>
            <p:nvPr/>
          </p:nvCxnSpPr>
          <p:spPr bwMode="auto">
            <a:xfrm flipH="1">
              <a:off x="4533900" y="4562475"/>
              <a:ext cx="914400" cy="847725"/>
            </a:xfrm>
            <a:prstGeom prst="straightConnector1">
              <a:avLst/>
            </a:prstGeom>
            <a:noFill/>
            <a:ln w="9525">
              <a:solidFill>
                <a:schemeClr val="tx1"/>
              </a:solidFill>
              <a:round/>
              <a:headEnd/>
              <a:tailEnd type="triangle" w="med" len="med"/>
            </a:ln>
          </p:spPr>
        </p:cxnSp>
        <p:cxnSp>
          <p:nvCxnSpPr>
            <p:cNvPr id="13" name="AutoShape 11"/>
            <p:cNvCxnSpPr>
              <a:cxnSpLocks noChangeShapeType="1"/>
              <a:stCxn id="7" idx="5"/>
              <a:endCxn id="11" idx="0"/>
            </p:cNvCxnSpPr>
            <p:nvPr/>
          </p:nvCxnSpPr>
          <p:spPr bwMode="auto">
            <a:xfrm>
              <a:off x="6897688" y="3127375"/>
              <a:ext cx="1331912" cy="758825"/>
            </a:xfrm>
            <a:prstGeom prst="straightConnector1">
              <a:avLst/>
            </a:prstGeom>
            <a:noFill/>
            <a:ln w="9525">
              <a:solidFill>
                <a:schemeClr val="tx1"/>
              </a:solidFill>
              <a:round/>
              <a:headEnd/>
              <a:tailEnd type="triangle" w="med" len="med"/>
            </a:ln>
          </p:spPr>
        </p:cxnSp>
        <p:sp>
          <p:nvSpPr>
            <p:cNvPr id="14" name="Oval 12"/>
            <p:cNvSpPr>
              <a:spLocks noChangeArrowheads="1"/>
            </p:cNvSpPr>
            <p:nvPr/>
          </p:nvSpPr>
          <p:spPr bwMode="auto">
            <a:xfrm>
              <a:off x="1676400" y="2667000"/>
              <a:ext cx="1371600" cy="571500"/>
            </a:xfrm>
            <a:prstGeom prst="ellipse">
              <a:avLst/>
            </a:prstGeom>
            <a:solidFill>
              <a:srgbClr val="00FFFF"/>
            </a:solidFill>
            <a:ln w="9525">
              <a:solidFill>
                <a:schemeClr val="tx1"/>
              </a:solidFill>
              <a:round/>
              <a:headEnd/>
              <a:tailEnd/>
            </a:ln>
          </p:spPr>
          <p:txBody>
            <a:bodyPr wrap="none" anchor="ctr"/>
            <a:lstStyle/>
            <a:p>
              <a:r>
                <a:rPr lang="en-US" sz="1400"/>
                <a:t>Single</a:t>
              </a:r>
            </a:p>
            <a:p>
              <a:r>
                <a:rPr lang="en-US" sz="1400"/>
                <a:t>Hop</a:t>
              </a:r>
            </a:p>
          </p:txBody>
        </p:sp>
        <p:cxnSp>
          <p:nvCxnSpPr>
            <p:cNvPr id="15" name="AutoShape 13"/>
            <p:cNvCxnSpPr>
              <a:cxnSpLocks noChangeShapeType="1"/>
              <a:stCxn id="14" idx="3"/>
              <a:endCxn id="21" idx="0"/>
            </p:cNvCxnSpPr>
            <p:nvPr/>
          </p:nvCxnSpPr>
          <p:spPr bwMode="auto">
            <a:xfrm flipH="1">
              <a:off x="1333500" y="3154363"/>
              <a:ext cx="544513" cy="731837"/>
            </a:xfrm>
            <a:prstGeom prst="straightConnector1">
              <a:avLst/>
            </a:prstGeom>
            <a:noFill/>
            <a:ln w="9525">
              <a:solidFill>
                <a:schemeClr val="tx1"/>
              </a:solidFill>
              <a:round/>
              <a:headEnd/>
              <a:tailEnd type="triangle" w="med" len="med"/>
            </a:ln>
          </p:spPr>
        </p:cxnSp>
        <p:cxnSp>
          <p:nvCxnSpPr>
            <p:cNvPr id="16" name="AutoShape 14"/>
            <p:cNvCxnSpPr>
              <a:cxnSpLocks noChangeShapeType="1"/>
              <a:stCxn id="14" idx="5"/>
              <a:endCxn id="8" idx="0"/>
            </p:cNvCxnSpPr>
            <p:nvPr/>
          </p:nvCxnSpPr>
          <p:spPr bwMode="auto">
            <a:xfrm>
              <a:off x="2846388" y="3154363"/>
              <a:ext cx="430212" cy="731837"/>
            </a:xfrm>
            <a:prstGeom prst="straightConnector1">
              <a:avLst/>
            </a:prstGeom>
            <a:noFill/>
            <a:ln w="9525">
              <a:solidFill>
                <a:schemeClr val="tx1"/>
              </a:solidFill>
              <a:round/>
              <a:headEnd/>
              <a:tailEnd type="triangle" w="med" len="med"/>
            </a:ln>
          </p:spPr>
        </p:cxnSp>
        <p:sp>
          <p:nvSpPr>
            <p:cNvPr id="17" name="Oval 15"/>
            <p:cNvSpPr>
              <a:spLocks noChangeArrowheads="1"/>
            </p:cNvSpPr>
            <p:nvPr/>
          </p:nvSpPr>
          <p:spPr bwMode="auto">
            <a:xfrm>
              <a:off x="685800" y="5334000"/>
              <a:ext cx="1295400" cy="5334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Cellular</a:t>
              </a:r>
            </a:p>
            <a:p>
              <a:r>
                <a:rPr lang="en-US" sz="1400">
                  <a:solidFill>
                    <a:schemeClr val="bg1"/>
                  </a:solidFill>
                </a:rPr>
                <a:t>Networks</a:t>
              </a:r>
            </a:p>
          </p:txBody>
        </p:sp>
        <p:sp>
          <p:nvSpPr>
            <p:cNvPr id="18" name="Oval 16"/>
            <p:cNvSpPr>
              <a:spLocks noChangeArrowheads="1"/>
            </p:cNvSpPr>
            <p:nvPr/>
          </p:nvSpPr>
          <p:spPr bwMode="auto">
            <a:xfrm>
              <a:off x="3581400" y="5410200"/>
              <a:ext cx="1905000" cy="676275"/>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Wireless Sensor </a:t>
              </a:r>
            </a:p>
            <a:p>
              <a:r>
                <a:rPr lang="en-US" sz="1400">
                  <a:solidFill>
                    <a:schemeClr val="bg1"/>
                  </a:solidFill>
                </a:rPr>
                <a:t>Networks</a:t>
              </a:r>
            </a:p>
          </p:txBody>
        </p:sp>
        <p:sp>
          <p:nvSpPr>
            <p:cNvPr id="19" name="Oval 17"/>
            <p:cNvSpPr>
              <a:spLocks noChangeArrowheads="1"/>
            </p:cNvSpPr>
            <p:nvPr/>
          </p:nvSpPr>
          <p:spPr bwMode="auto">
            <a:xfrm>
              <a:off x="5562600" y="5410200"/>
              <a:ext cx="1524000" cy="70485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Wireless Mesh</a:t>
              </a:r>
            </a:p>
            <a:p>
              <a:r>
                <a:rPr lang="en-US" sz="1400">
                  <a:solidFill>
                    <a:schemeClr val="bg1"/>
                  </a:solidFill>
                </a:rPr>
                <a:t>Networks</a:t>
              </a:r>
            </a:p>
          </p:txBody>
        </p:sp>
        <p:sp>
          <p:nvSpPr>
            <p:cNvPr id="20" name="Oval 18"/>
            <p:cNvSpPr>
              <a:spLocks noChangeArrowheads="1"/>
            </p:cNvSpPr>
            <p:nvPr/>
          </p:nvSpPr>
          <p:spPr bwMode="auto">
            <a:xfrm>
              <a:off x="7315200" y="5334000"/>
              <a:ext cx="1828800" cy="73025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Car-to-car </a:t>
              </a:r>
            </a:p>
            <a:p>
              <a:r>
                <a:rPr lang="en-US" sz="1400">
                  <a:solidFill>
                    <a:schemeClr val="bg1"/>
                  </a:solidFill>
                </a:rPr>
                <a:t>Networks</a:t>
              </a:r>
            </a:p>
            <a:p>
              <a:r>
                <a:rPr lang="en-US" sz="1400">
                  <a:solidFill>
                    <a:schemeClr val="bg1"/>
                  </a:solidFill>
                </a:rPr>
                <a:t>(VANETs)</a:t>
              </a:r>
            </a:p>
          </p:txBody>
        </p:sp>
        <p:sp>
          <p:nvSpPr>
            <p:cNvPr id="21" name="Oval 19"/>
            <p:cNvSpPr>
              <a:spLocks noChangeArrowheads="1"/>
            </p:cNvSpPr>
            <p:nvPr/>
          </p:nvSpPr>
          <p:spPr bwMode="auto">
            <a:xfrm>
              <a:off x="381000" y="3886200"/>
              <a:ext cx="1905000" cy="676275"/>
            </a:xfrm>
            <a:prstGeom prst="ellipse">
              <a:avLst/>
            </a:prstGeom>
            <a:solidFill>
              <a:srgbClr val="FFFF00"/>
            </a:solidFill>
            <a:ln w="9525">
              <a:solidFill>
                <a:schemeClr val="tx1"/>
              </a:solidFill>
              <a:round/>
              <a:headEnd/>
              <a:tailEnd/>
            </a:ln>
          </p:spPr>
          <p:txBody>
            <a:bodyPr wrap="none" anchor="ctr"/>
            <a:lstStyle/>
            <a:p>
              <a:r>
                <a:rPr lang="en-US" sz="1200" dirty="0"/>
                <a:t>Infrastructure-based</a:t>
              </a:r>
            </a:p>
            <a:p>
              <a:r>
                <a:rPr lang="en-US" sz="1200" dirty="0"/>
                <a:t>(</a:t>
              </a:r>
              <a:r>
                <a:rPr lang="en-US" sz="1200" dirty="0" err="1"/>
                <a:t>hub&amp;spoke</a:t>
              </a:r>
              <a:r>
                <a:rPr lang="en-US" sz="1200" dirty="0"/>
                <a:t>)</a:t>
              </a:r>
            </a:p>
          </p:txBody>
        </p:sp>
        <p:sp>
          <p:nvSpPr>
            <p:cNvPr id="22" name="Oval 20"/>
            <p:cNvSpPr>
              <a:spLocks noChangeArrowheads="1"/>
            </p:cNvSpPr>
            <p:nvPr/>
          </p:nvSpPr>
          <p:spPr bwMode="auto">
            <a:xfrm>
              <a:off x="152400" y="4876800"/>
              <a:ext cx="958564" cy="304800"/>
            </a:xfrm>
            <a:prstGeom prst="ellipse">
              <a:avLst/>
            </a:prstGeom>
            <a:solidFill>
              <a:schemeClr val="hlink"/>
            </a:solidFill>
            <a:ln w="9525">
              <a:solidFill>
                <a:schemeClr val="tx1"/>
              </a:solidFill>
              <a:round/>
              <a:headEnd/>
              <a:tailEnd/>
            </a:ln>
          </p:spPr>
          <p:txBody>
            <a:bodyPr wrap="none" anchor="ctr"/>
            <a:lstStyle/>
            <a:p>
              <a:r>
                <a:rPr lang="en-US" sz="1400" dirty="0">
                  <a:solidFill>
                    <a:schemeClr val="bg1"/>
                  </a:solidFill>
                </a:rPr>
                <a:t>802.11</a:t>
              </a:r>
            </a:p>
          </p:txBody>
        </p:sp>
        <p:sp>
          <p:nvSpPr>
            <p:cNvPr id="23" name="Oval 21"/>
            <p:cNvSpPr>
              <a:spLocks noChangeArrowheads="1"/>
            </p:cNvSpPr>
            <p:nvPr/>
          </p:nvSpPr>
          <p:spPr bwMode="auto">
            <a:xfrm>
              <a:off x="1600200" y="4876800"/>
              <a:ext cx="838200" cy="304800"/>
            </a:xfrm>
            <a:prstGeom prst="ellipse">
              <a:avLst/>
            </a:prstGeom>
            <a:solidFill>
              <a:schemeClr val="hlink"/>
            </a:solidFill>
            <a:ln w="9525">
              <a:solidFill>
                <a:schemeClr val="tx1"/>
              </a:solidFill>
              <a:round/>
              <a:headEnd/>
              <a:tailEnd/>
            </a:ln>
          </p:spPr>
          <p:txBody>
            <a:bodyPr wrap="none" anchor="ctr"/>
            <a:lstStyle/>
            <a:p>
              <a:r>
                <a:rPr lang="en-US" sz="1400" dirty="0">
                  <a:solidFill>
                    <a:schemeClr val="bg1"/>
                  </a:solidFill>
                </a:rPr>
                <a:t>802.16</a:t>
              </a:r>
            </a:p>
          </p:txBody>
        </p:sp>
        <p:cxnSp>
          <p:nvCxnSpPr>
            <p:cNvPr id="24" name="AutoShape 22"/>
            <p:cNvCxnSpPr>
              <a:cxnSpLocks noChangeShapeType="1"/>
              <a:stCxn id="7" idx="4"/>
              <a:endCxn id="10" idx="0"/>
            </p:cNvCxnSpPr>
            <p:nvPr/>
          </p:nvCxnSpPr>
          <p:spPr bwMode="auto">
            <a:xfrm flipH="1">
              <a:off x="5448300" y="3206750"/>
              <a:ext cx="990600" cy="679450"/>
            </a:xfrm>
            <a:prstGeom prst="straightConnector1">
              <a:avLst/>
            </a:prstGeom>
            <a:noFill/>
            <a:ln w="9525">
              <a:solidFill>
                <a:schemeClr val="tx1"/>
              </a:solidFill>
              <a:round/>
              <a:headEnd/>
              <a:tailEnd type="triangle" w="med" len="med"/>
            </a:ln>
          </p:spPr>
        </p:cxnSp>
        <p:cxnSp>
          <p:nvCxnSpPr>
            <p:cNvPr id="25" name="AutoShape 23"/>
            <p:cNvCxnSpPr>
              <a:cxnSpLocks noChangeShapeType="1"/>
              <a:stCxn id="10" idx="4"/>
              <a:endCxn id="19" idx="0"/>
            </p:cNvCxnSpPr>
            <p:nvPr/>
          </p:nvCxnSpPr>
          <p:spPr bwMode="auto">
            <a:xfrm>
              <a:off x="5448300" y="4562475"/>
              <a:ext cx="876300" cy="847725"/>
            </a:xfrm>
            <a:prstGeom prst="straightConnector1">
              <a:avLst/>
            </a:prstGeom>
            <a:noFill/>
            <a:ln w="9525">
              <a:solidFill>
                <a:schemeClr val="tx1"/>
              </a:solidFill>
              <a:round/>
              <a:headEnd/>
              <a:tailEnd type="triangle" w="med" len="med"/>
            </a:ln>
          </p:spPr>
        </p:cxnSp>
        <p:sp>
          <p:nvSpPr>
            <p:cNvPr id="26" name="Oval 24"/>
            <p:cNvSpPr>
              <a:spLocks noChangeArrowheads="1"/>
            </p:cNvSpPr>
            <p:nvPr/>
          </p:nvSpPr>
          <p:spPr bwMode="auto">
            <a:xfrm>
              <a:off x="3352800" y="4876800"/>
              <a:ext cx="1066800" cy="3048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Bluetooth</a:t>
              </a:r>
            </a:p>
          </p:txBody>
        </p:sp>
        <p:cxnSp>
          <p:nvCxnSpPr>
            <p:cNvPr id="27" name="AutoShape 25"/>
            <p:cNvCxnSpPr>
              <a:cxnSpLocks noChangeShapeType="1"/>
              <a:stCxn id="21" idx="4"/>
              <a:endCxn id="22" idx="0"/>
            </p:cNvCxnSpPr>
            <p:nvPr/>
          </p:nvCxnSpPr>
          <p:spPr bwMode="auto">
            <a:xfrm flipH="1">
              <a:off x="631682" y="4562475"/>
              <a:ext cx="701818" cy="314325"/>
            </a:xfrm>
            <a:prstGeom prst="straightConnector1">
              <a:avLst/>
            </a:prstGeom>
            <a:noFill/>
            <a:ln w="9525">
              <a:solidFill>
                <a:schemeClr val="tx1"/>
              </a:solidFill>
              <a:round/>
              <a:headEnd/>
              <a:tailEnd type="triangle" w="med" len="med"/>
            </a:ln>
          </p:spPr>
        </p:cxnSp>
        <p:cxnSp>
          <p:nvCxnSpPr>
            <p:cNvPr id="28" name="AutoShape 26"/>
            <p:cNvCxnSpPr>
              <a:cxnSpLocks noChangeShapeType="1"/>
              <a:stCxn id="21" idx="4"/>
              <a:endCxn id="17" idx="0"/>
            </p:cNvCxnSpPr>
            <p:nvPr/>
          </p:nvCxnSpPr>
          <p:spPr bwMode="auto">
            <a:xfrm>
              <a:off x="1333500" y="4562475"/>
              <a:ext cx="0" cy="771525"/>
            </a:xfrm>
            <a:prstGeom prst="straightConnector1">
              <a:avLst/>
            </a:prstGeom>
            <a:noFill/>
            <a:ln w="9525">
              <a:solidFill>
                <a:schemeClr val="tx1"/>
              </a:solidFill>
              <a:round/>
              <a:headEnd/>
              <a:tailEnd type="triangle" w="med" len="med"/>
            </a:ln>
          </p:spPr>
        </p:cxnSp>
        <p:cxnSp>
          <p:nvCxnSpPr>
            <p:cNvPr id="29" name="AutoShape 27"/>
            <p:cNvCxnSpPr>
              <a:cxnSpLocks noChangeShapeType="1"/>
              <a:stCxn id="21" idx="4"/>
              <a:endCxn id="23" idx="0"/>
            </p:cNvCxnSpPr>
            <p:nvPr/>
          </p:nvCxnSpPr>
          <p:spPr bwMode="auto">
            <a:xfrm>
              <a:off x="1333500" y="4562475"/>
              <a:ext cx="685800" cy="314325"/>
            </a:xfrm>
            <a:prstGeom prst="straightConnector1">
              <a:avLst/>
            </a:prstGeom>
            <a:noFill/>
            <a:ln w="9525">
              <a:solidFill>
                <a:schemeClr val="tx1"/>
              </a:solidFill>
              <a:round/>
              <a:headEnd/>
              <a:tailEnd type="triangle" w="med" len="med"/>
            </a:ln>
          </p:spPr>
        </p:cxnSp>
        <p:sp>
          <p:nvSpPr>
            <p:cNvPr id="30" name="Oval 28"/>
            <p:cNvSpPr>
              <a:spLocks noChangeArrowheads="1"/>
            </p:cNvSpPr>
            <p:nvPr/>
          </p:nvSpPr>
          <p:spPr bwMode="auto">
            <a:xfrm>
              <a:off x="2438400" y="4876800"/>
              <a:ext cx="762000" cy="3048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802.11</a:t>
              </a:r>
            </a:p>
          </p:txBody>
        </p:sp>
        <p:cxnSp>
          <p:nvCxnSpPr>
            <p:cNvPr id="31" name="AutoShape 29"/>
            <p:cNvCxnSpPr>
              <a:cxnSpLocks noChangeShapeType="1"/>
              <a:stCxn id="8" idx="4"/>
              <a:endCxn id="30" idx="0"/>
            </p:cNvCxnSpPr>
            <p:nvPr/>
          </p:nvCxnSpPr>
          <p:spPr bwMode="auto">
            <a:xfrm flipH="1">
              <a:off x="2819400" y="4605338"/>
              <a:ext cx="457200" cy="271462"/>
            </a:xfrm>
            <a:prstGeom prst="straightConnector1">
              <a:avLst/>
            </a:prstGeom>
            <a:noFill/>
            <a:ln w="9525">
              <a:solidFill>
                <a:schemeClr val="tx1"/>
              </a:solidFill>
              <a:round/>
              <a:headEnd/>
              <a:tailEnd type="triangle" w="med" len="med"/>
            </a:ln>
          </p:spPr>
        </p:cxnSp>
        <p:cxnSp>
          <p:nvCxnSpPr>
            <p:cNvPr id="32" name="AutoShape 30"/>
            <p:cNvCxnSpPr>
              <a:cxnSpLocks noChangeShapeType="1"/>
              <a:stCxn id="8" idx="4"/>
              <a:endCxn id="26" idx="0"/>
            </p:cNvCxnSpPr>
            <p:nvPr/>
          </p:nvCxnSpPr>
          <p:spPr bwMode="auto">
            <a:xfrm>
              <a:off x="3276600" y="4605338"/>
              <a:ext cx="609600" cy="271462"/>
            </a:xfrm>
            <a:prstGeom prst="straightConnector1">
              <a:avLst/>
            </a:prstGeom>
            <a:noFill/>
            <a:ln w="9525">
              <a:solidFill>
                <a:schemeClr val="tx1"/>
              </a:solidFill>
              <a:round/>
              <a:headEnd/>
              <a:tailEnd type="triangle" w="med" len="med"/>
            </a:ln>
          </p:spPr>
        </p:cxnSp>
        <p:cxnSp>
          <p:nvCxnSpPr>
            <p:cNvPr id="33" name="AutoShape 31"/>
            <p:cNvCxnSpPr>
              <a:cxnSpLocks noChangeShapeType="1"/>
              <a:stCxn id="11" idx="4"/>
              <a:endCxn id="20" idx="0"/>
            </p:cNvCxnSpPr>
            <p:nvPr/>
          </p:nvCxnSpPr>
          <p:spPr bwMode="auto">
            <a:xfrm>
              <a:off x="8229600" y="4616450"/>
              <a:ext cx="0" cy="717550"/>
            </a:xfrm>
            <a:prstGeom prst="straightConnector1">
              <a:avLst/>
            </a:prstGeom>
            <a:noFill/>
            <a:ln w="9525">
              <a:solidFill>
                <a:schemeClr val="tx1"/>
              </a:solidFill>
              <a:round/>
              <a:headEnd/>
              <a:tailEnd type="triangle" w="med" len="med"/>
            </a:ln>
          </p:spPr>
        </p:cxnSp>
      </p:gr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124324"/>
          </a:xfrm>
        </p:spPr>
        <p:txBody>
          <a:bodyPr/>
          <a:lstStyle/>
          <a:p>
            <a:pPr lvl="0">
              <a:defRPr/>
            </a:pPr>
            <a:r>
              <a:rPr lang="en-GB" sz="3600" b="1" dirty="0" smtClean="0"/>
              <a:t>Wireless Mesh Networks(WMNs)</a:t>
            </a:r>
            <a:endParaRPr lang="en-GB" sz="3600" b="1" dirty="0"/>
          </a:p>
        </p:txBody>
      </p:sp>
      <p:sp>
        <p:nvSpPr>
          <p:cNvPr id="3" name="Content Placeholder 2"/>
          <p:cNvSpPr>
            <a:spLocks noGrp="1"/>
          </p:cNvSpPr>
          <p:nvPr>
            <p:ph idx="1"/>
          </p:nvPr>
        </p:nvSpPr>
        <p:spPr>
          <a:xfrm>
            <a:off x="549275" y="1231900"/>
            <a:ext cx="8042276" cy="4711701"/>
          </a:xfrm>
        </p:spPr>
        <p:txBody>
          <a:bodyPr>
            <a:normAutofit fontScale="92500" lnSpcReduction="10000"/>
          </a:bodyPr>
          <a:lstStyle/>
          <a:p>
            <a:pPr>
              <a:defRPr/>
            </a:pPr>
            <a:r>
              <a:rPr lang="en-US" dirty="0" smtClean="0">
                <a:latin typeface="Comic Sans MS" pitchFamily="66" charset="0"/>
              </a:rPr>
              <a:t>The term 'wireless mesh networks' describes wireless networks in which each node can communicate directly with one or more peer nodes. </a:t>
            </a:r>
          </a:p>
          <a:p>
            <a:pPr>
              <a:defRPr/>
            </a:pPr>
            <a:r>
              <a:rPr lang="en-US" dirty="0" smtClean="0">
                <a:latin typeface="Comic Sans MS" pitchFamily="66" charset="0"/>
              </a:rPr>
              <a:t>The term 'mesh' originally used to suggest that all nodes were connected to all other nodes, but most modern meshes connect only a sub-set of nodes to each other. </a:t>
            </a:r>
          </a:p>
          <a:p>
            <a:pPr>
              <a:defRPr/>
            </a:pPr>
            <a:r>
              <a:rPr lang="en-US" dirty="0" smtClean="0">
                <a:latin typeface="Comic Sans MS" pitchFamily="66" charset="0"/>
              </a:rPr>
              <a:t>Still, this is quite different than traditional wireless networks, which require centralized access points to mediate the wireless connection. </a:t>
            </a:r>
          </a:p>
          <a:p>
            <a:pPr>
              <a:defRPr/>
            </a:pPr>
            <a:r>
              <a:rPr lang="en-US" dirty="0" smtClean="0">
                <a:latin typeface="Comic Sans MS" pitchFamily="66" charset="0"/>
              </a:rPr>
              <a:t>Even two 802.11b nodes that are side-by-side in infrastructure mode must send data to each other through the access point. </a:t>
            </a:r>
          </a:p>
          <a:p>
            <a:pPr>
              <a:buFont typeface="Arial" pitchFamily="34" charset="0"/>
              <a:buChar char="•"/>
              <a:defRPr/>
            </a:pPr>
            <a:endParaRPr lang="en-US" dirty="0" smtClean="0">
              <a:latin typeface="Comic Sans MS" pitchFamily="66" charset="0"/>
            </a:endParaRP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305425" cy="844924"/>
          </a:xfrm>
        </p:spPr>
        <p:txBody>
          <a:bodyPr/>
          <a:lstStyle/>
          <a:p>
            <a:r>
              <a:rPr lang="en-GB" sz="3600" b="1" dirty="0" smtClean="0"/>
              <a:t>WMN</a:t>
            </a:r>
            <a:endParaRPr lang="en-GB" sz="3600" b="1" dirty="0"/>
          </a:p>
        </p:txBody>
      </p:sp>
      <p:sp>
        <p:nvSpPr>
          <p:cNvPr id="3" name="Content Placeholder 2"/>
          <p:cNvSpPr>
            <a:spLocks noGrp="1"/>
          </p:cNvSpPr>
          <p:nvPr>
            <p:ph idx="1"/>
          </p:nvPr>
        </p:nvSpPr>
        <p:spPr>
          <a:xfrm>
            <a:off x="549275" y="1155700"/>
            <a:ext cx="8042276" cy="4787901"/>
          </a:xfrm>
        </p:spPr>
        <p:txBody>
          <a:bodyPr>
            <a:normAutofit fontScale="47500" lnSpcReduction="20000"/>
          </a:bodyPr>
          <a:lstStyle/>
          <a:p>
            <a:pPr algn="just">
              <a:lnSpc>
                <a:spcPct val="110000"/>
              </a:lnSpc>
              <a:spcBef>
                <a:spcPts val="0"/>
              </a:spcBef>
              <a:spcAft>
                <a:spcPts val="1200"/>
              </a:spcAft>
            </a:pPr>
            <a:r>
              <a:rPr lang="en-US" sz="3600" dirty="0" smtClean="0">
                <a:latin typeface="Comic Sans MS" pitchFamily="66" charset="0"/>
              </a:rPr>
              <a:t>Nodes are comprised of mesh routers and mesh clients.</a:t>
            </a:r>
          </a:p>
          <a:p>
            <a:pPr algn="just">
              <a:lnSpc>
                <a:spcPct val="110000"/>
              </a:lnSpc>
              <a:spcBef>
                <a:spcPts val="0"/>
              </a:spcBef>
              <a:spcAft>
                <a:spcPts val="1200"/>
              </a:spcAft>
            </a:pPr>
            <a:r>
              <a:rPr lang="en-US" sz="3600" dirty="0" smtClean="0">
                <a:latin typeface="Comic Sans MS" pitchFamily="66" charset="0"/>
              </a:rPr>
              <a:t>Each node operates not only as a host but also as a router, forwarding  packets on behalf of  other nodes that may not be within direct wireless transmission range of their destinations.</a:t>
            </a:r>
          </a:p>
          <a:p>
            <a:pPr algn="just">
              <a:lnSpc>
                <a:spcPct val="110000"/>
              </a:lnSpc>
              <a:spcBef>
                <a:spcPts val="0"/>
              </a:spcBef>
              <a:spcAft>
                <a:spcPts val="1200"/>
              </a:spcAft>
            </a:pPr>
            <a:r>
              <a:rPr lang="en-US" sz="3600" dirty="0" smtClean="0">
                <a:latin typeface="Comic Sans MS" pitchFamily="66" charset="0"/>
              </a:rPr>
              <a:t>A WMN is dynamically self-organized and self-configured, with the nodes in the network automatically establishing and maintaining mesh connectivity among themselves </a:t>
            </a:r>
          </a:p>
          <a:p>
            <a:pPr algn="just">
              <a:lnSpc>
                <a:spcPct val="110000"/>
              </a:lnSpc>
              <a:spcBef>
                <a:spcPts val="0"/>
              </a:spcBef>
              <a:spcAft>
                <a:spcPts val="1200"/>
              </a:spcAft>
            </a:pPr>
            <a:r>
              <a:rPr lang="en-US" sz="3600" dirty="0" smtClean="0">
                <a:latin typeface="Comic Sans MS" pitchFamily="66" charset="0"/>
              </a:rPr>
              <a:t>Extend the range and link robustness of existing Wi-Fi’s by  allowing mesh-style multi-hopping</a:t>
            </a:r>
          </a:p>
          <a:p>
            <a:pPr algn="just">
              <a:lnSpc>
                <a:spcPct val="110000"/>
              </a:lnSpc>
              <a:spcBef>
                <a:spcPts val="0"/>
              </a:spcBef>
              <a:spcAft>
                <a:spcPts val="1200"/>
              </a:spcAft>
            </a:pPr>
            <a:r>
              <a:rPr lang="en-US" sz="3600" dirty="0" smtClean="0">
                <a:latin typeface="Comic Sans MS" pitchFamily="66" charset="0"/>
              </a:rPr>
              <a:t>Every user  becomes a relay point or router for network traffic</a:t>
            </a:r>
          </a:p>
          <a:p>
            <a:pPr algn="just">
              <a:lnSpc>
                <a:spcPct val="110000"/>
              </a:lnSpc>
              <a:spcBef>
                <a:spcPts val="0"/>
              </a:spcBef>
              <a:spcAft>
                <a:spcPts val="1200"/>
              </a:spcAft>
            </a:pPr>
            <a:r>
              <a:rPr lang="en-US" sz="3600" dirty="0" smtClean="0">
                <a:latin typeface="Comic Sans MS" pitchFamily="66" charset="0"/>
              </a:rPr>
              <a:t>802.11 capable antennas placed on rooftops allow a large area coverage</a:t>
            </a:r>
          </a:p>
          <a:p>
            <a:pPr algn="just">
              <a:lnSpc>
                <a:spcPct val="110000"/>
              </a:lnSpc>
              <a:spcBef>
                <a:spcPts val="0"/>
              </a:spcBef>
              <a:spcAft>
                <a:spcPts val="1200"/>
              </a:spcAft>
            </a:pPr>
            <a:r>
              <a:rPr lang="en-US" sz="3600" dirty="0" smtClean="0">
                <a:latin typeface="Comic Sans MS" pitchFamily="66" charset="0"/>
              </a:rPr>
              <a:t>The gateway/bridge functionalities in mesh routers enable the integration of WMNs with various existing wireless networks such as cellular, wireless sensor, wireless-fidelity (Wi-Fi), worldwide inter   operability for microwave access (</a:t>
            </a:r>
            <a:r>
              <a:rPr lang="en-US" sz="3600" dirty="0" err="1" smtClean="0">
                <a:latin typeface="Comic Sans MS" pitchFamily="66" charset="0"/>
              </a:rPr>
              <a:t>WiMAX</a:t>
            </a:r>
            <a:r>
              <a:rPr lang="en-US" sz="3600" dirty="0" smtClean="0">
                <a:latin typeface="Comic Sans MS" pitchFamily="66" charset="0"/>
              </a:rPr>
              <a:t>) networks.</a:t>
            </a:r>
          </a:p>
          <a:p>
            <a:pPr>
              <a:lnSpc>
                <a:spcPct val="80000"/>
              </a:lnSpc>
              <a:spcAft>
                <a:spcPts val="1200"/>
              </a:spcAft>
            </a:pPr>
            <a:endParaRPr lang="en-US" dirty="0" smtClean="0">
              <a:latin typeface="Comic Sans MS" pitchFamily="66" charset="0"/>
            </a:endParaRPr>
          </a:p>
          <a:p>
            <a:pPr>
              <a:spcAft>
                <a:spcPts val="1200"/>
              </a:spcAft>
            </a:pPr>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latin typeface="Comic Sans MS" pitchFamily="66" charset="0"/>
              </a:rPr>
              <a:t>Network Architecture</a:t>
            </a:r>
            <a:endParaRPr lang="en-GB" sz="3600" b="1" dirty="0"/>
          </a:p>
        </p:txBody>
      </p:sp>
      <p:sp>
        <p:nvSpPr>
          <p:cNvPr id="3" name="Content Placeholder 2"/>
          <p:cNvSpPr>
            <a:spLocks noGrp="1"/>
          </p:cNvSpPr>
          <p:nvPr>
            <p:ph idx="1"/>
          </p:nvPr>
        </p:nvSpPr>
        <p:spPr/>
        <p:txBody>
          <a:bodyPr>
            <a:normAutofit/>
          </a:bodyPr>
          <a:lstStyle/>
          <a:p>
            <a:pPr algn="just">
              <a:lnSpc>
                <a:spcPct val="80000"/>
              </a:lnSpc>
              <a:defRPr/>
            </a:pPr>
            <a:r>
              <a:rPr lang="en-US" dirty="0" smtClean="0">
                <a:latin typeface="Comic Sans MS" pitchFamily="66" charset="0"/>
              </a:rPr>
              <a:t>WMNs consist of two types of nodes: </a:t>
            </a:r>
          </a:p>
          <a:p>
            <a:pPr lvl="1" algn="just">
              <a:lnSpc>
                <a:spcPct val="80000"/>
              </a:lnSpc>
              <a:buFont typeface="Wingdings" pitchFamily="2" charset="2"/>
              <a:buChar char="§"/>
              <a:defRPr/>
            </a:pPr>
            <a:r>
              <a:rPr lang="en-US" dirty="0" smtClean="0">
                <a:solidFill>
                  <a:srgbClr val="7030A0"/>
                </a:solidFill>
                <a:latin typeface="Comic Sans MS" pitchFamily="66" charset="0"/>
              </a:rPr>
              <a:t>Mesh Routers and Mesh Clients</a:t>
            </a:r>
            <a:r>
              <a:rPr lang="en-US" dirty="0" smtClean="0">
                <a:latin typeface="Comic Sans MS" pitchFamily="66" charset="0"/>
              </a:rPr>
              <a:t>. </a:t>
            </a:r>
          </a:p>
          <a:p>
            <a:pPr algn="just">
              <a:lnSpc>
                <a:spcPct val="80000"/>
              </a:lnSpc>
              <a:defRPr/>
            </a:pPr>
            <a:r>
              <a:rPr lang="en-US" dirty="0" smtClean="0">
                <a:latin typeface="Comic Sans MS" pitchFamily="66" charset="0"/>
              </a:rPr>
              <a:t>A wireless mesh router contains additional routing functions to  support mesh networking.</a:t>
            </a:r>
          </a:p>
          <a:p>
            <a:pPr algn="just">
              <a:lnSpc>
                <a:spcPct val="80000"/>
              </a:lnSpc>
              <a:defRPr/>
            </a:pPr>
            <a:r>
              <a:rPr lang="en-US" dirty="0" smtClean="0">
                <a:latin typeface="Comic Sans MS" pitchFamily="66" charset="0"/>
              </a:rPr>
              <a:t>It is equipped with multiple wireless interfaces built    on either the same or different wireless access    technologies.</a:t>
            </a:r>
          </a:p>
          <a:p>
            <a:pPr algn="just">
              <a:lnSpc>
                <a:spcPct val="80000"/>
              </a:lnSpc>
              <a:defRPr/>
            </a:pPr>
            <a:r>
              <a:rPr lang="en-US" dirty="0" smtClean="0">
                <a:latin typeface="Comic Sans MS" pitchFamily="66" charset="0"/>
              </a:rPr>
              <a:t>A wireless mesh router can achieve the same coverage as a conventional router but with much lower transmission power through multi-hop communications.</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3600" b="1" dirty="0" smtClean="0">
                <a:latin typeface="Comic Sans MS" pitchFamily="66" charset="0"/>
              </a:rPr>
              <a:t>Network Architecture Classification</a:t>
            </a:r>
            <a:endParaRPr lang="en-GB" b="1" dirty="0"/>
          </a:p>
        </p:txBody>
      </p:sp>
      <p:sp>
        <p:nvSpPr>
          <p:cNvPr id="3" name="Content Placeholder 2"/>
          <p:cNvSpPr>
            <a:spLocks noGrp="1"/>
          </p:cNvSpPr>
          <p:nvPr>
            <p:ph idx="1"/>
          </p:nvPr>
        </p:nvSpPr>
        <p:spPr/>
        <p:txBody>
          <a:bodyPr/>
          <a:lstStyle/>
          <a:p>
            <a:pPr marL="609600" indent="-609600">
              <a:lnSpc>
                <a:spcPct val="80000"/>
              </a:lnSpc>
              <a:buFont typeface="+mj-lt"/>
              <a:buAutoNum type="arabicPeriod"/>
              <a:defRPr/>
            </a:pPr>
            <a:r>
              <a:rPr lang="en-US" dirty="0" smtClean="0">
                <a:solidFill>
                  <a:schemeClr val="tx1"/>
                </a:solidFill>
                <a:latin typeface="Comic Sans MS" pitchFamily="66" charset="0"/>
              </a:rPr>
              <a:t>INFRASTRUCTURE MESHING</a:t>
            </a:r>
          </a:p>
          <a:p>
            <a:pPr marL="609600" indent="-609600">
              <a:lnSpc>
                <a:spcPct val="80000"/>
              </a:lnSpc>
              <a:buFont typeface="+mj-lt"/>
              <a:buAutoNum type="arabicPeriod"/>
              <a:defRPr/>
            </a:pPr>
            <a:endParaRPr lang="en-US" dirty="0" smtClean="0">
              <a:solidFill>
                <a:schemeClr val="tx1"/>
              </a:solidFill>
              <a:latin typeface="Comic Sans MS" pitchFamily="66" charset="0"/>
            </a:endParaRPr>
          </a:p>
          <a:p>
            <a:pPr marL="609600" indent="-609600">
              <a:lnSpc>
                <a:spcPct val="80000"/>
              </a:lnSpc>
              <a:buFont typeface="+mj-lt"/>
              <a:buAutoNum type="arabicPeriod"/>
              <a:defRPr/>
            </a:pPr>
            <a:r>
              <a:rPr lang="en-US" dirty="0" smtClean="0">
                <a:solidFill>
                  <a:schemeClr val="tx1"/>
                </a:solidFill>
                <a:latin typeface="Comic Sans MS" pitchFamily="66" charset="0"/>
              </a:rPr>
              <a:t>CLIENT MESH NETWORKING</a:t>
            </a:r>
          </a:p>
          <a:p>
            <a:pPr marL="609600" indent="-609600">
              <a:lnSpc>
                <a:spcPct val="80000"/>
              </a:lnSpc>
              <a:buFont typeface="+mj-lt"/>
              <a:buAutoNum type="arabicPeriod"/>
              <a:defRPr/>
            </a:pPr>
            <a:endParaRPr lang="en-US" dirty="0" smtClean="0">
              <a:solidFill>
                <a:schemeClr val="tx1"/>
              </a:solidFill>
              <a:latin typeface="Comic Sans MS" pitchFamily="66" charset="0"/>
            </a:endParaRPr>
          </a:p>
          <a:p>
            <a:pPr marL="609600" indent="-609600">
              <a:lnSpc>
                <a:spcPct val="80000"/>
              </a:lnSpc>
              <a:buFont typeface="+mj-lt"/>
              <a:buAutoNum type="arabicPeriod"/>
              <a:defRPr/>
            </a:pPr>
            <a:r>
              <a:rPr lang="en-US" dirty="0" smtClean="0">
                <a:solidFill>
                  <a:schemeClr val="tx1"/>
                </a:solidFill>
                <a:latin typeface="Comic Sans MS" pitchFamily="66" charset="0"/>
              </a:rPr>
              <a:t>HYBRID MESH NETWORKING</a:t>
            </a:r>
            <a:endParaRPr lang="en-GB" dirty="0">
              <a:solidFill>
                <a:schemeClr val="tx1"/>
              </a:solidFill>
            </a:endParaRP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1336956"/>
          </a:xfrm>
        </p:spPr>
        <p:txBody>
          <a:bodyPr/>
          <a:lstStyle/>
          <a:p>
            <a:r>
              <a:rPr lang="en-US" sz="3600" b="1" dirty="0" smtClean="0">
                <a:solidFill>
                  <a:schemeClr val="tx1"/>
                </a:solidFill>
                <a:latin typeface="Comic Sans MS" pitchFamily="66" charset="0"/>
              </a:rPr>
              <a:t>INFRASTRUCTURE MESHING</a:t>
            </a:r>
            <a:endParaRPr lang="en-GB" sz="3600" b="1" dirty="0">
              <a:solidFill>
                <a:schemeClr val="tx1"/>
              </a:solidFill>
            </a:endParaRPr>
          </a:p>
        </p:txBody>
      </p:sp>
      <p:pic>
        <p:nvPicPr>
          <p:cNvPr id="4" name="Picture 3"/>
          <p:cNvPicPr>
            <a:picLocks noChangeAspect="1" noChangeArrowheads="1"/>
          </p:cNvPicPr>
          <p:nvPr/>
        </p:nvPicPr>
        <p:blipFill>
          <a:blip r:embed="rId2" cstate="print"/>
          <a:srcRect/>
          <a:stretch>
            <a:fillRect/>
          </a:stretch>
        </p:blipFill>
        <p:spPr bwMode="auto">
          <a:xfrm>
            <a:off x="549275" y="1435317"/>
            <a:ext cx="8054810" cy="4609883"/>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45125" cy="1336956"/>
          </a:xfrm>
        </p:spPr>
        <p:txBody>
          <a:bodyPr/>
          <a:lstStyle/>
          <a:p>
            <a:r>
              <a:rPr lang="en-US" sz="3600" b="1" dirty="0" smtClean="0">
                <a:solidFill>
                  <a:schemeClr val="tx1"/>
                </a:solidFill>
                <a:latin typeface="Comic Sans MS" pitchFamily="66" charset="0"/>
              </a:rPr>
              <a:t>INFRASTRUCTURE MESHING</a:t>
            </a:r>
            <a:endParaRPr lang="en-GB" sz="3600" dirty="0"/>
          </a:p>
        </p:txBody>
      </p:sp>
      <p:sp>
        <p:nvSpPr>
          <p:cNvPr id="3" name="Content Placeholder 2"/>
          <p:cNvSpPr>
            <a:spLocks noGrp="1"/>
          </p:cNvSpPr>
          <p:nvPr>
            <p:ph idx="1"/>
          </p:nvPr>
        </p:nvSpPr>
        <p:spPr>
          <a:xfrm>
            <a:off x="549275" y="1600201"/>
            <a:ext cx="8042276" cy="4343400"/>
          </a:xfrm>
        </p:spPr>
        <p:txBody>
          <a:bodyPr>
            <a:normAutofit fontScale="92500" lnSpcReduction="20000"/>
          </a:bodyPr>
          <a:lstStyle/>
          <a:p>
            <a:pPr algn="just">
              <a:lnSpc>
                <a:spcPct val="80000"/>
              </a:lnSpc>
              <a:spcBef>
                <a:spcPts val="1200"/>
              </a:spcBef>
              <a:defRPr/>
            </a:pPr>
            <a:r>
              <a:rPr lang="en-US" dirty="0" smtClean="0">
                <a:latin typeface="Comic Sans MS" pitchFamily="66" charset="0"/>
              </a:rPr>
              <a:t>This includes mesh routers that form an infrastructure for clients that connect to them.       </a:t>
            </a:r>
          </a:p>
          <a:p>
            <a:pPr algn="just">
              <a:lnSpc>
                <a:spcPct val="80000"/>
              </a:lnSpc>
              <a:spcBef>
                <a:spcPts val="1200"/>
              </a:spcBef>
              <a:defRPr/>
            </a:pPr>
            <a:r>
              <a:rPr lang="en-US" dirty="0" smtClean="0">
                <a:latin typeface="Comic Sans MS" pitchFamily="66" charset="0"/>
              </a:rPr>
              <a:t>This can be built using various types of radio technologies    </a:t>
            </a:r>
          </a:p>
          <a:p>
            <a:pPr algn="just">
              <a:lnSpc>
                <a:spcPct val="80000"/>
              </a:lnSpc>
              <a:spcBef>
                <a:spcPts val="1200"/>
              </a:spcBef>
              <a:defRPr/>
            </a:pPr>
            <a:r>
              <a:rPr lang="en-US" dirty="0" smtClean="0">
                <a:latin typeface="Comic Sans MS" pitchFamily="66" charset="0"/>
              </a:rPr>
              <a:t>The mesh routers form a mesh of self-configuring, self-healing links among themselves. </a:t>
            </a:r>
          </a:p>
          <a:p>
            <a:pPr algn="just">
              <a:lnSpc>
                <a:spcPct val="80000"/>
              </a:lnSpc>
              <a:spcBef>
                <a:spcPts val="1200"/>
              </a:spcBef>
              <a:defRPr/>
            </a:pPr>
            <a:r>
              <a:rPr lang="en-US" dirty="0" smtClean="0">
                <a:latin typeface="Comic Sans MS" pitchFamily="66" charset="0"/>
              </a:rPr>
              <a:t>With gateway functionality, mesh routers can be connected to the Internet.</a:t>
            </a:r>
          </a:p>
          <a:p>
            <a:pPr algn="just">
              <a:lnSpc>
                <a:spcPct val="80000"/>
              </a:lnSpc>
              <a:spcBef>
                <a:spcPts val="1200"/>
              </a:spcBef>
              <a:defRPr/>
            </a:pPr>
            <a:r>
              <a:rPr lang="en-US" dirty="0" smtClean="0">
                <a:latin typeface="Comic Sans MS" pitchFamily="66" charset="0"/>
              </a:rPr>
              <a:t>It provides backbone for conventional clients and enables integration of WMNs with existing wireless networks, through gateway/bridge functionalities in mesh routers.</a:t>
            </a:r>
          </a:p>
          <a:p>
            <a:pPr algn="just">
              <a:lnSpc>
                <a:spcPct val="80000"/>
              </a:lnSpc>
              <a:spcBef>
                <a:spcPts val="1200"/>
              </a:spcBef>
              <a:defRPr/>
            </a:pPr>
            <a:r>
              <a:rPr lang="en-US" dirty="0" smtClean="0">
                <a:latin typeface="Comic Sans MS" pitchFamily="66" charset="0"/>
              </a:rPr>
              <a:t>Conventional clients with Ethernet interface can be connected to mesh routers via Ethernet links.</a:t>
            </a:r>
          </a:p>
          <a:p>
            <a:pPr algn="just">
              <a:lnSpc>
                <a:spcPct val="80000"/>
              </a:lnSpc>
              <a:spcBef>
                <a:spcPts val="1200"/>
              </a:spcBef>
              <a:defRPr/>
            </a:pPr>
            <a:r>
              <a:rPr lang="en-US" dirty="0" smtClean="0">
                <a:latin typeface="Comic Sans MS" pitchFamily="66" charset="0"/>
              </a:rPr>
              <a:t>For conventional clients with the same radio technologies as mesh routers, they can directly communicate with mesh routers.</a:t>
            </a:r>
          </a:p>
          <a:p>
            <a:pPr>
              <a:lnSpc>
                <a:spcPct val="80000"/>
              </a:lnSpc>
              <a:buFont typeface="Wingdings" pitchFamily="-124" charset="2"/>
              <a:buChar char="n"/>
              <a:defRPr/>
            </a:pPr>
            <a:endParaRPr lang="en-US" dirty="0" smtClean="0">
              <a:latin typeface="Comic Sans MS" pitchFamily="66" charset="0"/>
            </a:endParaRP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1336956"/>
          </a:xfrm>
        </p:spPr>
        <p:txBody>
          <a:bodyPr/>
          <a:lstStyle/>
          <a:p>
            <a:r>
              <a:rPr lang="en-US" sz="3600" b="1" dirty="0" smtClean="0">
                <a:solidFill>
                  <a:schemeClr val="tx1"/>
                </a:solidFill>
                <a:latin typeface="Comic Sans MS" pitchFamily="66" charset="0"/>
              </a:rPr>
              <a:t>INFRASTRUCTURE MESHING</a:t>
            </a:r>
            <a:endParaRPr lang="en-GB" sz="3600" dirty="0"/>
          </a:p>
        </p:txBody>
      </p:sp>
      <p:sp>
        <p:nvSpPr>
          <p:cNvPr id="3" name="Content Placeholder 2"/>
          <p:cNvSpPr>
            <a:spLocks noGrp="1"/>
          </p:cNvSpPr>
          <p:nvPr>
            <p:ph idx="1"/>
          </p:nvPr>
        </p:nvSpPr>
        <p:spPr/>
        <p:txBody>
          <a:bodyPr>
            <a:normAutofit fontScale="25000" lnSpcReduction="20000"/>
          </a:bodyPr>
          <a:lstStyle/>
          <a:p>
            <a:pPr>
              <a:lnSpc>
                <a:spcPct val="80000"/>
              </a:lnSpc>
              <a:defRPr/>
            </a:pPr>
            <a:r>
              <a:rPr lang="en-US" sz="8000" dirty="0" smtClean="0">
                <a:latin typeface="Comic Sans MS" pitchFamily="66" charset="0"/>
              </a:rPr>
              <a:t>If different radio technologies are used, clients must </a:t>
            </a:r>
            <a:r>
              <a:rPr lang="en-US" dirty="0" smtClean="0">
                <a:latin typeface="Comic Sans MS" pitchFamily="66" charset="0"/>
              </a:rPr>
              <a:t>    </a:t>
            </a:r>
            <a:r>
              <a:rPr lang="en-US" sz="8000" dirty="0" smtClean="0">
                <a:latin typeface="Comic Sans MS" pitchFamily="66" charset="0"/>
              </a:rPr>
              <a:t>communicate with the base stations that have Ethernet connections to mesh routers. </a:t>
            </a:r>
          </a:p>
          <a:p>
            <a:pPr>
              <a:lnSpc>
                <a:spcPct val="80000"/>
              </a:lnSpc>
              <a:defRPr/>
            </a:pPr>
            <a:r>
              <a:rPr lang="en-US" sz="8000" dirty="0" smtClean="0">
                <a:latin typeface="Comic Sans MS" pitchFamily="66" charset="0"/>
              </a:rPr>
              <a:t>These  are the most commonly used.</a:t>
            </a:r>
          </a:p>
          <a:p>
            <a:pPr>
              <a:lnSpc>
                <a:spcPct val="80000"/>
              </a:lnSpc>
              <a:defRPr/>
            </a:pPr>
            <a:r>
              <a:rPr lang="en-US" sz="8000" dirty="0" smtClean="0">
                <a:latin typeface="Comic Sans MS" pitchFamily="66" charset="0"/>
              </a:rPr>
              <a:t>For example, community and neighborhood networks can be built using infrastructure meshing. </a:t>
            </a:r>
          </a:p>
          <a:p>
            <a:pPr>
              <a:lnSpc>
                <a:spcPct val="80000"/>
              </a:lnSpc>
              <a:defRPr/>
            </a:pPr>
            <a:r>
              <a:rPr lang="en-US" sz="8000" dirty="0" smtClean="0">
                <a:latin typeface="Comic Sans MS" pitchFamily="66" charset="0"/>
              </a:rPr>
              <a:t>The mesh routers are placed on the roof of houses in a    neighborhood, which serve as access points for users inside the homes and along the roads. </a:t>
            </a:r>
          </a:p>
          <a:p>
            <a:pPr>
              <a:lnSpc>
                <a:spcPct val="80000"/>
              </a:lnSpc>
              <a:defRPr/>
            </a:pPr>
            <a:r>
              <a:rPr lang="en-US" sz="8000" dirty="0" smtClean="0">
                <a:latin typeface="Comic Sans MS" pitchFamily="66" charset="0"/>
              </a:rPr>
              <a:t>Typically, two types of radios are used in the routers, i.e., for     backbone communication and for user communication, respectively. </a:t>
            </a:r>
            <a:endParaRPr lang="en-US" dirty="0" smtClean="0">
              <a:latin typeface="Comic Sans MS" pitchFamily="66" charset="0"/>
            </a:endParaRPr>
          </a:p>
          <a:p>
            <a:pPr>
              <a:lnSpc>
                <a:spcPct val="80000"/>
              </a:lnSpc>
              <a:defRPr/>
            </a:pPr>
            <a:r>
              <a:rPr lang="en-US" sz="8000" dirty="0" smtClean="0">
                <a:latin typeface="Comic Sans MS" pitchFamily="66" charset="0"/>
              </a:rPr>
              <a:t>The mesh backbone communication can be established using long-range communication techniques including directional antennas.</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08625" cy="1336956"/>
          </a:xfrm>
        </p:spPr>
        <p:txBody>
          <a:bodyPr/>
          <a:lstStyle/>
          <a:p>
            <a:r>
              <a:rPr lang="en-US" sz="3600" b="1" dirty="0" smtClean="0">
                <a:solidFill>
                  <a:schemeClr val="tx1"/>
                </a:solidFill>
                <a:latin typeface="Comic Sans MS" pitchFamily="66" charset="0"/>
              </a:rPr>
              <a:t>Client WMNs</a:t>
            </a:r>
            <a:endParaRPr lang="en-GB" sz="3600" dirty="0"/>
          </a:p>
        </p:txBody>
      </p:sp>
      <p:pic>
        <p:nvPicPr>
          <p:cNvPr id="4" name="Picture 4"/>
          <p:cNvPicPr>
            <a:picLocks noChangeAspect="1" noChangeArrowheads="1"/>
          </p:cNvPicPr>
          <p:nvPr/>
        </p:nvPicPr>
        <p:blipFill>
          <a:blip r:embed="rId2" cstate="print"/>
          <a:srcRect/>
          <a:stretch>
            <a:fillRect/>
          </a:stretch>
        </p:blipFill>
        <p:spPr bwMode="auto">
          <a:xfrm>
            <a:off x="609600" y="1924050"/>
            <a:ext cx="7924800" cy="417195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45125" cy="959224"/>
          </a:xfrm>
        </p:spPr>
        <p:txBody>
          <a:bodyPr/>
          <a:lstStyle/>
          <a:p>
            <a:r>
              <a:rPr lang="en-US" sz="3600" b="1" dirty="0" smtClean="0">
                <a:solidFill>
                  <a:schemeClr val="tx1"/>
                </a:solidFill>
                <a:latin typeface="Comic Sans MS" pitchFamily="66" charset="0"/>
              </a:rPr>
              <a:t>Client WMNs</a:t>
            </a:r>
            <a:endParaRPr lang="en-GB" sz="3600" b="1" dirty="0">
              <a:solidFill>
                <a:schemeClr val="tx1"/>
              </a:solidFill>
            </a:endParaRPr>
          </a:p>
        </p:txBody>
      </p:sp>
      <p:sp>
        <p:nvSpPr>
          <p:cNvPr id="3" name="Content Placeholder 2"/>
          <p:cNvSpPr>
            <a:spLocks noGrp="1"/>
          </p:cNvSpPr>
          <p:nvPr>
            <p:ph idx="1"/>
          </p:nvPr>
        </p:nvSpPr>
        <p:spPr>
          <a:xfrm>
            <a:off x="549275" y="1320800"/>
            <a:ext cx="8042276" cy="4622801"/>
          </a:xfrm>
        </p:spPr>
        <p:txBody>
          <a:bodyPr>
            <a:normAutofit fontScale="92500" lnSpcReduction="20000"/>
          </a:bodyPr>
          <a:lstStyle/>
          <a:p>
            <a:pPr algn="just">
              <a:lnSpc>
                <a:spcPct val="80000"/>
              </a:lnSpc>
              <a:defRPr/>
            </a:pPr>
            <a:r>
              <a:rPr lang="en-US" dirty="0" smtClean="0">
                <a:latin typeface="Comic Sans MS" pitchFamily="66" charset="0"/>
              </a:rPr>
              <a:t>Client meshing provides peer-to-peer networks among client devices. </a:t>
            </a:r>
          </a:p>
          <a:p>
            <a:pPr algn="just">
              <a:lnSpc>
                <a:spcPct val="80000"/>
              </a:lnSpc>
              <a:defRPr/>
            </a:pPr>
            <a:r>
              <a:rPr lang="en-US" dirty="0" smtClean="0">
                <a:latin typeface="Comic Sans MS" pitchFamily="66" charset="0"/>
              </a:rPr>
              <a:t>Client nodes constitute the actual network to perform routing and configuration functionalities as well as providing end-user applications to customers. </a:t>
            </a:r>
          </a:p>
          <a:p>
            <a:pPr algn="just">
              <a:lnSpc>
                <a:spcPct val="80000"/>
              </a:lnSpc>
              <a:defRPr/>
            </a:pPr>
            <a:r>
              <a:rPr lang="en-US" dirty="0" smtClean="0">
                <a:latin typeface="Comic Sans MS" pitchFamily="66" charset="0"/>
              </a:rPr>
              <a:t>A mesh router is not required for these types of networks. </a:t>
            </a:r>
          </a:p>
          <a:p>
            <a:pPr algn="just">
              <a:lnSpc>
                <a:spcPct val="80000"/>
              </a:lnSpc>
              <a:defRPr/>
            </a:pPr>
            <a:r>
              <a:rPr lang="en-US" dirty="0" smtClean="0">
                <a:latin typeface="Comic Sans MS" pitchFamily="66" charset="0"/>
              </a:rPr>
              <a:t>A packet destined to a node in the network hops through multiple nodes to reach the destination. </a:t>
            </a:r>
          </a:p>
          <a:p>
            <a:pPr algn="just">
              <a:lnSpc>
                <a:spcPct val="80000"/>
              </a:lnSpc>
              <a:defRPr/>
            </a:pPr>
            <a:r>
              <a:rPr lang="en-US" dirty="0" smtClean="0">
                <a:latin typeface="Comic Sans MS" pitchFamily="66" charset="0"/>
              </a:rPr>
              <a:t>They are formed using one type of radios on devices. </a:t>
            </a:r>
          </a:p>
          <a:p>
            <a:pPr algn="just">
              <a:lnSpc>
                <a:spcPct val="80000"/>
              </a:lnSpc>
              <a:defRPr/>
            </a:pPr>
            <a:r>
              <a:rPr lang="en-US" dirty="0" smtClean="0">
                <a:latin typeface="Comic Sans MS" pitchFamily="66" charset="0"/>
              </a:rPr>
              <a:t>Moreover, the requirements on end-user devices is increased when compared to infrastructure meshing; the end-users have to perform additional functions such as routing and self-configuration.</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95925" cy="1336956"/>
          </a:xfrm>
        </p:spPr>
        <p:txBody>
          <a:bodyPr/>
          <a:lstStyle/>
          <a:p>
            <a:r>
              <a:rPr lang="en-US" sz="3600" b="1" dirty="0" smtClean="0">
                <a:latin typeface="Comic Sans MS" pitchFamily="66" charset="0"/>
              </a:rPr>
              <a:t>HYBRID WMNs</a:t>
            </a:r>
            <a:endParaRPr lang="en-GB" sz="3600" dirty="0"/>
          </a:p>
        </p:txBody>
      </p:sp>
      <p:pic>
        <p:nvPicPr>
          <p:cNvPr id="4" name="Picture 4"/>
          <p:cNvPicPr>
            <a:picLocks noChangeAspect="1" noChangeArrowheads="1"/>
          </p:cNvPicPr>
          <p:nvPr/>
        </p:nvPicPr>
        <p:blipFill>
          <a:blip r:embed="rId2" cstate="print"/>
          <a:srcRect/>
          <a:stretch>
            <a:fillRect/>
          </a:stretch>
        </p:blipFill>
        <p:spPr bwMode="auto">
          <a:xfrm>
            <a:off x="304800" y="1562100"/>
            <a:ext cx="8610600" cy="44577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971924"/>
          </a:xfrm>
        </p:spPr>
        <p:txBody>
          <a:bodyPr/>
          <a:lstStyle/>
          <a:p>
            <a:r>
              <a:rPr lang="en-US" sz="3600" b="1" dirty="0" smtClean="0">
                <a:latin typeface="Comic Sans MS" pitchFamily="66" charset="0"/>
              </a:rPr>
              <a:t>HYBRID WMNs</a:t>
            </a:r>
            <a:endParaRPr lang="en-GB" sz="3600" b="1" dirty="0"/>
          </a:p>
        </p:txBody>
      </p:sp>
      <p:sp>
        <p:nvSpPr>
          <p:cNvPr id="3" name="Content Placeholder 2"/>
          <p:cNvSpPr>
            <a:spLocks noGrp="1"/>
          </p:cNvSpPr>
          <p:nvPr>
            <p:ph idx="1"/>
          </p:nvPr>
        </p:nvSpPr>
        <p:spPr>
          <a:xfrm>
            <a:off x="549275" y="1384300"/>
            <a:ext cx="8042276" cy="4559301"/>
          </a:xfrm>
        </p:spPr>
        <p:txBody>
          <a:bodyPr>
            <a:normAutofit/>
          </a:bodyPr>
          <a:lstStyle/>
          <a:p>
            <a:pPr algn="just">
              <a:lnSpc>
                <a:spcPct val="80000"/>
              </a:lnSpc>
              <a:defRPr/>
            </a:pPr>
            <a:r>
              <a:rPr lang="en-US" dirty="0" smtClean="0">
                <a:latin typeface="Comic Sans MS" pitchFamily="66" charset="0"/>
              </a:rPr>
              <a:t>This architecture is the combination of </a:t>
            </a:r>
            <a:r>
              <a:rPr lang="en-US" dirty="0" smtClean="0">
                <a:solidFill>
                  <a:srgbClr val="7030A0"/>
                </a:solidFill>
                <a:latin typeface="Comic Sans MS" pitchFamily="66" charset="0"/>
              </a:rPr>
              <a:t>infrastructure and client meshing.</a:t>
            </a:r>
          </a:p>
          <a:p>
            <a:pPr algn="just">
              <a:lnSpc>
                <a:spcPct val="80000"/>
              </a:lnSpc>
              <a:defRPr/>
            </a:pPr>
            <a:r>
              <a:rPr lang="en-US" dirty="0" smtClean="0">
                <a:latin typeface="Comic Sans MS" pitchFamily="66" charset="0"/>
              </a:rPr>
              <a:t>Mesh clients can access the network through mesh routers as well as directly meshing with other mesh clients. </a:t>
            </a:r>
          </a:p>
          <a:p>
            <a:pPr algn="just">
              <a:lnSpc>
                <a:spcPct val="80000"/>
              </a:lnSpc>
              <a:defRPr/>
            </a:pPr>
            <a:r>
              <a:rPr lang="en-US" dirty="0" smtClean="0">
                <a:latin typeface="Comic Sans MS" pitchFamily="66" charset="0"/>
              </a:rPr>
              <a:t>While the infrastructure provides connectivity to other networks such as the Internet, Wi-Fi, </a:t>
            </a:r>
            <a:r>
              <a:rPr lang="en-US" dirty="0" err="1" smtClean="0">
                <a:latin typeface="Comic Sans MS" pitchFamily="66" charset="0"/>
              </a:rPr>
              <a:t>WiMAX</a:t>
            </a:r>
            <a:r>
              <a:rPr lang="en-US" dirty="0" smtClean="0">
                <a:latin typeface="Comic Sans MS" pitchFamily="66" charset="0"/>
              </a:rPr>
              <a:t>, cellular, and sensor networks; the routing capabilities of clients provide improved connectivity and coverage inside the WMN.</a:t>
            </a:r>
          </a:p>
          <a:p>
            <a:pPr algn="just">
              <a:lnSpc>
                <a:spcPct val="80000"/>
              </a:lnSpc>
              <a:defRPr/>
            </a:pPr>
            <a:r>
              <a:rPr lang="en-US" dirty="0" smtClean="0">
                <a:latin typeface="Comic Sans MS" pitchFamily="66" charset="0"/>
              </a:rPr>
              <a:t>The hybrid architecture will be the most applicable case!!!</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3600" b="1" dirty="0" smtClean="0">
                <a:latin typeface="Comic Sans MS" pitchFamily="66" charset="0"/>
              </a:rPr>
              <a:t>CHARACTERISTICS</a:t>
            </a:r>
            <a:endParaRPr lang="en-GB" sz="3600" b="1" dirty="0"/>
          </a:p>
        </p:txBody>
      </p:sp>
      <p:sp>
        <p:nvSpPr>
          <p:cNvPr id="3" name="Content Placeholder 2"/>
          <p:cNvSpPr>
            <a:spLocks noGrp="1"/>
          </p:cNvSpPr>
          <p:nvPr>
            <p:ph idx="1"/>
          </p:nvPr>
        </p:nvSpPr>
        <p:spPr/>
        <p:txBody>
          <a:bodyPr>
            <a:normAutofit/>
          </a:bodyPr>
          <a:lstStyle/>
          <a:p>
            <a:pPr>
              <a:lnSpc>
                <a:spcPct val="80000"/>
              </a:lnSpc>
              <a:defRPr/>
            </a:pPr>
            <a:r>
              <a:rPr lang="en-US" dirty="0" smtClean="0">
                <a:solidFill>
                  <a:schemeClr val="tx1"/>
                </a:solidFill>
                <a:latin typeface="Comic Sans MS" pitchFamily="66" charset="0"/>
              </a:rPr>
              <a:t>Multi-hop Wireless Network </a:t>
            </a:r>
          </a:p>
          <a:p>
            <a:pPr>
              <a:lnSpc>
                <a:spcPct val="80000"/>
              </a:lnSpc>
              <a:defRPr/>
            </a:pPr>
            <a:r>
              <a:rPr lang="en-US" dirty="0" smtClean="0">
                <a:solidFill>
                  <a:schemeClr val="tx1"/>
                </a:solidFill>
                <a:latin typeface="Comic Sans MS" pitchFamily="66" charset="0"/>
              </a:rPr>
              <a:t> Support for Ad Hoc Networking, and  Capability of Self-Forming, Self-Healing, and Self-Organization</a:t>
            </a:r>
          </a:p>
          <a:p>
            <a:pPr>
              <a:lnSpc>
                <a:spcPct val="80000"/>
              </a:lnSpc>
              <a:defRPr/>
            </a:pPr>
            <a:r>
              <a:rPr lang="en-US" dirty="0" smtClean="0">
                <a:solidFill>
                  <a:schemeClr val="tx1"/>
                </a:solidFill>
                <a:latin typeface="Comic Sans MS" pitchFamily="66" charset="0"/>
              </a:rPr>
              <a:t> Mobility Dependence on the Type of Mesh Nodes</a:t>
            </a:r>
          </a:p>
          <a:p>
            <a:pPr>
              <a:lnSpc>
                <a:spcPct val="80000"/>
              </a:lnSpc>
              <a:defRPr/>
            </a:pPr>
            <a:r>
              <a:rPr lang="en-US" dirty="0" smtClean="0">
                <a:solidFill>
                  <a:schemeClr val="tx1"/>
                </a:solidFill>
                <a:latin typeface="Comic Sans MS" pitchFamily="66" charset="0"/>
              </a:rPr>
              <a:t> Multiple Types of Network Access</a:t>
            </a:r>
          </a:p>
          <a:p>
            <a:pPr>
              <a:lnSpc>
                <a:spcPct val="80000"/>
              </a:lnSpc>
              <a:defRPr/>
            </a:pPr>
            <a:r>
              <a:rPr lang="en-US" dirty="0" smtClean="0">
                <a:solidFill>
                  <a:schemeClr val="tx1"/>
                </a:solidFill>
                <a:latin typeface="Comic Sans MS" pitchFamily="66" charset="0"/>
              </a:rPr>
              <a:t> Dependence of Power-Consumption Constraints on the type of Mesh Nodes</a:t>
            </a:r>
          </a:p>
          <a:p>
            <a:pPr>
              <a:lnSpc>
                <a:spcPct val="80000"/>
              </a:lnSpc>
              <a:defRPr/>
            </a:pPr>
            <a:r>
              <a:rPr lang="en-US" dirty="0" smtClean="0">
                <a:solidFill>
                  <a:schemeClr val="tx1"/>
                </a:solidFill>
                <a:latin typeface="Comic Sans MS" pitchFamily="66" charset="0"/>
              </a:rPr>
              <a:t> Compatibility and Interoperability with Existing     Wireless Networks</a:t>
            </a:r>
            <a:endParaRPr lang="en-GB" dirty="0">
              <a:solidFill>
                <a:schemeClr val="tx1"/>
              </a:solidFill>
            </a:endParaRP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895724"/>
          </a:xfrm>
        </p:spPr>
        <p:txBody>
          <a:bodyPr/>
          <a:lstStyle/>
          <a:p>
            <a:r>
              <a:rPr lang="en-GB" sz="3600" b="1" dirty="0" smtClean="0"/>
              <a:t>Security issues</a:t>
            </a:r>
            <a:endParaRPr lang="en-GB" sz="3600" b="1" dirty="0"/>
          </a:p>
        </p:txBody>
      </p:sp>
      <p:sp>
        <p:nvSpPr>
          <p:cNvPr id="3" name="Content Placeholder 2"/>
          <p:cNvSpPr>
            <a:spLocks noGrp="1"/>
          </p:cNvSpPr>
          <p:nvPr>
            <p:ph idx="1"/>
          </p:nvPr>
        </p:nvSpPr>
        <p:spPr>
          <a:xfrm>
            <a:off x="549275" y="1282700"/>
            <a:ext cx="8042276" cy="4660901"/>
          </a:xfrm>
        </p:spPr>
        <p:txBody>
          <a:bodyPr>
            <a:normAutofit fontScale="92500" lnSpcReduction="20000"/>
          </a:bodyPr>
          <a:lstStyle/>
          <a:p>
            <a:pPr algn="just">
              <a:spcBef>
                <a:spcPts val="600"/>
              </a:spcBef>
              <a:spcAft>
                <a:spcPts val="600"/>
              </a:spcAft>
            </a:pPr>
            <a:r>
              <a:rPr lang="en-US" dirty="0" smtClean="0">
                <a:latin typeface="Comic Sans MS" pitchFamily="66" charset="0"/>
              </a:rPr>
              <a:t>WMNs lack efficient and scalable security solutions</a:t>
            </a:r>
          </a:p>
          <a:p>
            <a:pPr algn="just">
              <a:lnSpc>
                <a:spcPct val="80000"/>
              </a:lnSpc>
              <a:spcBef>
                <a:spcPts val="600"/>
              </a:spcBef>
              <a:spcAft>
                <a:spcPts val="600"/>
              </a:spcAft>
              <a:defRPr/>
            </a:pPr>
            <a:r>
              <a:rPr lang="en-US" dirty="0" smtClean="0">
                <a:latin typeface="Comic Sans MS" pitchFamily="66" charset="0"/>
              </a:rPr>
              <a:t>Different attacks in several protocol layer scan easily fail the network</a:t>
            </a:r>
          </a:p>
          <a:p>
            <a:pPr algn="just">
              <a:lnSpc>
                <a:spcPct val="80000"/>
              </a:lnSpc>
              <a:spcBef>
                <a:spcPts val="600"/>
              </a:spcBef>
              <a:spcAft>
                <a:spcPts val="600"/>
              </a:spcAft>
              <a:defRPr/>
            </a:pPr>
            <a:r>
              <a:rPr lang="en-US" dirty="0" smtClean="0">
                <a:latin typeface="Comic Sans MS" pitchFamily="66" charset="0"/>
              </a:rPr>
              <a:t>Attacks may occur in the routing protocol such as advertising wrong routing updates</a:t>
            </a:r>
          </a:p>
          <a:p>
            <a:pPr algn="just">
              <a:lnSpc>
                <a:spcPct val="80000"/>
              </a:lnSpc>
              <a:spcBef>
                <a:spcPts val="600"/>
              </a:spcBef>
              <a:spcAft>
                <a:spcPts val="600"/>
              </a:spcAft>
              <a:defRPr/>
            </a:pPr>
            <a:r>
              <a:rPr lang="en-US" dirty="0" smtClean="0">
                <a:latin typeface="Comic Sans MS" pitchFamily="66" charset="0"/>
              </a:rPr>
              <a:t>The attacker may sneak into the network, impersonate a legitimate node, and does not follow the required  specifications of a routing protocol. </a:t>
            </a:r>
          </a:p>
          <a:p>
            <a:pPr algn="just">
              <a:lnSpc>
                <a:spcPct val="80000"/>
              </a:lnSpc>
              <a:spcBef>
                <a:spcPts val="600"/>
              </a:spcBef>
              <a:spcAft>
                <a:spcPts val="600"/>
              </a:spcAft>
              <a:defRPr/>
            </a:pPr>
            <a:r>
              <a:rPr lang="en-US" dirty="0" smtClean="0">
                <a:latin typeface="Comic Sans MS" pitchFamily="66" charset="0"/>
              </a:rPr>
              <a:t>Same types of attacks as in routing protocols may also occur in MAC protocols.</a:t>
            </a:r>
          </a:p>
          <a:p>
            <a:pPr algn="just">
              <a:lnSpc>
                <a:spcPct val="80000"/>
              </a:lnSpc>
              <a:spcBef>
                <a:spcPts val="600"/>
              </a:spcBef>
              <a:spcAft>
                <a:spcPts val="600"/>
              </a:spcAft>
              <a:defRPr/>
            </a:pPr>
            <a:r>
              <a:rPr lang="en-US" dirty="0" smtClean="0">
                <a:latin typeface="Comic Sans MS" pitchFamily="66" charset="0"/>
              </a:rPr>
              <a:t>The </a:t>
            </a:r>
            <a:r>
              <a:rPr lang="en-US" dirty="0" err="1" smtClean="0">
                <a:latin typeface="Comic Sans MS" pitchFamily="66" charset="0"/>
              </a:rPr>
              <a:t>backoff</a:t>
            </a:r>
            <a:r>
              <a:rPr lang="en-US" dirty="0" smtClean="0">
                <a:latin typeface="Comic Sans MS" pitchFamily="66" charset="0"/>
              </a:rPr>
              <a:t> procedures and NAV for virtual carrier sense of IEEE 802.11 MAC may be misused by some attacking nodes, which cause the network to be always congested by these malicious nodes.</a:t>
            </a:r>
          </a:p>
          <a:p>
            <a:pPr algn="just">
              <a:lnSpc>
                <a:spcPct val="80000"/>
              </a:lnSpc>
              <a:spcBef>
                <a:spcPts val="600"/>
              </a:spcBef>
              <a:spcAft>
                <a:spcPts val="600"/>
              </a:spcAft>
              <a:defRPr/>
            </a:pPr>
            <a:r>
              <a:rPr lang="en-US" dirty="0" smtClean="0">
                <a:latin typeface="Comic Sans MS" pitchFamily="66" charset="0"/>
              </a:rPr>
              <a:t>Attackers may also sneak into the network by </a:t>
            </a:r>
            <a:r>
              <a:rPr lang="en-US" dirty="0" smtClean="0">
                <a:latin typeface="Comic Sans MS" pitchFamily="66" charset="0"/>
              </a:rPr>
              <a:t>misusing the </a:t>
            </a:r>
            <a:r>
              <a:rPr lang="en-US" dirty="0" smtClean="0">
                <a:latin typeface="Comic Sans MS" pitchFamily="66" charset="0"/>
              </a:rPr>
              <a:t>cryptographic primitives.</a:t>
            </a:r>
          </a:p>
          <a:p>
            <a:pPr>
              <a:lnSpc>
                <a:spcPct val="80000"/>
              </a:lnSpc>
              <a:defRPr/>
            </a:pPr>
            <a:endParaRPr lang="en-US" dirty="0" smtClean="0">
              <a:latin typeface="Comic Sans MS" pitchFamily="66" charset="0"/>
            </a:endParaRPr>
          </a:p>
          <a:p>
            <a:pPr>
              <a:lnSpc>
                <a:spcPct val="80000"/>
              </a:lnSpc>
              <a:defRPr/>
            </a:pPr>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GB" sz="3600" b="1" dirty="0" smtClean="0"/>
              <a:t>Areas to consider to enhance WMNs</a:t>
            </a:r>
            <a:endParaRPr lang="en-GB" sz="3600" b="1" dirty="0"/>
          </a:p>
        </p:txBody>
      </p:sp>
      <p:sp>
        <p:nvSpPr>
          <p:cNvPr id="3" name="Content Placeholder 2"/>
          <p:cNvSpPr>
            <a:spLocks noGrp="1"/>
          </p:cNvSpPr>
          <p:nvPr>
            <p:ph idx="1"/>
          </p:nvPr>
        </p:nvSpPr>
        <p:spPr>
          <a:xfrm>
            <a:off x="549274" y="1444532"/>
            <a:ext cx="8251825" cy="4499069"/>
          </a:xfrm>
        </p:spPr>
        <p:txBody>
          <a:bodyPr>
            <a:normAutofit fontScale="85000" lnSpcReduction="20000"/>
          </a:bodyPr>
          <a:lstStyle/>
          <a:p>
            <a:r>
              <a:rPr lang="en-GB" dirty="0" smtClean="0"/>
              <a:t>Security issues</a:t>
            </a:r>
          </a:p>
          <a:p>
            <a:r>
              <a:rPr lang="en-GB" dirty="0" smtClean="0"/>
              <a:t>Cross-layer design</a:t>
            </a:r>
          </a:p>
          <a:p>
            <a:r>
              <a:rPr lang="en-GB" dirty="0" smtClean="0"/>
              <a:t>Network Monitoring</a:t>
            </a:r>
          </a:p>
          <a:p>
            <a:r>
              <a:rPr lang="en-GB" dirty="0" smtClean="0"/>
              <a:t>Power Management</a:t>
            </a:r>
          </a:p>
          <a:p>
            <a:r>
              <a:rPr lang="en-GB" dirty="0" smtClean="0"/>
              <a:t>Mobility Management</a:t>
            </a:r>
          </a:p>
          <a:p>
            <a:r>
              <a:rPr lang="en-GB" dirty="0" smtClean="0"/>
              <a:t>Application layer</a:t>
            </a:r>
          </a:p>
          <a:p>
            <a:r>
              <a:rPr lang="en-GB" dirty="0" smtClean="0"/>
              <a:t>Transport protocols</a:t>
            </a:r>
          </a:p>
          <a:p>
            <a:r>
              <a:rPr lang="en-GB" dirty="0" smtClean="0"/>
              <a:t>Routing layer/protocols</a:t>
            </a:r>
          </a:p>
          <a:p>
            <a:r>
              <a:rPr lang="en-GB" dirty="0" smtClean="0"/>
              <a:t>MAC layer such as multichannel and multi-radio consideration</a:t>
            </a:r>
          </a:p>
          <a:p>
            <a:pPr lvl="1">
              <a:buNone/>
            </a:pPr>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5559425" cy="1186329"/>
          </a:xfrm>
        </p:spPr>
        <p:txBody>
          <a:bodyPr/>
          <a:lstStyle/>
          <a:p>
            <a:r>
              <a:rPr lang="en-GB" sz="3600" b="1" dirty="0" smtClean="0"/>
              <a:t>Wireless Sensor Networks (WSNs)</a:t>
            </a:r>
            <a:endParaRPr lang="en-GB" sz="3600" dirty="0"/>
          </a:p>
        </p:txBody>
      </p:sp>
      <p:sp>
        <p:nvSpPr>
          <p:cNvPr id="4" name="TextBox 3"/>
          <p:cNvSpPr txBox="1">
            <a:spLocks noChangeArrowheads="1"/>
          </p:cNvSpPr>
          <p:nvPr/>
        </p:nvSpPr>
        <p:spPr>
          <a:xfrm>
            <a:off x="550862" y="1293905"/>
            <a:ext cx="8042276" cy="4752790"/>
          </a:xfrm>
          <a:prstGeom prst="rect">
            <a:avLst/>
          </a:prstGeom>
        </p:spPr>
        <p:txBody>
          <a:bodyPr vert="horz" lIns="91440" tIns="45720" rIns="91440" bIns="45720" rtlCol="0">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Made up of sensor nodes, which</a:t>
            </a:r>
            <a:r>
              <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rPr>
              <a:t> are usually static</a:t>
            </a: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Relatively economic efficiency</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Ease of deployment</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Relatively superior monitoring capabilities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baseline="0" dirty="0" smtClean="0">
                <a:solidFill>
                  <a:schemeClr val="tx1">
                    <a:lumMod val="65000"/>
                    <a:lumOff val="35000"/>
                  </a:schemeClr>
                </a:solidFill>
              </a:rPr>
              <a:t>Use low power consumption</a:t>
            </a:r>
            <a:endParaRPr lang="en-GB" sz="2400" dirty="0" smtClean="0">
              <a:solidFill>
                <a:schemeClr val="tx1">
                  <a:lumMod val="65000"/>
                  <a:lumOff val="35000"/>
                </a:schemeClr>
              </a:solidFill>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Nodes automatically established and maintained mesh connectivity among themselves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Have relaxed bandwidth</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Communicate over short distance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08625" cy="1111624"/>
          </a:xfrm>
        </p:spPr>
        <p:txBody>
          <a:bodyPr/>
          <a:lstStyle/>
          <a:p>
            <a:r>
              <a:rPr lang="en-GB" sz="3600" b="1" dirty="0" smtClean="0"/>
              <a:t>WSNs</a:t>
            </a:r>
            <a:endParaRPr lang="en-GB" sz="3600" b="1" dirty="0"/>
          </a:p>
        </p:txBody>
      </p:sp>
      <p:pic>
        <p:nvPicPr>
          <p:cNvPr id="4" name="Picture 3" descr="cluster"/>
          <p:cNvPicPr/>
          <p:nvPr/>
        </p:nvPicPr>
        <p:blipFill>
          <a:blip r:embed="rId2" cstate="print"/>
          <a:srcRect/>
          <a:stretch>
            <a:fillRect/>
          </a:stretch>
        </p:blipFill>
        <p:spPr bwMode="auto">
          <a:xfrm>
            <a:off x="549274" y="1358900"/>
            <a:ext cx="8042277" cy="43434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356225" cy="1035424"/>
          </a:xfrm>
        </p:spPr>
        <p:txBody>
          <a:bodyPr/>
          <a:lstStyle/>
          <a:p>
            <a:r>
              <a:rPr lang="en-GB" sz="3600" b="1" dirty="0" smtClean="0"/>
              <a:t>Domain of WSNs</a:t>
            </a:r>
            <a:endParaRPr lang="en-GB" sz="3600" b="1" dirty="0"/>
          </a:p>
        </p:txBody>
      </p:sp>
      <p:sp>
        <p:nvSpPr>
          <p:cNvPr id="3" name="Content Placeholder 2"/>
          <p:cNvSpPr>
            <a:spLocks noGrp="1"/>
          </p:cNvSpPr>
          <p:nvPr>
            <p:ph idx="1"/>
          </p:nvPr>
        </p:nvSpPr>
        <p:spPr>
          <a:xfrm>
            <a:off x="549275" y="1384300"/>
            <a:ext cx="8042276" cy="4559301"/>
          </a:xfrm>
        </p:spPr>
        <p:txBody>
          <a:bodyPr>
            <a:normAutofit lnSpcReduction="10000"/>
          </a:bodyPr>
          <a:lstStyle/>
          <a:p>
            <a:r>
              <a:rPr lang="en-GB" dirty="0" smtClean="0"/>
              <a:t>Health Care</a:t>
            </a:r>
          </a:p>
          <a:p>
            <a:r>
              <a:rPr lang="en-GB" dirty="0" smtClean="0"/>
              <a:t>Security </a:t>
            </a:r>
          </a:p>
          <a:p>
            <a:r>
              <a:rPr lang="en-GB" dirty="0" smtClean="0"/>
              <a:t>Military sensing, </a:t>
            </a:r>
          </a:p>
          <a:p>
            <a:r>
              <a:rPr lang="en-GB" dirty="0" smtClean="0"/>
              <a:t>Home automation, </a:t>
            </a:r>
          </a:p>
          <a:p>
            <a:r>
              <a:rPr lang="en-GB" dirty="0" smtClean="0"/>
              <a:t>Consumer electronics, </a:t>
            </a:r>
          </a:p>
          <a:p>
            <a:r>
              <a:rPr lang="en-GB" dirty="0" smtClean="0"/>
              <a:t>Agriculture</a:t>
            </a:r>
          </a:p>
          <a:p>
            <a:r>
              <a:rPr lang="en-GB" dirty="0" smtClean="0"/>
              <a:t>Environmental purposes, </a:t>
            </a:r>
          </a:p>
          <a:p>
            <a:r>
              <a:rPr lang="en-GB" dirty="0" smtClean="0"/>
              <a:t>Industrial control and monitoring.</a:t>
            </a:r>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381625" cy="489324"/>
          </a:xfrm>
        </p:spPr>
        <p:txBody>
          <a:bodyPr/>
          <a:lstStyle/>
          <a:p>
            <a:endParaRPr lang="en-GB" dirty="0"/>
          </a:p>
        </p:txBody>
      </p:sp>
      <p:pic>
        <p:nvPicPr>
          <p:cNvPr id="7" name="Content Placeholder 6" descr="IMAG1287.jpg"/>
          <p:cNvPicPr>
            <a:picLocks noGrp="1" noChangeAspect="1"/>
          </p:cNvPicPr>
          <p:nvPr>
            <p:ph idx="1"/>
          </p:nvPr>
        </p:nvPicPr>
        <p:blipFill>
          <a:blip r:embed="rId2" cstate="print"/>
          <a:srcRect l="3864" t="16348" r="5501" b="7823"/>
          <a:stretch>
            <a:fillRect/>
          </a:stretch>
        </p:blipFill>
        <p:spPr>
          <a:xfrm>
            <a:off x="365693" y="3300414"/>
            <a:ext cx="3973423" cy="2259014"/>
          </a:xfrm>
        </p:spPr>
      </p:pic>
      <p:sp>
        <p:nvSpPr>
          <p:cNvPr id="8" name="TextBox 7"/>
          <p:cNvSpPr txBox="1"/>
          <p:nvPr/>
        </p:nvSpPr>
        <p:spPr>
          <a:xfrm>
            <a:off x="714375" y="5559428"/>
            <a:ext cx="3624741" cy="369332"/>
          </a:xfrm>
          <a:prstGeom prst="rect">
            <a:avLst/>
          </a:prstGeom>
          <a:noFill/>
        </p:spPr>
        <p:txBody>
          <a:bodyPr wrap="square" rtlCol="0">
            <a:spAutoFit/>
          </a:bodyPr>
          <a:lstStyle/>
          <a:p>
            <a:r>
              <a:rPr lang="en-GB" dirty="0" smtClean="0"/>
              <a:t>Habitat monitoring  architecture</a:t>
            </a:r>
            <a:endParaRPr lang="en-GB" dirty="0"/>
          </a:p>
        </p:txBody>
      </p:sp>
      <p:grpSp>
        <p:nvGrpSpPr>
          <p:cNvPr id="12" name="Group 11"/>
          <p:cNvGrpSpPr/>
          <p:nvPr/>
        </p:nvGrpSpPr>
        <p:grpSpPr>
          <a:xfrm>
            <a:off x="4807982" y="3300414"/>
            <a:ext cx="4252435" cy="2488646"/>
            <a:chOff x="4807982" y="3300414"/>
            <a:chExt cx="4252435" cy="2488646"/>
          </a:xfrm>
        </p:grpSpPr>
        <p:pic>
          <p:nvPicPr>
            <p:cNvPr id="17412" name="Picture 4"/>
            <p:cNvPicPr>
              <a:picLocks noChangeAspect="1" noChangeArrowheads="1"/>
            </p:cNvPicPr>
            <p:nvPr/>
          </p:nvPicPr>
          <p:blipFill>
            <a:blip r:embed="rId3" cstate="print"/>
            <a:srcRect/>
            <a:stretch>
              <a:fillRect/>
            </a:stretch>
          </p:blipFill>
          <p:spPr bwMode="auto">
            <a:xfrm>
              <a:off x="4807982" y="3300414"/>
              <a:ext cx="4252435" cy="2119314"/>
            </a:xfrm>
            <a:prstGeom prst="rect">
              <a:avLst/>
            </a:prstGeom>
            <a:noFill/>
            <a:ln w="9525">
              <a:noFill/>
              <a:miter lim="800000"/>
              <a:headEnd/>
              <a:tailEnd/>
            </a:ln>
          </p:spPr>
        </p:pic>
        <p:sp>
          <p:nvSpPr>
            <p:cNvPr id="9" name="TextBox 8"/>
            <p:cNvSpPr txBox="1"/>
            <p:nvPr/>
          </p:nvSpPr>
          <p:spPr>
            <a:xfrm>
              <a:off x="6108700" y="5419728"/>
              <a:ext cx="1841500" cy="369332"/>
            </a:xfrm>
            <a:prstGeom prst="rect">
              <a:avLst/>
            </a:prstGeom>
            <a:noFill/>
          </p:spPr>
          <p:txBody>
            <a:bodyPr wrap="square" rtlCol="0">
              <a:spAutoFit/>
            </a:bodyPr>
            <a:lstStyle/>
            <a:p>
              <a:r>
                <a:rPr lang="en-GB" dirty="0" smtClean="0"/>
                <a:t>Battlefields</a:t>
              </a:r>
              <a:endParaRPr lang="en-GB" dirty="0"/>
            </a:p>
          </p:txBody>
        </p:sp>
      </p:grpSp>
      <p:grpSp>
        <p:nvGrpSpPr>
          <p:cNvPr id="11" name="Group 10"/>
          <p:cNvGrpSpPr/>
          <p:nvPr/>
        </p:nvGrpSpPr>
        <p:grpSpPr>
          <a:xfrm>
            <a:off x="365692" y="965199"/>
            <a:ext cx="7343207" cy="2143981"/>
            <a:chOff x="549275" y="1152431"/>
            <a:chExt cx="6879116" cy="2020249"/>
          </a:xfrm>
        </p:grpSpPr>
        <p:pic>
          <p:nvPicPr>
            <p:cNvPr id="17410" name="Picture 2"/>
            <p:cNvPicPr>
              <a:picLocks noChangeAspect="1" noChangeArrowheads="1"/>
            </p:cNvPicPr>
            <p:nvPr/>
          </p:nvPicPr>
          <p:blipFill>
            <a:blip r:embed="rId4" cstate="print"/>
            <a:srcRect/>
            <a:stretch>
              <a:fillRect/>
            </a:stretch>
          </p:blipFill>
          <p:spPr bwMode="auto">
            <a:xfrm>
              <a:off x="3721100" y="1152431"/>
              <a:ext cx="3707291" cy="1546047"/>
            </a:xfrm>
            <a:prstGeom prst="rect">
              <a:avLst/>
            </a:prstGeom>
            <a:noFill/>
            <a:ln w="9525">
              <a:noFill/>
              <a:miter lim="800000"/>
              <a:headEnd/>
              <a:tailEnd/>
            </a:ln>
          </p:spPr>
        </p:pic>
        <p:pic>
          <p:nvPicPr>
            <p:cNvPr id="17411" name="Picture 3"/>
            <p:cNvPicPr>
              <a:picLocks noChangeAspect="1" noChangeArrowheads="1"/>
            </p:cNvPicPr>
            <p:nvPr/>
          </p:nvPicPr>
          <p:blipFill>
            <a:blip r:embed="rId5" cstate="print"/>
            <a:srcRect/>
            <a:stretch>
              <a:fillRect/>
            </a:stretch>
          </p:blipFill>
          <p:spPr bwMode="auto">
            <a:xfrm>
              <a:off x="549275" y="1152431"/>
              <a:ext cx="3425825" cy="1701717"/>
            </a:xfrm>
            <a:prstGeom prst="rect">
              <a:avLst/>
            </a:prstGeom>
            <a:noFill/>
            <a:ln w="9525">
              <a:noFill/>
              <a:miter lim="800000"/>
              <a:headEnd/>
              <a:tailEnd/>
            </a:ln>
          </p:spPr>
        </p:pic>
        <p:sp>
          <p:nvSpPr>
            <p:cNvPr id="10" name="TextBox 9"/>
            <p:cNvSpPr txBox="1"/>
            <p:nvPr/>
          </p:nvSpPr>
          <p:spPr>
            <a:xfrm>
              <a:off x="2844800" y="2803348"/>
              <a:ext cx="3263900" cy="369332"/>
            </a:xfrm>
            <a:prstGeom prst="rect">
              <a:avLst/>
            </a:prstGeom>
            <a:noFill/>
          </p:spPr>
          <p:txBody>
            <a:bodyPr wrap="square" rtlCol="0">
              <a:spAutoFit/>
            </a:bodyPr>
            <a:lstStyle/>
            <a:p>
              <a:r>
                <a:rPr lang="en-GB" dirty="0" smtClean="0"/>
                <a:t>Health monitoring architecture</a:t>
              </a:r>
              <a:endParaRPr lang="en-GB" dirty="0"/>
            </a:p>
          </p:txBody>
        </p:sp>
      </p:gr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1048124"/>
          </a:xfrm>
        </p:spPr>
        <p:txBody>
          <a:bodyPr/>
          <a:lstStyle/>
          <a:p>
            <a:r>
              <a:rPr lang="en-US" sz="3600" b="1" dirty="0" smtClean="0"/>
              <a:t>Some Technical Challenges</a:t>
            </a:r>
            <a:endParaRPr lang="en-GB" sz="3600" b="1" dirty="0"/>
          </a:p>
        </p:txBody>
      </p:sp>
      <p:sp>
        <p:nvSpPr>
          <p:cNvPr id="3" name="Content Placeholder 2"/>
          <p:cNvSpPr>
            <a:spLocks noGrp="1"/>
          </p:cNvSpPr>
          <p:nvPr>
            <p:ph idx="1"/>
          </p:nvPr>
        </p:nvSpPr>
        <p:spPr>
          <a:xfrm>
            <a:off x="269875" y="1320800"/>
            <a:ext cx="4289425" cy="4343400"/>
          </a:xfrm>
        </p:spPr>
        <p:txBody>
          <a:bodyPr>
            <a:normAutofit/>
          </a:bodyPr>
          <a:lstStyle/>
          <a:p>
            <a:r>
              <a:rPr lang="en-GB" dirty="0" smtClean="0"/>
              <a:t>Noisy Sensors</a:t>
            </a:r>
          </a:p>
          <a:p>
            <a:pPr lvl="1">
              <a:buFont typeface="Wingdings" pitchFamily="2" charset="2"/>
              <a:buChar char="§"/>
            </a:pPr>
            <a:r>
              <a:rPr lang="en-GB" dirty="0" smtClean="0"/>
              <a:t>Reading can be inaccurate</a:t>
            </a:r>
          </a:p>
          <a:p>
            <a:r>
              <a:rPr lang="en-GB" dirty="0" smtClean="0"/>
              <a:t>Wireless Channels Limitation</a:t>
            </a:r>
          </a:p>
          <a:p>
            <a:pPr lvl="1">
              <a:buFont typeface="Wingdings" pitchFamily="2" charset="2"/>
              <a:buChar char="§"/>
            </a:pPr>
            <a:r>
              <a:rPr lang="en-GB" dirty="0" smtClean="0"/>
              <a:t>Noisy</a:t>
            </a:r>
          </a:p>
          <a:p>
            <a:pPr lvl="1">
              <a:buFont typeface="Wingdings" pitchFamily="2" charset="2"/>
              <a:buChar char="§"/>
            </a:pPr>
            <a:r>
              <a:rPr lang="en-GB" dirty="0" smtClean="0"/>
              <a:t>Interference</a:t>
            </a:r>
          </a:p>
          <a:p>
            <a:pPr lvl="1">
              <a:buFont typeface="Wingdings" pitchFamily="2" charset="2"/>
              <a:buChar char="§"/>
            </a:pPr>
            <a:r>
              <a:rPr lang="en-GB" dirty="0" smtClean="0"/>
              <a:t>Link contention</a:t>
            </a:r>
          </a:p>
          <a:p>
            <a:pPr lvl="1">
              <a:buFont typeface="Wingdings" pitchFamily="2" charset="2"/>
              <a:buChar char="§"/>
            </a:pPr>
            <a:r>
              <a:rPr lang="en-GB" dirty="0" smtClean="0"/>
              <a:t>Unidirectional link</a:t>
            </a:r>
          </a:p>
          <a:p>
            <a:r>
              <a:rPr lang="en-GB" dirty="0" smtClean="0"/>
              <a:t>Broadcast medium</a:t>
            </a:r>
          </a:p>
          <a:p>
            <a:endParaRPr lang="en-US" dirty="0" smtClean="0"/>
          </a:p>
          <a:p>
            <a:pPr lvl="1"/>
            <a:endParaRPr lang="en-GB" dirty="0"/>
          </a:p>
        </p:txBody>
      </p:sp>
      <p:sp>
        <p:nvSpPr>
          <p:cNvPr id="4" name="Content Placeholder 2"/>
          <p:cNvSpPr txBox="1">
            <a:spLocks/>
          </p:cNvSpPr>
          <p:nvPr/>
        </p:nvSpPr>
        <p:spPr>
          <a:xfrm>
            <a:off x="4664075" y="1155700"/>
            <a:ext cx="4289425"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Environmental factors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GB"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Rain, sleet, snow, hail etc.</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solidFill>
                <a:effectLst/>
                <a:uLnTx/>
                <a:uFillTx/>
                <a:latin typeface="+mn-lt"/>
                <a:ea typeface="+mn-ea"/>
                <a:cs typeface="+mn-cs"/>
              </a:rPr>
              <a:t>Rain, sleet, snow, hail, etc.</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solidFill>
                <a:effectLst/>
                <a:uLnTx/>
                <a:uFillTx/>
                <a:latin typeface="+mn-lt"/>
                <a:ea typeface="+mn-ea"/>
                <a:cs typeface="+mn-cs"/>
              </a:rPr>
              <a:t>Wide temperature variations; May require separating sensor from electronics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High humidity</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Saline or other corrosive substances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High wind speeds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endParaRPr kumimoji="0" lang="en-GB" sz="22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18434" name="Picture 2"/>
          <p:cNvPicPr>
            <a:picLocks noChangeAspect="1" noChangeArrowheads="1"/>
          </p:cNvPicPr>
          <p:nvPr/>
        </p:nvPicPr>
        <p:blipFill>
          <a:blip r:embed="rId2" cstate="print"/>
          <a:srcRect/>
          <a:stretch>
            <a:fillRect/>
          </a:stretch>
        </p:blipFill>
        <p:spPr bwMode="auto">
          <a:xfrm>
            <a:off x="2108200" y="2730500"/>
            <a:ext cx="2926737" cy="9779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730624"/>
          </a:xfrm>
        </p:spPr>
        <p:txBody>
          <a:bodyPr/>
          <a:lstStyle/>
          <a:p>
            <a:r>
              <a:rPr lang="en-GB" sz="3600" b="1" dirty="0" smtClean="0"/>
              <a:t>Security issues</a:t>
            </a:r>
            <a:endParaRPr lang="en-GB" sz="3600" b="1" dirty="0"/>
          </a:p>
        </p:txBody>
      </p:sp>
      <p:sp>
        <p:nvSpPr>
          <p:cNvPr id="3" name="Content Placeholder 2"/>
          <p:cNvSpPr>
            <a:spLocks noGrp="1"/>
          </p:cNvSpPr>
          <p:nvPr>
            <p:ph idx="1"/>
          </p:nvPr>
        </p:nvSpPr>
        <p:spPr>
          <a:xfrm>
            <a:off x="549275" y="1295400"/>
            <a:ext cx="8042276" cy="4343400"/>
          </a:xfrm>
        </p:spPr>
        <p:txBody>
          <a:bodyPr>
            <a:normAutofit fontScale="85000" lnSpcReduction="20000"/>
          </a:bodyPr>
          <a:lstStyle/>
          <a:p>
            <a:r>
              <a:rPr lang="en-US" altLang="zh-CN" dirty="0" smtClean="0">
                <a:solidFill>
                  <a:schemeClr val="tx1"/>
                </a:solidFill>
                <a:ea typeface="宋体" pitchFamily="2" charset="-122"/>
              </a:rPr>
              <a:t>Authentication</a:t>
            </a:r>
          </a:p>
          <a:p>
            <a:r>
              <a:rPr lang="en-US" altLang="zh-CN" dirty="0" smtClean="0">
                <a:solidFill>
                  <a:schemeClr val="tx1"/>
                </a:solidFill>
                <a:ea typeface="宋体" pitchFamily="2" charset="-122"/>
              </a:rPr>
              <a:t>Key agreement</a:t>
            </a:r>
          </a:p>
          <a:p>
            <a:r>
              <a:rPr lang="en-US" altLang="zh-CN" dirty="0" smtClean="0">
                <a:solidFill>
                  <a:schemeClr val="tx1"/>
                </a:solidFill>
                <a:ea typeface="宋体" pitchFamily="2" charset="-122"/>
              </a:rPr>
              <a:t>Mitigating specific serious attacks</a:t>
            </a:r>
          </a:p>
          <a:p>
            <a:r>
              <a:rPr lang="en-US" altLang="zh-CN" dirty="0" smtClean="0">
                <a:ea typeface="宋体" pitchFamily="2" charset="-122"/>
              </a:rPr>
              <a:t>Secure location discovery</a:t>
            </a:r>
          </a:p>
          <a:p>
            <a:r>
              <a:rPr lang="en-US" altLang="zh-CN" dirty="0" smtClean="0">
                <a:ea typeface="宋体" pitchFamily="2" charset="-122"/>
              </a:rPr>
              <a:t>Broadcast authentication</a:t>
            </a:r>
          </a:p>
          <a:p>
            <a:r>
              <a:rPr lang="en-US" altLang="zh-CN" dirty="0" smtClean="0">
                <a:ea typeface="宋体" pitchFamily="2" charset="-122"/>
              </a:rPr>
              <a:t>Secure data aggregation</a:t>
            </a:r>
          </a:p>
          <a:p>
            <a:r>
              <a:rPr lang="en-US" altLang="zh-CN" dirty="0" smtClean="0">
                <a:ea typeface="宋体" pitchFamily="2" charset="-122"/>
              </a:rPr>
              <a:t>Secure clock synchronization</a:t>
            </a:r>
          </a:p>
          <a:p>
            <a:r>
              <a:rPr lang="en-US" altLang="zh-CN" dirty="0" smtClean="0">
                <a:ea typeface="宋体" pitchFamily="2" charset="-122"/>
              </a:rPr>
              <a:t>Secure routing and MAC protocols</a:t>
            </a:r>
          </a:p>
          <a:p>
            <a:r>
              <a:rPr lang="en-US" altLang="zh-CN" dirty="0" smtClean="0">
                <a:ea typeface="宋体" pitchFamily="2" charset="-122"/>
              </a:rPr>
              <a:t>Intrusion detection </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175124"/>
          </a:xfrm>
        </p:spPr>
        <p:txBody>
          <a:bodyPr/>
          <a:lstStyle/>
          <a:p>
            <a:r>
              <a:rPr lang="en-GB" sz="3600" b="1" dirty="0" smtClean="0"/>
              <a:t>Areas to consider to enhance WSNs</a:t>
            </a:r>
            <a:endParaRPr lang="en-GB" sz="3600" dirty="0"/>
          </a:p>
        </p:txBody>
      </p:sp>
      <p:sp>
        <p:nvSpPr>
          <p:cNvPr id="3" name="Content Placeholder 2"/>
          <p:cNvSpPr>
            <a:spLocks noGrp="1"/>
          </p:cNvSpPr>
          <p:nvPr>
            <p:ph idx="1"/>
          </p:nvPr>
        </p:nvSpPr>
        <p:spPr>
          <a:xfrm>
            <a:off x="549275" y="1282700"/>
            <a:ext cx="8042276" cy="4660901"/>
          </a:xfrm>
        </p:spPr>
        <p:txBody>
          <a:bodyPr/>
          <a:lstStyle/>
          <a:p>
            <a:r>
              <a:rPr lang="en-GB" dirty="0" smtClean="0"/>
              <a:t>Energy efficiency</a:t>
            </a:r>
          </a:p>
          <a:p>
            <a:r>
              <a:rPr lang="en-GB" dirty="0" smtClean="0"/>
              <a:t>Real-time constraints Multiple applications running on the same network</a:t>
            </a:r>
          </a:p>
          <a:p>
            <a:r>
              <a:rPr lang="en-GB" dirty="0" smtClean="0"/>
              <a:t>Standardise interface</a:t>
            </a:r>
          </a:p>
          <a:p>
            <a:r>
              <a:rPr lang="en-GB" dirty="0" smtClean="0"/>
              <a:t>Overlapping channel</a:t>
            </a:r>
          </a:p>
          <a:p>
            <a:r>
              <a:rPr lang="en-GB" dirty="0" smtClean="0"/>
              <a:t>Multiple channel assignment</a:t>
            </a:r>
          </a:p>
          <a:p>
            <a:r>
              <a:rPr lang="en-GB" dirty="0" smtClean="0"/>
              <a:t>Multiple radio</a:t>
            </a:r>
          </a:p>
          <a:p>
            <a:r>
              <a:rPr lang="en-GB" dirty="0" smtClean="0"/>
              <a:t>Cross-layer design</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060824"/>
          </a:xfrm>
        </p:spPr>
        <p:txBody>
          <a:bodyPr/>
          <a:lstStyle/>
          <a:p>
            <a:r>
              <a:rPr lang="en-GB" sz="3600" b="1" dirty="0" smtClean="0"/>
              <a:t>WMNs </a:t>
            </a:r>
            <a:r>
              <a:rPr lang="en-GB" sz="3600" b="1" dirty="0" err="1" smtClean="0"/>
              <a:t>vs</a:t>
            </a:r>
            <a:r>
              <a:rPr lang="en-GB" sz="3600" b="1" dirty="0" smtClean="0"/>
              <a:t> WSNs</a:t>
            </a:r>
            <a:endParaRPr lang="en-GB" sz="3600" b="1" dirty="0"/>
          </a:p>
        </p:txBody>
      </p:sp>
      <p:sp>
        <p:nvSpPr>
          <p:cNvPr id="4" name="Rectangle 4"/>
          <p:cNvSpPr>
            <a:spLocks noChangeArrowheads="1"/>
          </p:cNvSpPr>
          <p:nvPr/>
        </p:nvSpPr>
        <p:spPr bwMode="auto">
          <a:xfrm>
            <a:off x="4587874" y="1966913"/>
            <a:ext cx="4492625" cy="4038600"/>
          </a:xfrm>
          <a:prstGeom prst="rect">
            <a:avLst/>
          </a:prstGeom>
          <a:noFill/>
          <a:ln w="9525">
            <a:noFill/>
            <a:miter lim="800000"/>
            <a:headEnd/>
            <a:tailEnd/>
          </a:ln>
        </p:spPr>
        <p:txBody>
          <a:bodyPr/>
          <a:lstStyle/>
          <a:p>
            <a:pPr marL="342900" indent="-342900" algn="l" eaLnBrk="1" hangingPunct="1">
              <a:spcBef>
                <a:spcPct val="20000"/>
              </a:spcBef>
              <a:buClr>
                <a:schemeClr val="folHlink"/>
              </a:buClr>
              <a:buFont typeface="Wingdings" pitchFamily="2" charset="2"/>
              <a:buChar char=""/>
            </a:pPr>
            <a:r>
              <a:rPr lang="en-US" sz="2400" dirty="0"/>
              <a:t>Bandwidth is limited (tens of kbps)</a:t>
            </a:r>
          </a:p>
          <a:p>
            <a:pPr marL="342900" indent="-342900" algn="l" eaLnBrk="1" hangingPunct="1">
              <a:spcBef>
                <a:spcPct val="20000"/>
              </a:spcBef>
              <a:buClr>
                <a:schemeClr val="folHlink"/>
              </a:buClr>
              <a:buFont typeface="Wingdings" pitchFamily="2" charset="2"/>
              <a:buChar char=""/>
            </a:pPr>
            <a:r>
              <a:rPr lang="en-US" sz="2400" dirty="0"/>
              <a:t>In most applications, fixed nodes</a:t>
            </a:r>
          </a:p>
          <a:p>
            <a:pPr marL="342900" indent="-342900" algn="l" eaLnBrk="1" hangingPunct="1">
              <a:spcBef>
                <a:spcPct val="20000"/>
              </a:spcBef>
              <a:buClr>
                <a:schemeClr val="folHlink"/>
              </a:buClr>
              <a:buFont typeface="Wingdings" pitchFamily="2" charset="2"/>
              <a:buChar char=""/>
            </a:pPr>
            <a:r>
              <a:rPr lang="en-US" sz="2400" dirty="0"/>
              <a:t>Energy efficiency is an </a:t>
            </a:r>
            <a:r>
              <a:rPr lang="en-US" sz="2400" dirty="0" smtClean="0"/>
              <a:t>issue</a:t>
            </a:r>
          </a:p>
          <a:p>
            <a:pPr marL="342900" indent="-342900" algn="l" eaLnBrk="1" hangingPunct="1">
              <a:spcBef>
                <a:spcPct val="20000"/>
              </a:spcBef>
              <a:buClr>
                <a:schemeClr val="folHlink"/>
              </a:buClr>
              <a:buFont typeface="Wingdings" pitchFamily="2" charset="2"/>
              <a:buChar char=""/>
            </a:pPr>
            <a:endParaRPr lang="en-US" sz="2400" dirty="0"/>
          </a:p>
          <a:p>
            <a:pPr marL="342900" indent="-342900" algn="l" eaLnBrk="1" hangingPunct="1">
              <a:spcBef>
                <a:spcPct val="20000"/>
              </a:spcBef>
              <a:buClr>
                <a:schemeClr val="folHlink"/>
              </a:buClr>
              <a:buFont typeface="Wingdings" pitchFamily="2" charset="2"/>
              <a:buChar char=""/>
            </a:pPr>
            <a:r>
              <a:rPr lang="en-US" sz="2400" dirty="0"/>
              <a:t>Resource </a:t>
            </a:r>
            <a:r>
              <a:rPr lang="en-US" sz="2400" dirty="0" smtClean="0"/>
              <a:t>constrained</a:t>
            </a:r>
          </a:p>
          <a:p>
            <a:pPr marL="342900" indent="-342900" algn="l" eaLnBrk="1" hangingPunct="1">
              <a:spcBef>
                <a:spcPct val="20000"/>
              </a:spcBef>
              <a:buClr>
                <a:schemeClr val="folHlink"/>
              </a:buClr>
              <a:buFont typeface="Wingdings" pitchFamily="2" charset="2"/>
              <a:buChar char=""/>
            </a:pPr>
            <a:r>
              <a:rPr lang="en-US" sz="2400" dirty="0" smtClean="0"/>
              <a:t>Most </a:t>
            </a:r>
            <a:r>
              <a:rPr lang="en-US" sz="2400" dirty="0"/>
              <a:t>traffic is user-to-gateway</a:t>
            </a:r>
          </a:p>
        </p:txBody>
      </p:sp>
      <p:sp>
        <p:nvSpPr>
          <p:cNvPr id="5" name="Text Box 5"/>
          <p:cNvSpPr txBox="1">
            <a:spLocks noChangeArrowheads="1"/>
          </p:cNvSpPr>
          <p:nvPr/>
        </p:nvSpPr>
        <p:spPr bwMode="auto">
          <a:xfrm>
            <a:off x="4587875" y="1447800"/>
            <a:ext cx="4352925" cy="519113"/>
          </a:xfrm>
          <a:prstGeom prst="rect">
            <a:avLst/>
          </a:prstGeom>
          <a:noFill/>
          <a:ln w="9525">
            <a:noFill/>
            <a:miter lim="800000"/>
            <a:headEnd/>
            <a:tailEnd/>
          </a:ln>
        </p:spPr>
        <p:txBody>
          <a:bodyPr wrap="none">
            <a:spAutoFit/>
          </a:bodyPr>
          <a:lstStyle/>
          <a:p>
            <a:r>
              <a:rPr lang="en-US" sz="2800" dirty="0">
                <a:solidFill>
                  <a:schemeClr val="hlink"/>
                </a:solidFill>
              </a:rPr>
              <a:t>Wireless Sensor Networks</a:t>
            </a:r>
          </a:p>
        </p:txBody>
      </p:sp>
      <p:sp>
        <p:nvSpPr>
          <p:cNvPr id="6" name="Text Box 6"/>
          <p:cNvSpPr txBox="1">
            <a:spLocks noChangeArrowheads="1"/>
          </p:cNvSpPr>
          <p:nvPr/>
        </p:nvSpPr>
        <p:spPr bwMode="auto">
          <a:xfrm>
            <a:off x="168275" y="1447800"/>
            <a:ext cx="4095750" cy="519113"/>
          </a:xfrm>
          <a:prstGeom prst="rect">
            <a:avLst/>
          </a:prstGeom>
          <a:noFill/>
          <a:ln w="9525">
            <a:noFill/>
            <a:miter lim="800000"/>
            <a:headEnd/>
            <a:tailEnd/>
          </a:ln>
        </p:spPr>
        <p:txBody>
          <a:bodyPr wrap="none">
            <a:spAutoFit/>
          </a:bodyPr>
          <a:lstStyle/>
          <a:p>
            <a:r>
              <a:rPr lang="en-US" sz="2800" dirty="0">
                <a:solidFill>
                  <a:schemeClr val="hlink"/>
                </a:solidFill>
              </a:rPr>
              <a:t>Wireless Mesh Networks</a:t>
            </a:r>
          </a:p>
        </p:txBody>
      </p:sp>
      <p:sp>
        <p:nvSpPr>
          <p:cNvPr id="7" name="Rectangle 7"/>
          <p:cNvSpPr>
            <a:spLocks noChangeArrowheads="1"/>
          </p:cNvSpPr>
          <p:nvPr/>
        </p:nvSpPr>
        <p:spPr bwMode="auto">
          <a:xfrm>
            <a:off x="168275" y="1966913"/>
            <a:ext cx="4267200" cy="4038600"/>
          </a:xfrm>
          <a:prstGeom prst="rect">
            <a:avLst/>
          </a:prstGeom>
          <a:noFill/>
          <a:ln w="9525">
            <a:noFill/>
            <a:miter lim="800000"/>
            <a:headEnd/>
            <a:tailEnd/>
          </a:ln>
        </p:spPr>
        <p:txBody>
          <a:bodyPr/>
          <a:lstStyle/>
          <a:p>
            <a:pPr marL="469900" indent="-469900" algn="l" eaLnBrk="1" hangingPunct="1">
              <a:spcBef>
                <a:spcPct val="20000"/>
              </a:spcBef>
              <a:buClr>
                <a:schemeClr val="folHlink"/>
              </a:buClr>
              <a:buFont typeface="Wingdings" pitchFamily="2" charset="2"/>
              <a:buChar char=""/>
            </a:pPr>
            <a:r>
              <a:rPr lang="en-US" sz="2400" dirty="0"/>
              <a:t>Bandwidth is generous (&gt;1Mbps)</a:t>
            </a:r>
          </a:p>
          <a:p>
            <a:pPr marL="469900" indent="-469900" algn="l" eaLnBrk="1" hangingPunct="1">
              <a:spcBef>
                <a:spcPct val="20000"/>
              </a:spcBef>
              <a:buClr>
                <a:schemeClr val="folHlink"/>
              </a:buClr>
              <a:buFont typeface="Wingdings" pitchFamily="2" charset="2"/>
              <a:buChar char=""/>
            </a:pPr>
            <a:r>
              <a:rPr lang="en-US" sz="2400" dirty="0"/>
              <a:t>Some nodes mobile, some fixed</a:t>
            </a:r>
          </a:p>
          <a:p>
            <a:pPr marL="469900" indent="-469900" algn="l" eaLnBrk="1" hangingPunct="1">
              <a:spcBef>
                <a:spcPct val="20000"/>
              </a:spcBef>
              <a:buClr>
                <a:schemeClr val="folHlink"/>
              </a:buClr>
              <a:buFont typeface="Wingdings" pitchFamily="2" charset="2"/>
              <a:buChar char=""/>
            </a:pPr>
            <a:r>
              <a:rPr lang="en-US" sz="2400" dirty="0"/>
              <a:t>Normally not energy limited</a:t>
            </a:r>
          </a:p>
          <a:p>
            <a:pPr marL="469900" indent="-469900" algn="l" eaLnBrk="1" hangingPunct="1">
              <a:spcBef>
                <a:spcPct val="20000"/>
              </a:spcBef>
              <a:buClr>
                <a:schemeClr val="folHlink"/>
              </a:buClr>
              <a:buFont typeface="Wingdings" pitchFamily="2" charset="2"/>
              <a:buChar char=""/>
            </a:pPr>
            <a:r>
              <a:rPr lang="en-US" sz="2400" dirty="0"/>
              <a:t>Resources are not an issue</a:t>
            </a:r>
          </a:p>
          <a:p>
            <a:pPr marL="469900" indent="-469900" algn="l" eaLnBrk="1" hangingPunct="1">
              <a:spcBef>
                <a:spcPct val="20000"/>
              </a:spcBef>
              <a:buClr>
                <a:schemeClr val="folHlink"/>
              </a:buClr>
              <a:buFont typeface="Wingdings" pitchFamily="2" charset="2"/>
              <a:buChar char=""/>
            </a:pPr>
            <a:r>
              <a:rPr lang="en-US" sz="2400" dirty="0"/>
              <a:t>Most traffic is user-to-gateway</a:t>
            </a: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p:cBhvr override="childStyle">
                                        <p:cTn dur="1" fill="hold" display="0" masterRel="nextClick" afterEffect="1"/>
                                        <p:tgtEl>
                                          <p:spTgt spid="4">
                                            <p:txEl>
                                              <p:pRg st="0" end="0"/>
                                            </p:txEl>
                                          </p:spTgt>
                                        </p:tgtEl>
                                        <p:attrNameLst>
                                          <p:attrName>ppt_c</p:attrName>
                                        </p:attrNameLst>
                                      </p:cBhvr>
                                      <p:to>
                                        <a:schemeClr val="bg2"/>
                                      </p:to>
                                    </p:animClr>
                                  </p:subTnLst>
                                </p:cTn>
                              </p:par>
                              <p:par>
                                <p:cTn id="7" presetID="1" presetClass="entr" presetSubtype="0" fill="hold"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subTnLst>
                                    <p:animClr>
                                      <p:cBhvr override="childStyle">
                                        <p:cTn dur="1" fill="hold" display="0" masterRel="nextClick" afterEffect="1"/>
                                        <p:tgtEl>
                                          <p:spTgt spid="7">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subTnLst>
                                    <p:animClr>
                                      <p:cBhvr override="childStyle">
                                        <p:cTn dur="1" fill="hold" display="0" masterRel="nextClick" afterEffect="1"/>
                                        <p:tgtEl>
                                          <p:spTgt spid="4">
                                            <p:txEl>
                                              <p:pRg st="1" end="1"/>
                                            </p:txEl>
                                          </p:spTgt>
                                        </p:tgtEl>
                                        <p:attrNameLst>
                                          <p:attrName>ppt_c</p:attrName>
                                        </p:attrNameLst>
                                      </p:cBhvr>
                                      <p:to>
                                        <a:schemeClr val="bg2"/>
                                      </p:to>
                                    </p:animClr>
                                  </p:subTnLst>
                                </p:cTn>
                              </p:par>
                              <p:par>
                                <p:cTn id="13" presetID="1" presetClass="entr" presetSubtype="0" fill="hold" nodeType="with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subTnLst>
                                    <p:animClr>
                                      <p:cBhvr override="childStyle">
                                        <p:cTn dur="1" fill="hold" display="0" masterRel="nextClick" afterEffect="1"/>
                                        <p:tgtEl>
                                          <p:spTgt spid="7">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p:cBhvr override="childStyle">
                                        <p:cTn dur="1" fill="hold" display="0" masterRel="nextClick" afterEffect="1"/>
                                        <p:tgtEl>
                                          <p:spTgt spid="4">
                                            <p:txEl>
                                              <p:pRg st="2" end="2"/>
                                            </p:txEl>
                                          </p:spTgt>
                                        </p:tgtEl>
                                        <p:attrNameLst>
                                          <p:attrName>ppt_c</p:attrName>
                                        </p:attrNameLst>
                                      </p:cBhvr>
                                      <p:to>
                                        <a:schemeClr val="bg2"/>
                                      </p:to>
                                    </p:animClr>
                                  </p:subTnLst>
                                </p:cTn>
                              </p:par>
                              <p:par>
                                <p:cTn id="19" presetID="1" presetClass="entr" presetSubtype="0" fill="hold" nodeType="with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childTnLst>
                                  <p:subTnLst>
                                    <p:animClr>
                                      <p:cBhvr override="childStyle">
                                        <p:cTn dur="1" fill="hold" display="0" masterRel="nextClick" afterEffect="1"/>
                                        <p:tgtEl>
                                          <p:spTgt spid="7">
                                            <p:txEl>
                                              <p:pRg st="2" end="2"/>
                                            </p:txEl>
                                          </p:spTgt>
                                        </p:tgtEl>
                                        <p:attrNameLst>
                                          <p:attrName>ppt_c</p:attrName>
                                        </p:attrNameLst>
                                      </p:cBhvr>
                                      <p:to>
                                        <a:schemeClr val="bg2"/>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subTnLst>
                                    <p:animClr>
                                      <p:cBhvr override="childStyle">
                                        <p:cTn dur="1" fill="hold" display="0" masterRel="nextClick" afterEffect="1"/>
                                        <p:tgtEl>
                                          <p:spTgt spid="4">
                                            <p:txEl>
                                              <p:pRg st="4" end="4"/>
                                            </p:txEl>
                                          </p:spTgt>
                                        </p:tgtEl>
                                        <p:attrNameLst>
                                          <p:attrName>ppt_c</p:attrName>
                                        </p:attrNameLst>
                                      </p:cBhvr>
                                      <p:to>
                                        <a:schemeClr val="bg2"/>
                                      </p:to>
                                    </p:animClr>
                                  </p:sub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subTnLst>
                                    <p:animClr>
                                      <p:cBhvr override="childStyle">
                                        <p:cTn dur="1" fill="hold" display="0" masterRel="nextClick" afterEffect="1"/>
                                        <p:tgtEl>
                                          <p:spTgt spid="7">
                                            <p:txEl>
                                              <p:pRg st="3" end="3"/>
                                            </p:txEl>
                                          </p:spTgt>
                                        </p:tgtEl>
                                        <p:attrNameLst>
                                          <p:attrName>ppt_c</p:attrName>
                                        </p:attrNameLst>
                                      </p:cBhvr>
                                      <p:to>
                                        <a:schemeClr val="bg2"/>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subTnLst>
                                    <p:animClr>
                                      <p:cBhvr override="childStyle">
                                        <p:cTn dur="1" fill="hold" display="0" masterRel="nextClick" afterEffect="1"/>
                                        <p:tgtEl>
                                          <p:spTgt spid="4">
                                            <p:txEl>
                                              <p:pRg st="5" end="5"/>
                                            </p:txEl>
                                          </p:spTgt>
                                        </p:tgtEl>
                                        <p:attrNameLst>
                                          <p:attrName>ppt_c</p:attrName>
                                        </p:attrNameLst>
                                      </p:cBhvr>
                                      <p:to>
                                        <a:schemeClr val="bg2"/>
                                      </p:to>
                                    </p:animClr>
                                  </p:subTnLst>
                                </p:cTn>
                              </p:par>
                              <p:par>
                                <p:cTn id="31" presetID="1" presetClass="entr" presetSubtype="0" fill="hold" nodeType="with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childTnLst>
                                  <p:subTnLst>
                                    <p:animClr>
                                      <p:cBhvr override="childStyle">
                                        <p:cTn dur="1" fill="hold" display="0" masterRel="nextClick" afterEffect="1"/>
                                        <p:tgtEl>
                                          <p:spTgt spid="7">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368925" cy="1213224"/>
          </a:xfrm>
        </p:spPr>
        <p:txBody>
          <a:bodyPr/>
          <a:lstStyle/>
          <a:p>
            <a:r>
              <a:rPr lang="en-GB" sz="3600" b="1" dirty="0" smtClean="0"/>
              <a:t>Mobile Ad Hoc Networks (</a:t>
            </a:r>
            <a:r>
              <a:rPr lang="en-GB" sz="3600" b="1" dirty="0" err="1" smtClean="0"/>
              <a:t>MANet</a:t>
            </a:r>
            <a:r>
              <a:rPr lang="en-GB" sz="3600" b="1" dirty="0" smtClean="0"/>
              <a:t>)</a:t>
            </a:r>
            <a:endParaRPr lang="en-GB" sz="3600" b="1" dirty="0"/>
          </a:p>
        </p:txBody>
      </p:sp>
      <p:sp>
        <p:nvSpPr>
          <p:cNvPr id="3" name="Content Placeholder 2"/>
          <p:cNvSpPr>
            <a:spLocks noGrp="1"/>
          </p:cNvSpPr>
          <p:nvPr>
            <p:ph idx="1"/>
          </p:nvPr>
        </p:nvSpPr>
        <p:spPr/>
        <p:txBody>
          <a:bodyPr/>
          <a:lstStyle/>
          <a:p>
            <a:pPr>
              <a:lnSpc>
                <a:spcPct val="90000"/>
              </a:lnSpc>
            </a:pPr>
            <a:r>
              <a:rPr lang="en-US" altLang="zh-CN" dirty="0" smtClean="0">
                <a:ea typeface="宋体" pitchFamily="2" charset="-122"/>
              </a:rPr>
              <a:t>MANET consist of mobile nodes that form a network in an ad hoc manner</a:t>
            </a:r>
          </a:p>
          <a:p>
            <a:pPr>
              <a:lnSpc>
                <a:spcPct val="90000"/>
              </a:lnSpc>
            </a:pPr>
            <a:r>
              <a:rPr lang="en-US" altLang="zh-CN" dirty="0" smtClean="0">
                <a:ea typeface="宋体" pitchFamily="2" charset="-122"/>
              </a:rPr>
              <a:t>The nodes intercommunicate using single or multi-hop wireless links</a:t>
            </a:r>
          </a:p>
          <a:p>
            <a:pPr>
              <a:lnSpc>
                <a:spcPct val="90000"/>
              </a:lnSpc>
            </a:pPr>
            <a:r>
              <a:rPr lang="en-US" altLang="zh-CN" dirty="0" smtClean="0">
                <a:ea typeface="宋体" pitchFamily="2" charset="-122"/>
              </a:rPr>
              <a:t>Each node in MANET can operate as a host as well as a router</a:t>
            </a:r>
          </a:p>
          <a:p>
            <a:pPr>
              <a:lnSpc>
                <a:spcPct val="90000"/>
              </a:lnSpc>
            </a:pPr>
            <a:r>
              <a:rPr lang="en-US" altLang="zh-CN" dirty="0" smtClean="0">
                <a:ea typeface="宋体" pitchFamily="2" charset="-122"/>
              </a:rPr>
              <a:t>The topology, locations, connectivity, transmission quality are variable</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08625" cy="959224"/>
          </a:xfrm>
        </p:spPr>
        <p:txBody>
          <a:bodyPr/>
          <a:lstStyle/>
          <a:p>
            <a:r>
              <a:rPr lang="en-GB" sz="3600" b="1" dirty="0" smtClean="0"/>
              <a:t>Characteristics</a:t>
            </a:r>
            <a:endParaRPr lang="en-GB" sz="3600" b="1" dirty="0"/>
          </a:p>
        </p:txBody>
      </p:sp>
      <p:sp>
        <p:nvSpPr>
          <p:cNvPr id="3" name="Content Placeholder 2"/>
          <p:cNvSpPr>
            <a:spLocks noGrp="1"/>
          </p:cNvSpPr>
          <p:nvPr>
            <p:ph idx="1"/>
          </p:nvPr>
        </p:nvSpPr>
        <p:spPr>
          <a:xfrm>
            <a:off x="358775" y="1231900"/>
            <a:ext cx="8042276" cy="4343400"/>
          </a:xfrm>
        </p:spPr>
        <p:txBody>
          <a:bodyPr/>
          <a:lstStyle/>
          <a:p>
            <a:r>
              <a:rPr lang="en-US" dirty="0" smtClean="0">
                <a:solidFill>
                  <a:schemeClr val="tx2"/>
                </a:solidFill>
              </a:rPr>
              <a:t>Self-organizing</a:t>
            </a:r>
            <a:r>
              <a:rPr lang="en-US" dirty="0" smtClean="0"/>
              <a:t>: no central control </a:t>
            </a:r>
          </a:p>
          <a:p>
            <a:r>
              <a:rPr lang="en-US" dirty="0" smtClean="0">
                <a:solidFill>
                  <a:schemeClr val="tx2"/>
                </a:solidFill>
              </a:rPr>
              <a:t>Scarce resources</a:t>
            </a:r>
            <a:r>
              <a:rPr lang="en-US" dirty="0" smtClean="0"/>
              <a:t>: bandwidth and batteries </a:t>
            </a:r>
          </a:p>
          <a:p>
            <a:r>
              <a:rPr lang="en-US" dirty="0" smtClean="0">
                <a:solidFill>
                  <a:schemeClr val="tx2"/>
                </a:solidFill>
              </a:rPr>
              <a:t>Dynamic network topology</a:t>
            </a:r>
          </a:p>
          <a:p>
            <a:endParaRPr lang="en-GB" dirty="0"/>
          </a:p>
        </p:txBody>
      </p:sp>
      <p:pic>
        <p:nvPicPr>
          <p:cNvPr id="27650" name="Picture 2" descr="http://www.ece.iupui.edu/~dskim/manet/images/adhocnet.gif"/>
          <p:cNvPicPr>
            <a:picLocks noChangeAspect="1" noChangeArrowheads="1"/>
          </p:cNvPicPr>
          <p:nvPr/>
        </p:nvPicPr>
        <p:blipFill>
          <a:blip r:embed="rId2" cstate="print"/>
          <a:srcRect/>
          <a:stretch>
            <a:fillRect/>
          </a:stretch>
        </p:blipFill>
        <p:spPr bwMode="auto">
          <a:xfrm>
            <a:off x="4556027" y="2378074"/>
            <a:ext cx="4092673" cy="3552826"/>
          </a:xfrm>
          <a:prstGeom prst="rect">
            <a:avLst/>
          </a:prstGeom>
          <a:noFill/>
        </p:spPr>
      </p:pic>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70525" cy="971924"/>
          </a:xfrm>
        </p:spPr>
        <p:txBody>
          <a:bodyPr/>
          <a:lstStyle/>
          <a:p>
            <a:r>
              <a:rPr lang="en-GB" sz="3600" b="1" dirty="0" err="1" smtClean="0"/>
              <a:t>MANet</a:t>
            </a:r>
            <a:r>
              <a:rPr lang="en-GB" sz="3600" b="1" dirty="0" smtClean="0"/>
              <a:t> Applications</a:t>
            </a:r>
            <a:endParaRPr lang="en-GB" sz="3600" b="1" dirty="0"/>
          </a:p>
        </p:txBody>
      </p:sp>
      <p:sp>
        <p:nvSpPr>
          <p:cNvPr id="3" name="Content Placeholder 2"/>
          <p:cNvSpPr>
            <a:spLocks noGrp="1"/>
          </p:cNvSpPr>
          <p:nvPr>
            <p:ph idx="1"/>
          </p:nvPr>
        </p:nvSpPr>
        <p:spPr>
          <a:xfrm>
            <a:off x="549275" y="1397000"/>
            <a:ext cx="8042276" cy="4546601"/>
          </a:xfrm>
        </p:spPr>
        <p:txBody>
          <a:bodyPr/>
          <a:lstStyle/>
          <a:p>
            <a:r>
              <a:rPr lang="en-US" altLang="zh-CN" dirty="0" smtClean="0">
                <a:ea typeface="宋体" pitchFamily="2" charset="-122"/>
              </a:rPr>
              <a:t>Civilian</a:t>
            </a:r>
          </a:p>
          <a:p>
            <a:pPr lvl="2"/>
            <a:r>
              <a:rPr lang="en-US" altLang="zh-CN" dirty="0" smtClean="0">
                <a:ea typeface="宋体" pitchFamily="2" charset="-122"/>
              </a:rPr>
              <a:t>Wireless LANs/WANs – mobile and stationary</a:t>
            </a:r>
          </a:p>
          <a:p>
            <a:pPr lvl="2"/>
            <a:r>
              <a:rPr lang="en-US" altLang="zh-CN" dirty="0" smtClean="0">
                <a:ea typeface="宋体" pitchFamily="2" charset="-122"/>
              </a:rPr>
              <a:t>Remote data collection and analysis</a:t>
            </a:r>
          </a:p>
          <a:p>
            <a:pPr lvl="2"/>
            <a:r>
              <a:rPr lang="en-US" altLang="zh-CN" dirty="0" smtClean="0">
                <a:ea typeface="宋体" pitchFamily="2" charset="-122"/>
              </a:rPr>
              <a:t>Taxi cabs</a:t>
            </a:r>
          </a:p>
          <a:p>
            <a:pPr lvl="2"/>
            <a:r>
              <a:rPr lang="en-US" altLang="zh-CN" dirty="0" smtClean="0">
                <a:ea typeface="宋体" pitchFamily="2" charset="-122"/>
              </a:rPr>
              <a:t>Disaster recovery</a:t>
            </a:r>
          </a:p>
          <a:p>
            <a:pPr lvl="2"/>
            <a:r>
              <a:rPr lang="en-US" altLang="zh-CN" dirty="0" smtClean="0">
                <a:ea typeface="宋体" pitchFamily="2" charset="-122"/>
              </a:rPr>
              <a:t>Vehicular ad hoc network (VANET)</a:t>
            </a:r>
          </a:p>
          <a:p>
            <a:r>
              <a:rPr lang="en-US" altLang="zh-CN" dirty="0" smtClean="0">
                <a:ea typeface="宋体" pitchFamily="2" charset="-122"/>
              </a:rPr>
              <a:t>Defense</a:t>
            </a:r>
          </a:p>
          <a:p>
            <a:pPr lvl="2"/>
            <a:r>
              <a:rPr lang="en-US" altLang="zh-CN" dirty="0" smtClean="0">
                <a:ea typeface="宋体" pitchFamily="2" charset="-122"/>
              </a:rPr>
              <a:t>Battlefield communications and data transfer</a:t>
            </a:r>
          </a:p>
          <a:p>
            <a:pPr lvl="2"/>
            <a:r>
              <a:rPr lang="en-US" altLang="zh-CN" dirty="0" smtClean="0">
                <a:ea typeface="宋体" pitchFamily="2" charset="-122"/>
              </a:rPr>
              <a:t>Surveillance</a:t>
            </a:r>
          </a:p>
          <a:p>
            <a:pPr lvl="2"/>
            <a:r>
              <a:rPr lang="en-US" altLang="zh-CN" dirty="0" smtClean="0">
                <a:ea typeface="宋体" pitchFamily="2" charset="-122"/>
              </a:rPr>
              <a:t>Early warning systems</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altLang="zh-CN" sz="3600" b="1" dirty="0" smtClean="0">
                <a:ea typeface="宋体" pitchFamily="2" charset="-122"/>
              </a:rPr>
              <a:t>MANET </a:t>
            </a:r>
            <a:r>
              <a:rPr lang="en-US" altLang="zh-CN" sz="3600" b="1" dirty="0" smtClean="0">
                <a:latin typeface="Arial" charset="0"/>
                <a:ea typeface="宋体" pitchFamily="2" charset="-122"/>
              </a:rPr>
              <a:t>­</a:t>
            </a:r>
            <a:r>
              <a:rPr lang="en-US" altLang="zh-CN" sz="3600" b="1" dirty="0" smtClean="0">
                <a:ea typeface="宋体" pitchFamily="2" charset="-122"/>
              </a:rPr>
              <a:t> issues and challenges</a:t>
            </a:r>
            <a:endParaRPr lang="en-GB" sz="3600" b="1" dirty="0"/>
          </a:p>
        </p:txBody>
      </p:sp>
      <p:sp>
        <p:nvSpPr>
          <p:cNvPr id="3" name="Content Placeholder 2"/>
          <p:cNvSpPr>
            <a:spLocks noGrp="1"/>
          </p:cNvSpPr>
          <p:nvPr>
            <p:ph idx="1"/>
          </p:nvPr>
        </p:nvSpPr>
        <p:spPr/>
        <p:txBody>
          <a:bodyPr/>
          <a:lstStyle/>
          <a:p>
            <a:r>
              <a:rPr lang="en-US" altLang="zh-CN" dirty="0" smtClean="0">
                <a:ea typeface="宋体" pitchFamily="2" charset="-122"/>
              </a:rPr>
              <a:t>Operating in presence of unpredictable mobility</a:t>
            </a:r>
          </a:p>
          <a:p>
            <a:r>
              <a:rPr lang="en-US" altLang="zh-CN" dirty="0" smtClean="0">
                <a:ea typeface="宋体" pitchFamily="2" charset="-122"/>
              </a:rPr>
              <a:t>Operating in an error-prone media</a:t>
            </a:r>
          </a:p>
          <a:p>
            <a:r>
              <a:rPr lang="en-US" altLang="zh-CN" dirty="0" smtClean="0">
                <a:ea typeface="宋体" pitchFamily="2" charset="-122"/>
              </a:rPr>
              <a:t>Low bandwidth channels</a:t>
            </a:r>
          </a:p>
          <a:p>
            <a:r>
              <a:rPr lang="en-US" altLang="zh-CN" dirty="0" smtClean="0">
                <a:ea typeface="宋体" pitchFamily="2" charset="-122"/>
              </a:rPr>
              <a:t>Low power devices with limited resources</a:t>
            </a:r>
          </a:p>
          <a:p>
            <a:r>
              <a:rPr lang="en-US" altLang="zh-CN" dirty="0" smtClean="0">
                <a:ea typeface="宋体" pitchFamily="2" charset="-122"/>
              </a:rPr>
              <a:t>Maintaining and retaining connectivity and state info </a:t>
            </a:r>
          </a:p>
          <a:p>
            <a:r>
              <a:rPr lang="en-US" altLang="zh-CN" dirty="0" smtClean="0">
                <a:ea typeface="宋体" pitchFamily="2" charset="-122"/>
              </a:rPr>
              <a:t>Security: infrastructure and communication</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280025" cy="959224"/>
          </a:xfrm>
        </p:spPr>
        <p:txBody>
          <a:bodyPr/>
          <a:lstStyle/>
          <a:p>
            <a:r>
              <a:rPr lang="en-US" altLang="zh-CN" sz="3600" b="1" dirty="0" smtClean="0">
                <a:ea typeface="宋体" pitchFamily="2" charset="-122"/>
              </a:rPr>
              <a:t>MAC for MANET</a:t>
            </a:r>
            <a:endParaRPr lang="en-GB" sz="3600" b="1" dirty="0"/>
          </a:p>
        </p:txBody>
      </p:sp>
      <p:sp>
        <p:nvSpPr>
          <p:cNvPr id="3" name="Content Placeholder 2"/>
          <p:cNvSpPr>
            <a:spLocks noGrp="1"/>
          </p:cNvSpPr>
          <p:nvPr>
            <p:ph idx="1"/>
          </p:nvPr>
        </p:nvSpPr>
        <p:spPr/>
        <p:txBody>
          <a:bodyPr/>
          <a:lstStyle/>
          <a:p>
            <a:r>
              <a:rPr lang="en-US" altLang="zh-CN" dirty="0" smtClean="0">
                <a:ea typeface="宋体" pitchFamily="2" charset="-122"/>
              </a:rPr>
              <a:t>Special requirements</a:t>
            </a:r>
          </a:p>
          <a:p>
            <a:pPr lvl="1">
              <a:buFont typeface="Wingdings" pitchFamily="2" charset="2"/>
              <a:buChar char="§"/>
            </a:pPr>
            <a:r>
              <a:rPr lang="en-US" altLang="zh-CN" dirty="0" smtClean="0">
                <a:ea typeface="宋体" pitchFamily="2" charset="-122"/>
              </a:rPr>
              <a:t>Avoid interferences among simultaneous transmissions</a:t>
            </a:r>
          </a:p>
          <a:p>
            <a:pPr lvl="2">
              <a:buFont typeface="Courier New" pitchFamily="49" charset="0"/>
              <a:buChar char="o"/>
            </a:pPr>
            <a:r>
              <a:rPr lang="en-US" altLang="zh-CN" sz="1600" dirty="0" smtClean="0">
                <a:ea typeface="宋体" pitchFamily="2" charset="-122"/>
              </a:rPr>
              <a:t>Yet, enable as many non-interfering transmissions as possible</a:t>
            </a:r>
          </a:p>
          <a:p>
            <a:pPr lvl="2">
              <a:buFont typeface="Courier New" pitchFamily="49" charset="0"/>
              <a:buChar char="o"/>
            </a:pPr>
            <a:r>
              <a:rPr lang="en-US" altLang="zh-CN" sz="1600" dirty="0" smtClean="0">
                <a:ea typeface="宋体" pitchFamily="2" charset="-122"/>
              </a:rPr>
              <a:t>Fairness among transmissions</a:t>
            </a:r>
          </a:p>
          <a:p>
            <a:pPr lvl="1">
              <a:buFont typeface="Wingdings" pitchFamily="2" charset="2"/>
              <a:buChar char="§"/>
            </a:pPr>
            <a:r>
              <a:rPr lang="en-US" altLang="zh-CN" dirty="0" smtClean="0">
                <a:ea typeface="宋体" pitchFamily="2" charset="-122"/>
              </a:rPr>
              <a:t>No centralized coordinators, should function in full distributed manner</a:t>
            </a:r>
          </a:p>
          <a:p>
            <a:pPr lvl="1">
              <a:buFont typeface="Wingdings" pitchFamily="2" charset="2"/>
              <a:buChar char="§"/>
            </a:pPr>
            <a:r>
              <a:rPr lang="en-US" altLang="zh-CN" dirty="0" smtClean="0">
                <a:ea typeface="宋体" pitchFamily="2" charset="-122"/>
              </a:rPr>
              <a:t>No clock synchronization, asynchronous operations</a:t>
            </a: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08625" cy="1048124"/>
          </a:xfrm>
        </p:spPr>
        <p:txBody>
          <a:bodyPr/>
          <a:lstStyle/>
          <a:p>
            <a:r>
              <a:rPr lang="en-US" altLang="zh-CN" sz="3600" b="1" dirty="0" smtClean="0">
                <a:ea typeface="宋体" pitchFamily="2" charset="-122"/>
              </a:rPr>
              <a:t>Carrier-sensing in MANET</a:t>
            </a:r>
            <a:endParaRPr lang="en-GB" sz="3600" b="1" dirty="0"/>
          </a:p>
        </p:txBody>
      </p:sp>
      <p:sp>
        <p:nvSpPr>
          <p:cNvPr id="3" name="Content Placeholder 2"/>
          <p:cNvSpPr>
            <a:spLocks noGrp="1"/>
          </p:cNvSpPr>
          <p:nvPr>
            <p:ph idx="1"/>
          </p:nvPr>
        </p:nvSpPr>
        <p:spPr>
          <a:xfrm>
            <a:off x="127508" y="1416844"/>
            <a:ext cx="4573588" cy="1961356"/>
          </a:xfrm>
        </p:spPr>
        <p:txBody>
          <a:bodyPr/>
          <a:lstStyle/>
          <a:p>
            <a:r>
              <a:rPr lang="en-US" altLang="zh-CN" dirty="0" smtClean="0">
                <a:ea typeface="宋体" pitchFamily="2" charset="-122"/>
              </a:rPr>
              <a:t>Problems</a:t>
            </a:r>
          </a:p>
          <a:p>
            <a:pPr lvl="1"/>
            <a:r>
              <a:rPr lang="en-US" altLang="zh-CN" dirty="0" smtClean="0">
                <a:ea typeface="宋体" pitchFamily="2" charset="-122"/>
              </a:rPr>
              <a:t>Hidden terminal problem</a:t>
            </a:r>
          </a:p>
          <a:p>
            <a:pPr lvl="1"/>
            <a:r>
              <a:rPr lang="en-US" altLang="zh-CN" dirty="0" smtClean="0">
                <a:ea typeface="宋体" pitchFamily="2" charset="-122"/>
              </a:rPr>
              <a:t>Exposed terminal problem</a:t>
            </a:r>
          </a:p>
          <a:p>
            <a:r>
              <a:rPr lang="en-US" altLang="zh-CN" dirty="0" smtClean="0">
                <a:ea typeface="宋体" pitchFamily="2" charset="-122"/>
              </a:rPr>
              <a:t>Possible solution: Busy tone</a:t>
            </a:r>
          </a:p>
          <a:p>
            <a:endParaRPr lang="en-GB" dirty="0"/>
          </a:p>
        </p:txBody>
      </p:sp>
      <p:grpSp>
        <p:nvGrpSpPr>
          <p:cNvPr id="4" name="Group 3"/>
          <p:cNvGrpSpPr>
            <a:grpSpLocks/>
          </p:cNvGrpSpPr>
          <p:nvPr/>
        </p:nvGrpSpPr>
        <p:grpSpPr bwMode="auto">
          <a:xfrm>
            <a:off x="5473700" y="1812253"/>
            <a:ext cx="2470150" cy="1309687"/>
            <a:chOff x="1296" y="1056"/>
            <a:chExt cx="2276" cy="1872"/>
          </a:xfrm>
        </p:grpSpPr>
        <p:sp>
          <p:nvSpPr>
            <p:cNvPr id="5" name="Text Box 4"/>
            <p:cNvSpPr txBox="1">
              <a:spLocks noChangeArrowheads="1"/>
            </p:cNvSpPr>
            <p:nvPr/>
          </p:nvSpPr>
          <p:spPr bwMode="auto">
            <a:xfrm>
              <a:off x="2112" y="187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A</a:t>
              </a:r>
            </a:p>
          </p:txBody>
        </p:sp>
        <p:sp>
          <p:nvSpPr>
            <p:cNvPr id="6" name="Oval 5"/>
            <p:cNvSpPr>
              <a:spLocks noChangeArrowheads="1"/>
            </p:cNvSpPr>
            <p:nvPr/>
          </p:nvSpPr>
          <p:spPr bwMode="auto">
            <a:xfrm>
              <a:off x="1296" y="1056"/>
              <a:ext cx="1872" cy="1872"/>
            </a:xfrm>
            <a:prstGeom prst="ellipse">
              <a:avLst/>
            </a:prstGeom>
            <a:noFill/>
            <a:ln w="28575">
              <a:solidFill>
                <a:schemeClr val="tx1"/>
              </a:solidFill>
              <a:prstDash val="dash"/>
              <a:round/>
              <a:headEnd/>
              <a:tailEnd/>
            </a:ln>
          </p:spPr>
          <p:txBody>
            <a:bodyPr wrap="none" anchor="ctr"/>
            <a:lstStyle/>
            <a:p>
              <a:endParaRPr lang="en-GB"/>
            </a:p>
          </p:txBody>
        </p:sp>
        <p:sp>
          <p:nvSpPr>
            <p:cNvPr id="7" name="Text Box 6"/>
            <p:cNvSpPr txBox="1">
              <a:spLocks noChangeArrowheads="1"/>
            </p:cNvSpPr>
            <p:nvPr/>
          </p:nvSpPr>
          <p:spPr bwMode="auto">
            <a:xfrm>
              <a:off x="2736" y="1536"/>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B</a:t>
              </a:r>
            </a:p>
          </p:txBody>
        </p:sp>
        <p:sp>
          <p:nvSpPr>
            <p:cNvPr id="8" name="Text Box 7"/>
            <p:cNvSpPr txBox="1">
              <a:spLocks noChangeArrowheads="1"/>
            </p:cNvSpPr>
            <p:nvPr/>
          </p:nvSpPr>
          <p:spPr bwMode="auto">
            <a:xfrm>
              <a:off x="3360" y="187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X</a:t>
              </a:r>
            </a:p>
          </p:txBody>
        </p:sp>
        <p:sp>
          <p:nvSpPr>
            <p:cNvPr id="9" name="Line 8"/>
            <p:cNvSpPr>
              <a:spLocks noChangeShapeType="1"/>
            </p:cNvSpPr>
            <p:nvPr/>
          </p:nvSpPr>
          <p:spPr bwMode="auto">
            <a:xfrm flipV="1">
              <a:off x="2304" y="1728"/>
              <a:ext cx="432" cy="192"/>
            </a:xfrm>
            <a:prstGeom prst="line">
              <a:avLst/>
            </a:prstGeom>
            <a:noFill/>
            <a:ln w="50800">
              <a:solidFill>
                <a:schemeClr val="tx1"/>
              </a:solidFill>
              <a:round/>
              <a:headEnd/>
              <a:tailEnd type="triangle" w="med" len="med"/>
            </a:ln>
          </p:spPr>
          <p:txBody>
            <a:bodyPr/>
            <a:lstStyle/>
            <a:p>
              <a:endParaRPr lang="en-GB"/>
            </a:p>
          </p:txBody>
        </p:sp>
        <p:sp>
          <p:nvSpPr>
            <p:cNvPr id="10" name="Line 9"/>
            <p:cNvSpPr>
              <a:spLocks noChangeShapeType="1"/>
            </p:cNvSpPr>
            <p:nvPr/>
          </p:nvSpPr>
          <p:spPr bwMode="auto">
            <a:xfrm flipH="1" flipV="1">
              <a:off x="2928" y="1728"/>
              <a:ext cx="432" cy="240"/>
            </a:xfrm>
            <a:prstGeom prst="line">
              <a:avLst/>
            </a:prstGeom>
            <a:noFill/>
            <a:ln w="50800">
              <a:solidFill>
                <a:schemeClr val="tx1"/>
              </a:solidFill>
              <a:prstDash val="sysDot"/>
              <a:round/>
              <a:headEnd/>
              <a:tailEnd type="triangle" w="med" len="med"/>
            </a:ln>
          </p:spPr>
          <p:txBody>
            <a:bodyPr/>
            <a:lstStyle/>
            <a:p>
              <a:endParaRPr lang="en-GB"/>
            </a:p>
          </p:txBody>
        </p:sp>
      </p:grpSp>
      <p:sp>
        <p:nvSpPr>
          <p:cNvPr id="11" name="Text Box 10"/>
          <p:cNvSpPr txBox="1">
            <a:spLocks noChangeArrowheads="1"/>
          </p:cNvSpPr>
          <p:nvPr/>
        </p:nvSpPr>
        <p:spPr bwMode="auto">
          <a:xfrm>
            <a:off x="5122863" y="3210589"/>
            <a:ext cx="3468688" cy="641350"/>
          </a:xfrm>
          <a:prstGeom prst="rect">
            <a:avLst/>
          </a:prstGeom>
          <a:noFill/>
          <a:ln w="9525">
            <a:noFill/>
            <a:miter lim="800000"/>
            <a:headEnd/>
            <a:tailEnd/>
          </a:ln>
        </p:spPr>
        <p:txBody>
          <a:bodyPr wrap="none">
            <a:spAutoFit/>
          </a:bodyPr>
          <a:lstStyle/>
          <a:p>
            <a:pPr algn="l"/>
            <a:r>
              <a:rPr lang="en-US" altLang="zh-CN" b="0" dirty="0">
                <a:solidFill>
                  <a:schemeClr val="folHlink"/>
                </a:solidFill>
                <a:latin typeface="Comic Sans MS" pitchFamily="66" charset="0"/>
                <a:ea typeface="宋体" pitchFamily="2" charset="-122"/>
              </a:rPr>
              <a:t>Node X finds that the medium</a:t>
            </a:r>
          </a:p>
          <a:p>
            <a:pPr algn="l"/>
            <a:r>
              <a:rPr lang="en-US" altLang="zh-CN" b="0" dirty="0">
                <a:solidFill>
                  <a:schemeClr val="folHlink"/>
                </a:solidFill>
                <a:latin typeface="Comic Sans MS" pitchFamily="66" charset="0"/>
                <a:ea typeface="宋体" pitchFamily="2" charset="-122"/>
              </a:rPr>
              <a:t>is free, and transmits a packet</a:t>
            </a:r>
          </a:p>
        </p:txBody>
      </p:sp>
      <p:sp>
        <p:nvSpPr>
          <p:cNvPr id="12" name="Text Box 12"/>
          <p:cNvSpPr txBox="1">
            <a:spLocks noChangeArrowheads="1"/>
          </p:cNvSpPr>
          <p:nvPr/>
        </p:nvSpPr>
        <p:spPr bwMode="auto">
          <a:xfrm>
            <a:off x="4834929" y="1423987"/>
            <a:ext cx="3465513" cy="366713"/>
          </a:xfrm>
          <a:prstGeom prst="rect">
            <a:avLst/>
          </a:prstGeom>
          <a:noFill/>
          <a:ln w="9525">
            <a:noFill/>
            <a:miter lim="800000"/>
            <a:headEnd/>
            <a:tailEnd/>
          </a:ln>
        </p:spPr>
        <p:txBody>
          <a:bodyPr wrap="none">
            <a:spAutoFit/>
          </a:bodyPr>
          <a:lstStyle/>
          <a:p>
            <a:pPr algn="l"/>
            <a:r>
              <a:rPr lang="en-US" altLang="zh-CN" b="0" dirty="0">
                <a:solidFill>
                  <a:schemeClr val="folHlink"/>
                </a:solidFill>
                <a:latin typeface="Comic Sans MS" pitchFamily="66" charset="0"/>
                <a:ea typeface="宋体" pitchFamily="2" charset="-122"/>
              </a:rPr>
              <a:t>A is transmitting a packet to B</a:t>
            </a:r>
          </a:p>
        </p:txBody>
      </p:sp>
      <p:sp>
        <p:nvSpPr>
          <p:cNvPr id="13" name="Rectangle 12"/>
          <p:cNvSpPr/>
          <p:nvPr/>
        </p:nvSpPr>
        <p:spPr>
          <a:xfrm>
            <a:off x="8045449" y="1778738"/>
            <a:ext cx="1009651" cy="923330"/>
          </a:xfrm>
          <a:prstGeom prst="rect">
            <a:avLst/>
          </a:prstGeom>
        </p:spPr>
        <p:txBody>
          <a:bodyPr wrap="square">
            <a:spAutoFit/>
          </a:bodyPr>
          <a:lstStyle/>
          <a:p>
            <a:r>
              <a:rPr lang="en-US" altLang="zh-CN" dirty="0" smtClean="0">
                <a:ea typeface="宋体" pitchFamily="2" charset="-122"/>
              </a:rPr>
              <a:t>Hidden terminal problem</a:t>
            </a:r>
            <a:endParaRPr lang="en-GB" dirty="0"/>
          </a:p>
        </p:txBody>
      </p:sp>
      <p:grpSp>
        <p:nvGrpSpPr>
          <p:cNvPr id="14" name="Group 5"/>
          <p:cNvGrpSpPr>
            <a:grpSpLocks/>
          </p:cNvGrpSpPr>
          <p:nvPr/>
        </p:nvGrpSpPr>
        <p:grpSpPr bwMode="auto">
          <a:xfrm>
            <a:off x="576724" y="3941186"/>
            <a:ext cx="2194083" cy="1933359"/>
            <a:chOff x="1152" y="1011"/>
            <a:chExt cx="2366" cy="2061"/>
          </a:xfrm>
        </p:grpSpPr>
        <p:sp>
          <p:nvSpPr>
            <p:cNvPr id="15" name="Oval 6"/>
            <p:cNvSpPr>
              <a:spLocks noChangeArrowheads="1"/>
            </p:cNvSpPr>
            <p:nvPr/>
          </p:nvSpPr>
          <p:spPr bwMode="auto">
            <a:xfrm>
              <a:off x="1646" y="1011"/>
              <a:ext cx="1872" cy="1872"/>
            </a:xfrm>
            <a:prstGeom prst="ellipse">
              <a:avLst/>
            </a:prstGeom>
            <a:noFill/>
            <a:ln w="28575">
              <a:solidFill>
                <a:schemeClr val="tx1"/>
              </a:solidFill>
              <a:prstDash val="dash"/>
              <a:round/>
              <a:headEnd/>
              <a:tailEnd/>
            </a:ln>
          </p:spPr>
          <p:txBody>
            <a:bodyPr wrap="none" anchor="ctr"/>
            <a:lstStyle/>
            <a:p>
              <a:endParaRPr lang="en-GB"/>
            </a:p>
          </p:txBody>
        </p:sp>
        <p:sp>
          <p:nvSpPr>
            <p:cNvPr id="16" name="Text Box 7"/>
            <p:cNvSpPr txBox="1">
              <a:spLocks noChangeArrowheads="1"/>
            </p:cNvSpPr>
            <p:nvPr/>
          </p:nvSpPr>
          <p:spPr bwMode="auto">
            <a:xfrm>
              <a:off x="2582" y="1751"/>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A</a:t>
              </a:r>
            </a:p>
          </p:txBody>
        </p:sp>
        <p:sp>
          <p:nvSpPr>
            <p:cNvPr id="17" name="Text Box 8"/>
            <p:cNvSpPr txBox="1">
              <a:spLocks noChangeArrowheads="1"/>
            </p:cNvSpPr>
            <p:nvPr/>
          </p:nvSpPr>
          <p:spPr bwMode="auto">
            <a:xfrm>
              <a:off x="3158" y="1271"/>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B</a:t>
              </a:r>
            </a:p>
          </p:txBody>
        </p:sp>
        <p:sp>
          <p:nvSpPr>
            <p:cNvPr id="18" name="Line 9"/>
            <p:cNvSpPr>
              <a:spLocks noChangeShapeType="1"/>
            </p:cNvSpPr>
            <p:nvPr/>
          </p:nvSpPr>
          <p:spPr bwMode="auto">
            <a:xfrm flipV="1">
              <a:off x="2736" y="1440"/>
              <a:ext cx="432" cy="384"/>
            </a:xfrm>
            <a:prstGeom prst="line">
              <a:avLst/>
            </a:prstGeom>
            <a:noFill/>
            <a:ln w="50800">
              <a:solidFill>
                <a:schemeClr val="tx1"/>
              </a:solidFill>
              <a:round/>
              <a:headEnd/>
              <a:tailEnd type="triangle" w="med" len="med"/>
            </a:ln>
          </p:spPr>
          <p:txBody>
            <a:bodyPr/>
            <a:lstStyle/>
            <a:p>
              <a:endParaRPr lang="en-GB"/>
            </a:p>
          </p:txBody>
        </p:sp>
        <p:sp>
          <p:nvSpPr>
            <p:cNvPr id="19" name="Text Box 10"/>
            <p:cNvSpPr txBox="1">
              <a:spLocks noChangeArrowheads="1"/>
            </p:cNvSpPr>
            <p:nvPr/>
          </p:nvSpPr>
          <p:spPr bwMode="auto">
            <a:xfrm>
              <a:off x="1920" y="2112"/>
              <a:ext cx="212" cy="231"/>
            </a:xfrm>
            <a:prstGeom prst="rect">
              <a:avLst/>
            </a:prstGeom>
            <a:noFill/>
            <a:ln w="9525">
              <a:noFill/>
              <a:miter lim="800000"/>
              <a:headEnd/>
              <a:tailEnd/>
            </a:ln>
          </p:spPr>
          <p:txBody>
            <a:bodyPr wrap="none">
              <a:spAutoFit/>
            </a:bodyPr>
            <a:lstStyle/>
            <a:p>
              <a:pPr algn="l"/>
              <a:r>
                <a:rPr lang="en-US" altLang="zh-CN" b="0" dirty="0">
                  <a:latin typeface="Arial" charset="0"/>
                  <a:ea typeface="宋体" pitchFamily="2" charset="-122"/>
                </a:rPr>
                <a:t>X</a:t>
              </a:r>
            </a:p>
          </p:txBody>
        </p:sp>
        <p:sp>
          <p:nvSpPr>
            <p:cNvPr id="20" name="Text Box 11"/>
            <p:cNvSpPr txBox="1">
              <a:spLocks noChangeArrowheads="1"/>
            </p:cNvSpPr>
            <p:nvPr/>
          </p:nvSpPr>
          <p:spPr bwMode="auto">
            <a:xfrm>
              <a:off x="1152" y="211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Y</a:t>
              </a:r>
            </a:p>
          </p:txBody>
        </p:sp>
        <p:sp>
          <p:nvSpPr>
            <p:cNvPr id="21" name="Line 12"/>
            <p:cNvSpPr>
              <a:spLocks noChangeShapeType="1"/>
            </p:cNvSpPr>
            <p:nvPr/>
          </p:nvSpPr>
          <p:spPr bwMode="auto">
            <a:xfrm flipH="1" flipV="1">
              <a:off x="1344" y="2208"/>
              <a:ext cx="624" cy="0"/>
            </a:xfrm>
            <a:prstGeom prst="line">
              <a:avLst/>
            </a:prstGeom>
            <a:noFill/>
            <a:ln w="50800">
              <a:solidFill>
                <a:schemeClr val="tx1"/>
              </a:solidFill>
              <a:prstDash val="sysDot"/>
              <a:round/>
              <a:headEnd/>
              <a:tailEnd type="triangle" w="med" len="med"/>
            </a:ln>
          </p:spPr>
          <p:txBody>
            <a:bodyPr/>
            <a:lstStyle/>
            <a:p>
              <a:endParaRPr lang="en-GB"/>
            </a:p>
          </p:txBody>
        </p:sp>
        <p:sp>
          <p:nvSpPr>
            <p:cNvPr id="22" name="Oval 13"/>
            <p:cNvSpPr>
              <a:spLocks noChangeArrowheads="1"/>
            </p:cNvSpPr>
            <p:nvPr/>
          </p:nvSpPr>
          <p:spPr bwMode="auto">
            <a:xfrm>
              <a:off x="1152" y="1200"/>
              <a:ext cx="1872" cy="1872"/>
            </a:xfrm>
            <a:prstGeom prst="ellipse">
              <a:avLst/>
            </a:prstGeom>
            <a:noFill/>
            <a:ln w="25400" cap="rnd">
              <a:solidFill>
                <a:schemeClr val="tx1"/>
              </a:solidFill>
              <a:prstDash val="sysDot"/>
              <a:round/>
              <a:headEnd/>
              <a:tailEnd/>
            </a:ln>
          </p:spPr>
          <p:txBody>
            <a:bodyPr wrap="none" anchor="ctr"/>
            <a:lstStyle/>
            <a:p>
              <a:endParaRPr lang="en-GB"/>
            </a:p>
          </p:txBody>
        </p:sp>
      </p:grpSp>
      <p:sp>
        <p:nvSpPr>
          <p:cNvPr id="23" name="Text Box 3"/>
          <p:cNvSpPr txBox="1">
            <a:spLocks noChangeArrowheads="1"/>
          </p:cNvSpPr>
          <p:nvPr/>
        </p:nvSpPr>
        <p:spPr bwMode="auto">
          <a:xfrm>
            <a:off x="2704306" y="3981883"/>
            <a:ext cx="1990923" cy="646331"/>
          </a:xfrm>
          <a:prstGeom prst="rect">
            <a:avLst/>
          </a:prstGeom>
          <a:noFill/>
          <a:ln w="9525">
            <a:noFill/>
            <a:miter lim="800000"/>
            <a:headEnd/>
            <a:tailEnd/>
          </a:ln>
        </p:spPr>
        <p:txBody>
          <a:bodyPr wrap="square">
            <a:spAutoFit/>
          </a:bodyPr>
          <a:lstStyle/>
          <a:p>
            <a:pPr algn="l"/>
            <a:r>
              <a:rPr lang="en-US" altLang="zh-CN" b="0" dirty="0">
                <a:solidFill>
                  <a:schemeClr val="folHlink"/>
                </a:solidFill>
                <a:latin typeface="Comic Sans MS" pitchFamily="66" charset="0"/>
                <a:ea typeface="宋体" pitchFamily="2" charset="-122"/>
              </a:rPr>
              <a:t>A is transmitting a packet to B</a:t>
            </a:r>
          </a:p>
        </p:txBody>
      </p:sp>
      <p:sp>
        <p:nvSpPr>
          <p:cNvPr id="24" name="Text Box 4"/>
          <p:cNvSpPr txBox="1">
            <a:spLocks noChangeArrowheads="1"/>
          </p:cNvSpPr>
          <p:nvPr/>
        </p:nvSpPr>
        <p:spPr bwMode="auto">
          <a:xfrm>
            <a:off x="2767806" y="4852700"/>
            <a:ext cx="2278857" cy="1200329"/>
          </a:xfrm>
          <a:prstGeom prst="rect">
            <a:avLst/>
          </a:prstGeom>
          <a:noFill/>
          <a:ln w="9525">
            <a:noFill/>
            <a:miter lim="800000"/>
            <a:headEnd/>
            <a:tailEnd/>
          </a:ln>
        </p:spPr>
        <p:txBody>
          <a:bodyPr wrap="square">
            <a:spAutoFit/>
          </a:bodyPr>
          <a:lstStyle/>
          <a:p>
            <a:pPr algn="l"/>
            <a:r>
              <a:rPr lang="en-US" altLang="zh-CN" b="0" dirty="0">
                <a:solidFill>
                  <a:schemeClr val="folHlink"/>
                </a:solidFill>
                <a:latin typeface="Comic Sans MS" pitchFamily="66" charset="0"/>
                <a:ea typeface="宋体" pitchFamily="2" charset="-122"/>
              </a:rPr>
              <a:t>X will not transmit to Y, even</a:t>
            </a:r>
          </a:p>
          <a:p>
            <a:pPr algn="l"/>
            <a:r>
              <a:rPr lang="en-US" altLang="zh-CN" b="0" dirty="0">
                <a:solidFill>
                  <a:schemeClr val="folHlink"/>
                </a:solidFill>
                <a:latin typeface="Comic Sans MS" pitchFamily="66" charset="0"/>
                <a:ea typeface="宋体" pitchFamily="2" charset="-122"/>
              </a:rPr>
              <a:t>though it will not interfere at B</a:t>
            </a:r>
          </a:p>
        </p:txBody>
      </p:sp>
      <p:sp>
        <p:nvSpPr>
          <p:cNvPr id="25" name="Rectangle 24"/>
          <p:cNvSpPr/>
          <p:nvPr/>
        </p:nvSpPr>
        <p:spPr>
          <a:xfrm>
            <a:off x="127508" y="3571854"/>
            <a:ext cx="2864887" cy="369332"/>
          </a:xfrm>
          <a:prstGeom prst="rect">
            <a:avLst/>
          </a:prstGeom>
        </p:spPr>
        <p:txBody>
          <a:bodyPr wrap="none">
            <a:spAutoFit/>
          </a:bodyPr>
          <a:lstStyle/>
          <a:p>
            <a:r>
              <a:rPr lang="en-US" altLang="zh-CN" dirty="0" smtClean="0">
                <a:ea typeface="宋体" pitchFamily="2" charset="-122"/>
              </a:rPr>
              <a:t>Exposed terminal problem</a:t>
            </a:r>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08625" cy="984624"/>
          </a:xfrm>
        </p:spPr>
        <p:txBody>
          <a:bodyPr/>
          <a:lstStyle/>
          <a:p>
            <a:r>
              <a:rPr lang="en-GB" sz="3600" b="1" dirty="0" smtClean="0"/>
              <a:t>WSNs &amp; </a:t>
            </a:r>
            <a:r>
              <a:rPr lang="en-GB" sz="3600" b="1" dirty="0" err="1" smtClean="0"/>
              <a:t>MANet</a:t>
            </a:r>
            <a:endParaRPr lang="en-GB" sz="3600" b="1" dirty="0"/>
          </a:p>
        </p:txBody>
      </p:sp>
      <p:sp>
        <p:nvSpPr>
          <p:cNvPr id="3" name="Content Placeholder 2"/>
          <p:cNvSpPr>
            <a:spLocks noGrp="1"/>
          </p:cNvSpPr>
          <p:nvPr>
            <p:ph idx="1"/>
          </p:nvPr>
        </p:nvSpPr>
        <p:spPr>
          <a:xfrm>
            <a:off x="549275" y="1358900"/>
            <a:ext cx="8042276" cy="4584701"/>
          </a:xfrm>
        </p:spPr>
        <p:txBody>
          <a:bodyPr>
            <a:normAutofit lnSpcReduction="10000"/>
          </a:bodyPr>
          <a:lstStyle/>
          <a:p>
            <a:r>
              <a:rPr lang="en-US" dirty="0" smtClean="0">
                <a:ea typeface="ＭＳ Ｐゴシック" pitchFamily="34" charset="-128"/>
              </a:rPr>
              <a:t>Wireless Sensor (WSN) &amp; Mobile Ad Hoc Networks (MANETs)</a:t>
            </a:r>
          </a:p>
          <a:p>
            <a:pPr lvl="1">
              <a:buFont typeface="Wingdings" pitchFamily="2" charset="2"/>
              <a:buChar char="§"/>
            </a:pPr>
            <a:r>
              <a:rPr lang="en-US" dirty="0" smtClean="0">
                <a:ea typeface="ＭＳ Ｐゴシック" pitchFamily="34" charset="-128"/>
              </a:rPr>
              <a:t>Sensor nodes are often dropped randomly</a:t>
            </a:r>
          </a:p>
          <a:p>
            <a:pPr lvl="1">
              <a:buFont typeface="Wingdings" pitchFamily="2" charset="2"/>
              <a:buChar char="§"/>
            </a:pPr>
            <a:r>
              <a:rPr lang="en-US" dirty="0" smtClean="0">
                <a:ea typeface="ＭＳ Ｐゴシック" pitchFamily="34" charset="-128"/>
              </a:rPr>
              <a:t>MANETs can also have random topologies and node placement</a:t>
            </a:r>
          </a:p>
          <a:p>
            <a:pPr lvl="1">
              <a:buFont typeface="Wingdings" pitchFamily="2" charset="2"/>
              <a:buChar char="§"/>
            </a:pPr>
            <a:r>
              <a:rPr lang="en-US" dirty="0" smtClean="0">
                <a:ea typeface="ＭＳ Ｐゴシック" pitchFamily="34" charset="-128"/>
              </a:rPr>
              <a:t>Both WSN and MANETs cannot rely on infrastructure</a:t>
            </a:r>
          </a:p>
          <a:p>
            <a:pPr lvl="1">
              <a:buFont typeface="Wingdings" pitchFamily="2" charset="2"/>
              <a:buChar char="§"/>
            </a:pPr>
            <a:r>
              <a:rPr lang="en-US" dirty="0" smtClean="0">
                <a:ea typeface="ＭＳ Ｐゴシック" pitchFamily="34" charset="-128"/>
              </a:rPr>
              <a:t>Geographically may be dense or sparse in some areas</a:t>
            </a:r>
          </a:p>
          <a:p>
            <a:pPr lvl="1">
              <a:buFont typeface="Wingdings" pitchFamily="2" charset="2"/>
              <a:buChar char="§"/>
            </a:pPr>
            <a:r>
              <a:rPr lang="en-US" dirty="0" smtClean="0">
                <a:ea typeface="ＭＳ Ｐゴシック" pitchFamily="34" charset="-128"/>
              </a:rPr>
              <a:t>Nodes are often battery powered, have low processing and memory capability</a:t>
            </a:r>
          </a:p>
          <a:p>
            <a:pPr lvl="1">
              <a:buFont typeface="Wingdings" pitchFamily="2" charset="2"/>
              <a:buChar char="§"/>
            </a:pPr>
            <a:r>
              <a:rPr lang="en-US" dirty="0" smtClean="0">
                <a:ea typeface="ＭＳ Ｐゴシック" pitchFamily="34" charset="-128"/>
              </a:rPr>
              <a:t>WSN focuses on transporting data to collection points</a:t>
            </a:r>
          </a:p>
          <a:p>
            <a:pPr lvl="1">
              <a:buFont typeface="Wingdings" pitchFamily="2" charset="2"/>
              <a:buChar char="§"/>
            </a:pPr>
            <a:r>
              <a:rPr lang="en-US" dirty="0" smtClean="0">
                <a:ea typeface="ＭＳ Ｐゴシック" pitchFamily="34" charset="-128"/>
              </a:rPr>
              <a:t>MANET traffic may travel to and from Internet or between peers</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48325" cy="870324"/>
          </a:xfrm>
        </p:spPr>
        <p:txBody>
          <a:bodyPr/>
          <a:lstStyle/>
          <a:p>
            <a:r>
              <a:rPr lang="en-GB" sz="3600" b="1" dirty="0" smtClean="0"/>
              <a:t>References</a:t>
            </a:r>
            <a:endParaRPr lang="en-GB" sz="3600" b="1" dirty="0"/>
          </a:p>
        </p:txBody>
      </p:sp>
      <p:sp>
        <p:nvSpPr>
          <p:cNvPr id="6" name="Content Placeholder 2"/>
          <p:cNvSpPr txBox="1">
            <a:spLocks/>
          </p:cNvSpPr>
          <p:nvPr/>
        </p:nvSpPr>
        <p:spPr>
          <a:xfrm>
            <a:off x="701675" y="1444532"/>
            <a:ext cx="8042276" cy="4651469"/>
          </a:xfrm>
          <a:prstGeom prst="rect">
            <a:avLst/>
          </a:prstGeom>
        </p:spPr>
        <p:txBody>
          <a:bodyPr vert="horz" lIns="91440" tIns="45720" rIns="91440" bIns="45720" rtlCol="0">
            <a:normAutofit fontScale="325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A. S.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Tanenbaum</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D. J.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Wetherall</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Computer Networks, Pearson Education Limited, 2014.</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W. Stalling, Wireless Communications &amp; Networks, Pearson Prentice Hall, 2005.</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K.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Pahlavan</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P. Krishnamurthy, Networking Fundamental, wide, Local and Personal Area Communications, John Wiley &amp; Sons Ltd, 2009.</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smtClean="0">
                <a:latin typeface="Times New Roman" pitchFamily="18" charset="0"/>
                <a:cs typeface="Times New Roman" pitchFamily="18" charset="0"/>
              </a:rPr>
              <a:t>C. Campbell</a:t>
            </a:r>
            <a:r>
              <a:rPr lang="en-GB" sz="3400" dirty="0" smtClean="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3400" dirty="0" err="1" smtClean="0">
                <a:latin typeface="Times New Roman" pitchFamily="18" charset="0"/>
                <a:cs typeface="Times New Roman" pitchFamily="18" charset="0"/>
              </a:rPr>
              <a:t>Auerbach</a:t>
            </a:r>
            <a:r>
              <a:rPr lang="en-GB" sz="3400" dirty="0" smtClean="0">
                <a:latin typeface="Times New Roman" pitchFamily="18" charset="0"/>
                <a:cs typeface="Times New Roman" pitchFamily="18" charset="0"/>
              </a:rPr>
              <a:t> Publications, </a:t>
            </a:r>
            <a:r>
              <a:rPr lang="en-GB" sz="3400" dirty="0" smtClean="0">
                <a:latin typeface="Times New Roman" pitchFamily="18" charset="0"/>
                <a:cs typeface="Times New Roman" pitchFamily="18" charset="0"/>
                <a:hlinkClick r:id="rId2"/>
              </a:rPr>
              <a:t>CRC Press, Taylor &amp; Francis Group</a:t>
            </a:r>
            <a:r>
              <a:rPr lang="en-GB" sz="3400" dirty="0" smtClean="0">
                <a:latin typeface="Times New Roman" pitchFamily="18" charset="0"/>
                <a:cs typeface="Times New Roman" pitchFamily="18" charset="0"/>
              </a:rPr>
              <a:t>, USA, 2013, pp. </a:t>
            </a:r>
            <a:r>
              <a:rPr lang="en-GB" sz="3400" smtClean="0">
                <a:latin typeface="Times New Roman" pitchFamily="18" charset="0"/>
                <a:cs typeface="Times New Roman" pitchFamily="18" charset="0"/>
              </a:rPr>
              <a:t>149 -176</a:t>
            </a:r>
            <a:endParaRPr lang="en-GB" sz="3400" dirty="0" smtClean="0">
              <a:latin typeface="Times New Roman" pitchFamily="18" charset="0"/>
              <a:cs typeface="Times New Roman" pitchFamily="18" charset="0"/>
            </a:endParaRPr>
          </a:p>
          <a:p>
            <a:pPr marL="349250" lvl="0" indent="-349250">
              <a:spcBef>
                <a:spcPts val="2000"/>
              </a:spcBef>
              <a:buClr>
                <a:schemeClr val="accent1">
                  <a:lumMod val="60000"/>
                  <a:lumOff val="40000"/>
                </a:schemeClr>
              </a:buClr>
              <a:buSzPct val="110000"/>
              <a:buFont typeface="Wingdings 2" pitchFamily="18" charset="2"/>
              <a:buChar char=""/>
            </a:pPr>
            <a:r>
              <a:rPr lang="en-GB" sz="3400" b="1" dirty="0" smtClean="0">
                <a:latin typeface="Times New Roman" pitchFamily="18" charset="0"/>
                <a:cs typeface="Times New Roman" pitchFamily="18" charset="0"/>
              </a:rPr>
              <a:t>S. Khan</a:t>
            </a:r>
            <a:r>
              <a:rPr lang="en-GB" sz="3400" dirty="0" smtClean="0">
                <a:latin typeface="Times New Roman" pitchFamily="18" charset="0"/>
                <a:cs typeface="Times New Roman" pitchFamily="18" charset="0"/>
              </a:rPr>
              <a:t>, A. K. </a:t>
            </a:r>
            <a:r>
              <a:rPr lang="en-GB" sz="3400" dirty="0" err="1" smtClean="0">
                <a:latin typeface="Times New Roman" pitchFamily="18" charset="0"/>
                <a:cs typeface="Times New Roman" pitchFamily="18" charset="0"/>
              </a:rPr>
              <a:t>Pathan</a:t>
            </a:r>
            <a:r>
              <a:rPr lang="en-GB" sz="3400" dirty="0" smtClean="0">
                <a:latin typeface="Times New Roman" pitchFamily="18" charset="0"/>
                <a:cs typeface="Times New Roman" pitchFamily="18" charset="0"/>
              </a:rPr>
              <a:t>, N. </a:t>
            </a:r>
            <a:r>
              <a:rPr lang="en-GB" sz="3400" dirty="0" err="1" smtClean="0">
                <a:latin typeface="Times New Roman" pitchFamily="18" charset="0"/>
                <a:cs typeface="Times New Roman" pitchFamily="18" charset="0"/>
              </a:rPr>
              <a:t>Alrajeh</a:t>
            </a:r>
            <a:r>
              <a:rPr lang="en-GB" sz="3400" u="sng" dirty="0" smtClean="0">
                <a:latin typeface="Times New Roman" pitchFamily="18" charset="0"/>
                <a:cs typeface="Times New Roman" pitchFamily="18" charset="0"/>
              </a:rPr>
              <a:t>,</a:t>
            </a:r>
            <a:r>
              <a:rPr lang="en-GB" sz="3400" dirty="0" smtClean="0">
                <a:latin typeface="Times New Roman" pitchFamily="18" charset="0"/>
                <a:cs typeface="Times New Roman" pitchFamily="18" charset="0"/>
              </a:rPr>
              <a:t> , Wireless Sensor Networks: Current Status and Future Trends , </a:t>
            </a:r>
            <a:r>
              <a:rPr lang="en-GB" sz="3400" dirty="0" err="1" smtClean="0">
                <a:latin typeface="Times New Roman" pitchFamily="18" charset="0"/>
                <a:cs typeface="Times New Roman" pitchFamily="18" charset="0"/>
              </a:rPr>
              <a:t>Auerbach</a:t>
            </a:r>
            <a:r>
              <a:rPr lang="en-GB" sz="3400" dirty="0" smtClean="0">
                <a:latin typeface="Times New Roman" pitchFamily="18" charset="0"/>
                <a:cs typeface="Times New Roman" pitchFamily="18" charset="0"/>
              </a:rPr>
              <a:t> Publications, </a:t>
            </a:r>
            <a:r>
              <a:rPr lang="en-GB" sz="3400" u="sng" dirty="0" smtClean="0">
                <a:latin typeface="Times New Roman" pitchFamily="18" charset="0"/>
                <a:cs typeface="Times New Roman" pitchFamily="18" charset="0"/>
                <a:hlinkClick r:id="rId2"/>
              </a:rPr>
              <a:t>CRC Press, Taylor &amp; Francis Group</a:t>
            </a:r>
            <a:r>
              <a:rPr lang="en-GB" sz="3400" dirty="0" smtClean="0">
                <a:latin typeface="Times New Roman" pitchFamily="18" charset="0"/>
                <a:cs typeface="Times New Roman" pitchFamily="18" charset="0"/>
              </a:rPr>
              <a:t>, USA, 2013.</a:t>
            </a:r>
            <a:endParaRPr kumimoji="0" lang="en-GB" sz="3400" b="0" i="0" u="none" strike="noStrike" kern="1200" cap="none" spc="0" normalizeH="0" baseline="0" noProof="0" dirty="0" smtClean="0">
              <a:ln>
                <a:noFill/>
              </a:ln>
              <a:effectLst/>
              <a:uLnTx/>
              <a:uFillTx/>
              <a:latin typeface="Times New Roman" pitchFamily="18" charset="0"/>
              <a:cs typeface="Times New Roman" pitchFamily="18" charset="0"/>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S. Khan, D. Singh, </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K.K. Loo</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Multi-channel Multi-radio using 802.11 based Media Access for Sink Nodes in Wireless Sensor Networks,  </a:t>
            </a:r>
            <a:r>
              <a:rPr kumimoji="0" lang="en-GB" sz="3400" b="0" i="1" u="none" strike="noStrike" kern="1200" cap="none" spc="0" normalizeH="0" baseline="0" noProof="0" dirty="0" smtClean="0">
                <a:ln>
                  <a:noFill/>
                </a:ln>
                <a:effectLst/>
                <a:uLnTx/>
                <a:uFillTx/>
                <a:latin typeface="Times New Roman" pitchFamily="18" charset="0"/>
                <a:cs typeface="Times New Roman" pitchFamily="18" charset="0"/>
              </a:rPr>
              <a:t>Sensors </a:t>
            </a:r>
            <a:r>
              <a:rPr kumimoji="0" lang="en-GB" sz="3400" b="1" i="0" u="none" strike="noStrike" kern="1200" cap="none" spc="0" normalizeH="0" baseline="0" noProof="0" dirty="0" smtClean="0">
                <a:ln>
                  <a:noFill/>
                </a:ln>
                <a:effectLst/>
                <a:uLnTx/>
                <a:uFillTx/>
                <a:latin typeface="Times New Roman" pitchFamily="18" charset="0"/>
                <a:cs typeface="Times New Roman" pitchFamily="18" charset="0"/>
              </a:rPr>
              <a:t>2011</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3400" b="0" i="1" u="none" strike="noStrike" kern="1200" cap="none" spc="0" normalizeH="0" baseline="0" noProof="0" dirty="0" smtClean="0">
                <a:ln>
                  <a:noFill/>
                </a:ln>
                <a:effectLst/>
                <a:uLnTx/>
                <a:uFillTx/>
                <a:latin typeface="Times New Roman" pitchFamily="18" charset="0"/>
                <a:cs typeface="Times New Roman" pitchFamily="18" charset="0"/>
              </a:rPr>
              <a:t>pp.</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4917-4942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K.K. Loo, H. A.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Kurdi</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34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I. A. Shah, K.K. </a:t>
            </a:r>
            <a:r>
              <a:rPr kumimoji="0" lang="en-US" sz="3400" b="0" i="0" u="none" strike="noStrike" kern="1200" cap="none" spc="0" normalizeH="0" baseline="0" noProof="0" dirty="0" err="1" smtClean="0">
                <a:ln>
                  <a:noFill/>
                </a:ln>
                <a:effectLst/>
                <a:uLnTx/>
                <a:uFillTx/>
                <a:latin typeface="Times New Roman" pitchFamily="18" charset="0"/>
                <a:cs typeface="Times New Roman" pitchFamily="18" charset="0"/>
              </a:rPr>
              <a:t>Loo</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Medium Access Control and Transport protocol for Wireless Sensor Networks: An overview, International Journal of Applied Research on Information Technology and Computing (IJARITAC),  2010, pp. 79-92.</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small" spc="0" normalizeH="0" baseline="0" noProof="0" dirty="0" smtClean="0">
                <a:ln>
                  <a:noFill/>
                </a:ln>
                <a:effectLst/>
                <a:uLnTx/>
                <a:uFillTx/>
                <a:latin typeface="Times New Roman" pitchFamily="18" charset="0"/>
                <a:cs typeface="Times New Roman" pitchFamily="18" charset="0"/>
              </a:rPr>
              <a:t>C. </a:t>
            </a:r>
            <a:r>
              <a:rPr kumimoji="0" lang="en-GB" sz="3400" b="1" i="0" u="none" strike="noStrike" kern="1200" spc="0" normalizeH="0" baseline="0" noProof="0" dirty="0" smtClean="0">
                <a:ln>
                  <a:noFill/>
                </a:ln>
                <a:effectLst/>
                <a:uLnTx/>
                <a:uFillTx/>
                <a:latin typeface="Times New Roman" pitchFamily="18" charset="0"/>
                <a:cs typeface="Times New Roman" pitchFamily="18" charset="0"/>
              </a:rPr>
              <a:t>E-A Campbell</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 K.K. Loo, O. </a:t>
            </a:r>
            <a:r>
              <a:rPr kumimoji="0" lang="en-GB" sz="3400" b="0" i="0" u="none" strike="noStrike" kern="1200" spc="0" normalizeH="0" baseline="0" noProof="0" dirty="0" err="1" smtClean="0">
                <a:ln>
                  <a:noFill/>
                </a:ln>
                <a:effectLst/>
                <a:uLnTx/>
                <a:uFillTx/>
                <a:latin typeface="Times New Roman" pitchFamily="18" charset="0"/>
                <a:cs typeface="Times New Roman" pitchFamily="18" charset="0"/>
              </a:rPr>
              <a:t>Gemikonakli</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a:t>
            </a:r>
            <a:r>
              <a:rPr kumimoji="0" lang="en-GB" sz="3400" b="0" i="0" u="none" strike="noStrike" kern="1200" spc="0" normalizeH="0" baseline="30000" noProof="0" dirty="0" smtClean="0">
                <a:ln>
                  <a:noFill/>
                </a:ln>
                <a:effectLst/>
                <a:uLnTx/>
                <a:uFillTx/>
                <a:latin typeface="Times New Roman" pitchFamily="18" charset="0"/>
                <a:cs typeface="Times New Roman" pitchFamily="18" charset="0"/>
              </a:rPr>
              <a:t> </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D. Singh, Multi-channel Distributed Coordinated Function over Single Radio in Wireless Sensor Networks, </a:t>
            </a:r>
            <a:r>
              <a:rPr kumimoji="0" lang="en-GB" sz="3400" b="0" i="1" u="none" strike="noStrike" kern="1200" spc="0" normalizeH="0" baseline="0" noProof="0" dirty="0" smtClean="0">
                <a:ln>
                  <a:noFill/>
                </a:ln>
                <a:effectLst/>
                <a:uLnTx/>
                <a:uFillTx/>
                <a:latin typeface="Times New Roman" pitchFamily="18" charset="0"/>
                <a:cs typeface="Times New Roman" pitchFamily="18" charset="0"/>
              </a:rPr>
              <a:t>Sensors</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 </a:t>
            </a:r>
            <a:r>
              <a:rPr kumimoji="0" lang="en-GB" sz="3400" b="0" i="0" u="none" strike="noStrike" kern="1200" cap="small" spc="0" normalizeH="0" baseline="0" noProof="0" dirty="0" smtClean="0">
                <a:ln>
                  <a:noFill/>
                </a:ln>
                <a:effectLst/>
                <a:uLnTx/>
                <a:uFillTx/>
                <a:latin typeface="Times New Roman" pitchFamily="18" charset="0"/>
                <a:cs typeface="Times New Roman" pitchFamily="18" charset="0"/>
              </a:rPr>
              <a:t>2010, pp. 964-991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xmlns="" Requires="p14">
      <p:transition spd="slow" p14:dur="1200">
        <p14:flip dir="r"/>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7775</TotalTime>
  <Words>3027</Words>
  <Application>Microsoft Office PowerPoint</Application>
  <PresentationFormat>On-screen Show (4:3)</PresentationFormat>
  <Paragraphs>422</Paragraphs>
  <Slides>43</Slides>
  <Notes>10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45" baseType="lpstr">
      <vt:lpstr>Breeze</vt:lpstr>
      <vt:lpstr>Visio</vt:lpstr>
      <vt:lpstr> 802.11 and Wireless Local Area Networks(WLANs)</vt:lpstr>
      <vt:lpstr>IEEE 802 protocol layers compares to OSI Model</vt:lpstr>
      <vt:lpstr>IEEE 802.11 Architecture</vt:lpstr>
      <vt:lpstr>IEEE 802.11 Architecture</vt:lpstr>
      <vt:lpstr>Security features in 802.11</vt:lpstr>
      <vt:lpstr>IEEE 802.11 Physical Layers Standards</vt:lpstr>
      <vt:lpstr>Wireless LAN configuration</vt:lpstr>
      <vt:lpstr>WLAN requirements</vt:lpstr>
      <vt:lpstr>Comparison of WLAN Technologies</vt:lpstr>
      <vt:lpstr>IEEE 802.11 services </vt:lpstr>
      <vt:lpstr>Slide 11</vt:lpstr>
      <vt:lpstr>Taxonomy/Classification</vt:lpstr>
      <vt:lpstr>Wireless Mesh Networks(WMNs)</vt:lpstr>
      <vt:lpstr>WMN</vt:lpstr>
      <vt:lpstr>Network Architecture</vt:lpstr>
      <vt:lpstr>Network Architecture Classification</vt:lpstr>
      <vt:lpstr>INFRASTRUCTURE MESHING</vt:lpstr>
      <vt:lpstr>INFRASTRUCTURE MESHING</vt:lpstr>
      <vt:lpstr>INFRASTRUCTURE MESHING</vt:lpstr>
      <vt:lpstr>Client WMNs</vt:lpstr>
      <vt:lpstr>Client WMNs</vt:lpstr>
      <vt:lpstr>HYBRID WMNs</vt:lpstr>
      <vt:lpstr>HYBRID WMNs</vt:lpstr>
      <vt:lpstr>CHARACTERISTICS</vt:lpstr>
      <vt:lpstr>Security issues</vt:lpstr>
      <vt:lpstr>Areas to consider to enhance WMNs</vt:lpstr>
      <vt:lpstr>Wireless Sensor Networks (WSNs)</vt:lpstr>
      <vt:lpstr>WSNs</vt:lpstr>
      <vt:lpstr>Domain of WSNs</vt:lpstr>
      <vt:lpstr>Slide 30</vt:lpstr>
      <vt:lpstr>Some Technical Challenges</vt:lpstr>
      <vt:lpstr>Security issues</vt:lpstr>
      <vt:lpstr>Areas to consider to enhance WSNs</vt:lpstr>
      <vt:lpstr>WMNs vs WSNs</vt:lpstr>
      <vt:lpstr>Mobile Ad Hoc Networks (MANet)</vt:lpstr>
      <vt:lpstr>Characteristics</vt:lpstr>
      <vt:lpstr>MANet Applications</vt:lpstr>
      <vt:lpstr>MANET ­ issues and challenges</vt:lpstr>
      <vt:lpstr>MAC for MANET</vt:lpstr>
      <vt:lpstr>Carrier-sensing in MANET</vt:lpstr>
      <vt:lpstr>WSNs &amp; MANet</vt:lpstr>
      <vt:lpstr>Slide 42</vt:lpstr>
      <vt:lpstr>References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577</cp:revision>
  <dcterms:created xsi:type="dcterms:W3CDTF">2011-10-03T10:20:59Z</dcterms:created>
  <dcterms:modified xsi:type="dcterms:W3CDTF">2013-10-06T07:59:46Z</dcterms:modified>
</cp:coreProperties>
</file>