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74501" autoAdjust="0"/>
  </p:normalViewPr>
  <p:slideViewPr>
    <p:cSldViewPr snapToGrid="0" snapToObjects="1">
      <p:cViewPr varScale="1">
        <p:scale>
          <a:sx n="79" d="100"/>
          <a:sy n="79" d="100"/>
        </p:scale>
        <p:origin x="848" y="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1091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This presentation explores Piaget's Cognitive Development Theory and applies it to Isaac, a 4-year-old attending a Children's Centre in London. I am a Trainee Early Years Support Worker contributing to his multi-agency early help plan. All sources are referenced using UWTSD Harvard style.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 is 4 years old — as McLeod (2023) notes, this places him firmly in Piaget's Pre-operational Stage. His family context, described here, aligns with risk factors identified in the DfE Early Years Foundation Stage framework (2021). Staff have observed withdrawal, separation distress, language delays, and difficulty in group activities — all of which we will map to Piagetian theory.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 (1936) proposed that children construct knowledge through schemas — mental frameworks updated through assimilation and accommodation. As Inhelder and Piaget (1958) elaborated, equilibration drives this process. McLeod (2023) summarises the four stages: Sensorimotor, Pre-operational, Concrete Operational, and Formal Operational. Isaac at 4 years is in the Pre-operational stage, making this the central lens for our analysis.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 (1936) identified the Pre-operational stage as central to early childhood cognitive development. Children begin using symbols and language but remain egocentric. As Inhelder and Piaget (1958) explain, logical operations are not yet mastered. Vygotsky (1978) adds that symbolic play is the engine of cognitive growth in this stage — making Isaac's withdrawal from play particularly significant. McLeod (2023) notes centration as a defining characteristic, helping explain Isaac's difficulty focusing on anything beyond his anxiety.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of Isaac's experiences maps directly onto Piagetian concepts. As Piaget (1936) argued, stable and stimulating environments are essential for schema formation — disrupted childcare undermines this. Buckley (2003) specifically links maternal verbal interaction to symbolic thought development, directly relevant to Isaac's mother's post-natal depression. Inhelder and Piaget (1958) identify language as the cornerstone of the Pre-operational stage — explaining why Isaac's language delay is so significant. Gerhardt (2004) adds that anxiety and stress responses divert cognitive resources, further disrupting Piaget's process of equilibration.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 (1936) acknowledged biological maturation as a prerequisite for cognitive stage progression — nature provides the foundation. Gerhardt (2004) extends this, showing how early stress responses and cortisol elevation directly impair brain development, linking nature and nurture. On the nurture side, Buckley (2003) demonstrates that maternal verbal interaction is critical for language and symbolic thought. Vygotsky (1978) adds that social interaction and peer scaffolding are essential environmental inputs for cognitive growth. McLeod (2023) connects temperament to how children respond to transitions — relevant to Isaac's distress during separations.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support plan draws on all seven references. Piaget (1936) underpins play-based learning as the engine of schema development. Buckley (2003) and Inhelder and Piaget (1958) both support language-rich environments to address symbolic thought. McLeod (2023) informs the gradual separation routine to reduce centration on anxiety. Buckley (2003) and Gerhardt (2004) together support parental modelling and maternal mental health intervention. DfE (2021) provides the policy framework for multi-agency collaboration through the EYFS. Gerhardt (2004) and Vygotsky (1978) support emotional regulation strategies to restore equilibration and readiness for learning.</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Critically, Piaget's constructivist framework directly underpins the DfE (2021) EYFS, giving it strong policy credibility in UK early years settings. McLeod (2023) highlights the developmental sequencing as a practical strength for practitioners. Inhelder and Piaget (1958) provide the empirical foundation through systematic child observation. However, Vygotsky (1978) fundamentally challenges Piaget by arguing social interaction through the Zone of Proximal Development is more central than Piaget acknowledged — particularly relevant for Isaac who lacks peer and adult scaffolding. Gerhardt (2004) identifies a critical gap: Piaget ignores emotional and trauma factors, yet for Isaac, anxiety and maternal depression are central to his development. McLeod (2023) also notes the stage model may be overly rigid for culturally diverse contexts.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 all seven references are drawn together here. Piaget (1936) and McLeod (2023) provide the theoretical foundation. Inhelder and Piaget (1958) and Buckley (2003) explain how Isaac's language delay and disrupted environment impede Pre-operational development. Gerhardt (2004) and Vygotsky (1978) address the nature-nurture interaction and the role of emotional wellbeing and social scaffolding. DfE (2021) anchors the support plan in current UK early years policy. Thank you — I am happy to take questions.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seven references used throughout this presentation, formatted in UWTSD Harvard style. All have been cited in-text on the relevant slides and verbally during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3A4B"/>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52B788"/>
          </a:solidFill>
          <a:ln w="12700">
            <a:solidFill>
              <a:srgbClr val="52B788"/>
            </a:solidFill>
            <a:prstDash val="solid"/>
          </a:ln>
        </p:spPr>
        <p:txBody>
          <a:bodyPr/>
          <a:lstStyle/>
          <a:p>
            <a:endParaRPr lang="en-GB" dirty="0"/>
          </a:p>
        </p:txBody>
      </p:sp>
      <p:sp>
        <p:nvSpPr>
          <p:cNvPr id="3" name="Shape 1"/>
          <p:cNvSpPr/>
          <p:nvPr/>
        </p:nvSpPr>
        <p:spPr>
          <a:xfrm>
            <a:off x="0" y="5070348"/>
            <a:ext cx="9144000" cy="73152"/>
          </a:xfrm>
          <a:prstGeom prst="rect">
            <a:avLst/>
          </a:prstGeom>
          <a:solidFill>
            <a:srgbClr val="E9C46A"/>
          </a:solidFill>
          <a:ln w="12700">
            <a:solidFill>
              <a:srgbClr val="E9C46A"/>
            </a:solidFill>
            <a:prstDash val="solid"/>
          </a:ln>
        </p:spPr>
        <p:txBody>
          <a:bodyPr/>
          <a:lstStyle/>
          <a:p>
            <a:endParaRPr lang="en-GB" dirty="0"/>
          </a:p>
        </p:txBody>
      </p:sp>
      <p:sp>
        <p:nvSpPr>
          <p:cNvPr id="4" name="Shape 2"/>
          <p:cNvSpPr/>
          <p:nvPr/>
        </p:nvSpPr>
        <p:spPr>
          <a:xfrm>
            <a:off x="0" y="73152"/>
            <a:ext cx="2926080" cy="4997196"/>
          </a:xfrm>
          <a:prstGeom prst="rect">
            <a:avLst/>
          </a:prstGeom>
          <a:solidFill>
            <a:srgbClr val="2D6A4F"/>
          </a:solidFill>
          <a:ln w="12700">
            <a:solidFill>
              <a:srgbClr val="2D6A4F"/>
            </a:solidFill>
            <a:prstDash val="solid"/>
          </a:ln>
        </p:spPr>
        <p:txBody>
          <a:bodyPr/>
          <a:lstStyle/>
          <a:p>
            <a:endParaRPr lang="en-GB" dirty="0"/>
          </a:p>
        </p:txBody>
      </p:sp>
      <p:sp>
        <p:nvSpPr>
          <p:cNvPr id="5" name="Text 3"/>
          <p:cNvSpPr/>
          <p:nvPr/>
        </p:nvSpPr>
        <p:spPr>
          <a:xfrm rot="20561086">
            <a:off x="137160" y="1097280"/>
            <a:ext cx="2651760" cy="365760"/>
          </a:xfrm>
          <a:prstGeom prst="rect">
            <a:avLst/>
          </a:prstGeom>
          <a:noFill/>
          <a:ln/>
        </p:spPr>
        <p:txBody>
          <a:bodyPr wrap="square" rtlCol="0" anchor="ctr"/>
          <a:lstStyle/>
          <a:p>
            <a:pPr marL="0" indent="0" algn="ctr">
              <a:buNone/>
            </a:pPr>
            <a:endParaRPr lang="en-US" sz="1100" dirty="0"/>
          </a:p>
        </p:txBody>
      </p:sp>
      <p:sp>
        <p:nvSpPr>
          <p:cNvPr id="6" name="Text 4"/>
          <p:cNvSpPr/>
          <p:nvPr/>
        </p:nvSpPr>
        <p:spPr>
          <a:xfrm>
            <a:off x="3200400" y="640080"/>
            <a:ext cx="5669280" cy="1920240"/>
          </a:xfrm>
          <a:prstGeom prst="rect">
            <a:avLst/>
          </a:prstGeom>
          <a:noFill/>
          <a:ln/>
        </p:spPr>
        <p:txBody>
          <a:bodyPr wrap="square" rtlCol="0" anchor="ctr"/>
          <a:lstStyle/>
          <a:p>
            <a:pPr marL="0" indent="0" algn="l">
              <a:buNone/>
            </a:pPr>
            <a:r>
              <a:rPr lang="en-US" sz="3600" b="1" dirty="0">
                <a:solidFill>
                  <a:srgbClr val="FFFFFF"/>
                </a:solidFill>
                <a:latin typeface="Cambria" pitchFamily="34" charset="0"/>
                <a:ea typeface="Cambria" pitchFamily="34" charset="-122"/>
                <a:cs typeface="Cambria" pitchFamily="34" charset="-120"/>
              </a:rPr>
              <a:t>Piaget's Cognitive</a:t>
            </a:r>
            <a:endParaRPr lang="en-US" sz="3600" dirty="0"/>
          </a:p>
          <a:p>
            <a:pPr marL="0" indent="0" algn="l">
              <a:buNone/>
            </a:pPr>
            <a:r>
              <a:rPr lang="en-US" sz="3600" b="1" dirty="0">
                <a:solidFill>
                  <a:srgbClr val="FFFFFF"/>
                </a:solidFill>
                <a:latin typeface="Cambria" pitchFamily="34" charset="0"/>
                <a:ea typeface="Cambria" pitchFamily="34" charset="-122"/>
                <a:cs typeface="Cambria" pitchFamily="34" charset="-120"/>
              </a:rPr>
              <a:t>Development Theory</a:t>
            </a:r>
            <a:endParaRPr lang="en-US" sz="3600" dirty="0"/>
          </a:p>
        </p:txBody>
      </p:sp>
      <p:sp>
        <p:nvSpPr>
          <p:cNvPr id="7" name="Text 5"/>
          <p:cNvSpPr/>
          <p:nvPr/>
        </p:nvSpPr>
        <p:spPr>
          <a:xfrm>
            <a:off x="3200400" y="2468880"/>
            <a:ext cx="5669280" cy="502920"/>
          </a:xfrm>
          <a:prstGeom prst="rect">
            <a:avLst/>
          </a:prstGeom>
          <a:noFill/>
          <a:ln/>
        </p:spPr>
        <p:txBody>
          <a:bodyPr wrap="square" rtlCol="0" anchor="ctr"/>
          <a:lstStyle/>
          <a:p>
            <a:pPr marL="0" indent="0" algn="l">
              <a:buNone/>
            </a:pPr>
            <a:r>
              <a:rPr lang="en-US" sz="1800" i="1" dirty="0">
                <a:solidFill>
                  <a:srgbClr val="52B788"/>
                </a:solidFill>
                <a:latin typeface="Calibri" pitchFamily="34" charset="0"/>
                <a:ea typeface="Calibri" pitchFamily="34" charset="-122"/>
                <a:cs typeface="Calibri" pitchFamily="34" charset="-120"/>
              </a:rPr>
              <a:t>Applied to Isaac's Early Years Development</a:t>
            </a:r>
            <a:endParaRPr lang="en-US" sz="1800" dirty="0"/>
          </a:p>
        </p:txBody>
      </p:sp>
      <p:sp>
        <p:nvSpPr>
          <p:cNvPr id="8" name="Shape 6"/>
          <p:cNvSpPr/>
          <p:nvPr/>
        </p:nvSpPr>
        <p:spPr>
          <a:xfrm>
            <a:off x="3200400" y="3063240"/>
            <a:ext cx="5486400" cy="45720"/>
          </a:xfrm>
          <a:prstGeom prst="rect">
            <a:avLst/>
          </a:prstGeom>
          <a:solidFill>
            <a:srgbClr val="E9C46A"/>
          </a:solidFill>
          <a:ln w="12700">
            <a:solidFill>
              <a:srgbClr val="E9C46A"/>
            </a:solidFill>
            <a:prstDash val="solid"/>
          </a:ln>
        </p:spPr>
        <p:txBody>
          <a:bodyPr/>
          <a:lstStyle/>
          <a:p>
            <a:endParaRPr lang="en-GB" dirty="0"/>
          </a:p>
        </p:txBody>
      </p:sp>
      <p:sp>
        <p:nvSpPr>
          <p:cNvPr id="9" name="Text 7"/>
          <p:cNvSpPr/>
          <p:nvPr/>
        </p:nvSpPr>
        <p:spPr>
          <a:xfrm>
            <a:off x="3200400" y="3200400"/>
            <a:ext cx="5669280" cy="1645920"/>
          </a:xfrm>
          <a:prstGeom prst="rect">
            <a:avLst/>
          </a:prstGeom>
          <a:noFill/>
          <a:ln/>
        </p:spPr>
        <p:txBody>
          <a:bodyPr wrap="square" rtlCol="0" anchor="ctr"/>
          <a:lstStyle/>
          <a:p>
            <a:r>
              <a:rPr lang="en-US" sz="1300" b="1" dirty="0">
                <a:solidFill>
                  <a:srgbClr val="D8F3DC"/>
                </a:solidFill>
                <a:latin typeface="Calibri" pitchFamily="34" charset="0"/>
                <a:ea typeface="Calibri" pitchFamily="34" charset="-122"/>
                <a:cs typeface="Calibri" pitchFamily="34" charset="-120"/>
              </a:rPr>
              <a:t>Student: </a:t>
            </a:r>
            <a:r>
              <a:rPr lang="en-US" sz="1300" b="1" dirty="0" err="1">
                <a:solidFill>
                  <a:srgbClr val="D8F3DC"/>
                </a:solidFill>
                <a:latin typeface="Calibri" pitchFamily="34" charset="0"/>
                <a:ea typeface="Calibri" pitchFamily="34" charset="-122"/>
                <a:cs typeface="Calibri" pitchFamily="34" charset="-120"/>
              </a:rPr>
              <a:t>Naqash</a:t>
            </a:r>
            <a:r>
              <a:rPr lang="en-US" sz="1300" b="1" dirty="0">
                <a:solidFill>
                  <a:srgbClr val="D8F3DC"/>
                </a:solidFill>
                <a:latin typeface="Calibri" pitchFamily="34" charset="0"/>
                <a:ea typeface="Calibri" pitchFamily="34" charset="-122"/>
                <a:cs typeface="Calibri" pitchFamily="34" charset="-120"/>
              </a:rPr>
              <a:t> Asif</a:t>
            </a:r>
          </a:p>
          <a:p>
            <a:r>
              <a:rPr lang="en-US" sz="1300" b="1" dirty="0">
                <a:solidFill>
                  <a:srgbClr val="D8F3DC"/>
                </a:solidFill>
                <a:latin typeface="Calibri" pitchFamily="34" charset="0"/>
                <a:ea typeface="Calibri" pitchFamily="34" charset="-122"/>
                <a:cs typeface="Calibri" pitchFamily="34" charset="-120"/>
              </a:rPr>
              <a:t>Student ID: 2407608</a:t>
            </a:r>
          </a:p>
          <a:p>
            <a:r>
              <a:rPr lang="en-US" sz="1300" dirty="0">
                <a:solidFill>
                  <a:schemeClr val="bg1"/>
                </a:solidFill>
              </a:rPr>
              <a:t>Lecturer:: Alice Clayton</a:t>
            </a:r>
            <a:r>
              <a:rPr lang="en-US" sz="1300" dirty="0">
                <a:solidFill>
                  <a:srgbClr val="D8F3DC"/>
                </a:solidFill>
                <a:latin typeface="Calibri" pitchFamily="34" charset="0"/>
                <a:ea typeface="Calibri" pitchFamily="34" charset="-122"/>
                <a:cs typeface="Calibri" pitchFamily="34" charset="-120"/>
              </a:rPr>
              <a:t>
</a:t>
            </a:r>
            <a:r>
              <a:rPr lang="en-US" sz="1300" b="1" dirty="0">
                <a:solidFill>
                  <a:srgbClr val="D8F3DC"/>
                </a:solidFill>
                <a:latin typeface="Calibri" pitchFamily="34" charset="0"/>
                <a:ea typeface="Calibri" pitchFamily="34" charset="-122"/>
                <a:cs typeface="Calibri" pitchFamily="34" charset="-120"/>
              </a:rPr>
              <a:t>Module: </a:t>
            </a:r>
            <a:r>
              <a:rPr lang="en-US" sz="1300" dirty="0">
                <a:solidFill>
                  <a:srgbClr val="D8F3DC"/>
                </a:solidFill>
                <a:latin typeface="Calibri" pitchFamily="34" charset="0"/>
                <a:ea typeface="Calibri" pitchFamily="34" charset="-122"/>
                <a:cs typeface="Calibri" pitchFamily="34" charset="-120"/>
              </a:rPr>
              <a:t>Psychology in Health &amp; Social Care </a:t>
            </a:r>
            <a:r>
              <a:rPr lang="en-US" sz="1200" dirty="0">
                <a:solidFill>
                  <a:srgbClr val="D8F3DC"/>
                </a:solidFill>
                <a:latin typeface="Calibri" pitchFamily="34" charset="0"/>
                <a:ea typeface="Calibri" pitchFamily="34" charset="-122"/>
                <a:cs typeface="Calibri" pitchFamily="34" charset="-120"/>
              </a:rPr>
              <a:t>|</a:t>
            </a:r>
            <a:r>
              <a:rPr lang="en-US" sz="1300" dirty="0">
                <a:solidFill>
                  <a:srgbClr val="D8F3DC"/>
                </a:solidFill>
                <a:latin typeface="Calibri" pitchFamily="34" charset="0"/>
                <a:ea typeface="Calibri" pitchFamily="34" charset="-122"/>
                <a:cs typeface="Calibri" pitchFamily="34" charset="-120"/>
              </a:rPr>
              <a:t> </a:t>
            </a:r>
            <a:r>
              <a:rPr lang="en-GB" sz="1400" noProof="0" dirty="0" err="1">
                <a:solidFill>
                  <a:srgbClr val="D8F3DC"/>
                </a:solidFill>
                <a:latin typeface="Calibri" pitchFamily="34" charset="0"/>
                <a:ea typeface="Calibri" pitchFamily="34" charset="-122"/>
                <a:cs typeface="Calibri" pitchFamily="34" charset="-120"/>
              </a:rPr>
              <a:t>LCHS4010</a:t>
            </a:r>
            <a:r>
              <a:rPr lang="en-US" sz="1400" dirty="0">
                <a:solidFill>
                  <a:srgbClr val="D8F3DC"/>
                </a:solidFill>
                <a:latin typeface="Calibri" pitchFamily="34" charset="0"/>
                <a:ea typeface="Calibri" pitchFamily="34" charset="-122"/>
                <a:cs typeface="Calibri" pitchFamily="34" charset="-120"/>
              </a:rPr>
              <a:t>  | </a:t>
            </a:r>
            <a:r>
              <a:rPr lang="en-US" sz="1300" dirty="0">
                <a:solidFill>
                  <a:srgbClr val="D8F3DC"/>
                </a:solidFill>
                <a:latin typeface="Calibri" pitchFamily="34" charset="0"/>
                <a:ea typeface="Calibri" pitchFamily="34" charset="-122"/>
                <a:cs typeface="Calibri" pitchFamily="34" charset="-120"/>
              </a:rPr>
              <a:t>
</a:t>
            </a:r>
            <a:r>
              <a:rPr lang="en-US" sz="1300" b="1" dirty="0">
                <a:solidFill>
                  <a:srgbClr val="D8F3DC"/>
                </a:solidFill>
                <a:latin typeface="Calibri" pitchFamily="34" charset="0"/>
                <a:ea typeface="Calibri" pitchFamily="34" charset="-122"/>
                <a:cs typeface="Calibri" pitchFamily="34" charset="-120"/>
              </a:rPr>
              <a:t>Programme: </a:t>
            </a:r>
            <a:r>
              <a:rPr lang="en-US" sz="1300" dirty="0">
                <a:solidFill>
                  <a:srgbClr val="D8F3DC"/>
                </a:solidFill>
                <a:latin typeface="Calibri" pitchFamily="34" charset="0"/>
                <a:ea typeface="Calibri" pitchFamily="34" charset="-122"/>
                <a:cs typeface="Calibri" pitchFamily="34" charset="-120"/>
              </a:rPr>
              <a:t>CertHE Skills for the Workplace (HSC)
</a:t>
            </a:r>
            <a:r>
              <a:rPr lang="en-US" sz="1300" b="1" dirty="0">
                <a:solidFill>
                  <a:srgbClr val="D8F3DC"/>
                </a:solidFill>
                <a:latin typeface="Calibri" pitchFamily="34" charset="0"/>
                <a:ea typeface="Calibri" pitchFamily="34" charset="-122"/>
                <a:cs typeface="Calibri" pitchFamily="34" charset="-120"/>
              </a:rPr>
              <a:t>Role: </a:t>
            </a:r>
            <a:r>
              <a:rPr lang="en-US" sz="1300" dirty="0">
                <a:solidFill>
                  <a:srgbClr val="D8F3DC"/>
                </a:solidFill>
                <a:latin typeface="Calibri" pitchFamily="34" charset="0"/>
                <a:ea typeface="Calibri" pitchFamily="34" charset="-122"/>
                <a:cs typeface="Calibri" pitchFamily="34" charset="-120"/>
              </a:rPr>
              <a:t>Trainee Early Years Support Worker, London Children's Centre</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FFE"/>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B3A4B"/>
          </a:solidFill>
          <a:ln w="12700">
            <a:solidFill>
              <a:srgbClr val="1B3A4B"/>
            </a:solidFill>
            <a:prstDash val="solid"/>
          </a:ln>
        </p:spPr>
        <p:txBody>
          <a:bodyPr/>
          <a:lstStyle/>
          <a:p>
            <a:endParaRPr lang="en-GB"/>
          </a:p>
        </p:txBody>
      </p:sp>
      <p:sp>
        <p:nvSpPr>
          <p:cNvPr id="3" name="Text 1"/>
          <p:cNvSpPr/>
          <p:nvPr/>
        </p:nvSpPr>
        <p:spPr>
          <a:xfrm>
            <a:off x="274320" y="0"/>
            <a:ext cx="8595360" cy="68580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Case Study: Who is Isaac?</a:t>
            </a:r>
            <a:endParaRPr lang="en-US" sz="2200" dirty="0"/>
          </a:p>
        </p:txBody>
      </p:sp>
      <p:sp>
        <p:nvSpPr>
          <p:cNvPr id="4" name="Text 2"/>
          <p:cNvSpPr/>
          <p:nvPr/>
        </p:nvSpPr>
        <p:spPr>
          <a:xfrm>
            <a:off x="365760" y="822960"/>
            <a:ext cx="8229600" cy="292608"/>
          </a:xfrm>
          <a:prstGeom prst="rect">
            <a:avLst/>
          </a:prstGeom>
          <a:noFill/>
          <a:ln/>
        </p:spPr>
        <p:txBody>
          <a:bodyPr wrap="square" rtlCol="0" anchor="ctr"/>
          <a:lstStyle/>
          <a:p>
            <a:pPr marL="0" indent="0">
              <a:buNone/>
            </a:pPr>
            <a:r>
              <a:rPr lang="en-US" sz="1000" b="1" kern="0" spc="300" dirty="0">
                <a:solidFill>
                  <a:srgbClr val="4A7C6F"/>
                </a:solidFill>
                <a:latin typeface="Calibri" pitchFamily="34" charset="0"/>
                <a:ea typeface="Calibri" pitchFamily="34" charset="-122"/>
                <a:cs typeface="Calibri" pitchFamily="34" charset="-120"/>
              </a:rPr>
              <a:t>SCENARIO OVERVIEW</a:t>
            </a:r>
            <a:endParaRPr lang="en-US" sz="1000" dirty="0"/>
          </a:p>
        </p:txBody>
      </p:sp>
      <p:sp>
        <p:nvSpPr>
          <p:cNvPr id="5" name="Shape 3"/>
          <p:cNvSpPr/>
          <p:nvPr/>
        </p:nvSpPr>
        <p:spPr>
          <a:xfrm>
            <a:off x="274320" y="1188720"/>
            <a:ext cx="4114800" cy="1371600"/>
          </a:xfrm>
          <a:prstGeom prst="roundRect">
            <a:avLst>
              <a:gd name="adj" fmla="val 8000"/>
            </a:avLst>
          </a:prstGeom>
          <a:solidFill>
            <a:srgbClr val="D8F3DC"/>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a:p>
        </p:txBody>
      </p:sp>
      <p:sp>
        <p:nvSpPr>
          <p:cNvPr id="6" name="Text 4"/>
          <p:cNvSpPr/>
          <p:nvPr/>
        </p:nvSpPr>
        <p:spPr>
          <a:xfrm>
            <a:off x="438912" y="1280160"/>
            <a:ext cx="3749040" cy="274320"/>
          </a:xfrm>
          <a:prstGeom prst="rect">
            <a:avLst/>
          </a:prstGeom>
          <a:noFill/>
          <a:ln/>
        </p:spPr>
        <p:txBody>
          <a:bodyPr wrap="square" rtlCol="0" anchor="ctr"/>
          <a:lstStyle/>
          <a:p>
            <a:pPr marL="0" indent="0">
              <a:buNone/>
            </a:pPr>
            <a:r>
              <a:rPr lang="en-US" sz="1200" b="1" u="sng" dirty="0">
                <a:solidFill>
                  <a:srgbClr val="2D6A4F"/>
                </a:solidFill>
                <a:latin typeface="Calibri" pitchFamily="34" charset="0"/>
                <a:ea typeface="Calibri" pitchFamily="34" charset="-122"/>
                <a:cs typeface="Calibri" pitchFamily="34" charset="-120"/>
              </a:rPr>
              <a:t>Age &amp; Setting</a:t>
            </a:r>
            <a:endParaRPr lang="en-US" sz="1200" u="sng" dirty="0"/>
          </a:p>
        </p:txBody>
      </p:sp>
      <p:sp>
        <p:nvSpPr>
          <p:cNvPr id="7" name="Text 5"/>
          <p:cNvSpPr/>
          <p:nvPr/>
        </p:nvSpPr>
        <p:spPr>
          <a:xfrm>
            <a:off x="438911" y="1572768"/>
            <a:ext cx="3688589" cy="914400"/>
          </a:xfrm>
          <a:prstGeom prst="rect">
            <a:avLst/>
          </a:prstGeom>
          <a:noFill/>
          <a:ln/>
        </p:spPr>
        <p:txBody>
          <a:bodyPr wrap="square" rtlCol="0" anchor="ctr"/>
          <a:lstStyle/>
          <a:p>
            <a:pPr marL="0" indent="0">
              <a:buNone/>
            </a:pPr>
            <a:r>
              <a:rPr lang="en-US" sz="1200" dirty="0">
                <a:solidFill>
                  <a:srgbClr val="1B3A4B"/>
                </a:solidFill>
                <a:latin typeface="Calibri" pitchFamily="34" charset="0"/>
                <a:ea typeface="Calibri" pitchFamily="34" charset="-122"/>
                <a:cs typeface="Calibri" pitchFamily="34" charset="-120"/>
              </a:rPr>
              <a:t>Isaac is a 4-year-old boy attending a Children's Centre in London, supporting families with children aged 0–5 </a:t>
            </a:r>
            <a:r>
              <a:rPr lang="en-US" sz="1200" b="1" dirty="0">
                <a:solidFill>
                  <a:srgbClr val="1B3A4B"/>
                </a:solidFill>
                <a:latin typeface="Calibri" pitchFamily="34" charset="0"/>
                <a:ea typeface="Calibri" pitchFamily="34" charset="-122"/>
                <a:cs typeface="Calibri" pitchFamily="34" charset="-120"/>
              </a:rPr>
              <a:t>(DfE, 2021).</a:t>
            </a:r>
            <a:endParaRPr lang="en-US" sz="1200" b="1" dirty="0"/>
          </a:p>
        </p:txBody>
      </p:sp>
      <p:sp>
        <p:nvSpPr>
          <p:cNvPr id="8" name="Shape 6"/>
          <p:cNvSpPr/>
          <p:nvPr/>
        </p:nvSpPr>
        <p:spPr>
          <a:xfrm>
            <a:off x="4663440" y="1188720"/>
            <a:ext cx="4114800" cy="1371600"/>
          </a:xfrm>
          <a:prstGeom prst="roundRect">
            <a:avLst>
              <a:gd name="adj" fmla="val 8000"/>
            </a:avLst>
          </a:prstGeom>
          <a:solidFill>
            <a:srgbClr val="D8F3DC"/>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4828032" y="1280160"/>
            <a:ext cx="3749040" cy="274320"/>
          </a:xfrm>
          <a:prstGeom prst="rect">
            <a:avLst/>
          </a:prstGeom>
          <a:noFill/>
          <a:ln/>
        </p:spPr>
        <p:txBody>
          <a:bodyPr wrap="square" rtlCol="0" anchor="ctr"/>
          <a:lstStyle/>
          <a:p>
            <a:pPr marL="0" indent="0">
              <a:buNone/>
            </a:pPr>
            <a:r>
              <a:rPr lang="en-US" sz="1200" b="1" u="sng" dirty="0">
                <a:solidFill>
                  <a:srgbClr val="2D6A4F"/>
                </a:solidFill>
                <a:latin typeface="Calibri" pitchFamily="34" charset="0"/>
                <a:ea typeface="Calibri" pitchFamily="34" charset="-122"/>
                <a:cs typeface="Calibri" pitchFamily="34" charset="-120"/>
              </a:rPr>
              <a:t>Family Situation</a:t>
            </a:r>
            <a:endParaRPr lang="en-US" sz="1200" u="sng" dirty="0"/>
          </a:p>
        </p:txBody>
      </p:sp>
      <p:sp>
        <p:nvSpPr>
          <p:cNvPr id="10" name="Text 8"/>
          <p:cNvSpPr/>
          <p:nvPr/>
        </p:nvSpPr>
        <p:spPr>
          <a:xfrm>
            <a:off x="4828032" y="1572768"/>
            <a:ext cx="3749040" cy="914400"/>
          </a:xfrm>
          <a:prstGeom prst="rect">
            <a:avLst/>
          </a:prstGeom>
          <a:noFill/>
          <a:ln/>
        </p:spPr>
        <p:txBody>
          <a:bodyPr wrap="square" rtlCol="0" anchor="ctr"/>
          <a:lstStyle/>
          <a:p>
            <a:pPr marL="0" indent="0">
              <a:buNone/>
            </a:pPr>
            <a:r>
              <a:rPr lang="en-US" sz="1200" dirty="0">
                <a:solidFill>
                  <a:srgbClr val="1B3A4B"/>
                </a:solidFill>
                <a:latin typeface="Calibri" pitchFamily="34" charset="0"/>
                <a:ea typeface="Calibri" pitchFamily="34" charset="-122"/>
                <a:cs typeface="Calibri" pitchFamily="34" charset="-120"/>
              </a:rPr>
              <a:t>Lives with his single mother who experiences following labor depression and limited social support. Recently relocated to London </a:t>
            </a:r>
            <a:r>
              <a:rPr lang="en-US" sz="1200" b="1" dirty="0">
                <a:solidFill>
                  <a:srgbClr val="1B3A4B"/>
                </a:solidFill>
                <a:latin typeface="Calibri" pitchFamily="34" charset="0"/>
                <a:ea typeface="Calibri" pitchFamily="34" charset="-122"/>
                <a:cs typeface="Calibri" pitchFamily="34" charset="-120"/>
              </a:rPr>
              <a:t>(McLeod, 2023).</a:t>
            </a:r>
            <a:endParaRPr lang="en-US" sz="1200" b="1" dirty="0"/>
          </a:p>
        </p:txBody>
      </p:sp>
      <p:sp>
        <p:nvSpPr>
          <p:cNvPr id="11" name="Text 9"/>
          <p:cNvSpPr/>
          <p:nvPr/>
        </p:nvSpPr>
        <p:spPr>
          <a:xfrm>
            <a:off x="365760" y="2697480"/>
            <a:ext cx="8229600" cy="292608"/>
          </a:xfrm>
          <a:prstGeom prst="rect">
            <a:avLst/>
          </a:prstGeom>
          <a:noFill/>
          <a:ln/>
        </p:spPr>
        <p:txBody>
          <a:bodyPr wrap="square" rtlCol="0" anchor="ctr"/>
          <a:lstStyle/>
          <a:p>
            <a:pPr marL="0" indent="0">
              <a:buNone/>
            </a:pPr>
            <a:r>
              <a:rPr lang="en-US" sz="1000" b="1" u="sng" kern="0" spc="300" dirty="0">
                <a:solidFill>
                  <a:srgbClr val="4A7C6F"/>
                </a:solidFill>
                <a:latin typeface="Calibri" pitchFamily="34" charset="0"/>
                <a:ea typeface="Calibri" pitchFamily="34" charset="-122"/>
                <a:cs typeface="Calibri" pitchFamily="34" charset="-120"/>
              </a:rPr>
              <a:t>OBSERVED BEHAVIOURS</a:t>
            </a:r>
            <a:endParaRPr lang="en-US" sz="1000" u="sng" dirty="0"/>
          </a:p>
        </p:txBody>
      </p:sp>
      <p:sp>
        <p:nvSpPr>
          <p:cNvPr id="12" name="Shape 10"/>
          <p:cNvSpPr/>
          <p:nvPr/>
        </p:nvSpPr>
        <p:spPr>
          <a:xfrm>
            <a:off x="274320" y="3035808"/>
            <a:ext cx="4114800" cy="384048"/>
          </a:xfrm>
          <a:prstGeom prst="roundRect">
            <a:avLst>
              <a:gd name="adj" fmla="val 14286"/>
            </a:avLst>
          </a:prstGeom>
          <a:solidFill>
            <a:srgbClr val="FFFFFF"/>
          </a:solidFill>
          <a:ln w="12700">
            <a:solidFill>
              <a:srgbClr val="52B788"/>
            </a:solidFill>
            <a:prstDash val="solid"/>
          </a:ln>
        </p:spPr>
        <p:txBody>
          <a:bodyPr/>
          <a:lstStyle/>
          <a:p>
            <a:endParaRPr lang="en-GB"/>
          </a:p>
        </p:txBody>
      </p:sp>
      <p:sp>
        <p:nvSpPr>
          <p:cNvPr id="13" name="Text 11"/>
          <p:cNvSpPr/>
          <p:nvPr/>
        </p:nvSpPr>
        <p:spPr>
          <a:xfrm>
            <a:off x="365760" y="3081528"/>
            <a:ext cx="3840480" cy="292608"/>
          </a:xfrm>
          <a:prstGeom prst="rect">
            <a:avLst/>
          </a:prstGeom>
          <a:noFill/>
          <a:ln/>
        </p:spPr>
        <p:txBody>
          <a:bodyPr wrap="square" rtlCol="0" anchor="ctr"/>
          <a:lstStyle/>
          <a:p>
            <a:pPr marL="0" indent="0">
              <a:buNone/>
            </a:pPr>
            <a:r>
              <a:rPr lang="en-US" sz="1200" dirty="0">
                <a:solidFill>
                  <a:srgbClr val="52B788"/>
                </a:solidFill>
                <a:latin typeface="Calibri" pitchFamily="34" charset="0"/>
                <a:ea typeface="Calibri" pitchFamily="34" charset="-122"/>
                <a:cs typeface="Calibri" pitchFamily="34" charset="-120"/>
              </a:rPr>
              <a:t>▸  </a:t>
            </a:r>
            <a:r>
              <a:rPr lang="en-US" sz="1200" dirty="0">
                <a:solidFill>
                  <a:srgbClr val="1B3A4B"/>
                </a:solidFill>
                <a:latin typeface="Calibri" pitchFamily="34" charset="0"/>
                <a:ea typeface="Calibri" pitchFamily="34" charset="-122"/>
                <a:cs typeface="Calibri" pitchFamily="34" charset="-120"/>
              </a:rPr>
              <a:t>Uncommunicative and disengaged during playtime</a:t>
            </a:r>
            <a:r>
              <a:rPr lang="en-US" sz="1200" b="1" dirty="0">
                <a:solidFill>
                  <a:srgbClr val="1B3A4B"/>
                </a:solidFill>
                <a:latin typeface="Calibri" pitchFamily="34" charset="0"/>
                <a:ea typeface="Calibri" pitchFamily="34" charset="-122"/>
                <a:cs typeface="Calibri" pitchFamily="34" charset="-120"/>
              </a:rPr>
              <a:t> </a:t>
            </a:r>
            <a:endParaRPr lang="en-US" sz="1200" dirty="0"/>
          </a:p>
        </p:txBody>
      </p:sp>
      <p:sp>
        <p:nvSpPr>
          <p:cNvPr id="14" name="Shape 12"/>
          <p:cNvSpPr/>
          <p:nvPr/>
        </p:nvSpPr>
        <p:spPr>
          <a:xfrm>
            <a:off x="274320" y="3511296"/>
            <a:ext cx="4114800" cy="384048"/>
          </a:xfrm>
          <a:prstGeom prst="roundRect">
            <a:avLst>
              <a:gd name="adj" fmla="val 14286"/>
            </a:avLst>
          </a:prstGeom>
          <a:solidFill>
            <a:srgbClr val="FFFFFF"/>
          </a:solidFill>
          <a:ln w="12700">
            <a:solidFill>
              <a:srgbClr val="52B788"/>
            </a:solidFill>
            <a:prstDash val="solid"/>
          </a:ln>
        </p:spPr>
        <p:txBody>
          <a:bodyPr/>
          <a:lstStyle/>
          <a:p>
            <a:endParaRPr lang="en-GB"/>
          </a:p>
        </p:txBody>
      </p:sp>
      <p:sp>
        <p:nvSpPr>
          <p:cNvPr id="15" name="Text 13"/>
          <p:cNvSpPr/>
          <p:nvPr/>
        </p:nvSpPr>
        <p:spPr>
          <a:xfrm>
            <a:off x="365760" y="3557016"/>
            <a:ext cx="3840480" cy="292608"/>
          </a:xfrm>
          <a:prstGeom prst="rect">
            <a:avLst/>
          </a:prstGeom>
          <a:noFill/>
          <a:ln/>
        </p:spPr>
        <p:txBody>
          <a:bodyPr wrap="square" rtlCol="0" anchor="ctr"/>
          <a:lstStyle/>
          <a:p>
            <a:pPr marL="0" indent="0">
              <a:buNone/>
            </a:pPr>
            <a:r>
              <a:rPr lang="en-US" sz="1200" b="1" dirty="0">
                <a:solidFill>
                  <a:srgbClr val="52B788"/>
                </a:solidFill>
                <a:latin typeface="Calibri" pitchFamily="34" charset="0"/>
                <a:ea typeface="Calibri" pitchFamily="34" charset="-122"/>
                <a:cs typeface="Calibri" pitchFamily="34" charset="-120"/>
              </a:rPr>
              <a:t>▸  </a:t>
            </a:r>
            <a:r>
              <a:rPr lang="en-US" sz="1200" dirty="0">
                <a:solidFill>
                  <a:srgbClr val="1B3A4B"/>
                </a:solidFill>
                <a:latin typeface="Calibri" pitchFamily="34" charset="0"/>
                <a:ea typeface="Calibri" pitchFamily="34" charset="-122"/>
                <a:cs typeface="Calibri" pitchFamily="34" charset="-120"/>
              </a:rPr>
              <a:t>Unhappy during separation from mother</a:t>
            </a:r>
            <a:endParaRPr lang="en-US" sz="1200" dirty="0"/>
          </a:p>
        </p:txBody>
      </p:sp>
      <p:sp>
        <p:nvSpPr>
          <p:cNvPr id="16" name="Shape 14"/>
          <p:cNvSpPr/>
          <p:nvPr/>
        </p:nvSpPr>
        <p:spPr>
          <a:xfrm>
            <a:off x="274320" y="3986784"/>
            <a:ext cx="4114800" cy="384048"/>
          </a:xfrm>
          <a:prstGeom prst="roundRect">
            <a:avLst>
              <a:gd name="adj" fmla="val 14286"/>
            </a:avLst>
          </a:prstGeom>
          <a:solidFill>
            <a:srgbClr val="FFFFFF"/>
          </a:solidFill>
          <a:ln w="12700">
            <a:solidFill>
              <a:srgbClr val="52B788"/>
            </a:solidFill>
            <a:prstDash val="solid"/>
          </a:ln>
        </p:spPr>
        <p:txBody>
          <a:bodyPr/>
          <a:lstStyle/>
          <a:p>
            <a:endParaRPr lang="en-GB"/>
          </a:p>
        </p:txBody>
      </p:sp>
      <p:sp>
        <p:nvSpPr>
          <p:cNvPr id="17" name="Text 15"/>
          <p:cNvSpPr/>
          <p:nvPr/>
        </p:nvSpPr>
        <p:spPr>
          <a:xfrm>
            <a:off x="365760" y="4032504"/>
            <a:ext cx="3840480" cy="292608"/>
          </a:xfrm>
          <a:prstGeom prst="rect">
            <a:avLst/>
          </a:prstGeom>
          <a:noFill/>
          <a:ln/>
        </p:spPr>
        <p:txBody>
          <a:bodyPr wrap="square" rtlCol="0" anchor="ctr"/>
          <a:lstStyle/>
          <a:p>
            <a:pPr marL="0" indent="0">
              <a:buNone/>
            </a:pPr>
            <a:r>
              <a:rPr lang="en-US" sz="1200" b="1" dirty="0">
                <a:solidFill>
                  <a:srgbClr val="52B788"/>
                </a:solidFill>
                <a:latin typeface="Calibri" pitchFamily="34" charset="0"/>
                <a:ea typeface="Calibri" pitchFamily="34" charset="-122"/>
                <a:cs typeface="Calibri" pitchFamily="34" charset="-120"/>
              </a:rPr>
              <a:t>▸  </a:t>
            </a:r>
            <a:r>
              <a:rPr lang="en-US" sz="1200" dirty="0">
                <a:solidFill>
                  <a:srgbClr val="1B3A4B"/>
                </a:solidFill>
                <a:latin typeface="Calibri" pitchFamily="34" charset="0"/>
                <a:ea typeface="Calibri" pitchFamily="34" charset="-122"/>
                <a:cs typeface="Calibri" pitchFamily="34" charset="-120"/>
              </a:rPr>
              <a:t>Delays in language development</a:t>
            </a:r>
            <a:endParaRPr lang="en-US" sz="1200" dirty="0"/>
          </a:p>
        </p:txBody>
      </p:sp>
      <p:sp>
        <p:nvSpPr>
          <p:cNvPr id="18" name="Shape 16"/>
          <p:cNvSpPr/>
          <p:nvPr/>
        </p:nvSpPr>
        <p:spPr>
          <a:xfrm>
            <a:off x="4709160" y="3035808"/>
            <a:ext cx="4114800" cy="384048"/>
          </a:xfrm>
          <a:prstGeom prst="roundRect">
            <a:avLst>
              <a:gd name="adj" fmla="val 14286"/>
            </a:avLst>
          </a:prstGeom>
          <a:solidFill>
            <a:srgbClr val="FFFFFF"/>
          </a:solidFill>
          <a:ln w="12700">
            <a:solidFill>
              <a:srgbClr val="52B788"/>
            </a:solidFill>
            <a:prstDash val="solid"/>
          </a:ln>
        </p:spPr>
        <p:txBody>
          <a:bodyPr/>
          <a:lstStyle/>
          <a:p>
            <a:endParaRPr lang="en-GB"/>
          </a:p>
        </p:txBody>
      </p:sp>
      <p:sp>
        <p:nvSpPr>
          <p:cNvPr id="19" name="Text 17"/>
          <p:cNvSpPr/>
          <p:nvPr/>
        </p:nvSpPr>
        <p:spPr>
          <a:xfrm>
            <a:off x="4800600" y="3081528"/>
            <a:ext cx="3840480" cy="292608"/>
          </a:xfrm>
          <a:prstGeom prst="rect">
            <a:avLst/>
          </a:prstGeom>
          <a:noFill/>
          <a:ln/>
        </p:spPr>
        <p:txBody>
          <a:bodyPr wrap="square" rtlCol="0" anchor="ctr"/>
          <a:lstStyle/>
          <a:p>
            <a:pPr marL="0" indent="0">
              <a:buNone/>
            </a:pPr>
            <a:r>
              <a:rPr lang="en-US" sz="1200" b="1" dirty="0">
                <a:solidFill>
                  <a:srgbClr val="52B788"/>
                </a:solidFill>
                <a:latin typeface="Calibri" pitchFamily="34" charset="0"/>
                <a:ea typeface="Calibri" pitchFamily="34" charset="-122"/>
                <a:cs typeface="Calibri" pitchFamily="34" charset="-120"/>
              </a:rPr>
              <a:t>▸  </a:t>
            </a:r>
            <a:r>
              <a:rPr lang="en-US" sz="1200" dirty="0">
                <a:solidFill>
                  <a:srgbClr val="1B3A4B"/>
                </a:solidFill>
                <a:latin typeface="Calibri" pitchFamily="34" charset="0"/>
                <a:ea typeface="Calibri" pitchFamily="34" charset="-122"/>
                <a:cs typeface="Calibri" pitchFamily="34" charset="-120"/>
              </a:rPr>
              <a:t>Struggles to join group activities</a:t>
            </a:r>
            <a:endParaRPr lang="en-US" sz="1200" dirty="0"/>
          </a:p>
        </p:txBody>
      </p:sp>
      <p:sp>
        <p:nvSpPr>
          <p:cNvPr id="20" name="Shape 18"/>
          <p:cNvSpPr/>
          <p:nvPr/>
        </p:nvSpPr>
        <p:spPr>
          <a:xfrm>
            <a:off x="4709160" y="3511296"/>
            <a:ext cx="4114800" cy="384048"/>
          </a:xfrm>
          <a:prstGeom prst="roundRect">
            <a:avLst>
              <a:gd name="adj" fmla="val 14286"/>
            </a:avLst>
          </a:prstGeom>
          <a:solidFill>
            <a:srgbClr val="FFFFFF"/>
          </a:solidFill>
          <a:ln w="12700">
            <a:solidFill>
              <a:srgbClr val="52B788"/>
            </a:solidFill>
            <a:prstDash val="solid"/>
          </a:ln>
        </p:spPr>
        <p:txBody>
          <a:bodyPr/>
          <a:lstStyle/>
          <a:p>
            <a:endParaRPr lang="en-GB"/>
          </a:p>
        </p:txBody>
      </p:sp>
      <p:sp>
        <p:nvSpPr>
          <p:cNvPr id="21" name="Text 19"/>
          <p:cNvSpPr/>
          <p:nvPr/>
        </p:nvSpPr>
        <p:spPr>
          <a:xfrm>
            <a:off x="4800600" y="3557016"/>
            <a:ext cx="3840480" cy="292608"/>
          </a:xfrm>
          <a:prstGeom prst="rect">
            <a:avLst/>
          </a:prstGeom>
          <a:noFill/>
          <a:ln/>
        </p:spPr>
        <p:txBody>
          <a:bodyPr wrap="square" rtlCol="0" anchor="ctr"/>
          <a:lstStyle/>
          <a:p>
            <a:pPr marL="0" indent="0">
              <a:buNone/>
            </a:pPr>
            <a:r>
              <a:rPr lang="en-US" sz="1200" b="1" dirty="0">
                <a:solidFill>
                  <a:srgbClr val="52B788"/>
                </a:solidFill>
                <a:latin typeface="Calibri" pitchFamily="34" charset="0"/>
                <a:ea typeface="Calibri" pitchFamily="34" charset="-122"/>
                <a:cs typeface="Calibri" pitchFamily="34" charset="-120"/>
              </a:rPr>
              <a:t>▸  </a:t>
            </a:r>
            <a:r>
              <a:rPr lang="en-US" sz="1200" dirty="0">
                <a:solidFill>
                  <a:srgbClr val="1B3A4B"/>
                </a:solidFill>
                <a:latin typeface="Calibri" pitchFamily="34" charset="0"/>
                <a:ea typeface="Calibri" pitchFamily="34" charset="-122"/>
                <a:cs typeface="Calibri" pitchFamily="34" charset="-120"/>
              </a:rPr>
              <a:t>Difficulty sleeping; anxious at home</a:t>
            </a:r>
            <a:endParaRPr lang="en-US" sz="1200" dirty="0"/>
          </a:p>
        </p:txBody>
      </p:sp>
      <p:sp>
        <p:nvSpPr>
          <p:cNvPr id="22" name="Shape 20"/>
          <p:cNvSpPr/>
          <p:nvPr/>
        </p:nvSpPr>
        <p:spPr>
          <a:xfrm>
            <a:off x="4709160" y="3986784"/>
            <a:ext cx="4114800" cy="384048"/>
          </a:xfrm>
          <a:prstGeom prst="roundRect">
            <a:avLst>
              <a:gd name="adj" fmla="val 14286"/>
            </a:avLst>
          </a:prstGeom>
          <a:solidFill>
            <a:srgbClr val="FFFFFF"/>
          </a:solidFill>
          <a:ln w="12700">
            <a:solidFill>
              <a:srgbClr val="52B788"/>
            </a:solidFill>
            <a:prstDash val="solid"/>
          </a:ln>
        </p:spPr>
        <p:txBody>
          <a:bodyPr/>
          <a:lstStyle/>
          <a:p>
            <a:endParaRPr lang="en-GB"/>
          </a:p>
        </p:txBody>
      </p:sp>
      <p:sp>
        <p:nvSpPr>
          <p:cNvPr id="23" name="Text 21"/>
          <p:cNvSpPr/>
          <p:nvPr/>
        </p:nvSpPr>
        <p:spPr>
          <a:xfrm>
            <a:off x="4800600" y="4032504"/>
            <a:ext cx="3840480" cy="292608"/>
          </a:xfrm>
          <a:prstGeom prst="rect">
            <a:avLst/>
          </a:prstGeom>
          <a:noFill/>
          <a:ln/>
        </p:spPr>
        <p:txBody>
          <a:bodyPr wrap="square" rtlCol="0" anchor="ctr"/>
          <a:lstStyle/>
          <a:p>
            <a:pPr marL="0" indent="0">
              <a:buNone/>
            </a:pPr>
            <a:r>
              <a:rPr lang="en-US" sz="1200" b="1" dirty="0">
                <a:solidFill>
                  <a:srgbClr val="52B788"/>
                </a:solidFill>
                <a:latin typeface="Calibri" pitchFamily="34" charset="0"/>
                <a:ea typeface="Calibri" pitchFamily="34" charset="-122"/>
                <a:cs typeface="Calibri" pitchFamily="34" charset="-120"/>
              </a:rPr>
              <a:t>▸  </a:t>
            </a:r>
            <a:r>
              <a:rPr lang="en-US" sz="1200" dirty="0">
                <a:solidFill>
                  <a:srgbClr val="1B3A4B"/>
                </a:solidFill>
                <a:latin typeface="Calibri" pitchFamily="34" charset="0"/>
                <a:ea typeface="Calibri" pitchFamily="34" charset="-122"/>
                <a:cs typeface="Calibri" pitchFamily="34" charset="-120"/>
              </a:rPr>
              <a:t>Often plays independently</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FFE"/>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2D6A4F"/>
          </a:solidFill>
          <a:ln w="12700">
            <a:solidFill>
              <a:srgbClr val="2D6A4F"/>
            </a:solidFill>
            <a:prstDash val="solid"/>
          </a:ln>
        </p:spPr>
        <p:txBody>
          <a:bodyPr/>
          <a:lstStyle/>
          <a:p>
            <a:endParaRPr lang="en-GB" dirty="0"/>
          </a:p>
        </p:txBody>
      </p:sp>
      <p:sp>
        <p:nvSpPr>
          <p:cNvPr id="3" name="Text 1"/>
          <p:cNvSpPr/>
          <p:nvPr/>
        </p:nvSpPr>
        <p:spPr>
          <a:xfrm>
            <a:off x="274320" y="0"/>
            <a:ext cx="8595360" cy="685800"/>
          </a:xfrm>
          <a:prstGeom prst="rect">
            <a:avLst/>
          </a:prstGeom>
          <a:noFill/>
          <a:ln/>
        </p:spPr>
        <p:txBody>
          <a:bodyPr wrap="square"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Piaget's Cognitive Development Theory: Overview</a:t>
            </a:r>
            <a:endParaRPr lang="en-US" sz="2000" dirty="0"/>
          </a:p>
        </p:txBody>
      </p:sp>
      <p:sp>
        <p:nvSpPr>
          <p:cNvPr id="4" name="Text 2"/>
          <p:cNvSpPr/>
          <p:nvPr/>
        </p:nvSpPr>
        <p:spPr>
          <a:xfrm>
            <a:off x="365760" y="777240"/>
            <a:ext cx="8229600" cy="292608"/>
          </a:xfrm>
          <a:prstGeom prst="rect">
            <a:avLst/>
          </a:prstGeom>
          <a:noFill/>
          <a:ln/>
        </p:spPr>
        <p:txBody>
          <a:bodyPr wrap="square" rtlCol="0" anchor="ctr"/>
          <a:lstStyle/>
          <a:p>
            <a:pPr marL="0" indent="0">
              <a:buNone/>
            </a:pPr>
            <a:r>
              <a:rPr lang="en-US" sz="1000" b="1" kern="0" spc="300" dirty="0">
                <a:solidFill>
                  <a:srgbClr val="4A7C6F"/>
                </a:solidFill>
                <a:latin typeface="Calibri" pitchFamily="34" charset="0"/>
                <a:ea typeface="Calibri" pitchFamily="34" charset="-122"/>
                <a:cs typeface="Calibri" pitchFamily="34" charset="-120"/>
              </a:rPr>
              <a:t>KEY CONCEPTS</a:t>
            </a:r>
            <a:endParaRPr lang="en-US" sz="1000" dirty="0"/>
          </a:p>
        </p:txBody>
      </p:sp>
      <p:sp>
        <p:nvSpPr>
          <p:cNvPr id="5" name="Shape 3"/>
          <p:cNvSpPr/>
          <p:nvPr/>
        </p:nvSpPr>
        <p:spPr>
          <a:xfrm>
            <a:off x="297180" y="1079020"/>
            <a:ext cx="2743200" cy="1371600"/>
          </a:xfrm>
          <a:prstGeom prst="roundRect">
            <a:avLst>
              <a:gd name="adj" fmla="val 8000"/>
            </a:avLst>
          </a:prstGeom>
          <a:solidFill>
            <a:srgbClr val="1B3A4B"/>
          </a:solidFill>
          <a:ln w="12700">
            <a:solidFill>
              <a:srgbClr val="1B3A4B"/>
            </a:solidFill>
            <a:prstDash val="solid"/>
          </a:ln>
          <a:effectLst>
            <a:outerShdw blurRad="101600" dist="38100" dir="2700000" algn="bl" rotWithShape="0">
              <a:srgbClr val="000000">
                <a:alpha val="12000"/>
              </a:srgbClr>
            </a:outerShdw>
          </a:effectLst>
        </p:spPr>
        <p:txBody>
          <a:bodyPr/>
          <a:lstStyle/>
          <a:p>
            <a:endParaRPr lang="en-GB" dirty="0"/>
          </a:p>
        </p:txBody>
      </p:sp>
      <p:sp>
        <p:nvSpPr>
          <p:cNvPr id="6" name="Text 4"/>
          <p:cNvSpPr/>
          <p:nvPr/>
        </p:nvSpPr>
        <p:spPr>
          <a:xfrm>
            <a:off x="411480" y="1170432"/>
            <a:ext cx="2468880" cy="347472"/>
          </a:xfrm>
          <a:prstGeom prst="rect">
            <a:avLst/>
          </a:prstGeom>
          <a:noFill/>
          <a:ln/>
        </p:spPr>
        <p:txBody>
          <a:bodyPr wrap="square" rtlCol="0" anchor="ctr"/>
          <a:lstStyle/>
          <a:p>
            <a:pPr marL="0" indent="0">
              <a:buNone/>
            </a:pPr>
            <a:r>
              <a:rPr lang="en-US" sz="1500" b="1" dirty="0">
                <a:solidFill>
                  <a:srgbClr val="E9C46A"/>
                </a:solidFill>
                <a:latin typeface="Cambria" pitchFamily="34" charset="0"/>
                <a:ea typeface="Cambria" pitchFamily="34" charset="-122"/>
                <a:cs typeface="Cambria" pitchFamily="34" charset="-120"/>
              </a:rPr>
              <a:t>Schemas</a:t>
            </a:r>
            <a:endParaRPr lang="en-US" sz="1500" dirty="0"/>
          </a:p>
        </p:txBody>
      </p:sp>
      <p:sp>
        <p:nvSpPr>
          <p:cNvPr id="7" name="Text 5"/>
          <p:cNvSpPr/>
          <p:nvPr/>
        </p:nvSpPr>
        <p:spPr>
          <a:xfrm>
            <a:off x="411480" y="1508760"/>
            <a:ext cx="2468880" cy="868680"/>
          </a:xfrm>
          <a:prstGeom prst="rect">
            <a:avLst/>
          </a:prstGeom>
          <a:noFill/>
          <a:ln/>
        </p:spPr>
        <p:txBody>
          <a:bodyPr wrap="square" rtlCol="0" anchor="ctr"/>
          <a:lstStyle/>
          <a:p>
            <a:pPr marL="0" indent="0">
              <a:buNone/>
            </a:pPr>
            <a:endParaRPr lang="en-US" sz="1200" dirty="0"/>
          </a:p>
        </p:txBody>
      </p:sp>
      <p:sp>
        <p:nvSpPr>
          <p:cNvPr id="8" name="Shape 6"/>
          <p:cNvSpPr/>
          <p:nvPr/>
        </p:nvSpPr>
        <p:spPr>
          <a:xfrm>
            <a:off x="3200400" y="1097280"/>
            <a:ext cx="2743200" cy="1371600"/>
          </a:xfrm>
          <a:prstGeom prst="roundRect">
            <a:avLst>
              <a:gd name="adj" fmla="val 8000"/>
            </a:avLst>
          </a:prstGeom>
          <a:solidFill>
            <a:srgbClr val="1B3A4B"/>
          </a:solidFill>
          <a:ln w="12700">
            <a:solidFill>
              <a:srgbClr val="1B3A4B"/>
            </a:solidFill>
            <a:prstDash val="solid"/>
          </a:ln>
          <a:effectLst>
            <a:outerShdw blurRad="101600" dist="38100" dir="2700000" algn="bl" rotWithShape="0">
              <a:srgbClr val="000000">
                <a:alpha val="12000"/>
              </a:srgbClr>
            </a:outerShdw>
          </a:effectLst>
        </p:spPr>
        <p:txBody>
          <a:bodyPr/>
          <a:lstStyle/>
          <a:p>
            <a:endParaRPr lang="en-US" altLang="en-US" sz="1200" dirty="0">
              <a:solidFill>
                <a:srgbClr val="000000"/>
              </a:solidFill>
            </a:endParaRPr>
          </a:p>
          <a:p>
            <a:endParaRPr lang="en-US" altLang="en-US" sz="1200" dirty="0">
              <a:solidFill>
                <a:srgbClr val="D8F3DC"/>
              </a:solidFill>
            </a:endParaRPr>
          </a:p>
          <a:p>
            <a:r>
              <a:rPr lang="en-US" altLang="en-US" sz="1200" dirty="0">
                <a:solidFill>
                  <a:srgbClr val="D8F3DC"/>
                </a:solidFill>
              </a:rPr>
              <a:t>Putting new experiences into existing schemas without changing them is called assimilation. </a:t>
            </a:r>
            <a:r>
              <a:rPr lang="en-US" altLang="en-US" sz="1200" b="1" dirty="0">
                <a:solidFill>
                  <a:srgbClr val="D8F3DC"/>
                </a:solidFill>
              </a:rPr>
              <a:t>(Piaget, 1936)</a:t>
            </a:r>
          </a:p>
          <a:p>
            <a:endParaRPr lang="en-GB" dirty="0">
              <a:solidFill>
                <a:schemeClr val="bg1"/>
              </a:solidFill>
            </a:endParaRPr>
          </a:p>
        </p:txBody>
      </p:sp>
      <p:sp>
        <p:nvSpPr>
          <p:cNvPr id="9" name="Text 7"/>
          <p:cNvSpPr/>
          <p:nvPr/>
        </p:nvSpPr>
        <p:spPr>
          <a:xfrm>
            <a:off x="3337560" y="1170432"/>
            <a:ext cx="2468880" cy="347472"/>
          </a:xfrm>
          <a:prstGeom prst="rect">
            <a:avLst/>
          </a:prstGeom>
          <a:noFill/>
          <a:ln/>
        </p:spPr>
        <p:txBody>
          <a:bodyPr wrap="square" rtlCol="0" anchor="ctr"/>
          <a:lstStyle/>
          <a:p>
            <a:pPr marL="0" indent="0">
              <a:buNone/>
            </a:pPr>
            <a:r>
              <a:rPr lang="en-US" sz="1500" b="1" dirty="0">
                <a:solidFill>
                  <a:srgbClr val="E9C46A"/>
                </a:solidFill>
                <a:latin typeface="Cambria" pitchFamily="34" charset="0"/>
                <a:ea typeface="Cambria" pitchFamily="34" charset="-122"/>
                <a:cs typeface="Cambria" pitchFamily="34" charset="-120"/>
              </a:rPr>
              <a:t>Assimilation</a:t>
            </a:r>
            <a:endParaRPr lang="en-US" sz="1500" dirty="0"/>
          </a:p>
        </p:txBody>
      </p:sp>
      <p:sp>
        <p:nvSpPr>
          <p:cNvPr id="10" name="Text 8"/>
          <p:cNvSpPr/>
          <p:nvPr/>
        </p:nvSpPr>
        <p:spPr>
          <a:xfrm>
            <a:off x="3108960" y="3054096"/>
            <a:ext cx="2468880" cy="868680"/>
          </a:xfrm>
          <a:prstGeom prst="rect">
            <a:avLst/>
          </a:prstGeom>
          <a:noFill/>
          <a:ln/>
        </p:spPr>
        <p:txBody>
          <a:bodyPr wrap="square" rtlCol="0" anchor="ctr"/>
          <a:lstStyle/>
          <a:p>
            <a:pPr marL="0" indent="0">
              <a:buNone/>
            </a:pPr>
            <a:endParaRPr lang="en-US" sz="1200" dirty="0"/>
          </a:p>
        </p:txBody>
      </p:sp>
      <p:sp>
        <p:nvSpPr>
          <p:cNvPr id="11" name="Shape 9"/>
          <p:cNvSpPr/>
          <p:nvPr/>
        </p:nvSpPr>
        <p:spPr>
          <a:xfrm>
            <a:off x="6126480" y="1097280"/>
            <a:ext cx="2743200" cy="1371600"/>
          </a:xfrm>
          <a:prstGeom prst="roundRect">
            <a:avLst>
              <a:gd name="adj" fmla="val 8000"/>
            </a:avLst>
          </a:prstGeom>
          <a:solidFill>
            <a:srgbClr val="1B3A4B"/>
          </a:solidFill>
          <a:ln w="12700">
            <a:solidFill>
              <a:srgbClr val="1B3A4B"/>
            </a:solidFill>
            <a:prstDash val="solid"/>
          </a:ln>
          <a:effectLst>
            <a:outerShdw blurRad="101600" dist="38100" dir="2700000" algn="bl" rotWithShape="0">
              <a:srgbClr val="000000">
                <a:alpha val="12000"/>
              </a:srgbClr>
            </a:outerShdw>
          </a:effectLst>
        </p:spPr>
        <p:txBody>
          <a:bodyPr/>
          <a:lstStyle/>
          <a:p>
            <a:endParaRPr lang="en-GB" dirty="0"/>
          </a:p>
        </p:txBody>
      </p:sp>
      <p:sp>
        <p:nvSpPr>
          <p:cNvPr id="12" name="Text 10"/>
          <p:cNvSpPr/>
          <p:nvPr/>
        </p:nvSpPr>
        <p:spPr>
          <a:xfrm>
            <a:off x="6263640" y="1170432"/>
            <a:ext cx="2468880" cy="347472"/>
          </a:xfrm>
          <a:prstGeom prst="rect">
            <a:avLst/>
          </a:prstGeom>
          <a:noFill/>
          <a:ln/>
        </p:spPr>
        <p:txBody>
          <a:bodyPr wrap="square" rtlCol="0" anchor="ctr"/>
          <a:lstStyle/>
          <a:p>
            <a:pPr marL="0" indent="0">
              <a:buNone/>
            </a:pPr>
            <a:r>
              <a:rPr lang="en-US" sz="1500" b="1" dirty="0">
                <a:solidFill>
                  <a:srgbClr val="E9C46A"/>
                </a:solidFill>
                <a:latin typeface="Cambria" pitchFamily="34" charset="0"/>
                <a:ea typeface="Cambria" pitchFamily="34" charset="-122"/>
                <a:cs typeface="Cambria" pitchFamily="34" charset="-120"/>
              </a:rPr>
              <a:t>Accommodation</a:t>
            </a:r>
            <a:endParaRPr lang="en-US" sz="1500" dirty="0"/>
          </a:p>
        </p:txBody>
      </p:sp>
      <p:sp>
        <p:nvSpPr>
          <p:cNvPr id="13" name="Text 11"/>
          <p:cNvSpPr/>
          <p:nvPr/>
        </p:nvSpPr>
        <p:spPr>
          <a:xfrm>
            <a:off x="6263640" y="1508760"/>
            <a:ext cx="2468880" cy="868680"/>
          </a:xfrm>
          <a:prstGeom prst="rect">
            <a:avLst/>
          </a:prstGeom>
          <a:noFill/>
          <a:ln/>
        </p:spPr>
        <p:txBody>
          <a:bodyPr wrap="square" rtlCol="0" anchor="ctr"/>
          <a:lstStyle/>
          <a:p>
            <a:pPr marL="0" indent="0">
              <a:buNone/>
            </a:pPr>
            <a:endParaRPr lang="en-US" sz="1200" dirty="0"/>
          </a:p>
        </p:txBody>
      </p:sp>
      <p:sp>
        <p:nvSpPr>
          <p:cNvPr id="14" name="Shape 12"/>
          <p:cNvSpPr/>
          <p:nvPr/>
        </p:nvSpPr>
        <p:spPr>
          <a:xfrm>
            <a:off x="3200400" y="2578608"/>
            <a:ext cx="2743200" cy="475488"/>
          </a:xfrm>
          <a:prstGeom prst="roundRect">
            <a:avLst>
              <a:gd name="adj" fmla="val 15385"/>
            </a:avLst>
          </a:prstGeom>
          <a:solidFill>
            <a:srgbClr val="E9C46A"/>
          </a:solidFill>
          <a:ln w="12700">
            <a:solidFill>
              <a:srgbClr val="E9C46A"/>
            </a:solidFill>
            <a:prstDash val="solid"/>
          </a:ln>
        </p:spPr>
        <p:txBody>
          <a:bodyPr/>
          <a:lstStyle/>
          <a:p>
            <a:endParaRPr lang="en-GB" dirty="0"/>
          </a:p>
        </p:txBody>
      </p:sp>
      <p:sp>
        <p:nvSpPr>
          <p:cNvPr id="15" name="Text 13"/>
          <p:cNvSpPr/>
          <p:nvPr/>
        </p:nvSpPr>
        <p:spPr>
          <a:xfrm>
            <a:off x="3200400" y="2670048"/>
            <a:ext cx="2743200" cy="475488"/>
          </a:xfrm>
          <a:prstGeom prst="rect">
            <a:avLst/>
          </a:prstGeom>
          <a:noFill/>
          <a:ln/>
        </p:spPr>
        <p:txBody>
          <a:bodyPr wrap="square" rtlCol="0" anchor="ctr"/>
          <a:lstStyle/>
          <a:p>
            <a:pPr algn="ctr"/>
            <a:r>
              <a:rPr lang="en-GB" sz="1000" dirty="0"/>
              <a:t>Mental adjustment helps children balance new information with existing knowledge </a:t>
            </a:r>
            <a:r>
              <a:rPr lang="en-GB" sz="1000" b="1" dirty="0"/>
              <a:t>(Piaget, 1936)</a:t>
            </a:r>
            <a:endParaRPr lang="en-GB" sz="1000" dirty="0"/>
          </a:p>
          <a:p>
            <a:pPr marL="0" indent="0" algn="ctr">
              <a:buNone/>
            </a:pPr>
            <a:endParaRPr lang="en-US" sz="1100" dirty="0"/>
          </a:p>
        </p:txBody>
      </p:sp>
      <p:sp>
        <p:nvSpPr>
          <p:cNvPr id="16" name="Text 14"/>
          <p:cNvSpPr/>
          <p:nvPr/>
        </p:nvSpPr>
        <p:spPr>
          <a:xfrm>
            <a:off x="365760" y="3154680"/>
            <a:ext cx="8229600" cy="274320"/>
          </a:xfrm>
          <a:prstGeom prst="rect">
            <a:avLst/>
          </a:prstGeom>
          <a:noFill/>
          <a:ln/>
        </p:spPr>
        <p:txBody>
          <a:bodyPr wrap="square" rtlCol="0" anchor="ctr"/>
          <a:lstStyle/>
          <a:p>
            <a:pPr marL="0" indent="0">
              <a:buNone/>
            </a:pPr>
            <a:r>
              <a:rPr lang="en-US" sz="1000" b="1" kern="0" spc="300" dirty="0">
                <a:solidFill>
                  <a:srgbClr val="4A7C6F"/>
                </a:solidFill>
                <a:latin typeface="Calibri" pitchFamily="34" charset="0"/>
                <a:ea typeface="Calibri" pitchFamily="34" charset="-122"/>
                <a:cs typeface="Calibri" pitchFamily="34" charset="-120"/>
              </a:rPr>
              <a:t>THE FOUR STAGES OF COGNITIVE DEVELOPMENT</a:t>
            </a:r>
            <a:endParaRPr lang="en-US" sz="1000" dirty="0"/>
          </a:p>
        </p:txBody>
      </p:sp>
      <p:sp>
        <p:nvSpPr>
          <p:cNvPr id="17" name="Shape 15"/>
          <p:cNvSpPr/>
          <p:nvPr/>
        </p:nvSpPr>
        <p:spPr>
          <a:xfrm>
            <a:off x="274320" y="3419856"/>
            <a:ext cx="8595360" cy="347472"/>
          </a:xfrm>
          <a:prstGeom prst="rect">
            <a:avLst/>
          </a:prstGeom>
          <a:solidFill>
            <a:srgbClr val="D8F3DC"/>
          </a:solidFill>
          <a:ln w="12700">
            <a:solidFill>
              <a:srgbClr val="D0EBD6"/>
            </a:solidFill>
            <a:prstDash val="solid"/>
          </a:ln>
        </p:spPr>
        <p:txBody>
          <a:bodyPr/>
          <a:lstStyle/>
          <a:p>
            <a:endParaRPr lang="en-GB" dirty="0"/>
          </a:p>
        </p:txBody>
      </p:sp>
      <p:sp>
        <p:nvSpPr>
          <p:cNvPr id="18" name="Text 16"/>
          <p:cNvSpPr/>
          <p:nvPr/>
        </p:nvSpPr>
        <p:spPr>
          <a:xfrm>
            <a:off x="411480" y="3456432"/>
            <a:ext cx="2103120" cy="274320"/>
          </a:xfrm>
          <a:prstGeom prst="rect">
            <a:avLst/>
          </a:prstGeom>
          <a:noFill/>
          <a:ln/>
        </p:spPr>
        <p:txBody>
          <a:bodyPr wrap="square" rtlCol="0" anchor="ctr"/>
          <a:lstStyle/>
          <a:p>
            <a:pPr marL="0" indent="0">
              <a:buNone/>
            </a:pPr>
            <a:r>
              <a:rPr lang="en-US" sz="1000" b="1" dirty="0">
                <a:solidFill>
                  <a:srgbClr val="1B3A4B"/>
                </a:solidFill>
                <a:latin typeface="Calibri" pitchFamily="34" charset="0"/>
                <a:ea typeface="Calibri" pitchFamily="34" charset="-122"/>
                <a:cs typeface="Calibri" pitchFamily="34" charset="-120"/>
              </a:rPr>
              <a:t>Early learning stage</a:t>
            </a:r>
            <a:endParaRPr lang="en-US" sz="1000" dirty="0"/>
          </a:p>
        </p:txBody>
      </p:sp>
      <p:sp>
        <p:nvSpPr>
          <p:cNvPr id="19" name="Text 17"/>
          <p:cNvSpPr/>
          <p:nvPr/>
        </p:nvSpPr>
        <p:spPr>
          <a:xfrm>
            <a:off x="2606040" y="3456432"/>
            <a:ext cx="1280160" cy="274320"/>
          </a:xfrm>
          <a:prstGeom prst="rect">
            <a:avLst/>
          </a:prstGeom>
          <a:noFill/>
          <a:ln/>
        </p:spPr>
        <p:txBody>
          <a:bodyPr wrap="square" rtlCol="0" anchor="ctr"/>
          <a:lstStyle/>
          <a:p>
            <a:pPr marL="0" indent="0" algn="ctr">
              <a:buNone/>
            </a:pPr>
            <a:r>
              <a:rPr lang="en-US" sz="1000" dirty="0">
                <a:solidFill>
                  <a:srgbClr val="1B3A4B"/>
                </a:solidFill>
                <a:latin typeface="Calibri" pitchFamily="34" charset="0"/>
                <a:ea typeface="Calibri" pitchFamily="34" charset="-122"/>
                <a:cs typeface="Calibri" pitchFamily="34" charset="-120"/>
              </a:rPr>
              <a:t>0–2 yrs</a:t>
            </a:r>
            <a:endParaRPr lang="en-US" sz="1000" dirty="0"/>
          </a:p>
        </p:txBody>
      </p:sp>
      <p:sp>
        <p:nvSpPr>
          <p:cNvPr id="20" name="Text 18"/>
          <p:cNvSpPr/>
          <p:nvPr/>
        </p:nvSpPr>
        <p:spPr>
          <a:xfrm>
            <a:off x="3931920" y="3456432"/>
            <a:ext cx="4846320" cy="274320"/>
          </a:xfrm>
          <a:prstGeom prst="rect">
            <a:avLst/>
          </a:prstGeom>
          <a:noFill/>
          <a:ln/>
        </p:spPr>
        <p:txBody>
          <a:bodyPr wrap="square" rtlCol="0" anchor="ctr"/>
          <a:lstStyle/>
          <a:p>
            <a:r>
              <a:rPr lang="en-GB" sz="1000" dirty="0"/>
              <a:t>Learns through senses and movement; develops object permanence.</a:t>
            </a:r>
            <a:endParaRPr lang="en-US" sz="1000" dirty="0"/>
          </a:p>
        </p:txBody>
      </p:sp>
      <p:sp>
        <p:nvSpPr>
          <p:cNvPr id="21" name="Shape 19"/>
          <p:cNvSpPr/>
          <p:nvPr/>
        </p:nvSpPr>
        <p:spPr>
          <a:xfrm>
            <a:off x="274320" y="3794760"/>
            <a:ext cx="8595360" cy="347472"/>
          </a:xfrm>
          <a:prstGeom prst="rect">
            <a:avLst/>
          </a:prstGeom>
          <a:solidFill>
            <a:srgbClr val="52B788"/>
          </a:solidFill>
          <a:ln w="12700">
            <a:solidFill>
              <a:srgbClr val="D0EBD6"/>
            </a:solidFill>
            <a:prstDash val="solid"/>
          </a:ln>
        </p:spPr>
        <p:txBody>
          <a:bodyPr/>
          <a:lstStyle/>
          <a:p>
            <a:endParaRPr lang="en-GB" sz="1000" dirty="0"/>
          </a:p>
        </p:txBody>
      </p:sp>
      <p:sp>
        <p:nvSpPr>
          <p:cNvPr id="22" name="Text 20"/>
          <p:cNvSpPr/>
          <p:nvPr/>
        </p:nvSpPr>
        <p:spPr>
          <a:xfrm>
            <a:off x="411480" y="3831336"/>
            <a:ext cx="2103120" cy="274320"/>
          </a:xfrm>
          <a:prstGeom prst="rect">
            <a:avLst/>
          </a:prstGeom>
          <a:noFill/>
          <a:ln/>
        </p:spPr>
        <p:txBody>
          <a:bodyPr wrap="square" rtlCol="0" anchor="ctr"/>
          <a:lstStyle/>
          <a:p>
            <a:pPr marL="0" indent="0">
              <a:buNone/>
            </a:pPr>
            <a:r>
              <a:rPr lang="en-US" sz="1000" b="1" dirty="0">
                <a:solidFill>
                  <a:srgbClr val="FFFFFF"/>
                </a:solidFill>
                <a:latin typeface="Calibri" pitchFamily="34" charset="0"/>
                <a:ea typeface="Calibri" pitchFamily="34" charset="-122"/>
                <a:cs typeface="Calibri" pitchFamily="34" charset="-120"/>
              </a:rPr>
              <a:t>Pre-operational</a:t>
            </a:r>
            <a:endParaRPr lang="en-US" sz="1000" dirty="0"/>
          </a:p>
        </p:txBody>
      </p:sp>
      <p:sp>
        <p:nvSpPr>
          <p:cNvPr id="23" name="Text 21"/>
          <p:cNvSpPr/>
          <p:nvPr/>
        </p:nvSpPr>
        <p:spPr>
          <a:xfrm>
            <a:off x="2606040" y="3831336"/>
            <a:ext cx="1280160" cy="274320"/>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2–7 yrs ★</a:t>
            </a:r>
            <a:endParaRPr lang="en-US" sz="1000" dirty="0"/>
          </a:p>
        </p:txBody>
      </p:sp>
      <p:sp>
        <p:nvSpPr>
          <p:cNvPr id="24" name="Text 22"/>
          <p:cNvSpPr/>
          <p:nvPr/>
        </p:nvSpPr>
        <p:spPr>
          <a:xfrm>
            <a:off x="3931920" y="3831336"/>
            <a:ext cx="4846320" cy="274320"/>
          </a:xfrm>
          <a:prstGeom prst="rect">
            <a:avLst/>
          </a:prstGeom>
          <a:noFill/>
          <a:ln/>
        </p:spPr>
        <p:txBody>
          <a:bodyPr wrap="square" rtlCol="0" anchor="ctr"/>
          <a:lstStyle/>
          <a:p>
            <a:r>
              <a:rPr lang="en-GB" sz="1000" dirty="0"/>
              <a:t>Uses symbols and language thinks only from own view doesn’t understand conservation.</a:t>
            </a:r>
            <a:endParaRPr lang="en-US" sz="1000" dirty="0"/>
          </a:p>
        </p:txBody>
      </p:sp>
      <p:sp>
        <p:nvSpPr>
          <p:cNvPr id="25" name="Shape 23"/>
          <p:cNvSpPr/>
          <p:nvPr/>
        </p:nvSpPr>
        <p:spPr>
          <a:xfrm>
            <a:off x="274320" y="4169664"/>
            <a:ext cx="8595360" cy="347472"/>
          </a:xfrm>
          <a:prstGeom prst="rect">
            <a:avLst/>
          </a:prstGeom>
          <a:solidFill>
            <a:srgbClr val="D8F3DC"/>
          </a:solidFill>
          <a:ln w="12700">
            <a:solidFill>
              <a:srgbClr val="D0EBD6"/>
            </a:solidFill>
            <a:prstDash val="solid"/>
          </a:ln>
        </p:spPr>
        <p:txBody>
          <a:bodyPr/>
          <a:lstStyle/>
          <a:p>
            <a:endParaRPr lang="en-GB" sz="1000" dirty="0"/>
          </a:p>
        </p:txBody>
      </p:sp>
      <p:sp>
        <p:nvSpPr>
          <p:cNvPr id="26" name="Text 24"/>
          <p:cNvSpPr/>
          <p:nvPr/>
        </p:nvSpPr>
        <p:spPr>
          <a:xfrm>
            <a:off x="411480" y="4206240"/>
            <a:ext cx="2103120" cy="274320"/>
          </a:xfrm>
          <a:prstGeom prst="rect">
            <a:avLst/>
          </a:prstGeom>
          <a:noFill/>
          <a:ln/>
        </p:spPr>
        <p:txBody>
          <a:bodyPr wrap="square" rtlCol="0" anchor="ctr"/>
          <a:lstStyle/>
          <a:p>
            <a:pPr marL="0" indent="0">
              <a:buNone/>
            </a:pPr>
            <a:r>
              <a:rPr lang="en-US" sz="1000" b="1" dirty="0">
                <a:solidFill>
                  <a:srgbClr val="1B3A4B"/>
                </a:solidFill>
                <a:latin typeface="Calibri" pitchFamily="34" charset="0"/>
                <a:ea typeface="Calibri" pitchFamily="34" charset="-122"/>
                <a:cs typeface="Calibri" pitchFamily="34" charset="-120"/>
              </a:rPr>
              <a:t>Concrete Operational</a:t>
            </a:r>
            <a:endParaRPr lang="en-US" sz="1000" dirty="0"/>
          </a:p>
        </p:txBody>
      </p:sp>
      <p:sp>
        <p:nvSpPr>
          <p:cNvPr id="27" name="Text 25"/>
          <p:cNvSpPr/>
          <p:nvPr/>
        </p:nvSpPr>
        <p:spPr>
          <a:xfrm>
            <a:off x="2606040" y="4206240"/>
            <a:ext cx="1280160" cy="274320"/>
          </a:xfrm>
          <a:prstGeom prst="rect">
            <a:avLst/>
          </a:prstGeom>
          <a:noFill/>
          <a:ln/>
        </p:spPr>
        <p:txBody>
          <a:bodyPr wrap="square" rtlCol="0" anchor="ctr"/>
          <a:lstStyle/>
          <a:p>
            <a:pPr marL="0" indent="0" algn="ctr">
              <a:buNone/>
            </a:pPr>
            <a:r>
              <a:rPr lang="en-US" sz="1000" dirty="0">
                <a:solidFill>
                  <a:srgbClr val="1B3A4B"/>
                </a:solidFill>
                <a:latin typeface="Calibri" pitchFamily="34" charset="0"/>
                <a:ea typeface="Calibri" pitchFamily="34" charset="-122"/>
                <a:cs typeface="Calibri" pitchFamily="34" charset="-120"/>
              </a:rPr>
              <a:t>7–11 yrs</a:t>
            </a:r>
            <a:endParaRPr lang="en-US" sz="1000" dirty="0"/>
          </a:p>
        </p:txBody>
      </p:sp>
      <p:sp>
        <p:nvSpPr>
          <p:cNvPr id="28" name="Text 26"/>
          <p:cNvSpPr/>
          <p:nvPr/>
        </p:nvSpPr>
        <p:spPr>
          <a:xfrm>
            <a:off x="3931920" y="4206240"/>
            <a:ext cx="4846320" cy="274320"/>
          </a:xfrm>
          <a:prstGeom prst="rect">
            <a:avLst/>
          </a:prstGeom>
          <a:noFill/>
          <a:ln/>
        </p:spPr>
        <p:txBody>
          <a:bodyPr wrap="square" rtlCol="0" anchor="ctr"/>
          <a:lstStyle/>
          <a:p>
            <a:endParaRPr lang="en-GB" sz="1000" dirty="0"/>
          </a:p>
          <a:p>
            <a:r>
              <a:rPr lang="en-GB" sz="1000" dirty="0"/>
              <a:t>Thinks logically about real objects; understands conservation.</a:t>
            </a:r>
          </a:p>
          <a:p>
            <a:pPr marL="0" indent="0">
              <a:buNone/>
            </a:pPr>
            <a:endParaRPr lang="en-US" sz="1000" dirty="0"/>
          </a:p>
        </p:txBody>
      </p:sp>
      <p:sp>
        <p:nvSpPr>
          <p:cNvPr id="29" name="Shape 27"/>
          <p:cNvSpPr/>
          <p:nvPr/>
        </p:nvSpPr>
        <p:spPr>
          <a:xfrm>
            <a:off x="274320" y="4544568"/>
            <a:ext cx="8595360" cy="347472"/>
          </a:xfrm>
          <a:prstGeom prst="rect">
            <a:avLst/>
          </a:prstGeom>
          <a:solidFill>
            <a:srgbClr val="FFFFFF"/>
          </a:solidFill>
          <a:ln w="12700">
            <a:solidFill>
              <a:srgbClr val="D0EBD6"/>
            </a:solidFill>
            <a:prstDash val="solid"/>
          </a:ln>
        </p:spPr>
        <p:txBody>
          <a:bodyPr/>
          <a:lstStyle/>
          <a:p>
            <a:endParaRPr lang="en-GB" sz="1000" dirty="0"/>
          </a:p>
        </p:txBody>
      </p:sp>
      <p:sp>
        <p:nvSpPr>
          <p:cNvPr id="30" name="Text 28"/>
          <p:cNvSpPr/>
          <p:nvPr/>
        </p:nvSpPr>
        <p:spPr>
          <a:xfrm>
            <a:off x="411480" y="4581144"/>
            <a:ext cx="2103120" cy="274320"/>
          </a:xfrm>
          <a:prstGeom prst="rect">
            <a:avLst/>
          </a:prstGeom>
          <a:noFill/>
          <a:ln/>
        </p:spPr>
        <p:txBody>
          <a:bodyPr wrap="square" rtlCol="0" anchor="ctr"/>
          <a:lstStyle/>
          <a:p>
            <a:pPr marL="0" indent="0">
              <a:buNone/>
            </a:pPr>
            <a:r>
              <a:rPr lang="en-US" sz="1000" b="1" dirty="0">
                <a:solidFill>
                  <a:srgbClr val="1B3A4B"/>
                </a:solidFill>
                <a:latin typeface="Calibri" pitchFamily="34" charset="0"/>
                <a:ea typeface="Calibri" pitchFamily="34" charset="-122"/>
                <a:cs typeface="Calibri" pitchFamily="34" charset="-120"/>
              </a:rPr>
              <a:t>Formal Operational</a:t>
            </a:r>
            <a:endParaRPr lang="en-US" sz="1000" dirty="0"/>
          </a:p>
        </p:txBody>
      </p:sp>
      <p:sp>
        <p:nvSpPr>
          <p:cNvPr id="31" name="Text 29"/>
          <p:cNvSpPr/>
          <p:nvPr/>
        </p:nvSpPr>
        <p:spPr>
          <a:xfrm>
            <a:off x="2606040" y="4581144"/>
            <a:ext cx="1280160" cy="274320"/>
          </a:xfrm>
          <a:prstGeom prst="rect">
            <a:avLst/>
          </a:prstGeom>
          <a:noFill/>
          <a:ln/>
        </p:spPr>
        <p:txBody>
          <a:bodyPr wrap="square" rtlCol="0" anchor="ctr"/>
          <a:lstStyle/>
          <a:p>
            <a:pPr marL="0" indent="0" algn="ctr">
              <a:buNone/>
            </a:pPr>
            <a:r>
              <a:rPr lang="en-US" sz="1000" dirty="0">
                <a:solidFill>
                  <a:srgbClr val="1B3A4B"/>
                </a:solidFill>
                <a:latin typeface="Calibri" pitchFamily="34" charset="0"/>
                <a:ea typeface="Calibri" pitchFamily="34" charset="-122"/>
                <a:cs typeface="Calibri" pitchFamily="34" charset="-120"/>
              </a:rPr>
              <a:t>12+ yrs</a:t>
            </a:r>
            <a:endParaRPr lang="en-US" sz="1000" dirty="0"/>
          </a:p>
        </p:txBody>
      </p:sp>
      <p:sp>
        <p:nvSpPr>
          <p:cNvPr id="32" name="Text 30"/>
          <p:cNvSpPr/>
          <p:nvPr/>
        </p:nvSpPr>
        <p:spPr>
          <a:xfrm>
            <a:off x="3931920" y="4581144"/>
            <a:ext cx="4846320" cy="274320"/>
          </a:xfrm>
          <a:prstGeom prst="rect">
            <a:avLst/>
          </a:prstGeom>
          <a:noFill/>
          <a:ln/>
        </p:spPr>
        <p:txBody>
          <a:bodyPr wrap="square" rtlCol="0" anchor="ctr"/>
          <a:lstStyle/>
          <a:p>
            <a:r>
              <a:rPr lang="en-GB" sz="1000" dirty="0"/>
              <a:t>Thinks about ideas and possibilities; solves problems logically.</a:t>
            </a:r>
            <a:endParaRPr lang="en-US" sz="1000" dirty="0"/>
          </a:p>
        </p:txBody>
      </p:sp>
      <p:sp>
        <p:nvSpPr>
          <p:cNvPr id="33" name="Text 31"/>
          <p:cNvSpPr/>
          <p:nvPr/>
        </p:nvSpPr>
        <p:spPr>
          <a:xfrm>
            <a:off x="274320" y="4791456"/>
            <a:ext cx="8595360" cy="201168"/>
          </a:xfrm>
          <a:prstGeom prst="rect">
            <a:avLst/>
          </a:prstGeom>
          <a:noFill/>
          <a:ln/>
        </p:spPr>
        <p:txBody>
          <a:bodyPr wrap="square" rtlCol="0" anchor="ctr"/>
          <a:lstStyle/>
          <a:p>
            <a:pPr marL="0" indent="0">
              <a:buNone/>
            </a:pPr>
            <a:endParaRPr lang="en-US" sz="1000" i="1" dirty="0">
              <a:solidFill>
                <a:srgbClr val="4A7C6F"/>
              </a:solidFill>
              <a:latin typeface="Calibri" pitchFamily="34" charset="0"/>
              <a:ea typeface="Calibri" pitchFamily="34" charset="-122"/>
              <a:cs typeface="Calibri" pitchFamily="34" charset="-120"/>
            </a:endParaRPr>
          </a:p>
          <a:p>
            <a:pPr marL="0" indent="0">
              <a:buNone/>
            </a:pPr>
            <a:endParaRPr lang="en-US" sz="1000" i="1" dirty="0">
              <a:solidFill>
                <a:srgbClr val="4A7C6F"/>
              </a:solidFill>
              <a:latin typeface="Calibri" pitchFamily="34" charset="0"/>
              <a:ea typeface="Calibri" pitchFamily="34" charset="-122"/>
              <a:cs typeface="Calibri" pitchFamily="34" charset="-120"/>
            </a:endParaRPr>
          </a:p>
          <a:p>
            <a:pPr marL="0" indent="0">
              <a:buNone/>
            </a:pPr>
            <a:r>
              <a:rPr lang="en-US" sz="1000" i="1" dirty="0">
                <a:solidFill>
                  <a:srgbClr val="4A7C6F"/>
                </a:solidFill>
                <a:latin typeface="Calibri" pitchFamily="34" charset="0"/>
                <a:ea typeface="Calibri" pitchFamily="34" charset="-122"/>
                <a:cs typeface="Calibri" pitchFamily="34" charset="-120"/>
              </a:rPr>
              <a:t>★ Isaac's current stage  |  Piaget (1936); Inhelder &amp; Piaget (1958); McLeod (2023)</a:t>
            </a:r>
            <a:endParaRPr lang="en-US" sz="1000" dirty="0"/>
          </a:p>
        </p:txBody>
      </p:sp>
      <p:sp>
        <p:nvSpPr>
          <p:cNvPr id="36" name="Rectangle 3">
            <a:extLst>
              <a:ext uri="{FF2B5EF4-FFF2-40B4-BE49-F238E27FC236}">
                <a16:creationId xmlns:a16="http://schemas.microsoft.com/office/drawing/2014/main" id="{90A28E05-D218-5CC3-EAEC-22A3EDB50F1A}"/>
              </a:ext>
            </a:extLst>
          </p:cNvPr>
          <p:cNvSpPr>
            <a:spLocks noChangeArrowheads="1"/>
          </p:cNvSpPr>
          <p:nvPr/>
        </p:nvSpPr>
        <p:spPr bwMode="auto">
          <a:xfrm>
            <a:off x="403793" y="1530717"/>
            <a:ext cx="261372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dirty="0">
                <a:ln>
                  <a:noFill/>
                </a:ln>
                <a:solidFill>
                  <a:srgbClr val="D8F3DC"/>
                </a:solidFill>
                <a:effectLst/>
              </a:rPr>
              <a:t>Children use </a:t>
            </a:r>
            <a:r>
              <a:rPr kumimoji="0" lang="en-US" altLang="en-US" sz="1200" b="1" i="0" u="none" strike="noStrike" cap="none" normalizeH="0" dirty="0">
                <a:ln>
                  <a:noFill/>
                </a:ln>
                <a:solidFill>
                  <a:srgbClr val="D8F3DC"/>
                </a:solidFill>
                <a:effectLst/>
              </a:rPr>
              <a:t>schemas</a:t>
            </a:r>
            <a:r>
              <a:rPr kumimoji="0" lang="en-US" altLang="en-US" sz="1200" b="0" i="0" u="none" strike="noStrike" cap="none" normalizeH="0" dirty="0">
                <a:ln>
                  <a:noFill/>
                </a:ln>
                <a:solidFill>
                  <a:srgbClr val="D8F3DC"/>
                </a:solidFill>
                <a:effectLst/>
              </a:rPr>
              <a:t> (mental frameworks) to organize and understand their experiences. </a:t>
            </a:r>
            <a:r>
              <a:rPr kumimoji="0" lang="en-US" altLang="en-US" sz="1200" b="1" i="0" u="none" strike="noStrike" cap="none" normalizeH="0" dirty="0">
                <a:ln>
                  <a:noFill/>
                </a:ln>
                <a:solidFill>
                  <a:srgbClr val="D8F3DC"/>
                </a:solidFill>
                <a:effectLst/>
              </a:rPr>
              <a:t>(Piaget, 1936)</a:t>
            </a:r>
          </a:p>
        </p:txBody>
      </p:sp>
      <p:sp>
        <p:nvSpPr>
          <p:cNvPr id="37" name="Rectangle 4">
            <a:extLst>
              <a:ext uri="{FF2B5EF4-FFF2-40B4-BE49-F238E27FC236}">
                <a16:creationId xmlns:a16="http://schemas.microsoft.com/office/drawing/2014/main" id="{B01F163E-4C31-268C-D99F-34690C7F39E1}"/>
              </a:ext>
            </a:extLst>
          </p:cNvPr>
          <p:cNvSpPr>
            <a:spLocks noChangeArrowheads="1"/>
          </p:cNvSpPr>
          <p:nvPr/>
        </p:nvSpPr>
        <p:spPr bwMode="auto">
          <a:xfrm>
            <a:off x="3805684" y="2263559"/>
            <a:ext cx="232079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ndParaRPr>
          </a:p>
        </p:txBody>
      </p:sp>
      <p:sp>
        <p:nvSpPr>
          <p:cNvPr id="39" name="Rectangle 6">
            <a:extLst>
              <a:ext uri="{FF2B5EF4-FFF2-40B4-BE49-F238E27FC236}">
                <a16:creationId xmlns:a16="http://schemas.microsoft.com/office/drawing/2014/main" id="{47C24F65-E4AE-3CF2-581E-40343C58585E}"/>
              </a:ext>
            </a:extLst>
          </p:cNvPr>
          <p:cNvSpPr>
            <a:spLocks noChangeArrowheads="1"/>
          </p:cNvSpPr>
          <p:nvPr/>
        </p:nvSpPr>
        <p:spPr bwMode="auto">
          <a:xfrm>
            <a:off x="6191075" y="943355"/>
            <a:ext cx="2655745"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bg1"/>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i="0" u="none" strike="noStrike" cap="none" normalizeH="0" dirty="0">
                <a:ln>
                  <a:noFill/>
                </a:ln>
                <a:solidFill>
                  <a:srgbClr val="D8F3DC"/>
                </a:solidFill>
                <a:effectLst/>
              </a:rPr>
              <a:t>Changing existing schemas or making new ones to fit new information is called accommodation</a:t>
            </a:r>
            <a:r>
              <a:rPr kumimoji="0" lang="en-US" altLang="en-US" sz="1200" b="0" i="0" u="none" strike="noStrike" cap="none" normalizeH="0" dirty="0">
                <a:ln>
                  <a:noFill/>
                </a:ln>
                <a:solidFill>
                  <a:srgbClr val="D8F3DC"/>
                </a:solidFill>
                <a:effectLst/>
              </a:rPr>
              <a:t>. </a:t>
            </a:r>
            <a:r>
              <a:rPr kumimoji="0" lang="en-US" altLang="en-US" sz="1200" b="1" i="0" u="none" strike="noStrike" cap="none" normalizeH="0" dirty="0">
                <a:ln>
                  <a:noFill/>
                </a:ln>
                <a:solidFill>
                  <a:srgbClr val="D8F3DC"/>
                </a:solidFill>
                <a:effectLst/>
              </a:rPr>
              <a:t>(Inhelder &amp; Piaget, 1958)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FFE"/>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B3A4B"/>
          </a:solidFill>
          <a:ln w="12700">
            <a:solidFill>
              <a:srgbClr val="1B3A4B"/>
            </a:solidFill>
            <a:prstDash val="solid"/>
          </a:ln>
        </p:spPr>
        <p:txBody>
          <a:bodyPr/>
          <a:lstStyle/>
          <a:p>
            <a:endParaRPr lang="en-GB" dirty="0"/>
          </a:p>
        </p:txBody>
      </p:sp>
      <p:sp>
        <p:nvSpPr>
          <p:cNvPr id="3" name="Text 1"/>
          <p:cNvSpPr/>
          <p:nvPr/>
        </p:nvSpPr>
        <p:spPr>
          <a:xfrm>
            <a:off x="274320" y="0"/>
            <a:ext cx="8595360" cy="68580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The Pre-Operational Stage (Ages 2–7)</a:t>
            </a:r>
            <a:endParaRPr lang="en-US" sz="2200" dirty="0"/>
          </a:p>
        </p:txBody>
      </p:sp>
      <p:sp>
        <p:nvSpPr>
          <p:cNvPr id="4" name="Text 2"/>
          <p:cNvSpPr/>
          <p:nvPr/>
        </p:nvSpPr>
        <p:spPr>
          <a:xfrm>
            <a:off x="365760" y="777240"/>
            <a:ext cx="8229600" cy="274320"/>
          </a:xfrm>
          <a:prstGeom prst="rect">
            <a:avLst/>
          </a:prstGeom>
          <a:noFill/>
          <a:ln/>
        </p:spPr>
        <p:txBody>
          <a:bodyPr wrap="square" rtlCol="0" anchor="ctr"/>
          <a:lstStyle/>
          <a:p>
            <a:pPr marL="0" indent="0">
              <a:buNone/>
            </a:pPr>
            <a:r>
              <a:rPr lang="en-US" sz="1000" b="1" kern="0" spc="300" dirty="0">
                <a:solidFill>
                  <a:srgbClr val="4A7C6F"/>
                </a:solidFill>
                <a:latin typeface="Calibri" pitchFamily="34" charset="0"/>
                <a:ea typeface="Calibri" pitchFamily="34" charset="-122"/>
                <a:cs typeface="Calibri" pitchFamily="34" charset="-120"/>
              </a:rPr>
              <a:t>RELEVANCE TO ISAAC'S DEVELOPMENTAL STAGE</a:t>
            </a:r>
            <a:endParaRPr lang="en-US" sz="1000" dirty="0"/>
          </a:p>
        </p:txBody>
      </p:sp>
      <p:sp>
        <p:nvSpPr>
          <p:cNvPr id="5" name="Shape 3"/>
          <p:cNvSpPr/>
          <p:nvPr/>
        </p:nvSpPr>
        <p:spPr>
          <a:xfrm>
            <a:off x="274320" y="1143000"/>
            <a:ext cx="4114800" cy="1600200"/>
          </a:xfrm>
          <a:prstGeom prst="roundRect">
            <a:avLst>
              <a:gd name="adj" fmla="val 6857"/>
            </a:avLst>
          </a:prstGeom>
          <a:solidFill>
            <a:srgbClr val="FFFFFF"/>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6" name="Text 4"/>
          <p:cNvSpPr/>
          <p:nvPr/>
        </p:nvSpPr>
        <p:spPr>
          <a:xfrm>
            <a:off x="438912" y="1234440"/>
            <a:ext cx="3749040" cy="320040"/>
          </a:xfrm>
          <a:prstGeom prst="rect">
            <a:avLst/>
          </a:prstGeom>
          <a:noFill/>
          <a:ln/>
        </p:spPr>
        <p:txBody>
          <a:bodyPr wrap="square" rtlCol="0" anchor="ctr"/>
          <a:lstStyle/>
          <a:p>
            <a:pPr marL="0" indent="0">
              <a:buNone/>
            </a:pPr>
            <a:r>
              <a:rPr lang="en-US" sz="1300" b="1" dirty="0">
                <a:solidFill>
                  <a:srgbClr val="2D6A4F"/>
                </a:solidFill>
                <a:latin typeface="Calibri" pitchFamily="34" charset="0"/>
                <a:ea typeface="Calibri" pitchFamily="34" charset="-122"/>
                <a:cs typeface="Calibri" pitchFamily="34" charset="-120"/>
              </a:rPr>
              <a:t>🗣  Symbolic &amp; Language Thought</a:t>
            </a:r>
            <a:endParaRPr lang="en-US" sz="1300" dirty="0"/>
          </a:p>
        </p:txBody>
      </p:sp>
      <p:sp>
        <p:nvSpPr>
          <p:cNvPr id="7" name="Text 5"/>
          <p:cNvSpPr/>
          <p:nvPr/>
        </p:nvSpPr>
        <p:spPr>
          <a:xfrm>
            <a:off x="438912" y="1581912"/>
            <a:ext cx="3749040" cy="1051560"/>
          </a:xfrm>
          <a:prstGeom prst="rect">
            <a:avLst/>
          </a:prstGeom>
          <a:noFill/>
          <a:ln/>
        </p:spPr>
        <p:txBody>
          <a:bodyPr wrap="square" rtlCol="0" anchor="ctr"/>
          <a:lstStyle/>
          <a:p>
            <a:pPr marL="0" indent="0">
              <a:buNone/>
            </a:pPr>
            <a:r>
              <a:rPr lang="en-US" sz="1150" dirty="0">
                <a:solidFill>
                  <a:srgbClr val="1B3A4B"/>
                </a:solidFill>
                <a:latin typeface="Calibri" pitchFamily="34" charset="0"/>
                <a:ea typeface="Calibri" pitchFamily="34" charset="-122"/>
                <a:cs typeface="Calibri" pitchFamily="34" charset="-120"/>
              </a:rPr>
              <a:t>Children use words and images to show objects. Language delays signal break to schema building </a:t>
            </a:r>
            <a:r>
              <a:rPr lang="en-US" sz="1150" b="1" dirty="0">
                <a:solidFill>
                  <a:srgbClr val="1B3A4B"/>
                </a:solidFill>
                <a:latin typeface="Calibri" pitchFamily="34" charset="0"/>
                <a:ea typeface="Calibri" pitchFamily="34" charset="-122"/>
                <a:cs typeface="Calibri" pitchFamily="34" charset="-120"/>
              </a:rPr>
              <a:t>(Piaget, 1936).</a:t>
            </a:r>
            <a:r>
              <a:rPr lang="en-US" sz="1150" dirty="0">
                <a:solidFill>
                  <a:srgbClr val="1B3A4B"/>
                </a:solidFill>
                <a:latin typeface="Calibri" pitchFamily="34" charset="0"/>
                <a:ea typeface="Calibri" pitchFamily="34" charset="-122"/>
                <a:cs typeface="Calibri" pitchFamily="34" charset="-120"/>
              </a:rPr>
              <a:t> Isaac's delayed language directly limits his symbolic development.</a:t>
            </a:r>
            <a:endParaRPr lang="en-US" sz="1150" dirty="0"/>
          </a:p>
        </p:txBody>
      </p:sp>
      <p:sp>
        <p:nvSpPr>
          <p:cNvPr id="8" name="Shape 6"/>
          <p:cNvSpPr/>
          <p:nvPr/>
        </p:nvSpPr>
        <p:spPr>
          <a:xfrm>
            <a:off x="4709160" y="1143000"/>
            <a:ext cx="4114800" cy="1600200"/>
          </a:xfrm>
          <a:prstGeom prst="roundRect">
            <a:avLst>
              <a:gd name="adj" fmla="val 6857"/>
            </a:avLst>
          </a:prstGeom>
          <a:solidFill>
            <a:srgbClr val="FFFFFF"/>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9" name="Text 7"/>
          <p:cNvSpPr/>
          <p:nvPr/>
        </p:nvSpPr>
        <p:spPr>
          <a:xfrm>
            <a:off x="4873752" y="1234440"/>
            <a:ext cx="3749040" cy="320040"/>
          </a:xfrm>
          <a:prstGeom prst="rect">
            <a:avLst/>
          </a:prstGeom>
          <a:noFill/>
          <a:ln/>
        </p:spPr>
        <p:txBody>
          <a:bodyPr wrap="square" rtlCol="0" anchor="ctr"/>
          <a:lstStyle/>
          <a:p>
            <a:pPr marL="0" indent="0">
              <a:buNone/>
            </a:pPr>
            <a:r>
              <a:rPr lang="en-US" sz="1300" b="1" dirty="0">
                <a:solidFill>
                  <a:srgbClr val="2D6A4F"/>
                </a:solidFill>
                <a:latin typeface="Calibri" pitchFamily="34" charset="0"/>
                <a:ea typeface="Calibri" pitchFamily="34" charset="-122"/>
                <a:cs typeface="Calibri" pitchFamily="34" charset="-120"/>
              </a:rPr>
              <a:t>👁  Egocentrism</a:t>
            </a:r>
            <a:endParaRPr lang="en-US" sz="1300" dirty="0"/>
          </a:p>
        </p:txBody>
      </p:sp>
      <p:sp>
        <p:nvSpPr>
          <p:cNvPr id="10" name="Text 8"/>
          <p:cNvSpPr/>
          <p:nvPr/>
        </p:nvSpPr>
        <p:spPr>
          <a:xfrm>
            <a:off x="4873752" y="1581912"/>
            <a:ext cx="3749040" cy="1051560"/>
          </a:xfrm>
          <a:prstGeom prst="rect">
            <a:avLst/>
          </a:prstGeom>
          <a:noFill/>
          <a:ln/>
        </p:spPr>
        <p:txBody>
          <a:bodyPr wrap="square" rtlCol="0" anchor="ctr"/>
          <a:lstStyle/>
          <a:p>
            <a:pPr marL="0" indent="0">
              <a:buNone/>
            </a:pPr>
            <a:r>
              <a:rPr lang="en-US" sz="1150" dirty="0">
                <a:solidFill>
                  <a:srgbClr val="1B3A4B"/>
                </a:solidFill>
                <a:latin typeface="Calibri" pitchFamily="34" charset="0"/>
                <a:ea typeface="Calibri" pitchFamily="34" charset="-122"/>
                <a:cs typeface="Calibri" pitchFamily="34" charset="-120"/>
              </a:rPr>
              <a:t>Children view the world from their own angle. Isaac's difficulty in group activities reveals egocentric thinking combined by peer experience </a:t>
            </a:r>
            <a:r>
              <a:rPr lang="en-US" sz="1150" b="1" dirty="0">
                <a:solidFill>
                  <a:srgbClr val="1B3A4B"/>
                </a:solidFill>
                <a:latin typeface="Calibri" pitchFamily="34" charset="0"/>
                <a:ea typeface="Calibri" pitchFamily="34" charset="-122"/>
                <a:cs typeface="Calibri" pitchFamily="34" charset="-120"/>
              </a:rPr>
              <a:t>(Inhelder &amp; Piaget, 1958).</a:t>
            </a:r>
            <a:endParaRPr lang="en-US" sz="1150" b="1" dirty="0"/>
          </a:p>
        </p:txBody>
      </p:sp>
      <p:sp>
        <p:nvSpPr>
          <p:cNvPr id="11" name="Shape 9"/>
          <p:cNvSpPr/>
          <p:nvPr/>
        </p:nvSpPr>
        <p:spPr>
          <a:xfrm>
            <a:off x="274320" y="2880360"/>
            <a:ext cx="4114800" cy="1600200"/>
          </a:xfrm>
          <a:prstGeom prst="roundRect">
            <a:avLst>
              <a:gd name="adj" fmla="val 6857"/>
            </a:avLst>
          </a:prstGeom>
          <a:solidFill>
            <a:srgbClr val="FFFFFF"/>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12" name="Text 10"/>
          <p:cNvSpPr/>
          <p:nvPr/>
        </p:nvSpPr>
        <p:spPr>
          <a:xfrm>
            <a:off x="438912" y="2971800"/>
            <a:ext cx="3749040" cy="320040"/>
          </a:xfrm>
          <a:prstGeom prst="rect">
            <a:avLst/>
          </a:prstGeom>
          <a:noFill/>
          <a:ln/>
        </p:spPr>
        <p:txBody>
          <a:bodyPr wrap="square" rtlCol="0" anchor="ctr"/>
          <a:lstStyle/>
          <a:p>
            <a:pPr marL="0" indent="0">
              <a:buNone/>
            </a:pPr>
            <a:r>
              <a:rPr lang="en-US" sz="1300" b="1" dirty="0">
                <a:solidFill>
                  <a:srgbClr val="2D6A4F"/>
                </a:solidFill>
                <a:latin typeface="Calibri" pitchFamily="34" charset="0"/>
                <a:ea typeface="Calibri" pitchFamily="34" charset="-122"/>
                <a:cs typeface="Calibri" pitchFamily="34" charset="-120"/>
              </a:rPr>
              <a:t>🎮  Symbolic Play</a:t>
            </a:r>
            <a:endParaRPr lang="en-US" sz="1300" dirty="0"/>
          </a:p>
        </p:txBody>
      </p:sp>
      <p:sp>
        <p:nvSpPr>
          <p:cNvPr id="13" name="Text 11"/>
          <p:cNvSpPr/>
          <p:nvPr/>
        </p:nvSpPr>
        <p:spPr>
          <a:xfrm>
            <a:off x="438912" y="3319272"/>
            <a:ext cx="3749040" cy="1051560"/>
          </a:xfrm>
          <a:prstGeom prst="rect">
            <a:avLst/>
          </a:prstGeom>
          <a:noFill/>
          <a:ln/>
        </p:spPr>
        <p:txBody>
          <a:bodyPr wrap="square" rtlCol="0" anchor="ctr"/>
          <a:lstStyle/>
          <a:p>
            <a:pPr marL="0" indent="0">
              <a:buNone/>
            </a:pPr>
            <a:r>
              <a:rPr lang="en-US" sz="1150" dirty="0">
                <a:solidFill>
                  <a:srgbClr val="1B3A4B"/>
                </a:solidFill>
                <a:latin typeface="Calibri" pitchFamily="34" charset="0"/>
                <a:ea typeface="Calibri" pitchFamily="34" charset="-122"/>
                <a:cs typeface="Calibri" pitchFamily="34" charset="-120"/>
              </a:rPr>
              <a:t>Invented play drives cognitive growth. </a:t>
            </a:r>
            <a:r>
              <a:rPr lang="en-US" sz="1150" b="1" dirty="0">
                <a:solidFill>
                  <a:srgbClr val="1B3A4B"/>
                </a:solidFill>
                <a:latin typeface="Calibri" pitchFamily="34" charset="0"/>
                <a:ea typeface="Calibri" pitchFamily="34" charset="-122"/>
                <a:cs typeface="Calibri" pitchFamily="34" charset="-120"/>
              </a:rPr>
              <a:t>Vygotsky (1978)</a:t>
            </a:r>
            <a:r>
              <a:rPr lang="en-US" sz="1150" dirty="0">
                <a:solidFill>
                  <a:srgbClr val="1B3A4B"/>
                </a:solidFill>
                <a:latin typeface="Calibri" pitchFamily="34" charset="0"/>
                <a:ea typeface="Calibri" pitchFamily="34" charset="-122"/>
                <a:cs typeface="Calibri" pitchFamily="34" charset="-120"/>
              </a:rPr>
              <a:t> supports this, arguing play creates a 'zone' for development. Isaac's withdrawal from free play limits vital plan construction.</a:t>
            </a:r>
            <a:endParaRPr lang="en-US" sz="1150" dirty="0"/>
          </a:p>
        </p:txBody>
      </p:sp>
      <p:sp>
        <p:nvSpPr>
          <p:cNvPr id="14" name="Shape 12"/>
          <p:cNvSpPr/>
          <p:nvPr/>
        </p:nvSpPr>
        <p:spPr>
          <a:xfrm>
            <a:off x="4709160" y="2880360"/>
            <a:ext cx="4114800" cy="1600200"/>
          </a:xfrm>
          <a:prstGeom prst="roundRect">
            <a:avLst>
              <a:gd name="adj" fmla="val 6857"/>
            </a:avLst>
          </a:prstGeom>
          <a:solidFill>
            <a:srgbClr val="FFFFFF"/>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15" name="Text 13"/>
          <p:cNvSpPr/>
          <p:nvPr/>
        </p:nvSpPr>
        <p:spPr>
          <a:xfrm>
            <a:off x="4873752" y="2971800"/>
            <a:ext cx="3749040" cy="320040"/>
          </a:xfrm>
          <a:prstGeom prst="rect">
            <a:avLst/>
          </a:prstGeom>
          <a:noFill/>
          <a:ln/>
        </p:spPr>
        <p:txBody>
          <a:bodyPr wrap="square" rtlCol="0" anchor="ctr"/>
          <a:lstStyle/>
          <a:p>
            <a:pPr marL="0" indent="0">
              <a:buNone/>
            </a:pPr>
            <a:r>
              <a:rPr lang="en-US" sz="1300" b="1" dirty="0">
                <a:solidFill>
                  <a:srgbClr val="2D6A4F"/>
                </a:solidFill>
                <a:latin typeface="Calibri" pitchFamily="34" charset="0"/>
                <a:ea typeface="Calibri" pitchFamily="34" charset="-122"/>
                <a:cs typeface="Calibri" pitchFamily="34" charset="-120"/>
              </a:rPr>
              <a:t>🔄  Centration</a:t>
            </a:r>
            <a:endParaRPr lang="en-US" sz="1300" dirty="0"/>
          </a:p>
        </p:txBody>
      </p:sp>
      <p:sp>
        <p:nvSpPr>
          <p:cNvPr id="16" name="Text 14"/>
          <p:cNvSpPr/>
          <p:nvPr/>
        </p:nvSpPr>
        <p:spPr>
          <a:xfrm>
            <a:off x="4873752" y="3319272"/>
            <a:ext cx="3749040" cy="1051560"/>
          </a:xfrm>
          <a:prstGeom prst="rect">
            <a:avLst/>
          </a:prstGeom>
          <a:noFill/>
          <a:ln/>
        </p:spPr>
        <p:txBody>
          <a:bodyPr wrap="square" rtlCol="0" anchor="ctr"/>
          <a:lstStyle/>
          <a:p>
            <a:pPr marL="0" indent="0">
              <a:buNone/>
            </a:pPr>
            <a:r>
              <a:rPr lang="en-US" sz="1150" dirty="0">
                <a:solidFill>
                  <a:srgbClr val="1B3A4B"/>
                </a:solidFill>
                <a:latin typeface="Calibri" pitchFamily="34" charset="0"/>
                <a:ea typeface="Calibri" pitchFamily="34" charset="-122"/>
                <a:cs typeface="Calibri" pitchFamily="34" charset="-120"/>
              </a:rPr>
              <a:t>Focus on one aspect at a time. Isaac centres on separation anxiety rather than the learning environment, disrupting equilibration </a:t>
            </a:r>
            <a:r>
              <a:rPr lang="en-US" sz="1150" b="1" dirty="0">
                <a:solidFill>
                  <a:srgbClr val="1B3A4B"/>
                </a:solidFill>
                <a:latin typeface="Calibri" pitchFamily="34" charset="0"/>
                <a:ea typeface="Calibri" pitchFamily="34" charset="-122"/>
                <a:cs typeface="Calibri" pitchFamily="34" charset="-120"/>
              </a:rPr>
              <a:t>(Piaget, 1936; McLeod, 2023).</a:t>
            </a:r>
            <a:endParaRPr lang="en-US" sz="1150" b="1" dirty="0"/>
          </a:p>
        </p:txBody>
      </p:sp>
      <p:sp>
        <p:nvSpPr>
          <p:cNvPr id="17" name="Text 15"/>
          <p:cNvSpPr/>
          <p:nvPr/>
        </p:nvSpPr>
        <p:spPr>
          <a:xfrm>
            <a:off x="274320" y="4892040"/>
            <a:ext cx="8595360" cy="201168"/>
          </a:xfrm>
          <a:prstGeom prst="rect">
            <a:avLst/>
          </a:prstGeom>
          <a:noFill/>
          <a:ln/>
        </p:spPr>
        <p:txBody>
          <a:bodyPr wrap="square" rtlCol="0" anchor="ctr"/>
          <a:lstStyle/>
          <a:p>
            <a:pPr marL="0" indent="0">
              <a:buNone/>
            </a:pP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FFE"/>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2D6A4F"/>
          </a:solidFill>
          <a:ln w="12700">
            <a:solidFill>
              <a:srgbClr val="2D6A4F"/>
            </a:solidFill>
            <a:prstDash val="solid"/>
          </a:ln>
        </p:spPr>
        <p:txBody>
          <a:bodyPr/>
          <a:lstStyle/>
          <a:p>
            <a:endParaRPr lang="en-GB" dirty="0"/>
          </a:p>
        </p:txBody>
      </p:sp>
      <p:sp>
        <p:nvSpPr>
          <p:cNvPr id="3" name="Text 1"/>
          <p:cNvSpPr/>
          <p:nvPr/>
        </p:nvSpPr>
        <p:spPr>
          <a:xfrm>
            <a:off x="274320" y="0"/>
            <a:ext cx="8595360" cy="685800"/>
          </a:xfrm>
          <a:prstGeom prst="rect">
            <a:avLst/>
          </a:prstGeom>
          <a:noFill/>
          <a:ln/>
        </p:spPr>
        <p:txBody>
          <a:bodyPr wrap="square"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Applying Piaget's Theory to Isaac's Experiences</a:t>
            </a:r>
            <a:endParaRPr lang="en-US" sz="2000" dirty="0"/>
          </a:p>
        </p:txBody>
      </p:sp>
      <p:sp>
        <p:nvSpPr>
          <p:cNvPr id="4" name="Shape 2"/>
          <p:cNvSpPr/>
          <p:nvPr/>
        </p:nvSpPr>
        <p:spPr>
          <a:xfrm>
            <a:off x="274321" y="772922"/>
            <a:ext cx="4023360" cy="4114800"/>
          </a:xfrm>
          <a:prstGeom prst="roundRect">
            <a:avLst>
              <a:gd name="adj" fmla="val 2273"/>
            </a:avLst>
          </a:prstGeom>
          <a:solidFill>
            <a:srgbClr val="D8F3DC"/>
          </a:solidFill>
          <a:ln w="12700">
            <a:solidFill>
              <a:srgbClr val="52B788"/>
            </a:solidFill>
            <a:prstDash val="solid"/>
          </a:ln>
        </p:spPr>
        <p:txBody>
          <a:bodyPr/>
          <a:lstStyle/>
          <a:p>
            <a:endParaRPr lang="en-GB" dirty="0"/>
          </a:p>
        </p:txBody>
      </p:sp>
      <p:sp>
        <p:nvSpPr>
          <p:cNvPr id="5" name="Text 3"/>
          <p:cNvSpPr/>
          <p:nvPr/>
        </p:nvSpPr>
        <p:spPr>
          <a:xfrm>
            <a:off x="457200" y="868680"/>
            <a:ext cx="3657600" cy="347472"/>
          </a:xfrm>
          <a:prstGeom prst="rect">
            <a:avLst/>
          </a:prstGeom>
          <a:noFill/>
          <a:ln/>
        </p:spPr>
        <p:txBody>
          <a:bodyPr wrap="square" rtlCol="0" anchor="ctr"/>
          <a:lstStyle/>
          <a:p>
            <a:pPr marL="0" indent="0">
              <a:buNone/>
            </a:pPr>
            <a:r>
              <a:rPr lang="en-US" sz="1400" b="1" dirty="0">
                <a:solidFill>
                  <a:srgbClr val="1B3A4B"/>
                </a:solidFill>
                <a:latin typeface="Cambria" pitchFamily="34" charset="0"/>
                <a:ea typeface="Cambria" pitchFamily="34" charset="-122"/>
                <a:cs typeface="Cambria" pitchFamily="34" charset="-120"/>
              </a:rPr>
              <a:t>Isaac's Experiences</a:t>
            </a:r>
            <a:endParaRPr lang="en-US" sz="1400" dirty="0"/>
          </a:p>
        </p:txBody>
      </p:sp>
      <p:sp>
        <p:nvSpPr>
          <p:cNvPr id="6" name="Text 4"/>
          <p:cNvSpPr/>
          <p:nvPr/>
        </p:nvSpPr>
        <p:spPr>
          <a:xfrm>
            <a:off x="457200" y="1298448"/>
            <a:ext cx="3657600" cy="237744"/>
          </a:xfrm>
          <a:prstGeom prst="rect">
            <a:avLst/>
          </a:prstGeom>
          <a:noFill/>
          <a:ln/>
        </p:spPr>
        <p:txBody>
          <a:bodyPr wrap="square" rtlCol="0" anchor="ctr"/>
          <a:lstStyle/>
          <a:p>
            <a:pPr marL="0" indent="0">
              <a:buNone/>
            </a:pPr>
            <a:r>
              <a:rPr lang="en-US" sz="1200" b="1" dirty="0">
                <a:solidFill>
                  <a:srgbClr val="2D6A4F"/>
                </a:solidFill>
                <a:latin typeface="Calibri" pitchFamily="34" charset="0"/>
                <a:ea typeface="Calibri" pitchFamily="34" charset="-122"/>
                <a:cs typeface="Calibri" pitchFamily="34" charset="-120"/>
              </a:rPr>
              <a:t>Disturbed Childcare: </a:t>
            </a:r>
            <a:endParaRPr lang="en-US" sz="1200" dirty="0"/>
          </a:p>
        </p:txBody>
      </p:sp>
      <p:sp>
        <p:nvSpPr>
          <p:cNvPr id="7" name="Text 5"/>
          <p:cNvSpPr/>
          <p:nvPr/>
        </p:nvSpPr>
        <p:spPr>
          <a:xfrm>
            <a:off x="457200" y="1527048"/>
            <a:ext cx="3657600" cy="402336"/>
          </a:xfrm>
          <a:prstGeom prst="rect">
            <a:avLst/>
          </a:prstGeom>
          <a:noFill/>
          <a:ln/>
        </p:spPr>
        <p:txBody>
          <a:bodyPr wrap="square" rtlCol="0" anchor="ctr"/>
          <a:lstStyle/>
          <a:p>
            <a:r>
              <a:rPr lang="en-GB" sz="1100" dirty="0"/>
              <a:t>Breaks steady development of mental patterns affects the stable conditions needed for thinking growth </a:t>
            </a:r>
            <a:r>
              <a:rPr lang="en-GB" sz="1100" b="1" dirty="0"/>
              <a:t>(Piaget, 1936).</a:t>
            </a:r>
            <a:endParaRPr lang="en-US" sz="1100" b="1" dirty="0"/>
          </a:p>
        </p:txBody>
      </p:sp>
      <p:sp>
        <p:nvSpPr>
          <p:cNvPr id="8" name="Text 6"/>
          <p:cNvSpPr/>
          <p:nvPr/>
        </p:nvSpPr>
        <p:spPr>
          <a:xfrm>
            <a:off x="457200" y="1993392"/>
            <a:ext cx="3657600" cy="237744"/>
          </a:xfrm>
          <a:prstGeom prst="rect">
            <a:avLst/>
          </a:prstGeom>
          <a:noFill/>
          <a:ln/>
        </p:spPr>
        <p:txBody>
          <a:bodyPr wrap="square" rtlCol="0" anchor="ctr"/>
          <a:lstStyle/>
          <a:p>
            <a:pPr marL="0" indent="0">
              <a:buNone/>
            </a:pPr>
            <a:r>
              <a:rPr lang="en-US" sz="1200" b="1" dirty="0">
                <a:solidFill>
                  <a:srgbClr val="2D6A4F"/>
                </a:solidFill>
                <a:latin typeface="Calibri" pitchFamily="34" charset="0"/>
                <a:ea typeface="Calibri" pitchFamily="34" charset="-122"/>
                <a:cs typeface="Calibri" pitchFamily="34" charset="-120"/>
              </a:rPr>
              <a:t>Maternal Mental Health: </a:t>
            </a:r>
            <a:endParaRPr lang="en-US" sz="1200" dirty="0"/>
          </a:p>
        </p:txBody>
      </p:sp>
      <p:sp>
        <p:nvSpPr>
          <p:cNvPr id="9" name="Text 7"/>
          <p:cNvSpPr/>
          <p:nvPr/>
        </p:nvSpPr>
        <p:spPr>
          <a:xfrm>
            <a:off x="457200" y="2221992"/>
            <a:ext cx="3657600" cy="402336"/>
          </a:xfrm>
          <a:prstGeom prst="rect">
            <a:avLst/>
          </a:prstGeom>
          <a:noFill/>
          <a:ln/>
        </p:spPr>
        <p:txBody>
          <a:bodyPr wrap="square" rtlCol="0" anchor="ctr"/>
          <a:lstStyle/>
          <a:p>
            <a:r>
              <a:rPr lang="en-GB" sz="1100" dirty="0"/>
              <a:t>Limits quality of spoken interaction; rich language exchange is needed for symbolic thinking </a:t>
            </a:r>
            <a:r>
              <a:rPr lang="en-GB" sz="1100" b="1" dirty="0"/>
              <a:t>(Buckley, 2003).</a:t>
            </a:r>
            <a:endParaRPr lang="en-US" sz="1100" b="1" dirty="0"/>
          </a:p>
        </p:txBody>
      </p:sp>
      <p:sp>
        <p:nvSpPr>
          <p:cNvPr id="10" name="Text 8"/>
          <p:cNvSpPr/>
          <p:nvPr/>
        </p:nvSpPr>
        <p:spPr>
          <a:xfrm>
            <a:off x="457200" y="2688336"/>
            <a:ext cx="3657600" cy="237744"/>
          </a:xfrm>
          <a:prstGeom prst="rect">
            <a:avLst/>
          </a:prstGeom>
          <a:noFill/>
          <a:ln/>
        </p:spPr>
        <p:txBody>
          <a:bodyPr wrap="square" rtlCol="0" anchor="ctr"/>
          <a:lstStyle/>
          <a:p>
            <a:pPr marL="0" indent="0">
              <a:buNone/>
            </a:pPr>
            <a:r>
              <a:rPr lang="en-US" sz="1200" b="1" dirty="0">
                <a:solidFill>
                  <a:srgbClr val="2D6A4F"/>
                </a:solidFill>
                <a:latin typeface="Calibri" pitchFamily="34" charset="0"/>
                <a:ea typeface="Calibri" pitchFamily="34" charset="-122"/>
                <a:cs typeface="Calibri" pitchFamily="34" charset="-120"/>
              </a:rPr>
              <a:t>Limited Social Interaction: </a:t>
            </a:r>
            <a:endParaRPr lang="en-US" sz="1200" dirty="0"/>
          </a:p>
        </p:txBody>
      </p:sp>
      <p:sp>
        <p:nvSpPr>
          <p:cNvPr id="11" name="Text 9"/>
          <p:cNvSpPr/>
          <p:nvPr/>
        </p:nvSpPr>
        <p:spPr>
          <a:xfrm>
            <a:off x="457200" y="3017520"/>
            <a:ext cx="3778250" cy="402336"/>
          </a:xfrm>
          <a:prstGeom prst="rect">
            <a:avLst/>
          </a:prstGeom>
          <a:noFill/>
          <a:ln/>
        </p:spPr>
        <p:txBody>
          <a:bodyPr wrap="square" rtlCol="0" anchor="ctr"/>
          <a:lstStyle/>
          <a:p>
            <a:r>
              <a:rPr lang="en-GB" sz="1100" dirty="0"/>
              <a:t>Limits learning from others; social interaction helps create mental imbalance and supports thinking development </a:t>
            </a:r>
            <a:r>
              <a:rPr lang="en-GB" sz="1100" b="1" dirty="0"/>
              <a:t>(Piaget, 1936).</a:t>
            </a:r>
          </a:p>
          <a:p>
            <a:pPr marL="0" indent="0">
              <a:buNone/>
            </a:pPr>
            <a:endParaRPr lang="en-US" sz="1100" dirty="0"/>
          </a:p>
        </p:txBody>
      </p:sp>
      <p:sp>
        <p:nvSpPr>
          <p:cNvPr id="12" name="Text 10"/>
          <p:cNvSpPr/>
          <p:nvPr/>
        </p:nvSpPr>
        <p:spPr>
          <a:xfrm>
            <a:off x="457200" y="3419856"/>
            <a:ext cx="3657600" cy="237744"/>
          </a:xfrm>
          <a:prstGeom prst="rect">
            <a:avLst/>
          </a:prstGeom>
          <a:noFill/>
          <a:ln/>
        </p:spPr>
        <p:txBody>
          <a:bodyPr wrap="square" rtlCol="0" anchor="ctr"/>
          <a:lstStyle/>
          <a:p>
            <a:pPr marL="0" indent="0">
              <a:buNone/>
            </a:pPr>
            <a:r>
              <a:rPr lang="en-US" sz="1200" b="1" dirty="0">
                <a:solidFill>
                  <a:srgbClr val="2D6A4F"/>
                </a:solidFill>
                <a:latin typeface="Calibri" pitchFamily="34" charset="0"/>
                <a:ea typeface="Calibri" pitchFamily="34" charset="-122"/>
                <a:cs typeface="Calibri" pitchFamily="34" charset="-120"/>
              </a:rPr>
              <a:t>Language Delay: </a:t>
            </a:r>
            <a:endParaRPr lang="en-US" sz="1200" dirty="0"/>
          </a:p>
        </p:txBody>
      </p:sp>
      <p:sp>
        <p:nvSpPr>
          <p:cNvPr id="13" name="Text 11"/>
          <p:cNvSpPr/>
          <p:nvPr/>
        </p:nvSpPr>
        <p:spPr>
          <a:xfrm>
            <a:off x="457200" y="3611880"/>
            <a:ext cx="3657600" cy="402336"/>
          </a:xfrm>
          <a:prstGeom prst="rect">
            <a:avLst/>
          </a:prstGeom>
          <a:noFill/>
          <a:ln/>
        </p:spPr>
        <p:txBody>
          <a:bodyPr wrap="square" rtlCol="0" anchor="ctr"/>
          <a:lstStyle/>
          <a:p>
            <a:r>
              <a:rPr lang="en-GB" sz="1100" dirty="0"/>
              <a:t>Weakens the ability to use symbols, which is key in the pre-operational stage </a:t>
            </a:r>
            <a:r>
              <a:rPr lang="en-GB" sz="1100" b="1" dirty="0"/>
              <a:t>(Inhelder &amp; Piaget, 1958).</a:t>
            </a:r>
            <a:endParaRPr lang="en-US" sz="1100" b="1" dirty="0"/>
          </a:p>
        </p:txBody>
      </p:sp>
      <p:sp>
        <p:nvSpPr>
          <p:cNvPr id="14" name="Text 12"/>
          <p:cNvSpPr/>
          <p:nvPr/>
        </p:nvSpPr>
        <p:spPr>
          <a:xfrm>
            <a:off x="457200" y="4078224"/>
            <a:ext cx="3657600" cy="237744"/>
          </a:xfrm>
          <a:prstGeom prst="rect">
            <a:avLst/>
          </a:prstGeom>
          <a:noFill/>
          <a:ln/>
        </p:spPr>
        <p:txBody>
          <a:bodyPr wrap="square" rtlCol="0" anchor="ctr"/>
          <a:lstStyle/>
          <a:p>
            <a:pPr marL="0" indent="0">
              <a:buNone/>
            </a:pPr>
            <a:r>
              <a:rPr lang="en-US" sz="1200" b="1" dirty="0">
                <a:solidFill>
                  <a:srgbClr val="2D6A4F"/>
                </a:solidFill>
                <a:latin typeface="Calibri" pitchFamily="34" charset="0"/>
                <a:ea typeface="Calibri" pitchFamily="34" charset="-122"/>
                <a:cs typeface="Calibri" pitchFamily="34" charset="-120"/>
              </a:rPr>
              <a:t>Emotional Responses: </a:t>
            </a:r>
            <a:endParaRPr lang="en-US" sz="1200" dirty="0"/>
          </a:p>
        </p:txBody>
      </p:sp>
      <p:sp>
        <p:nvSpPr>
          <p:cNvPr id="15" name="Text 13"/>
          <p:cNvSpPr/>
          <p:nvPr/>
        </p:nvSpPr>
        <p:spPr>
          <a:xfrm>
            <a:off x="457200" y="4342130"/>
            <a:ext cx="3657600" cy="402336"/>
          </a:xfrm>
          <a:prstGeom prst="rect">
            <a:avLst/>
          </a:prstGeom>
          <a:noFill/>
          <a:ln/>
        </p:spPr>
        <p:txBody>
          <a:bodyPr wrap="square" rtlCol="0" anchor="ctr"/>
          <a:lstStyle/>
          <a:p>
            <a:r>
              <a:rPr lang="en-GB" sz="1100" dirty="0"/>
              <a:t>Anxiety takes attention away; affects balance in thinking and reduces active learning </a:t>
            </a:r>
            <a:r>
              <a:rPr lang="en-GB" sz="1100" b="1" dirty="0"/>
              <a:t>(Gerhardt, 2004).</a:t>
            </a:r>
          </a:p>
          <a:p>
            <a:pPr marL="0" indent="0">
              <a:buNone/>
            </a:pPr>
            <a:endParaRPr lang="en-US" sz="1100" dirty="0"/>
          </a:p>
        </p:txBody>
      </p:sp>
      <p:sp>
        <p:nvSpPr>
          <p:cNvPr id="16" name="Shape 14"/>
          <p:cNvSpPr/>
          <p:nvPr/>
        </p:nvSpPr>
        <p:spPr>
          <a:xfrm>
            <a:off x="4846320" y="777240"/>
            <a:ext cx="4023360" cy="4114800"/>
          </a:xfrm>
          <a:prstGeom prst="roundRect">
            <a:avLst>
              <a:gd name="adj" fmla="val 2273"/>
            </a:avLst>
          </a:prstGeom>
          <a:solidFill>
            <a:srgbClr val="1B3A4B"/>
          </a:solidFill>
          <a:ln w="12700">
            <a:solidFill>
              <a:srgbClr val="1B3A4B"/>
            </a:solidFill>
            <a:prstDash val="solid"/>
          </a:ln>
        </p:spPr>
        <p:txBody>
          <a:bodyPr/>
          <a:lstStyle/>
          <a:p>
            <a:endParaRPr lang="en-GB" dirty="0"/>
          </a:p>
        </p:txBody>
      </p:sp>
      <p:sp>
        <p:nvSpPr>
          <p:cNvPr id="17" name="Text 15"/>
          <p:cNvSpPr/>
          <p:nvPr/>
        </p:nvSpPr>
        <p:spPr>
          <a:xfrm>
            <a:off x="5029200" y="868680"/>
            <a:ext cx="3657600" cy="347472"/>
          </a:xfrm>
          <a:prstGeom prst="rect">
            <a:avLst/>
          </a:prstGeom>
          <a:noFill/>
          <a:ln/>
        </p:spPr>
        <p:txBody>
          <a:bodyPr wrap="square" rtlCol="0" anchor="ctr"/>
          <a:lstStyle/>
          <a:p>
            <a:pPr marL="0" indent="0">
              <a:buNone/>
            </a:pPr>
            <a:r>
              <a:rPr lang="en-US" sz="1400" b="1" dirty="0">
                <a:solidFill>
                  <a:srgbClr val="E9C46A"/>
                </a:solidFill>
                <a:latin typeface="Cambria" pitchFamily="34" charset="0"/>
                <a:ea typeface="Cambria" pitchFamily="34" charset="-122"/>
                <a:cs typeface="Cambria" pitchFamily="34" charset="-120"/>
              </a:rPr>
              <a:t>Piaget's Theoretical Lens</a:t>
            </a:r>
            <a:endParaRPr lang="en-US" sz="1400" dirty="0"/>
          </a:p>
        </p:txBody>
      </p:sp>
      <p:sp>
        <p:nvSpPr>
          <p:cNvPr id="18" name="Shape 16"/>
          <p:cNvSpPr/>
          <p:nvPr/>
        </p:nvSpPr>
        <p:spPr>
          <a:xfrm>
            <a:off x="4983480" y="1325880"/>
            <a:ext cx="3703320" cy="566928"/>
          </a:xfrm>
          <a:prstGeom prst="roundRect">
            <a:avLst>
              <a:gd name="adj" fmla="val 12903"/>
            </a:avLst>
          </a:prstGeom>
          <a:solidFill>
            <a:srgbClr val="1D4E6B"/>
          </a:solidFill>
          <a:ln w="12700">
            <a:solidFill>
              <a:srgbClr val="52B788"/>
            </a:solidFill>
            <a:prstDash val="solid"/>
          </a:ln>
        </p:spPr>
        <p:txBody>
          <a:bodyPr/>
          <a:lstStyle/>
          <a:p>
            <a:endParaRPr lang="en-GB" dirty="0"/>
          </a:p>
        </p:txBody>
      </p:sp>
      <p:sp>
        <p:nvSpPr>
          <p:cNvPr id="19" name="Text 17"/>
          <p:cNvSpPr/>
          <p:nvPr/>
        </p:nvSpPr>
        <p:spPr>
          <a:xfrm>
            <a:off x="5074920" y="1371600"/>
            <a:ext cx="3520440" cy="475488"/>
          </a:xfrm>
          <a:prstGeom prst="rect">
            <a:avLst/>
          </a:prstGeom>
          <a:noFill/>
          <a:ln/>
        </p:spPr>
        <p:txBody>
          <a:bodyPr wrap="square" rtlCol="0" anchor="ctr"/>
          <a:lstStyle/>
          <a:p>
            <a:pPr marL="0" indent="0">
              <a:buNone/>
            </a:pPr>
            <a:r>
              <a:rPr lang="en-US" sz="1100" dirty="0">
                <a:solidFill>
                  <a:srgbClr val="D8F3DC"/>
                </a:solidFill>
                <a:latin typeface="Calibri" pitchFamily="34" charset="0"/>
                <a:ea typeface="Calibri" pitchFamily="34" charset="-122"/>
                <a:cs typeface="Calibri" pitchFamily="34" charset="-120"/>
              </a:rPr>
              <a:t>Disrupted schemas → difficulty adapting new experiences in the situation </a:t>
            </a:r>
            <a:r>
              <a:rPr lang="en-US" sz="1100" b="1" dirty="0">
                <a:solidFill>
                  <a:srgbClr val="D8F3DC"/>
                </a:solidFill>
                <a:latin typeface="Calibri" pitchFamily="34" charset="0"/>
                <a:ea typeface="Calibri" pitchFamily="34" charset="-122"/>
                <a:cs typeface="Calibri" pitchFamily="34" charset="-120"/>
              </a:rPr>
              <a:t>(Piaget, 1936)</a:t>
            </a:r>
            <a:endParaRPr lang="en-US" sz="1100" b="1" dirty="0"/>
          </a:p>
        </p:txBody>
      </p:sp>
      <p:sp>
        <p:nvSpPr>
          <p:cNvPr id="20" name="Shape 18"/>
          <p:cNvSpPr/>
          <p:nvPr/>
        </p:nvSpPr>
        <p:spPr>
          <a:xfrm>
            <a:off x="4983480" y="2020824"/>
            <a:ext cx="3703320" cy="566928"/>
          </a:xfrm>
          <a:prstGeom prst="roundRect">
            <a:avLst>
              <a:gd name="adj" fmla="val 12903"/>
            </a:avLst>
          </a:prstGeom>
          <a:solidFill>
            <a:srgbClr val="1D4E6B"/>
          </a:solidFill>
          <a:ln w="12700">
            <a:solidFill>
              <a:srgbClr val="52B788"/>
            </a:solidFill>
            <a:prstDash val="solid"/>
          </a:ln>
        </p:spPr>
        <p:txBody>
          <a:bodyPr/>
          <a:lstStyle/>
          <a:p>
            <a:endParaRPr lang="en-GB" dirty="0"/>
          </a:p>
        </p:txBody>
      </p:sp>
      <p:sp>
        <p:nvSpPr>
          <p:cNvPr id="21" name="Text 19"/>
          <p:cNvSpPr/>
          <p:nvPr/>
        </p:nvSpPr>
        <p:spPr>
          <a:xfrm>
            <a:off x="5074920" y="2066544"/>
            <a:ext cx="3520440" cy="475488"/>
          </a:xfrm>
          <a:prstGeom prst="rect">
            <a:avLst/>
          </a:prstGeom>
          <a:noFill/>
          <a:ln/>
        </p:spPr>
        <p:txBody>
          <a:bodyPr wrap="square" rtlCol="0" anchor="ctr"/>
          <a:lstStyle/>
          <a:p>
            <a:pPr marL="0" indent="0">
              <a:buNone/>
            </a:pPr>
            <a:r>
              <a:rPr lang="en-US" sz="1100" dirty="0">
                <a:solidFill>
                  <a:srgbClr val="D8F3DC"/>
                </a:solidFill>
                <a:latin typeface="Calibri" pitchFamily="34" charset="0"/>
                <a:ea typeface="Calibri" pitchFamily="34" charset="-122"/>
                <a:cs typeface="Calibri" pitchFamily="34" charset="-120"/>
              </a:rPr>
              <a:t>Poor language input → delayed symbolic representation and thought </a:t>
            </a:r>
            <a:r>
              <a:rPr lang="en-US" sz="1100" b="1" dirty="0">
                <a:solidFill>
                  <a:srgbClr val="D8F3DC"/>
                </a:solidFill>
                <a:latin typeface="Calibri" pitchFamily="34" charset="0"/>
                <a:ea typeface="Calibri" pitchFamily="34" charset="-122"/>
                <a:cs typeface="Calibri" pitchFamily="34" charset="-120"/>
              </a:rPr>
              <a:t>(Buckley, 2003)</a:t>
            </a:r>
            <a:endParaRPr lang="en-US" sz="1100" b="1" dirty="0"/>
          </a:p>
        </p:txBody>
      </p:sp>
      <p:sp>
        <p:nvSpPr>
          <p:cNvPr id="22" name="Shape 20"/>
          <p:cNvSpPr/>
          <p:nvPr/>
        </p:nvSpPr>
        <p:spPr>
          <a:xfrm>
            <a:off x="4983480" y="2715768"/>
            <a:ext cx="3703320" cy="566928"/>
          </a:xfrm>
          <a:prstGeom prst="roundRect">
            <a:avLst>
              <a:gd name="adj" fmla="val 12903"/>
            </a:avLst>
          </a:prstGeom>
          <a:solidFill>
            <a:srgbClr val="1D4E6B"/>
          </a:solidFill>
          <a:ln w="12700">
            <a:solidFill>
              <a:srgbClr val="52B788"/>
            </a:solidFill>
            <a:prstDash val="solid"/>
          </a:ln>
        </p:spPr>
        <p:txBody>
          <a:bodyPr/>
          <a:lstStyle/>
          <a:p>
            <a:endParaRPr lang="en-GB" dirty="0"/>
          </a:p>
        </p:txBody>
      </p:sp>
      <p:sp>
        <p:nvSpPr>
          <p:cNvPr id="23" name="Text 21"/>
          <p:cNvSpPr/>
          <p:nvPr/>
        </p:nvSpPr>
        <p:spPr>
          <a:xfrm>
            <a:off x="5074920" y="2761488"/>
            <a:ext cx="3520440" cy="475488"/>
          </a:xfrm>
          <a:prstGeom prst="rect">
            <a:avLst/>
          </a:prstGeom>
          <a:noFill/>
          <a:ln/>
        </p:spPr>
        <p:txBody>
          <a:bodyPr wrap="square" rtlCol="0" anchor="ctr"/>
          <a:lstStyle/>
          <a:p>
            <a:pPr marL="0" indent="0">
              <a:buNone/>
            </a:pPr>
            <a:r>
              <a:rPr lang="en-US" sz="1100" dirty="0">
                <a:solidFill>
                  <a:srgbClr val="D8F3DC"/>
                </a:solidFill>
                <a:latin typeface="Calibri" pitchFamily="34" charset="0"/>
                <a:ea typeface="Calibri" pitchFamily="34" charset="-122"/>
                <a:cs typeface="Calibri" pitchFamily="34" charset="-120"/>
              </a:rPr>
              <a:t>Social isolation → reduced cognitive conflict needed to trigger accommodation </a:t>
            </a:r>
            <a:r>
              <a:rPr lang="en-US" sz="1100" b="1" dirty="0">
                <a:solidFill>
                  <a:srgbClr val="D8F3DC"/>
                </a:solidFill>
                <a:latin typeface="Calibri" pitchFamily="34" charset="0"/>
                <a:ea typeface="Calibri" pitchFamily="34" charset="-122"/>
                <a:cs typeface="Calibri" pitchFamily="34" charset="-120"/>
              </a:rPr>
              <a:t>(Piaget, 1936)</a:t>
            </a:r>
            <a:endParaRPr lang="en-US" sz="1100" b="1" dirty="0"/>
          </a:p>
        </p:txBody>
      </p:sp>
      <p:sp>
        <p:nvSpPr>
          <p:cNvPr id="24" name="Shape 22"/>
          <p:cNvSpPr/>
          <p:nvPr/>
        </p:nvSpPr>
        <p:spPr>
          <a:xfrm>
            <a:off x="4983480" y="3410712"/>
            <a:ext cx="3703320" cy="566928"/>
          </a:xfrm>
          <a:prstGeom prst="roundRect">
            <a:avLst>
              <a:gd name="adj" fmla="val 12903"/>
            </a:avLst>
          </a:prstGeom>
          <a:solidFill>
            <a:srgbClr val="1D4E6B"/>
          </a:solidFill>
          <a:ln w="12700">
            <a:solidFill>
              <a:srgbClr val="52B788"/>
            </a:solidFill>
            <a:prstDash val="solid"/>
          </a:ln>
        </p:spPr>
        <p:txBody>
          <a:bodyPr/>
          <a:lstStyle/>
          <a:p>
            <a:endParaRPr lang="en-GB" dirty="0"/>
          </a:p>
        </p:txBody>
      </p:sp>
      <p:sp>
        <p:nvSpPr>
          <p:cNvPr id="25" name="Text 23"/>
          <p:cNvSpPr/>
          <p:nvPr/>
        </p:nvSpPr>
        <p:spPr>
          <a:xfrm>
            <a:off x="5074920" y="3456432"/>
            <a:ext cx="3520440" cy="475488"/>
          </a:xfrm>
          <a:prstGeom prst="rect">
            <a:avLst/>
          </a:prstGeom>
          <a:noFill/>
          <a:ln/>
        </p:spPr>
        <p:txBody>
          <a:bodyPr wrap="square" rtlCol="0" anchor="ctr"/>
          <a:lstStyle/>
          <a:p>
            <a:pPr marL="0" indent="0">
              <a:buNone/>
            </a:pPr>
            <a:r>
              <a:rPr lang="en-US" sz="1100" dirty="0">
                <a:solidFill>
                  <a:srgbClr val="D8F3DC"/>
                </a:solidFill>
                <a:latin typeface="Calibri" pitchFamily="34" charset="0"/>
                <a:ea typeface="Calibri" pitchFamily="34" charset="-122"/>
                <a:cs typeface="Calibri" pitchFamily="34" charset="-120"/>
              </a:rPr>
              <a:t>Language delay → plans under-developed; pre-conceptual thinking continued </a:t>
            </a:r>
            <a:r>
              <a:rPr lang="en-US" sz="1100" b="1" dirty="0">
                <a:solidFill>
                  <a:srgbClr val="D8F3DC"/>
                </a:solidFill>
                <a:latin typeface="Calibri" pitchFamily="34" charset="0"/>
                <a:ea typeface="Calibri" pitchFamily="34" charset="-122"/>
                <a:cs typeface="Calibri" pitchFamily="34" charset="-120"/>
              </a:rPr>
              <a:t>(Inhelder &amp; Piaget, 1958)</a:t>
            </a:r>
            <a:endParaRPr lang="en-US" sz="1100" b="1" dirty="0"/>
          </a:p>
        </p:txBody>
      </p:sp>
      <p:sp>
        <p:nvSpPr>
          <p:cNvPr id="26" name="Shape 24"/>
          <p:cNvSpPr/>
          <p:nvPr/>
        </p:nvSpPr>
        <p:spPr>
          <a:xfrm>
            <a:off x="4983480" y="4105656"/>
            <a:ext cx="3703320" cy="566928"/>
          </a:xfrm>
          <a:prstGeom prst="roundRect">
            <a:avLst>
              <a:gd name="adj" fmla="val 12903"/>
            </a:avLst>
          </a:prstGeom>
          <a:solidFill>
            <a:srgbClr val="1D4E6B"/>
          </a:solidFill>
          <a:ln w="12700">
            <a:solidFill>
              <a:srgbClr val="52B788"/>
            </a:solidFill>
            <a:prstDash val="solid"/>
          </a:ln>
        </p:spPr>
        <p:txBody>
          <a:bodyPr/>
          <a:lstStyle/>
          <a:p>
            <a:endParaRPr lang="en-GB" dirty="0"/>
          </a:p>
        </p:txBody>
      </p:sp>
      <p:sp>
        <p:nvSpPr>
          <p:cNvPr id="27" name="Text 25"/>
          <p:cNvSpPr/>
          <p:nvPr/>
        </p:nvSpPr>
        <p:spPr>
          <a:xfrm>
            <a:off x="5074920" y="4151376"/>
            <a:ext cx="3520440" cy="475488"/>
          </a:xfrm>
          <a:prstGeom prst="rect">
            <a:avLst/>
          </a:prstGeom>
          <a:noFill/>
          <a:ln/>
        </p:spPr>
        <p:txBody>
          <a:bodyPr wrap="square" rtlCol="0" anchor="ctr"/>
          <a:lstStyle/>
          <a:p>
            <a:pPr marL="0" indent="0">
              <a:buNone/>
            </a:pPr>
            <a:r>
              <a:rPr lang="en-US" sz="1100" dirty="0">
                <a:solidFill>
                  <a:srgbClr val="D8F3DC"/>
                </a:solidFill>
                <a:latin typeface="Calibri" pitchFamily="34" charset="0"/>
                <a:ea typeface="Calibri" pitchFamily="34" charset="-122"/>
                <a:cs typeface="Calibri" pitchFamily="34" charset="-120"/>
              </a:rPr>
              <a:t>Anxiety → cognitive resources diverted; equilibration disrupted </a:t>
            </a:r>
            <a:r>
              <a:rPr lang="en-US" sz="1100" b="1" dirty="0">
                <a:solidFill>
                  <a:srgbClr val="D8F3DC"/>
                </a:solidFill>
                <a:latin typeface="Calibri" pitchFamily="34" charset="0"/>
                <a:ea typeface="Calibri" pitchFamily="34" charset="-122"/>
                <a:cs typeface="Calibri" pitchFamily="34" charset="-120"/>
              </a:rPr>
              <a:t>(Gerhardt, 2004)</a:t>
            </a:r>
            <a:endParaRPr lang="en-US" sz="1100" b="1" dirty="0"/>
          </a:p>
        </p:txBody>
      </p:sp>
      <p:sp>
        <p:nvSpPr>
          <p:cNvPr id="28" name="Text 26"/>
          <p:cNvSpPr/>
          <p:nvPr/>
        </p:nvSpPr>
        <p:spPr>
          <a:xfrm>
            <a:off x="274320" y="4892040"/>
            <a:ext cx="8595360" cy="201168"/>
          </a:xfrm>
          <a:prstGeom prst="rect">
            <a:avLst/>
          </a:prstGeom>
          <a:noFill/>
          <a:ln/>
        </p:spPr>
        <p:txBody>
          <a:bodyPr wrap="square" rtlCol="0" anchor="ctr"/>
          <a:lstStyle/>
          <a:p>
            <a:pPr marL="0" indent="0">
              <a:buNone/>
            </a:pP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FFE"/>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B3A4B"/>
          </a:solidFill>
          <a:ln w="12700">
            <a:solidFill>
              <a:srgbClr val="1B3A4B"/>
            </a:solidFill>
            <a:prstDash val="solid"/>
          </a:ln>
        </p:spPr>
        <p:txBody>
          <a:bodyPr/>
          <a:lstStyle/>
          <a:p>
            <a:endParaRPr lang="en-GB" dirty="0"/>
          </a:p>
        </p:txBody>
      </p:sp>
      <p:sp>
        <p:nvSpPr>
          <p:cNvPr id="3" name="Text 1"/>
          <p:cNvSpPr/>
          <p:nvPr/>
        </p:nvSpPr>
        <p:spPr>
          <a:xfrm>
            <a:off x="274320" y="0"/>
            <a:ext cx="8595360" cy="68580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Nature &amp; Nurture: Isaac's Development</a:t>
            </a:r>
            <a:endParaRPr lang="en-US" sz="2200" dirty="0"/>
          </a:p>
        </p:txBody>
      </p:sp>
      <p:sp>
        <p:nvSpPr>
          <p:cNvPr id="4" name="Shape 2"/>
          <p:cNvSpPr/>
          <p:nvPr/>
        </p:nvSpPr>
        <p:spPr>
          <a:xfrm>
            <a:off x="3566160" y="2057400"/>
            <a:ext cx="2011680" cy="1005840"/>
          </a:xfrm>
          <a:prstGeom prst="ellipse">
            <a:avLst/>
          </a:prstGeom>
          <a:solidFill>
            <a:srgbClr val="E9C46A"/>
          </a:solidFill>
          <a:ln w="12700">
            <a:solidFill>
              <a:srgbClr val="E9C46A"/>
            </a:solidFill>
            <a:prstDash val="solid"/>
          </a:ln>
        </p:spPr>
        <p:txBody>
          <a:bodyPr/>
          <a:lstStyle/>
          <a:p>
            <a:endParaRPr lang="en-GB" dirty="0"/>
          </a:p>
        </p:txBody>
      </p:sp>
      <p:sp>
        <p:nvSpPr>
          <p:cNvPr id="5" name="Text 3"/>
          <p:cNvSpPr/>
          <p:nvPr/>
        </p:nvSpPr>
        <p:spPr>
          <a:xfrm>
            <a:off x="3566160" y="2057400"/>
            <a:ext cx="2011680" cy="1005840"/>
          </a:xfrm>
          <a:prstGeom prst="rect">
            <a:avLst/>
          </a:prstGeom>
          <a:noFill/>
          <a:ln/>
        </p:spPr>
        <p:txBody>
          <a:bodyPr wrap="square" rtlCol="0" anchor="ctr"/>
          <a:lstStyle/>
          <a:p>
            <a:pPr marL="0" indent="0" algn="ctr">
              <a:buNone/>
            </a:pPr>
            <a:r>
              <a:rPr lang="en-US" sz="1200" b="1" dirty="0">
                <a:solidFill>
                  <a:srgbClr val="1B3A4B"/>
                </a:solidFill>
                <a:latin typeface="Cambria" pitchFamily="34" charset="0"/>
                <a:ea typeface="Cambria" pitchFamily="34" charset="-122"/>
                <a:cs typeface="Cambria" pitchFamily="34" charset="-120"/>
              </a:rPr>
              <a:t>ISAAC'S</a:t>
            </a:r>
            <a:endParaRPr lang="en-US" sz="1200" dirty="0"/>
          </a:p>
          <a:p>
            <a:pPr marL="0" indent="0" algn="ctr">
              <a:buNone/>
            </a:pPr>
            <a:r>
              <a:rPr lang="en-US" sz="1200" b="1" dirty="0">
                <a:solidFill>
                  <a:srgbClr val="1B3A4B"/>
                </a:solidFill>
                <a:latin typeface="Cambria" pitchFamily="34" charset="0"/>
                <a:ea typeface="Cambria" pitchFamily="34" charset="-122"/>
                <a:cs typeface="Cambria" pitchFamily="34" charset="-120"/>
              </a:rPr>
              <a:t>DEVELOPMENT</a:t>
            </a:r>
            <a:endParaRPr lang="en-US" sz="1200" dirty="0"/>
          </a:p>
        </p:txBody>
      </p:sp>
      <p:sp>
        <p:nvSpPr>
          <p:cNvPr id="6" name="Shape 4"/>
          <p:cNvSpPr/>
          <p:nvPr/>
        </p:nvSpPr>
        <p:spPr>
          <a:xfrm>
            <a:off x="274320" y="822960"/>
            <a:ext cx="3017520" cy="4023360"/>
          </a:xfrm>
          <a:prstGeom prst="roundRect">
            <a:avLst>
              <a:gd name="adj" fmla="val 3636"/>
            </a:avLst>
          </a:prstGeom>
          <a:solidFill>
            <a:srgbClr val="D8F3DC"/>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7" name="Text 5"/>
          <p:cNvSpPr/>
          <p:nvPr/>
        </p:nvSpPr>
        <p:spPr>
          <a:xfrm>
            <a:off x="411480" y="914400"/>
            <a:ext cx="2743200" cy="365760"/>
          </a:xfrm>
          <a:prstGeom prst="rect">
            <a:avLst/>
          </a:prstGeom>
          <a:noFill/>
          <a:ln/>
        </p:spPr>
        <p:txBody>
          <a:bodyPr wrap="square" rtlCol="0" anchor="ctr"/>
          <a:lstStyle/>
          <a:p>
            <a:pPr marL="0" indent="0">
              <a:buNone/>
            </a:pPr>
            <a:r>
              <a:rPr lang="en-US" sz="1600" b="1" dirty="0">
                <a:solidFill>
                  <a:srgbClr val="2D6A4F"/>
                </a:solidFill>
                <a:latin typeface="Cambria" pitchFamily="34" charset="0"/>
                <a:ea typeface="Cambria" pitchFamily="34" charset="-122"/>
                <a:cs typeface="Cambria" pitchFamily="34" charset="-120"/>
              </a:rPr>
              <a:t>🧬  NATURE</a:t>
            </a:r>
            <a:endParaRPr lang="en-US" sz="1600" dirty="0"/>
          </a:p>
        </p:txBody>
      </p:sp>
      <p:sp>
        <p:nvSpPr>
          <p:cNvPr id="8" name="Text 6"/>
          <p:cNvSpPr/>
          <p:nvPr/>
        </p:nvSpPr>
        <p:spPr>
          <a:xfrm>
            <a:off x="411480" y="1261872"/>
            <a:ext cx="2743200" cy="274320"/>
          </a:xfrm>
          <a:prstGeom prst="rect">
            <a:avLst/>
          </a:prstGeom>
          <a:noFill/>
          <a:ln/>
        </p:spPr>
        <p:txBody>
          <a:bodyPr wrap="square" rtlCol="0" anchor="ctr"/>
          <a:lstStyle/>
          <a:p>
            <a:pPr marL="0" indent="0">
              <a:buNone/>
            </a:pPr>
            <a:r>
              <a:rPr lang="en-US" sz="1200" i="1" dirty="0">
                <a:solidFill>
                  <a:srgbClr val="4A7C6F"/>
                </a:solidFill>
                <a:latin typeface="Calibri" pitchFamily="34" charset="0"/>
                <a:ea typeface="Calibri" pitchFamily="34" charset="-122"/>
                <a:cs typeface="Calibri" pitchFamily="34" charset="-120"/>
              </a:rPr>
              <a:t>Biological Influences</a:t>
            </a:r>
            <a:endParaRPr lang="en-US" sz="1200" dirty="0"/>
          </a:p>
        </p:txBody>
      </p:sp>
      <p:sp>
        <p:nvSpPr>
          <p:cNvPr id="9" name="Text 7"/>
          <p:cNvSpPr/>
          <p:nvPr/>
        </p:nvSpPr>
        <p:spPr>
          <a:xfrm>
            <a:off x="411480" y="1572768"/>
            <a:ext cx="2743200" cy="566928"/>
          </a:xfrm>
          <a:prstGeom prst="rect">
            <a:avLst/>
          </a:prstGeom>
          <a:noFill/>
          <a:ln/>
        </p:spPr>
        <p:txBody>
          <a:bodyPr wrap="square" rtlCol="0" anchor="ctr"/>
          <a:lstStyle/>
          <a:p>
            <a:r>
              <a:rPr lang="en-US" sz="1100" b="1" dirty="0">
                <a:solidFill>
                  <a:srgbClr val="52B788"/>
                </a:solidFill>
                <a:latin typeface="Calibri" pitchFamily="34" charset="0"/>
                <a:ea typeface="Calibri" pitchFamily="34" charset="-122"/>
                <a:cs typeface="Calibri" pitchFamily="34" charset="-120"/>
              </a:rPr>
              <a:t>▸  </a:t>
            </a:r>
            <a:r>
              <a:rPr lang="en-GB" sz="1100" dirty="0"/>
              <a:t>Personality affects how strongly a child reacts to changes (McLeod, 2023).</a:t>
            </a:r>
            <a:endParaRPr lang="en-US" sz="1100" dirty="0"/>
          </a:p>
        </p:txBody>
      </p:sp>
      <p:sp>
        <p:nvSpPr>
          <p:cNvPr id="10" name="Text 8"/>
          <p:cNvSpPr/>
          <p:nvPr/>
        </p:nvSpPr>
        <p:spPr>
          <a:xfrm>
            <a:off x="411480" y="2231136"/>
            <a:ext cx="2743200" cy="566928"/>
          </a:xfrm>
          <a:prstGeom prst="rect">
            <a:avLst/>
          </a:prstGeom>
          <a:noFill/>
          <a:ln/>
        </p:spPr>
        <p:txBody>
          <a:bodyPr wrap="square" rtlCol="0" anchor="ctr"/>
          <a:lstStyle/>
          <a:p>
            <a:r>
              <a:rPr lang="en-US" sz="1100" b="1" dirty="0">
                <a:solidFill>
                  <a:srgbClr val="52B788"/>
                </a:solidFill>
                <a:latin typeface="Calibri" pitchFamily="34" charset="0"/>
                <a:ea typeface="Calibri" pitchFamily="34" charset="-122"/>
                <a:cs typeface="Calibri" pitchFamily="34" charset="-120"/>
              </a:rPr>
              <a:t>▸  </a:t>
            </a:r>
            <a:r>
              <a:rPr lang="en-GB" sz="1100" dirty="0"/>
              <a:t>Early brain growth affects the ability to control emotions and behaviour (Gerhardt, 2004).</a:t>
            </a:r>
            <a:endParaRPr lang="en-US" sz="1100" dirty="0"/>
          </a:p>
        </p:txBody>
      </p:sp>
      <p:sp>
        <p:nvSpPr>
          <p:cNvPr id="11" name="Text 9"/>
          <p:cNvSpPr/>
          <p:nvPr/>
        </p:nvSpPr>
        <p:spPr>
          <a:xfrm>
            <a:off x="411480" y="2889504"/>
            <a:ext cx="2743200" cy="566928"/>
          </a:xfrm>
          <a:prstGeom prst="rect">
            <a:avLst/>
          </a:prstGeom>
          <a:noFill/>
          <a:ln/>
        </p:spPr>
        <p:txBody>
          <a:bodyPr wrap="square" rtlCol="0" anchor="ctr"/>
          <a:lstStyle/>
          <a:p>
            <a:r>
              <a:rPr lang="en-US" sz="1100" b="1" dirty="0">
                <a:solidFill>
                  <a:srgbClr val="52B788"/>
                </a:solidFill>
                <a:latin typeface="Calibri" pitchFamily="34" charset="0"/>
                <a:ea typeface="Calibri" pitchFamily="34" charset="-122"/>
                <a:cs typeface="Calibri" pitchFamily="34" charset="-120"/>
              </a:rPr>
              <a:t>▸  </a:t>
            </a:r>
            <a:r>
              <a:rPr lang="en-GB" sz="1100" dirty="0"/>
              <a:t>Inherited risk of anxiety can be connected to the mother’s mental health (Gerhardt, 2004).</a:t>
            </a:r>
            <a:endParaRPr lang="en-US" sz="1100" dirty="0"/>
          </a:p>
        </p:txBody>
      </p:sp>
      <p:sp>
        <p:nvSpPr>
          <p:cNvPr id="12" name="Text 10"/>
          <p:cNvSpPr/>
          <p:nvPr/>
        </p:nvSpPr>
        <p:spPr>
          <a:xfrm>
            <a:off x="411480" y="3547872"/>
            <a:ext cx="2743200" cy="566928"/>
          </a:xfrm>
          <a:prstGeom prst="rect">
            <a:avLst/>
          </a:prstGeom>
          <a:noFill/>
          <a:ln/>
        </p:spPr>
        <p:txBody>
          <a:bodyPr wrap="square" rtlCol="0" anchor="ctr"/>
          <a:lstStyle/>
          <a:p>
            <a:r>
              <a:rPr lang="en-US" sz="1100" b="1" dirty="0">
                <a:solidFill>
                  <a:srgbClr val="52B788"/>
                </a:solidFill>
                <a:latin typeface="Calibri" pitchFamily="34" charset="0"/>
                <a:ea typeface="Calibri" pitchFamily="34" charset="-122"/>
                <a:cs typeface="Calibri" pitchFamily="34" charset="-120"/>
              </a:rPr>
              <a:t>▸  </a:t>
            </a:r>
            <a:r>
              <a:rPr lang="en-GB" sz="1100" dirty="0"/>
              <a:t>Brain and body development support readiness for Piaget’s stages (Piaget, 1936).</a:t>
            </a:r>
          </a:p>
          <a:p>
            <a:pPr marL="0" indent="0">
              <a:buNone/>
            </a:pPr>
            <a:endParaRPr lang="en-US" sz="1100" dirty="0"/>
          </a:p>
        </p:txBody>
      </p:sp>
      <p:sp>
        <p:nvSpPr>
          <p:cNvPr id="13" name="Shape 11"/>
          <p:cNvSpPr/>
          <p:nvPr/>
        </p:nvSpPr>
        <p:spPr>
          <a:xfrm>
            <a:off x="5852160" y="822960"/>
            <a:ext cx="3017520" cy="4023360"/>
          </a:xfrm>
          <a:prstGeom prst="roundRect">
            <a:avLst>
              <a:gd name="adj" fmla="val 3636"/>
            </a:avLst>
          </a:prstGeom>
          <a:solidFill>
            <a:srgbClr val="E8F5E9"/>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14" name="Text 12"/>
          <p:cNvSpPr/>
          <p:nvPr/>
        </p:nvSpPr>
        <p:spPr>
          <a:xfrm>
            <a:off x="5989320" y="914400"/>
            <a:ext cx="2743200" cy="365760"/>
          </a:xfrm>
          <a:prstGeom prst="rect">
            <a:avLst/>
          </a:prstGeom>
          <a:noFill/>
          <a:ln/>
        </p:spPr>
        <p:txBody>
          <a:bodyPr wrap="square" rtlCol="0" anchor="ctr"/>
          <a:lstStyle/>
          <a:p>
            <a:pPr marL="0" indent="0">
              <a:buNone/>
            </a:pPr>
            <a:r>
              <a:rPr lang="en-US" sz="1600" b="1" dirty="0">
                <a:solidFill>
                  <a:srgbClr val="2D6A4F"/>
                </a:solidFill>
                <a:latin typeface="Cambria" pitchFamily="34" charset="0"/>
                <a:ea typeface="Cambria" pitchFamily="34" charset="-122"/>
                <a:cs typeface="Cambria" pitchFamily="34" charset="-120"/>
              </a:rPr>
              <a:t>🌱  NURTURE</a:t>
            </a:r>
            <a:endParaRPr lang="en-US" sz="1600" dirty="0"/>
          </a:p>
        </p:txBody>
      </p:sp>
      <p:sp>
        <p:nvSpPr>
          <p:cNvPr id="15" name="Text 13"/>
          <p:cNvSpPr/>
          <p:nvPr/>
        </p:nvSpPr>
        <p:spPr>
          <a:xfrm>
            <a:off x="5989320" y="1261872"/>
            <a:ext cx="2743200" cy="274320"/>
          </a:xfrm>
          <a:prstGeom prst="rect">
            <a:avLst/>
          </a:prstGeom>
          <a:noFill/>
          <a:ln/>
        </p:spPr>
        <p:txBody>
          <a:bodyPr wrap="square" rtlCol="0" anchor="ctr"/>
          <a:lstStyle/>
          <a:p>
            <a:pPr marL="0" indent="0">
              <a:buNone/>
            </a:pPr>
            <a:r>
              <a:rPr lang="en-US" sz="1200" i="1" dirty="0">
                <a:solidFill>
                  <a:srgbClr val="4A7C6F"/>
                </a:solidFill>
                <a:latin typeface="Calibri" pitchFamily="34" charset="0"/>
                <a:ea typeface="Calibri" pitchFamily="34" charset="-122"/>
                <a:cs typeface="Calibri" pitchFamily="34" charset="-120"/>
              </a:rPr>
              <a:t>Environmental Influences</a:t>
            </a:r>
            <a:endParaRPr lang="en-US" sz="1200" dirty="0"/>
          </a:p>
        </p:txBody>
      </p:sp>
      <p:sp>
        <p:nvSpPr>
          <p:cNvPr id="16" name="Text 14"/>
          <p:cNvSpPr/>
          <p:nvPr/>
        </p:nvSpPr>
        <p:spPr>
          <a:xfrm>
            <a:off x="5989320" y="1572768"/>
            <a:ext cx="2743200" cy="566928"/>
          </a:xfrm>
          <a:prstGeom prst="rect">
            <a:avLst/>
          </a:prstGeom>
          <a:noFill/>
          <a:ln/>
        </p:spPr>
        <p:txBody>
          <a:bodyPr wrap="square" rtlCol="0" anchor="ctr"/>
          <a:lstStyle/>
          <a:p>
            <a:r>
              <a:rPr lang="en-US" sz="1100" b="1" dirty="0">
                <a:solidFill>
                  <a:srgbClr val="2D6A4F"/>
                </a:solidFill>
                <a:latin typeface="Calibri" pitchFamily="34" charset="0"/>
                <a:ea typeface="Calibri" pitchFamily="34" charset="-122"/>
                <a:cs typeface="Calibri" pitchFamily="34" charset="-120"/>
              </a:rPr>
              <a:t>▸  </a:t>
            </a:r>
            <a:r>
              <a:rPr lang="en-GB" sz="1100" dirty="0"/>
              <a:t>Unstable care interferes with building mental patterns (Piaget, 1936).</a:t>
            </a:r>
            <a:endParaRPr lang="en-US" sz="1100" dirty="0"/>
          </a:p>
        </p:txBody>
      </p:sp>
      <p:sp>
        <p:nvSpPr>
          <p:cNvPr id="17" name="Text 15"/>
          <p:cNvSpPr/>
          <p:nvPr/>
        </p:nvSpPr>
        <p:spPr>
          <a:xfrm>
            <a:off x="5989320" y="2231136"/>
            <a:ext cx="2743200" cy="566928"/>
          </a:xfrm>
          <a:prstGeom prst="rect">
            <a:avLst/>
          </a:prstGeom>
          <a:noFill/>
          <a:ln/>
        </p:spPr>
        <p:txBody>
          <a:bodyPr wrap="square" rtlCol="0" anchor="ctr"/>
          <a:lstStyle/>
          <a:p>
            <a:r>
              <a:rPr lang="en-US" sz="1100" b="1" dirty="0">
                <a:solidFill>
                  <a:srgbClr val="2D6A4F"/>
                </a:solidFill>
                <a:latin typeface="Calibri" pitchFamily="34" charset="0"/>
                <a:ea typeface="Calibri" pitchFamily="34" charset="-122"/>
                <a:cs typeface="Calibri" pitchFamily="34" charset="-120"/>
              </a:rPr>
              <a:t>▸  </a:t>
            </a:r>
            <a:r>
              <a:rPr lang="en-GB" sz="1100" dirty="0"/>
              <a:t>Maternal depression limits responsive, language-rich interaction (Buckley, 2003).</a:t>
            </a:r>
            <a:endParaRPr lang="en-US" sz="1100" dirty="0"/>
          </a:p>
        </p:txBody>
      </p:sp>
      <p:sp>
        <p:nvSpPr>
          <p:cNvPr id="18" name="Text 16"/>
          <p:cNvSpPr/>
          <p:nvPr/>
        </p:nvSpPr>
        <p:spPr>
          <a:xfrm>
            <a:off x="5989320" y="2889504"/>
            <a:ext cx="2743200" cy="566928"/>
          </a:xfrm>
          <a:prstGeom prst="rect">
            <a:avLst/>
          </a:prstGeom>
          <a:noFill/>
          <a:ln/>
        </p:spPr>
        <p:txBody>
          <a:bodyPr wrap="square" rtlCol="0" anchor="ctr"/>
          <a:lstStyle/>
          <a:p>
            <a:r>
              <a:rPr lang="en-US" sz="1100" b="1" dirty="0">
                <a:solidFill>
                  <a:srgbClr val="2D6A4F"/>
                </a:solidFill>
                <a:latin typeface="Calibri" pitchFamily="34" charset="0"/>
                <a:ea typeface="Calibri" pitchFamily="34" charset="-122"/>
                <a:cs typeface="Calibri" pitchFamily="34" charset="-120"/>
              </a:rPr>
              <a:t>▸  </a:t>
            </a:r>
            <a:r>
              <a:rPr lang="en-GB" sz="1100" dirty="0"/>
              <a:t>Lack of social contact reduces learning support from others and weakens thinking development (Vygotsky, 1978).</a:t>
            </a:r>
            <a:endParaRPr lang="en-US" sz="1100" dirty="0"/>
          </a:p>
        </p:txBody>
      </p:sp>
      <p:sp>
        <p:nvSpPr>
          <p:cNvPr id="19" name="Text 17"/>
          <p:cNvSpPr/>
          <p:nvPr/>
        </p:nvSpPr>
        <p:spPr>
          <a:xfrm>
            <a:off x="5989320" y="3547872"/>
            <a:ext cx="2743200" cy="566928"/>
          </a:xfrm>
          <a:prstGeom prst="rect">
            <a:avLst/>
          </a:prstGeom>
          <a:noFill/>
          <a:ln/>
        </p:spPr>
        <p:txBody>
          <a:bodyPr wrap="square" rtlCol="0" anchor="ctr"/>
          <a:lstStyle/>
          <a:p>
            <a:r>
              <a:rPr lang="en-US" sz="1100" b="1" dirty="0">
                <a:solidFill>
                  <a:srgbClr val="2D6A4F"/>
                </a:solidFill>
                <a:latin typeface="Calibri" pitchFamily="34" charset="0"/>
                <a:ea typeface="Calibri" pitchFamily="34" charset="-122"/>
                <a:cs typeface="Calibri" pitchFamily="34" charset="-120"/>
              </a:rPr>
              <a:t>▸  </a:t>
            </a:r>
            <a:r>
              <a:rPr lang="en-GB" sz="1100" dirty="0"/>
              <a:t>Stress from moving increases cortisol, which can affect brain development (Gerhardt, 2004).</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FFE"/>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2D6A4F"/>
          </a:solidFill>
          <a:ln w="12700">
            <a:solidFill>
              <a:srgbClr val="2D6A4F"/>
            </a:solidFill>
            <a:prstDash val="solid"/>
          </a:ln>
        </p:spPr>
        <p:txBody>
          <a:bodyPr/>
          <a:lstStyle/>
          <a:p>
            <a:endParaRPr lang="en-GB" dirty="0"/>
          </a:p>
        </p:txBody>
      </p:sp>
      <p:sp>
        <p:nvSpPr>
          <p:cNvPr id="3" name="Text 1"/>
          <p:cNvSpPr/>
          <p:nvPr/>
        </p:nvSpPr>
        <p:spPr>
          <a:xfrm>
            <a:off x="274320" y="0"/>
            <a:ext cx="8595360" cy="685800"/>
          </a:xfrm>
          <a:prstGeom prst="rect">
            <a:avLst/>
          </a:prstGeom>
          <a:noFill/>
          <a:ln/>
        </p:spPr>
        <p:txBody>
          <a:bodyPr wrap="square" rtlCol="0" anchor="ctr"/>
          <a:lstStyle/>
          <a:p>
            <a:pPr marL="0" indent="0">
              <a:buNone/>
            </a:pPr>
            <a:r>
              <a:rPr lang="en-US" sz="2100" b="1" dirty="0">
                <a:solidFill>
                  <a:srgbClr val="FFFFFF"/>
                </a:solidFill>
                <a:latin typeface="Cambria" pitchFamily="34" charset="0"/>
                <a:ea typeface="Cambria" pitchFamily="34" charset="-122"/>
                <a:cs typeface="Cambria" pitchFamily="34" charset="-120"/>
              </a:rPr>
              <a:t>Theory-Informed Support Plan for Isaac</a:t>
            </a:r>
            <a:endParaRPr lang="en-US" sz="2100" dirty="0"/>
          </a:p>
        </p:txBody>
      </p:sp>
      <p:sp>
        <p:nvSpPr>
          <p:cNvPr id="4" name="Text 2"/>
          <p:cNvSpPr/>
          <p:nvPr/>
        </p:nvSpPr>
        <p:spPr>
          <a:xfrm>
            <a:off x="365760" y="749808"/>
            <a:ext cx="8229600" cy="274320"/>
          </a:xfrm>
          <a:prstGeom prst="rect">
            <a:avLst/>
          </a:prstGeom>
          <a:noFill/>
          <a:ln/>
        </p:spPr>
        <p:txBody>
          <a:bodyPr wrap="square" rtlCol="0" anchor="ctr"/>
          <a:lstStyle/>
          <a:p>
            <a:pPr marL="0" indent="0">
              <a:buNone/>
            </a:pPr>
            <a:r>
              <a:rPr lang="en-US" sz="1000" b="1" kern="0" spc="300" dirty="0">
                <a:solidFill>
                  <a:srgbClr val="4A7C6F"/>
                </a:solidFill>
                <a:latin typeface="Calibri" pitchFamily="34" charset="0"/>
                <a:ea typeface="Calibri" pitchFamily="34" charset="-122"/>
                <a:cs typeface="Calibri" pitchFamily="34" charset="-120"/>
              </a:rPr>
              <a:t>PIAGET-INFORMED INTERVENTIONS</a:t>
            </a:r>
            <a:endParaRPr lang="en-US" sz="1000" dirty="0"/>
          </a:p>
        </p:txBody>
      </p:sp>
      <p:sp>
        <p:nvSpPr>
          <p:cNvPr id="5" name="Shape 3"/>
          <p:cNvSpPr/>
          <p:nvPr/>
        </p:nvSpPr>
        <p:spPr>
          <a:xfrm>
            <a:off x="274320" y="1078992"/>
            <a:ext cx="4114800" cy="1170432"/>
          </a:xfrm>
          <a:prstGeom prst="roundRect">
            <a:avLst>
              <a:gd name="adj" fmla="val 7813"/>
            </a:avLst>
          </a:prstGeom>
          <a:solidFill>
            <a:srgbClr val="FFFFFF"/>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6" name="Shape 4"/>
          <p:cNvSpPr/>
          <p:nvPr/>
        </p:nvSpPr>
        <p:spPr>
          <a:xfrm>
            <a:off x="365760" y="1188720"/>
            <a:ext cx="384048" cy="384048"/>
          </a:xfrm>
          <a:prstGeom prst="ellipse">
            <a:avLst/>
          </a:prstGeom>
          <a:solidFill>
            <a:srgbClr val="1B3A4B"/>
          </a:solidFill>
          <a:ln w="12700">
            <a:solidFill>
              <a:srgbClr val="1B3A4B"/>
            </a:solidFill>
            <a:prstDash val="solid"/>
          </a:ln>
        </p:spPr>
        <p:txBody>
          <a:bodyPr/>
          <a:lstStyle/>
          <a:p>
            <a:endParaRPr lang="en-GB" dirty="0"/>
          </a:p>
        </p:txBody>
      </p:sp>
      <p:sp>
        <p:nvSpPr>
          <p:cNvPr id="7" name="Text 5"/>
          <p:cNvSpPr/>
          <p:nvPr/>
        </p:nvSpPr>
        <p:spPr>
          <a:xfrm>
            <a:off x="365760" y="1188720"/>
            <a:ext cx="384048" cy="384048"/>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01</a:t>
            </a:r>
            <a:endParaRPr lang="en-US" sz="1000" dirty="0"/>
          </a:p>
        </p:txBody>
      </p:sp>
      <p:sp>
        <p:nvSpPr>
          <p:cNvPr id="8" name="Text 6"/>
          <p:cNvSpPr/>
          <p:nvPr/>
        </p:nvSpPr>
        <p:spPr>
          <a:xfrm>
            <a:off x="841248" y="1170432"/>
            <a:ext cx="3419856" cy="274320"/>
          </a:xfrm>
          <a:prstGeom prst="rect">
            <a:avLst/>
          </a:prstGeom>
          <a:noFill/>
          <a:ln/>
        </p:spPr>
        <p:txBody>
          <a:bodyPr wrap="square" rtlCol="0" anchor="ctr"/>
          <a:lstStyle/>
          <a:p>
            <a:pPr marL="0" indent="0">
              <a:buNone/>
            </a:pPr>
            <a:r>
              <a:rPr lang="en-US" sz="1300" b="1" dirty="0">
                <a:solidFill>
                  <a:srgbClr val="2D6A4F"/>
                </a:solidFill>
                <a:latin typeface="Cambria" pitchFamily="34" charset="0"/>
                <a:ea typeface="Cambria" pitchFamily="34" charset="-122"/>
                <a:cs typeface="Cambria" pitchFamily="34" charset="-120"/>
              </a:rPr>
              <a:t>Play-Based Learning</a:t>
            </a:r>
            <a:endParaRPr lang="en-US" sz="1300" dirty="0"/>
          </a:p>
        </p:txBody>
      </p:sp>
      <p:sp>
        <p:nvSpPr>
          <p:cNvPr id="9" name="Text 7"/>
          <p:cNvSpPr/>
          <p:nvPr/>
        </p:nvSpPr>
        <p:spPr>
          <a:xfrm>
            <a:off x="411480" y="1481328"/>
            <a:ext cx="3840480" cy="530352"/>
          </a:xfrm>
          <a:prstGeom prst="rect">
            <a:avLst/>
          </a:prstGeom>
          <a:noFill/>
          <a:ln/>
        </p:spPr>
        <p:txBody>
          <a:bodyPr wrap="square" rtlCol="0" anchor="ctr"/>
          <a:lstStyle/>
          <a:p>
            <a:r>
              <a:rPr lang="en-US" sz="1100" dirty="0">
                <a:solidFill>
                  <a:srgbClr val="1B3A4B"/>
                </a:solidFill>
                <a:latin typeface="Calibri" pitchFamily="34" charset="0"/>
                <a:ea typeface="Calibri" pitchFamily="34" charset="-122"/>
                <a:cs typeface="Calibri" pitchFamily="34" charset="-120"/>
              </a:rPr>
              <a:t>        </a:t>
            </a:r>
            <a:r>
              <a:rPr lang="en-GB" sz="1100" dirty="0"/>
              <a:t>Structured play like role play and building helps children develop thinking skills says play is key for learning at this stage.</a:t>
            </a:r>
            <a:endParaRPr lang="en-US" sz="1100" dirty="0"/>
          </a:p>
        </p:txBody>
      </p:sp>
      <p:sp>
        <p:nvSpPr>
          <p:cNvPr id="10" name="Text 8"/>
          <p:cNvSpPr/>
          <p:nvPr/>
        </p:nvSpPr>
        <p:spPr>
          <a:xfrm>
            <a:off x="411480" y="2029968"/>
            <a:ext cx="3840480" cy="182880"/>
          </a:xfrm>
          <a:prstGeom prst="rect">
            <a:avLst/>
          </a:prstGeom>
          <a:noFill/>
          <a:ln/>
        </p:spPr>
        <p:txBody>
          <a:bodyPr wrap="square" rtlCol="0" anchor="ctr"/>
          <a:lstStyle/>
          <a:p>
            <a:pPr marL="0" indent="0">
              <a:buNone/>
            </a:pPr>
            <a:r>
              <a:rPr lang="en-US" sz="1000" i="1" dirty="0">
                <a:solidFill>
                  <a:srgbClr val="4A7C6F"/>
                </a:solidFill>
                <a:latin typeface="Calibri" pitchFamily="34" charset="0"/>
                <a:ea typeface="Calibri" pitchFamily="34" charset="-122"/>
                <a:cs typeface="Calibri" pitchFamily="34" charset="-120"/>
              </a:rPr>
              <a:t>🔗 Schema formation — Piaget (1936)</a:t>
            </a:r>
            <a:endParaRPr lang="en-US" sz="1000" dirty="0"/>
          </a:p>
        </p:txBody>
      </p:sp>
      <p:sp>
        <p:nvSpPr>
          <p:cNvPr id="11" name="Shape 9"/>
          <p:cNvSpPr/>
          <p:nvPr/>
        </p:nvSpPr>
        <p:spPr>
          <a:xfrm>
            <a:off x="4709160" y="1078992"/>
            <a:ext cx="4114800" cy="1170432"/>
          </a:xfrm>
          <a:prstGeom prst="roundRect">
            <a:avLst>
              <a:gd name="adj" fmla="val 7813"/>
            </a:avLst>
          </a:prstGeom>
          <a:solidFill>
            <a:srgbClr val="FFFFFF"/>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12" name="Shape 10"/>
          <p:cNvSpPr/>
          <p:nvPr/>
        </p:nvSpPr>
        <p:spPr>
          <a:xfrm>
            <a:off x="4800600" y="1188720"/>
            <a:ext cx="384048" cy="384048"/>
          </a:xfrm>
          <a:prstGeom prst="ellipse">
            <a:avLst/>
          </a:prstGeom>
          <a:solidFill>
            <a:srgbClr val="1B3A4B"/>
          </a:solidFill>
          <a:ln w="12700">
            <a:solidFill>
              <a:srgbClr val="1B3A4B"/>
            </a:solidFill>
            <a:prstDash val="solid"/>
          </a:ln>
        </p:spPr>
        <p:txBody>
          <a:bodyPr/>
          <a:lstStyle/>
          <a:p>
            <a:endParaRPr lang="en-GB" dirty="0"/>
          </a:p>
        </p:txBody>
      </p:sp>
      <p:sp>
        <p:nvSpPr>
          <p:cNvPr id="13" name="Text 11"/>
          <p:cNvSpPr/>
          <p:nvPr/>
        </p:nvSpPr>
        <p:spPr>
          <a:xfrm>
            <a:off x="4800600" y="1188720"/>
            <a:ext cx="384048" cy="384048"/>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02</a:t>
            </a:r>
            <a:endParaRPr lang="en-US" sz="1000" dirty="0"/>
          </a:p>
        </p:txBody>
      </p:sp>
      <p:sp>
        <p:nvSpPr>
          <p:cNvPr id="14" name="Text 12"/>
          <p:cNvSpPr/>
          <p:nvPr/>
        </p:nvSpPr>
        <p:spPr>
          <a:xfrm>
            <a:off x="5276088" y="1170432"/>
            <a:ext cx="3419856" cy="274320"/>
          </a:xfrm>
          <a:prstGeom prst="rect">
            <a:avLst/>
          </a:prstGeom>
          <a:noFill/>
          <a:ln/>
        </p:spPr>
        <p:txBody>
          <a:bodyPr wrap="square" rtlCol="0" anchor="ctr"/>
          <a:lstStyle/>
          <a:p>
            <a:pPr marL="0" indent="0">
              <a:buNone/>
            </a:pPr>
            <a:r>
              <a:rPr lang="en-US" sz="1300" b="1" dirty="0">
                <a:solidFill>
                  <a:srgbClr val="2D6A4F"/>
                </a:solidFill>
                <a:latin typeface="Cambria" pitchFamily="34" charset="0"/>
                <a:ea typeface="Cambria" pitchFamily="34" charset="-122"/>
                <a:cs typeface="Cambria" pitchFamily="34" charset="-120"/>
              </a:rPr>
              <a:t>Language-Rich Environment</a:t>
            </a:r>
            <a:endParaRPr lang="en-US" sz="1300" dirty="0"/>
          </a:p>
        </p:txBody>
      </p:sp>
      <p:sp>
        <p:nvSpPr>
          <p:cNvPr id="15" name="Text 13"/>
          <p:cNvSpPr/>
          <p:nvPr/>
        </p:nvSpPr>
        <p:spPr>
          <a:xfrm>
            <a:off x="4846320" y="1481328"/>
            <a:ext cx="3840480" cy="530352"/>
          </a:xfrm>
          <a:prstGeom prst="rect">
            <a:avLst/>
          </a:prstGeom>
          <a:noFill/>
          <a:ln/>
        </p:spPr>
        <p:txBody>
          <a:bodyPr wrap="square" rtlCol="0" anchor="ctr"/>
          <a:lstStyle/>
          <a:p>
            <a:r>
              <a:rPr lang="en-US" sz="1100" dirty="0">
                <a:solidFill>
                  <a:srgbClr val="1B3A4B"/>
                </a:solidFill>
                <a:latin typeface="Calibri" pitchFamily="34" charset="0"/>
                <a:ea typeface="Calibri" pitchFamily="34" charset="-122"/>
                <a:cs typeface="Calibri" pitchFamily="34" charset="-120"/>
              </a:rPr>
              <a:t>          </a:t>
            </a:r>
            <a:r>
              <a:rPr lang="en-GB" sz="1100" dirty="0"/>
              <a:t>Adults talking and telling stories helps children use symbols and improves language skills, supporting Isaac’s delay.</a:t>
            </a:r>
          </a:p>
          <a:p>
            <a:pPr marL="0" indent="0">
              <a:buNone/>
            </a:pPr>
            <a:endParaRPr lang="en-US" sz="1100" dirty="0"/>
          </a:p>
        </p:txBody>
      </p:sp>
      <p:sp>
        <p:nvSpPr>
          <p:cNvPr id="16" name="Text 14"/>
          <p:cNvSpPr/>
          <p:nvPr/>
        </p:nvSpPr>
        <p:spPr>
          <a:xfrm>
            <a:off x="4846320" y="2029968"/>
            <a:ext cx="3840480" cy="182880"/>
          </a:xfrm>
          <a:prstGeom prst="rect">
            <a:avLst/>
          </a:prstGeom>
          <a:noFill/>
          <a:ln/>
        </p:spPr>
        <p:txBody>
          <a:bodyPr wrap="square" rtlCol="0" anchor="ctr"/>
          <a:lstStyle/>
          <a:p>
            <a:pPr marL="0" indent="0">
              <a:buNone/>
            </a:pPr>
            <a:r>
              <a:rPr lang="en-US" sz="1000" i="1" dirty="0">
                <a:solidFill>
                  <a:srgbClr val="4A7C6F"/>
                </a:solidFill>
                <a:latin typeface="Calibri" pitchFamily="34" charset="0"/>
                <a:ea typeface="Calibri" pitchFamily="34" charset="-122"/>
                <a:cs typeface="Calibri" pitchFamily="34" charset="-120"/>
              </a:rPr>
              <a:t>🔗 Symbolic thought — Buckley (2003, Inhelder &amp; Piaget, 1958)</a:t>
            </a:r>
            <a:endParaRPr lang="en-US" sz="1000" dirty="0"/>
          </a:p>
        </p:txBody>
      </p:sp>
      <p:sp>
        <p:nvSpPr>
          <p:cNvPr id="17" name="Shape 15"/>
          <p:cNvSpPr/>
          <p:nvPr/>
        </p:nvSpPr>
        <p:spPr>
          <a:xfrm>
            <a:off x="274320" y="2359152"/>
            <a:ext cx="4114800" cy="1170432"/>
          </a:xfrm>
          <a:prstGeom prst="roundRect">
            <a:avLst>
              <a:gd name="adj" fmla="val 7813"/>
            </a:avLst>
          </a:prstGeom>
          <a:solidFill>
            <a:srgbClr val="FFFFFF"/>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18" name="Shape 16"/>
          <p:cNvSpPr/>
          <p:nvPr/>
        </p:nvSpPr>
        <p:spPr>
          <a:xfrm>
            <a:off x="365760" y="2468880"/>
            <a:ext cx="384048" cy="384048"/>
          </a:xfrm>
          <a:prstGeom prst="ellipse">
            <a:avLst/>
          </a:prstGeom>
          <a:solidFill>
            <a:srgbClr val="1B3A4B"/>
          </a:solidFill>
          <a:ln w="12700">
            <a:solidFill>
              <a:srgbClr val="1B3A4B"/>
            </a:solidFill>
            <a:prstDash val="solid"/>
          </a:ln>
        </p:spPr>
        <p:txBody>
          <a:bodyPr/>
          <a:lstStyle/>
          <a:p>
            <a:endParaRPr lang="en-GB" dirty="0"/>
          </a:p>
        </p:txBody>
      </p:sp>
      <p:sp>
        <p:nvSpPr>
          <p:cNvPr id="19" name="Text 17"/>
          <p:cNvSpPr/>
          <p:nvPr/>
        </p:nvSpPr>
        <p:spPr>
          <a:xfrm>
            <a:off x="365760" y="2468880"/>
            <a:ext cx="384048" cy="384048"/>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a:t>
            </a:r>
            <a:endParaRPr lang="en-US" sz="1000" dirty="0"/>
          </a:p>
        </p:txBody>
      </p:sp>
      <p:sp>
        <p:nvSpPr>
          <p:cNvPr id="20" name="Text 18"/>
          <p:cNvSpPr/>
          <p:nvPr/>
        </p:nvSpPr>
        <p:spPr>
          <a:xfrm>
            <a:off x="841248" y="2450592"/>
            <a:ext cx="3419856" cy="274320"/>
          </a:xfrm>
          <a:prstGeom prst="rect">
            <a:avLst/>
          </a:prstGeom>
          <a:noFill/>
          <a:ln/>
        </p:spPr>
        <p:txBody>
          <a:bodyPr wrap="square" rtlCol="0" anchor="ctr"/>
          <a:lstStyle/>
          <a:p>
            <a:pPr marL="0" indent="0">
              <a:buNone/>
            </a:pPr>
            <a:r>
              <a:rPr lang="en-US" sz="1300" b="1" dirty="0">
                <a:solidFill>
                  <a:srgbClr val="2D6A4F"/>
                </a:solidFill>
                <a:latin typeface="Cambria" pitchFamily="34" charset="0"/>
                <a:ea typeface="Cambria" pitchFamily="34" charset="-122"/>
                <a:cs typeface="Cambria" pitchFamily="34" charset="-120"/>
              </a:rPr>
              <a:t>Gradual Separation Routine</a:t>
            </a:r>
            <a:endParaRPr lang="en-US" sz="1300" dirty="0"/>
          </a:p>
        </p:txBody>
      </p:sp>
      <p:sp>
        <p:nvSpPr>
          <p:cNvPr id="21" name="Text 19"/>
          <p:cNvSpPr/>
          <p:nvPr/>
        </p:nvSpPr>
        <p:spPr>
          <a:xfrm>
            <a:off x="411480" y="2761488"/>
            <a:ext cx="3840480" cy="530352"/>
          </a:xfrm>
          <a:prstGeom prst="rect">
            <a:avLst/>
          </a:prstGeom>
          <a:noFill/>
          <a:ln/>
        </p:spPr>
        <p:txBody>
          <a:bodyPr wrap="square" rtlCol="0" anchor="ctr"/>
          <a:lstStyle/>
          <a:p>
            <a:r>
              <a:rPr lang="en-US" sz="1100" dirty="0">
                <a:solidFill>
                  <a:srgbClr val="1B3A4B"/>
                </a:solidFill>
                <a:latin typeface="Calibri" pitchFamily="34" charset="0"/>
                <a:ea typeface="Calibri" pitchFamily="34" charset="-122"/>
                <a:cs typeface="Calibri" pitchFamily="34" charset="-120"/>
              </a:rPr>
              <a:t>        </a:t>
            </a:r>
            <a:r>
              <a:rPr lang="en-GB" sz="1100" dirty="0"/>
              <a:t>Gradual change with one steady caregiver helps reduce stress and lets the child focus on learning instead of worry.</a:t>
            </a:r>
          </a:p>
          <a:p>
            <a:pPr marL="0" indent="0">
              <a:buNone/>
            </a:pPr>
            <a:endParaRPr lang="en-US" sz="1100" dirty="0"/>
          </a:p>
        </p:txBody>
      </p:sp>
      <p:sp>
        <p:nvSpPr>
          <p:cNvPr id="22" name="Text 20"/>
          <p:cNvSpPr/>
          <p:nvPr/>
        </p:nvSpPr>
        <p:spPr>
          <a:xfrm>
            <a:off x="411480" y="3310128"/>
            <a:ext cx="3840480" cy="182880"/>
          </a:xfrm>
          <a:prstGeom prst="rect">
            <a:avLst/>
          </a:prstGeom>
          <a:noFill/>
          <a:ln/>
        </p:spPr>
        <p:txBody>
          <a:bodyPr wrap="square" rtlCol="0" anchor="ctr"/>
          <a:lstStyle/>
          <a:p>
            <a:pPr marL="0" indent="0">
              <a:buNone/>
            </a:pPr>
            <a:r>
              <a:rPr lang="en-US" sz="1000" i="1" dirty="0">
                <a:solidFill>
                  <a:srgbClr val="4A7C6F"/>
                </a:solidFill>
                <a:latin typeface="Calibri" pitchFamily="34" charset="0"/>
                <a:ea typeface="Calibri" pitchFamily="34" charset="-122"/>
                <a:cs typeface="Calibri" pitchFamily="34" charset="-120"/>
              </a:rPr>
              <a:t>🔗 Equilibration — McLeod (2023)</a:t>
            </a:r>
            <a:endParaRPr lang="en-US" sz="1000" dirty="0"/>
          </a:p>
        </p:txBody>
      </p:sp>
      <p:sp>
        <p:nvSpPr>
          <p:cNvPr id="23" name="Shape 21"/>
          <p:cNvSpPr/>
          <p:nvPr/>
        </p:nvSpPr>
        <p:spPr>
          <a:xfrm>
            <a:off x="4709160" y="2359152"/>
            <a:ext cx="4114800" cy="1170432"/>
          </a:xfrm>
          <a:prstGeom prst="roundRect">
            <a:avLst>
              <a:gd name="adj" fmla="val 7813"/>
            </a:avLst>
          </a:prstGeom>
          <a:solidFill>
            <a:srgbClr val="FFFFFF"/>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24" name="Shape 22"/>
          <p:cNvSpPr/>
          <p:nvPr/>
        </p:nvSpPr>
        <p:spPr>
          <a:xfrm>
            <a:off x="4800600" y="2468880"/>
            <a:ext cx="384048" cy="384048"/>
          </a:xfrm>
          <a:prstGeom prst="ellipse">
            <a:avLst/>
          </a:prstGeom>
          <a:solidFill>
            <a:srgbClr val="1B3A4B"/>
          </a:solidFill>
          <a:ln w="12700">
            <a:solidFill>
              <a:srgbClr val="1B3A4B"/>
            </a:solidFill>
            <a:prstDash val="solid"/>
          </a:ln>
        </p:spPr>
        <p:txBody>
          <a:bodyPr/>
          <a:lstStyle/>
          <a:p>
            <a:endParaRPr lang="en-GB" dirty="0"/>
          </a:p>
        </p:txBody>
      </p:sp>
      <p:sp>
        <p:nvSpPr>
          <p:cNvPr id="25" name="Text 23"/>
          <p:cNvSpPr/>
          <p:nvPr/>
        </p:nvSpPr>
        <p:spPr>
          <a:xfrm>
            <a:off x="4800600" y="2468880"/>
            <a:ext cx="384048" cy="384048"/>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04</a:t>
            </a:r>
            <a:endParaRPr lang="en-US" sz="1000" dirty="0"/>
          </a:p>
        </p:txBody>
      </p:sp>
      <p:sp>
        <p:nvSpPr>
          <p:cNvPr id="26" name="Text 24"/>
          <p:cNvSpPr/>
          <p:nvPr/>
        </p:nvSpPr>
        <p:spPr>
          <a:xfrm>
            <a:off x="5276088" y="2450592"/>
            <a:ext cx="3419856" cy="274320"/>
          </a:xfrm>
          <a:prstGeom prst="rect">
            <a:avLst/>
          </a:prstGeom>
          <a:noFill/>
          <a:ln/>
        </p:spPr>
        <p:txBody>
          <a:bodyPr wrap="square" rtlCol="0" anchor="ctr"/>
          <a:lstStyle/>
          <a:p>
            <a:pPr marL="0" indent="0">
              <a:buNone/>
            </a:pPr>
            <a:r>
              <a:rPr lang="en-US" sz="1300" b="1" dirty="0">
                <a:solidFill>
                  <a:srgbClr val="2D6A4F"/>
                </a:solidFill>
                <a:latin typeface="Cambria" pitchFamily="34" charset="0"/>
                <a:ea typeface="Cambria" pitchFamily="34" charset="-122"/>
                <a:cs typeface="Cambria" pitchFamily="34" charset="-120"/>
              </a:rPr>
              <a:t>Parental Support &amp; Modelling</a:t>
            </a:r>
            <a:endParaRPr lang="en-US" sz="1300" dirty="0"/>
          </a:p>
        </p:txBody>
      </p:sp>
      <p:sp>
        <p:nvSpPr>
          <p:cNvPr id="27" name="Text 25"/>
          <p:cNvSpPr/>
          <p:nvPr/>
        </p:nvSpPr>
        <p:spPr>
          <a:xfrm>
            <a:off x="4846320" y="2761488"/>
            <a:ext cx="3840480" cy="530352"/>
          </a:xfrm>
          <a:prstGeom prst="rect">
            <a:avLst/>
          </a:prstGeom>
          <a:noFill/>
          <a:ln/>
        </p:spPr>
        <p:txBody>
          <a:bodyPr wrap="square" rtlCol="0" anchor="ctr"/>
          <a:lstStyle/>
          <a:p>
            <a:r>
              <a:rPr lang="en-US" sz="1100" dirty="0">
                <a:solidFill>
                  <a:srgbClr val="1B3A4B"/>
                </a:solidFill>
                <a:latin typeface="Calibri" pitchFamily="34" charset="0"/>
                <a:ea typeface="Calibri" pitchFamily="34" charset="-122"/>
                <a:cs typeface="Calibri" pitchFamily="34" charset="-120"/>
              </a:rPr>
              <a:t> </a:t>
            </a:r>
            <a:r>
              <a:rPr lang="en-GB" sz="1100" dirty="0"/>
              <a:t>Helping Isaac’s mother use guided talk and play; supporting her mental health improves the child’s learning environment.</a:t>
            </a:r>
            <a:endParaRPr lang="en-US" sz="1100" dirty="0"/>
          </a:p>
        </p:txBody>
      </p:sp>
      <p:sp>
        <p:nvSpPr>
          <p:cNvPr id="28" name="Text 26"/>
          <p:cNvSpPr/>
          <p:nvPr/>
        </p:nvSpPr>
        <p:spPr>
          <a:xfrm>
            <a:off x="4846320" y="3310128"/>
            <a:ext cx="3840480" cy="182880"/>
          </a:xfrm>
          <a:prstGeom prst="rect">
            <a:avLst/>
          </a:prstGeom>
          <a:noFill/>
          <a:ln/>
        </p:spPr>
        <p:txBody>
          <a:bodyPr wrap="square" rtlCol="0" anchor="ctr"/>
          <a:lstStyle/>
          <a:p>
            <a:pPr marL="0" indent="0">
              <a:buNone/>
            </a:pPr>
            <a:r>
              <a:rPr lang="en-US" sz="1000" i="1" dirty="0">
                <a:solidFill>
                  <a:srgbClr val="4A7C6F"/>
                </a:solidFill>
                <a:latin typeface="Calibri" pitchFamily="34" charset="0"/>
                <a:ea typeface="Calibri" pitchFamily="34" charset="-122"/>
                <a:cs typeface="Calibri" pitchFamily="34" charset="-120"/>
              </a:rPr>
              <a:t>🔗 Language input — Buckley (2003, Gerhardt 2004)</a:t>
            </a:r>
            <a:endParaRPr lang="en-US" sz="1000" dirty="0"/>
          </a:p>
        </p:txBody>
      </p:sp>
      <p:sp>
        <p:nvSpPr>
          <p:cNvPr id="29" name="Shape 27"/>
          <p:cNvSpPr/>
          <p:nvPr/>
        </p:nvSpPr>
        <p:spPr>
          <a:xfrm>
            <a:off x="310896" y="3639312"/>
            <a:ext cx="4114800" cy="1170432"/>
          </a:xfrm>
          <a:prstGeom prst="roundRect">
            <a:avLst>
              <a:gd name="adj" fmla="val 7813"/>
            </a:avLst>
          </a:prstGeom>
          <a:solidFill>
            <a:srgbClr val="FFFFFF"/>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30" name="Shape 28"/>
          <p:cNvSpPr/>
          <p:nvPr/>
        </p:nvSpPr>
        <p:spPr>
          <a:xfrm>
            <a:off x="365760" y="3749040"/>
            <a:ext cx="384048" cy="384048"/>
          </a:xfrm>
          <a:prstGeom prst="ellipse">
            <a:avLst/>
          </a:prstGeom>
          <a:solidFill>
            <a:srgbClr val="1B3A4B"/>
          </a:solidFill>
          <a:ln w="12700">
            <a:solidFill>
              <a:srgbClr val="1B3A4B"/>
            </a:solidFill>
            <a:prstDash val="solid"/>
          </a:ln>
        </p:spPr>
        <p:txBody>
          <a:bodyPr/>
          <a:lstStyle/>
          <a:p>
            <a:endParaRPr lang="en-GB" dirty="0"/>
          </a:p>
        </p:txBody>
      </p:sp>
      <p:sp>
        <p:nvSpPr>
          <p:cNvPr id="31" name="Text 29"/>
          <p:cNvSpPr/>
          <p:nvPr/>
        </p:nvSpPr>
        <p:spPr>
          <a:xfrm>
            <a:off x="365760" y="3749040"/>
            <a:ext cx="384048" cy="384048"/>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05</a:t>
            </a:r>
            <a:endParaRPr lang="en-US" sz="1000" dirty="0"/>
          </a:p>
        </p:txBody>
      </p:sp>
      <p:sp>
        <p:nvSpPr>
          <p:cNvPr id="32" name="Text 30"/>
          <p:cNvSpPr/>
          <p:nvPr/>
        </p:nvSpPr>
        <p:spPr>
          <a:xfrm>
            <a:off x="841248" y="3730752"/>
            <a:ext cx="3419856" cy="274320"/>
          </a:xfrm>
          <a:prstGeom prst="rect">
            <a:avLst/>
          </a:prstGeom>
          <a:noFill/>
          <a:ln/>
        </p:spPr>
        <p:txBody>
          <a:bodyPr wrap="square" rtlCol="0" anchor="ctr"/>
          <a:lstStyle/>
          <a:p>
            <a:pPr marL="0" indent="0">
              <a:buNone/>
            </a:pPr>
            <a:r>
              <a:rPr lang="en-US" sz="1300" b="1" dirty="0">
                <a:solidFill>
                  <a:srgbClr val="2D6A4F"/>
                </a:solidFill>
                <a:latin typeface="Cambria" pitchFamily="34" charset="0"/>
                <a:ea typeface="Cambria" pitchFamily="34" charset="-122"/>
                <a:cs typeface="Cambria" pitchFamily="34" charset="-120"/>
              </a:rPr>
              <a:t>Multi-Agency Collaboration</a:t>
            </a:r>
            <a:endParaRPr lang="en-US" sz="1300" dirty="0"/>
          </a:p>
        </p:txBody>
      </p:sp>
      <p:sp>
        <p:nvSpPr>
          <p:cNvPr id="33" name="Text 31"/>
          <p:cNvSpPr/>
          <p:nvPr/>
        </p:nvSpPr>
        <p:spPr>
          <a:xfrm>
            <a:off x="411480" y="4041648"/>
            <a:ext cx="3840480" cy="530352"/>
          </a:xfrm>
          <a:prstGeom prst="rect">
            <a:avLst/>
          </a:prstGeom>
          <a:noFill/>
          <a:ln/>
        </p:spPr>
        <p:txBody>
          <a:bodyPr wrap="square" rtlCol="0" anchor="ctr"/>
          <a:lstStyle/>
          <a:p>
            <a:r>
              <a:rPr lang="en-US" sz="1100" dirty="0">
                <a:solidFill>
                  <a:srgbClr val="1B3A4B"/>
                </a:solidFill>
                <a:latin typeface="Calibri" pitchFamily="34" charset="0"/>
                <a:ea typeface="Calibri" pitchFamily="34" charset="-122"/>
                <a:cs typeface="Calibri" pitchFamily="34" charset="-120"/>
              </a:rPr>
              <a:t>         </a:t>
            </a:r>
            <a:r>
              <a:rPr lang="en-GB" sz="1100" dirty="0"/>
              <a:t>Speech and language therapy, mental health services, and family support working together to support the child fully under </a:t>
            </a:r>
            <a:r>
              <a:rPr lang="en-GB" sz="1100" dirty="0" err="1"/>
              <a:t>EYFS</a:t>
            </a:r>
            <a:r>
              <a:rPr lang="en-GB" sz="1100" dirty="0"/>
              <a:t>.</a:t>
            </a:r>
            <a:endParaRPr lang="en-US" sz="1100" dirty="0"/>
          </a:p>
        </p:txBody>
      </p:sp>
      <p:sp>
        <p:nvSpPr>
          <p:cNvPr id="34" name="Text 32"/>
          <p:cNvSpPr/>
          <p:nvPr/>
        </p:nvSpPr>
        <p:spPr>
          <a:xfrm>
            <a:off x="411480" y="4590288"/>
            <a:ext cx="3840480" cy="182880"/>
          </a:xfrm>
          <a:prstGeom prst="rect">
            <a:avLst/>
          </a:prstGeom>
          <a:noFill/>
          <a:ln/>
        </p:spPr>
        <p:txBody>
          <a:bodyPr wrap="square" rtlCol="0" anchor="ctr"/>
          <a:lstStyle/>
          <a:p>
            <a:pPr marL="0" indent="0">
              <a:buNone/>
            </a:pPr>
            <a:r>
              <a:rPr lang="en-US" sz="1000" i="1" dirty="0">
                <a:solidFill>
                  <a:srgbClr val="4A7C6F"/>
                </a:solidFill>
                <a:latin typeface="Calibri" pitchFamily="34" charset="0"/>
                <a:ea typeface="Calibri" pitchFamily="34" charset="-122"/>
                <a:cs typeface="Calibri" pitchFamily="34" charset="-120"/>
              </a:rPr>
              <a:t>🔗 Policy alignment — DfE (2021)</a:t>
            </a:r>
            <a:endParaRPr lang="en-US" sz="1000" dirty="0"/>
          </a:p>
        </p:txBody>
      </p:sp>
      <p:sp>
        <p:nvSpPr>
          <p:cNvPr id="35" name="Shape 33"/>
          <p:cNvSpPr/>
          <p:nvPr/>
        </p:nvSpPr>
        <p:spPr>
          <a:xfrm>
            <a:off x="4709160" y="3639312"/>
            <a:ext cx="4114800" cy="1170432"/>
          </a:xfrm>
          <a:prstGeom prst="roundRect">
            <a:avLst>
              <a:gd name="adj" fmla="val 7813"/>
            </a:avLst>
          </a:prstGeom>
          <a:solidFill>
            <a:srgbClr val="FFFFFF"/>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dirty="0"/>
          </a:p>
        </p:txBody>
      </p:sp>
      <p:sp>
        <p:nvSpPr>
          <p:cNvPr id="36" name="Shape 34"/>
          <p:cNvSpPr/>
          <p:nvPr/>
        </p:nvSpPr>
        <p:spPr>
          <a:xfrm>
            <a:off x="4800600" y="3749040"/>
            <a:ext cx="384048" cy="384048"/>
          </a:xfrm>
          <a:prstGeom prst="ellipse">
            <a:avLst/>
          </a:prstGeom>
          <a:solidFill>
            <a:srgbClr val="1B3A4B"/>
          </a:solidFill>
          <a:ln w="12700">
            <a:solidFill>
              <a:srgbClr val="1B3A4B"/>
            </a:solidFill>
            <a:prstDash val="solid"/>
          </a:ln>
        </p:spPr>
        <p:txBody>
          <a:bodyPr/>
          <a:lstStyle/>
          <a:p>
            <a:endParaRPr lang="en-GB" dirty="0"/>
          </a:p>
        </p:txBody>
      </p:sp>
      <p:sp>
        <p:nvSpPr>
          <p:cNvPr id="37" name="Text 35"/>
          <p:cNvSpPr/>
          <p:nvPr/>
        </p:nvSpPr>
        <p:spPr>
          <a:xfrm>
            <a:off x="4800600" y="3749040"/>
            <a:ext cx="384048" cy="384048"/>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06</a:t>
            </a:r>
            <a:endParaRPr lang="en-US" sz="1000" dirty="0"/>
          </a:p>
        </p:txBody>
      </p:sp>
      <p:sp>
        <p:nvSpPr>
          <p:cNvPr id="38" name="Text 36"/>
          <p:cNvSpPr/>
          <p:nvPr/>
        </p:nvSpPr>
        <p:spPr>
          <a:xfrm>
            <a:off x="5276088" y="3730752"/>
            <a:ext cx="3419856" cy="274320"/>
          </a:xfrm>
          <a:prstGeom prst="rect">
            <a:avLst/>
          </a:prstGeom>
          <a:noFill/>
          <a:ln/>
        </p:spPr>
        <p:txBody>
          <a:bodyPr wrap="square" rtlCol="0" anchor="ctr"/>
          <a:lstStyle/>
          <a:p>
            <a:pPr marL="0" indent="0">
              <a:buNone/>
            </a:pPr>
            <a:r>
              <a:rPr lang="en-US" sz="1300" b="1" dirty="0">
                <a:solidFill>
                  <a:srgbClr val="2D6A4F"/>
                </a:solidFill>
                <a:latin typeface="Cambria" pitchFamily="34" charset="0"/>
                <a:ea typeface="Cambria" pitchFamily="34" charset="-122"/>
                <a:cs typeface="Cambria" pitchFamily="34" charset="-120"/>
              </a:rPr>
              <a:t>Emotional Regulation Strategies</a:t>
            </a:r>
            <a:endParaRPr lang="en-US" sz="1300" dirty="0"/>
          </a:p>
        </p:txBody>
      </p:sp>
      <p:sp>
        <p:nvSpPr>
          <p:cNvPr id="39" name="Text 37"/>
          <p:cNvSpPr/>
          <p:nvPr/>
        </p:nvSpPr>
        <p:spPr>
          <a:xfrm>
            <a:off x="4846320" y="4041648"/>
            <a:ext cx="3840480" cy="530352"/>
          </a:xfrm>
          <a:prstGeom prst="rect">
            <a:avLst/>
          </a:prstGeom>
          <a:noFill/>
          <a:ln/>
        </p:spPr>
        <p:txBody>
          <a:bodyPr wrap="square" rtlCol="0" anchor="ctr"/>
          <a:lstStyle/>
          <a:p>
            <a:r>
              <a:rPr lang="en-US" sz="1100" dirty="0">
                <a:solidFill>
                  <a:srgbClr val="1B3A4B"/>
                </a:solidFill>
                <a:latin typeface="Calibri" pitchFamily="34" charset="0"/>
                <a:ea typeface="Calibri" pitchFamily="34" charset="-122"/>
                <a:cs typeface="Calibri" pitchFamily="34" charset="-120"/>
              </a:rPr>
              <a:t> </a:t>
            </a:r>
          </a:p>
          <a:p>
            <a:r>
              <a:rPr lang="en-GB" sz="1100" dirty="0"/>
              <a:t>Calming strategies like quiet spaces and sensory items help reduce anxiety so the child can focus on learning.</a:t>
            </a:r>
          </a:p>
          <a:p>
            <a:pPr marL="0" indent="0">
              <a:buNone/>
            </a:pPr>
            <a:endParaRPr lang="en-US" sz="1100" dirty="0"/>
          </a:p>
        </p:txBody>
      </p:sp>
      <p:sp>
        <p:nvSpPr>
          <p:cNvPr id="40" name="Text 38"/>
          <p:cNvSpPr/>
          <p:nvPr/>
        </p:nvSpPr>
        <p:spPr>
          <a:xfrm>
            <a:off x="4846320" y="4590288"/>
            <a:ext cx="3840480" cy="182880"/>
          </a:xfrm>
          <a:prstGeom prst="rect">
            <a:avLst/>
          </a:prstGeom>
          <a:noFill/>
          <a:ln/>
        </p:spPr>
        <p:txBody>
          <a:bodyPr wrap="square" rtlCol="0" anchor="ctr"/>
          <a:lstStyle/>
          <a:p>
            <a:pPr marL="0" indent="0">
              <a:buNone/>
            </a:pPr>
            <a:r>
              <a:rPr lang="en-US" sz="1000" i="1" dirty="0">
                <a:solidFill>
                  <a:srgbClr val="4A7C6F"/>
                </a:solidFill>
                <a:latin typeface="Calibri" pitchFamily="34" charset="0"/>
                <a:ea typeface="Calibri" pitchFamily="34" charset="-122"/>
                <a:cs typeface="Calibri" pitchFamily="34" charset="-120"/>
              </a:rPr>
              <a:t>🔗 Equilibration — Gerhardt (2004, Vygotsky, 1978)</a:t>
            </a:r>
            <a:endParaRPr lang="en-US" sz="1000" dirty="0"/>
          </a:p>
        </p:txBody>
      </p:sp>
      <p:sp>
        <p:nvSpPr>
          <p:cNvPr id="41" name="Text 39"/>
          <p:cNvSpPr/>
          <p:nvPr/>
        </p:nvSpPr>
        <p:spPr>
          <a:xfrm>
            <a:off x="274320" y="4892040"/>
            <a:ext cx="8595360" cy="201168"/>
          </a:xfrm>
          <a:prstGeom prst="rect">
            <a:avLst/>
          </a:prstGeom>
          <a:noFill/>
          <a:ln/>
        </p:spPr>
        <p:txBody>
          <a:bodyPr wrap="square" rtlCol="0" anchor="ctr"/>
          <a:lstStyle/>
          <a:p>
            <a:pPr marL="0" indent="0">
              <a:buNone/>
            </a:pP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FFE"/>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B3A4B"/>
          </a:solidFill>
          <a:ln w="12700">
            <a:solidFill>
              <a:srgbClr val="1B3A4B"/>
            </a:solidFill>
            <a:prstDash val="solid"/>
          </a:ln>
        </p:spPr>
        <p:txBody>
          <a:bodyPr/>
          <a:lstStyle/>
          <a:p>
            <a:endParaRPr lang="en-GB" dirty="0"/>
          </a:p>
        </p:txBody>
      </p:sp>
      <p:sp>
        <p:nvSpPr>
          <p:cNvPr id="3" name="Text 1"/>
          <p:cNvSpPr/>
          <p:nvPr/>
        </p:nvSpPr>
        <p:spPr>
          <a:xfrm>
            <a:off x="274320" y="0"/>
            <a:ext cx="8595360" cy="68580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Critical Evaluation of Piaget's Theory</a:t>
            </a:r>
            <a:endParaRPr lang="en-US" sz="2200" dirty="0"/>
          </a:p>
        </p:txBody>
      </p:sp>
      <p:sp>
        <p:nvSpPr>
          <p:cNvPr id="4" name="Shape 2"/>
          <p:cNvSpPr/>
          <p:nvPr/>
        </p:nvSpPr>
        <p:spPr>
          <a:xfrm>
            <a:off x="323397" y="1117249"/>
            <a:ext cx="8595360" cy="1531823"/>
          </a:xfrm>
          <a:prstGeom prst="roundRect">
            <a:avLst>
              <a:gd name="adj" fmla="val 2727"/>
            </a:avLst>
          </a:prstGeom>
          <a:solidFill>
            <a:srgbClr val="D8F3DC"/>
          </a:solidFill>
          <a:ln w="12700">
            <a:solidFill>
              <a:srgbClr val="52B788"/>
            </a:solidFill>
            <a:prstDash val="solid"/>
          </a:ln>
          <a:effectLst>
            <a:outerShdw blurRad="101600" dist="38100" dir="2700000" algn="bl" rotWithShape="0">
              <a:srgbClr val="000000">
                <a:alpha val="12000"/>
              </a:srgbClr>
            </a:outerShdw>
          </a:effectLst>
        </p:spPr>
        <p:txBody>
          <a:bodyPr/>
          <a:lstStyle/>
          <a:p>
            <a:endParaRPr lang="en-GB" sz="1000" dirty="0"/>
          </a:p>
        </p:txBody>
      </p:sp>
      <p:sp>
        <p:nvSpPr>
          <p:cNvPr id="5" name="Shape 3"/>
          <p:cNvSpPr/>
          <p:nvPr/>
        </p:nvSpPr>
        <p:spPr>
          <a:xfrm>
            <a:off x="300862" y="806152"/>
            <a:ext cx="8595360" cy="271981"/>
          </a:xfrm>
          <a:prstGeom prst="rect">
            <a:avLst/>
          </a:prstGeom>
          <a:solidFill>
            <a:srgbClr val="52B788"/>
          </a:solidFill>
          <a:ln w="12700">
            <a:solidFill>
              <a:srgbClr val="52B788"/>
            </a:solidFill>
            <a:prstDash val="solid"/>
          </a:ln>
        </p:spPr>
        <p:txBody>
          <a:bodyPr/>
          <a:lstStyle/>
          <a:p>
            <a:r>
              <a:rPr lang="en-GB" sz="1000" b="1" u="sng" cap="all" dirty="0">
                <a:solidFill>
                  <a:schemeClr val="bg1"/>
                </a:solidFill>
              </a:rPr>
              <a:t>Specialties</a:t>
            </a:r>
          </a:p>
        </p:txBody>
      </p:sp>
      <p:sp>
        <p:nvSpPr>
          <p:cNvPr id="6" name="Text 4"/>
          <p:cNvSpPr/>
          <p:nvPr/>
        </p:nvSpPr>
        <p:spPr>
          <a:xfrm>
            <a:off x="457200" y="822960"/>
            <a:ext cx="3657600" cy="347472"/>
          </a:xfrm>
          <a:prstGeom prst="rect">
            <a:avLst/>
          </a:prstGeom>
          <a:noFill/>
          <a:ln/>
        </p:spPr>
        <p:txBody>
          <a:bodyPr wrap="square" rtlCol="0" anchor="ctr"/>
          <a:lstStyle/>
          <a:p>
            <a:pPr marL="0" indent="0">
              <a:buNone/>
            </a:pPr>
            <a:endParaRPr lang="en-US" sz="1000" dirty="0"/>
          </a:p>
        </p:txBody>
      </p:sp>
      <p:sp>
        <p:nvSpPr>
          <p:cNvPr id="7" name="Text 5"/>
          <p:cNvSpPr/>
          <p:nvPr/>
        </p:nvSpPr>
        <p:spPr>
          <a:xfrm>
            <a:off x="371785" y="1213813"/>
            <a:ext cx="4114800" cy="256032"/>
          </a:xfrm>
          <a:prstGeom prst="rect">
            <a:avLst/>
          </a:prstGeom>
          <a:noFill/>
          <a:ln/>
        </p:spPr>
        <p:txBody>
          <a:bodyPr wrap="square" rtlCol="0" anchor="ctr"/>
          <a:lstStyle/>
          <a:p>
            <a:pPr marL="0" indent="0">
              <a:buNone/>
            </a:pPr>
            <a:r>
              <a:rPr lang="en-US" sz="1000" b="1" dirty="0">
                <a:solidFill>
                  <a:srgbClr val="2D6A4F"/>
                </a:solidFill>
                <a:latin typeface="Calibri" pitchFamily="34" charset="0"/>
                <a:ea typeface="Calibri" pitchFamily="34" charset="-122"/>
                <a:cs typeface="Calibri" pitchFamily="34" charset="-120"/>
              </a:rPr>
              <a:t>Child-centred framework</a:t>
            </a:r>
            <a:endParaRPr lang="en-US" sz="1000" dirty="0"/>
          </a:p>
        </p:txBody>
      </p:sp>
      <p:sp>
        <p:nvSpPr>
          <p:cNvPr id="8" name="Text 6"/>
          <p:cNvSpPr/>
          <p:nvPr/>
        </p:nvSpPr>
        <p:spPr>
          <a:xfrm>
            <a:off x="371785" y="1513226"/>
            <a:ext cx="3657600" cy="457200"/>
          </a:xfrm>
          <a:prstGeom prst="rect">
            <a:avLst/>
          </a:prstGeom>
          <a:noFill/>
          <a:ln/>
        </p:spPr>
        <p:txBody>
          <a:bodyPr wrap="square" rtlCol="0" anchor="ctr"/>
          <a:lstStyle/>
          <a:p>
            <a:r>
              <a:rPr lang="en-GB" sz="1000" dirty="0"/>
              <a:t>Piaget’s ideas about learning support the </a:t>
            </a:r>
            <a:r>
              <a:rPr lang="en-GB" sz="1000" dirty="0" err="1"/>
              <a:t>EYFS</a:t>
            </a:r>
            <a:r>
              <a:rPr lang="en-GB" sz="1000" dirty="0"/>
              <a:t> framework (DfE, 2021) used in UK early years education.</a:t>
            </a:r>
          </a:p>
          <a:p>
            <a:pPr marL="0" indent="0">
              <a:buNone/>
            </a:pPr>
            <a:endParaRPr lang="en-US" sz="1000" dirty="0"/>
          </a:p>
        </p:txBody>
      </p:sp>
      <p:sp>
        <p:nvSpPr>
          <p:cNvPr id="9" name="Text 7"/>
          <p:cNvSpPr/>
          <p:nvPr/>
        </p:nvSpPr>
        <p:spPr>
          <a:xfrm>
            <a:off x="393192" y="1863037"/>
            <a:ext cx="3657600" cy="274320"/>
          </a:xfrm>
          <a:prstGeom prst="rect">
            <a:avLst/>
          </a:prstGeom>
          <a:noFill/>
          <a:ln/>
        </p:spPr>
        <p:txBody>
          <a:bodyPr wrap="square" rtlCol="0" anchor="ctr"/>
          <a:lstStyle/>
          <a:p>
            <a:pPr marL="0" indent="0">
              <a:buNone/>
            </a:pPr>
            <a:r>
              <a:rPr lang="en-US" sz="1000" b="1" dirty="0">
                <a:solidFill>
                  <a:srgbClr val="2D6A4F"/>
                </a:solidFill>
                <a:latin typeface="Calibri" pitchFamily="34" charset="0"/>
                <a:ea typeface="Calibri" pitchFamily="34" charset="-122"/>
                <a:cs typeface="Calibri" pitchFamily="34" charset="-120"/>
              </a:rPr>
              <a:t>Developmental sequencing</a:t>
            </a:r>
            <a:endParaRPr lang="en-US" sz="1000" dirty="0"/>
          </a:p>
        </p:txBody>
      </p:sp>
      <p:sp>
        <p:nvSpPr>
          <p:cNvPr id="10" name="Text 8"/>
          <p:cNvSpPr/>
          <p:nvPr/>
        </p:nvSpPr>
        <p:spPr>
          <a:xfrm>
            <a:off x="393192" y="2130552"/>
            <a:ext cx="3657600" cy="457200"/>
          </a:xfrm>
          <a:prstGeom prst="rect">
            <a:avLst/>
          </a:prstGeom>
          <a:noFill/>
          <a:ln/>
        </p:spPr>
        <p:txBody>
          <a:bodyPr wrap="square" rtlCol="0" anchor="ctr"/>
          <a:lstStyle/>
          <a:p>
            <a:r>
              <a:rPr lang="en-GB" sz="1000" dirty="0"/>
              <a:t>The stage theory provides clear points to track children’s development, helping teachers assess progress (McLeod, 2023).</a:t>
            </a:r>
          </a:p>
          <a:p>
            <a:pPr marL="0" indent="0">
              <a:buNone/>
            </a:pPr>
            <a:endParaRPr lang="en-US" sz="1000" dirty="0"/>
          </a:p>
        </p:txBody>
      </p:sp>
      <p:sp>
        <p:nvSpPr>
          <p:cNvPr id="11" name="Text 9"/>
          <p:cNvSpPr/>
          <p:nvPr/>
        </p:nvSpPr>
        <p:spPr>
          <a:xfrm>
            <a:off x="4754880" y="1179576"/>
            <a:ext cx="3657600" cy="274320"/>
          </a:xfrm>
          <a:prstGeom prst="rect">
            <a:avLst/>
          </a:prstGeom>
          <a:noFill/>
          <a:ln/>
        </p:spPr>
        <p:txBody>
          <a:bodyPr wrap="square" rtlCol="0" anchor="ctr"/>
          <a:lstStyle/>
          <a:p>
            <a:pPr>
              <a:buNone/>
            </a:pPr>
            <a:r>
              <a:rPr lang="en-US" sz="1000" b="1" dirty="0">
                <a:solidFill>
                  <a:srgbClr val="2D6A4F"/>
                </a:solidFill>
                <a:latin typeface="Calibri" pitchFamily="34" charset="0"/>
                <a:ea typeface="Calibri" pitchFamily="34" charset="-122"/>
                <a:cs typeface="Calibri" pitchFamily="34" charset="-120"/>
              </a:rPr>
              <a:t>Active learning emphasis</a:t>
            </a:r>
            <a:endParaRPr lang="en-US" sz="1000" dirty="0"/>
          </a:p>
        </p:txBody>
      </p:sp>
      <p:sp>
        <p:nvSpPr>
          <p:cNvPr id="12" name="Text 10"/>
          <p:cNvSpPr/>
          <p:nvPr/>
        </p:nvSpPr>
        <p:spPr>
          <a:xfrm>
            <a:off x="4754880" y="1405837"/>
            <a:ext cx="3657600" cy="457200"/>
          </a:xfrm>
          <a:prstGeom prst="rect">
            <a:avLst/>
          </a:prstGeom>
          <a:noFill/>
          <a:ln/>
        </p:spPr>
        <p:txBody>
          <a:bodyPr wrap="square" rtlCol="0" anchor="ctr"/>
          <a:lstStyle/>
          <a:p>
            <a:pPr>
              <a:buNone/>
            </a:pPr>
            <a:r>
              <a:rPr lang="en-GB" sz="1000" dirty="0"/>
              <a:t>Research shows play is important in early learning practice (Piaget, 1936; Vygotsky, 1978).</a:t>
            </a:r>
            <a:endParaRPr lang="en-US" sz="1000" dirty="0"/>
          </a:p>
        </p:txBody>
      </p:sp>
      <p:sp>
        <p:nvSpPr>
          <p:cNvPr id="13" name="Text 11"/>
          <p:cNvSpPr/>
          <p:nvPr/>
        </p:nvSpPr>
        <p:spPr>
          <a:xfrm>
            <a:off x="4772278" y="1874520"/>
            <a:ext cx="3657600" cy="274320"/>
          </a:xfrm>
          <a:prstGeom prst="rect">
            <a:avLst/>
          </a:prstGeom>
          <a:noFill/>
          <a:ln/>
        </p:spPr>
        <p:txBody>
          <a:bodyPr wrap="square" rtlCol="0" anchor="ctr"/>
          <a:lstStyle/>
          <a:p>
            <a:pPr marL="0" indent="0">
              <a:buNone/>
            </a:pPr>
            <a:r>
              <a:rPr lang="en-US" sz="1000" b="1" dirty="0">
                <a:solidFill>
                  <a:srgbClr val="2D6A4F"/>
                </a:solidFill>
                <a:latin typeface="Calibri" pitchFamily="34" charset="0"/>
                <a:ea typeface="Calibri" pitchFamily="34" charset="-122"/>
                <a:cs typeface="Calibri" pitchFamily="34" charset="-120"/>
              </a:rPr>
              <a:t>Empirical foundation</a:t>
            </a:r>
            <a:endParaRPr lang="en-US" sz="1000" dirty="0"/>
          </a:p>
        </p:txBody>
      </p:sp>
      <p:sp>
        <p:nvSpPr>
          <p:cNvPr id="14" name="Text 12"/>
          <p:cNvSpPr/>
          <p:nvPr/>
        </p:nvSpPr>
        <p:spPr>
          <a:xfrm>
            <a:off x="4754880" y="2148840"/>
            <a:ext cx="3657600" cy="457200"/>
          </a:xfrm>
          <a:prstGeom prst="rect">
            <a:avLst/>
          </a:prstGeom>
          <a:noFill/>
          <a:ln/>
        </p:spPr>
        <p:txBody>
          <a:bodyPr wrap="square" rtlCol="0" anchor="ctr"/>
          <a:lstStyle/>
          <a:p>
            <a:r>
              <a:rPr lang="en-GB" sz="1000" dirty="0"/>
              <a:t>Built from careful study of children, giving evidence to support early years practice (Inhelder &amp; Piaget, 1958).</a:t>
            </a:r>
            <a:endParaRPr lang="en-US" sz="1000" dirty="0"/>
          </a:p>
        </p:txBody>
      </p:sp>
      <p:sp>
        <p:nvSpPr>
          <p:cNvPr id="26" name="Text 24"/>
          <p:cNvSpPr/>
          <p:nvPr/>
        </p:nvSpPr>
        <p:spPr>
          <a:xfrm>
            <a:off x="274320" y="4863338"/>
            <a:ext cx="8595360" cy="201168"/>
          </a:xfrm>
          <a:prstGeom prst="rect">
            <a:avLst/>
          </a:prstGeom>
          <a:noFill/>
          <a:ln/>
        </p:spPr>
        <p:txBody>
          <a:bodyPr wrap="square" rtlCol="0" anchor="ctr"/>
          <a:lstStyle/>
          <a:p>
            <a:pPr marL="0" indent="0">
              <a:buNone/>
            </a:pPr>
            <a:endParaRPr lang="en-US" sz="900" dirty="0"/>
          </a:p>
        </p:txBody>
      </p:sp>
      <p:sp>
        <p:nvSpPr>
          <p:cNvPr id="27" name="Shape 13"/>
          <p:cNvSpPr/>
          <p:nvPr/>
        </p:nvSpPr>
        <p:spPr>
          <a:xfrm>
            <a:off x="274320" y="3033120"/>
            <a:ext cx="8595360" cy="1674114"/>
          </a:xfrm>
          <a:prstGeom prst="roundRect">
            <a:avLst>
              <a:gd name="adj" fmla="val 2727"/>
            </a:avLst>
          </a:prstGeom>
          <a:solidFill>
            <a:srgbClr val="FFF3E6"/>
          </a:solidFill>
          <a:ln w="12700">
            <a:solidFill>
              <a:srgbClr val="F4A261"/>
            </a:solidFill>
            <a:prstDash val="solid"/>
          </a:ln>
          <a:effectLst>
            <a:outerShdw blurRad="101600" dist="38100" dir="2700000" algn="bl" rotWithShape="0">
              <a:srgbClr val="000000">
                <a:alpha val="12000"/>
              </a:srgbClr>
            </a:outerShdw>
          </a:effectLst>
        </p:spPr>
        <p:txBody>
          <a:bodyPr/>
          <a:lstStyle/>
          <a:p>
            <a:endParaRPr lang="en-GB" sz="1000" dirty="0"/>
          </a:p>
        </p:txBody>
      </p:sp>
      <p:sp>
        <p:nvSpPr>
          <p:cNvPr id="28" name="Shape 14"/>
          <p:cNvSpPr/>
          <p:nvPr/>
        </p:nvSpPr>
        <p:spPr>
          <a:xfrm>
            <a:off x="323397" y="2707136"/>
            <a:ext cx="8595360" cy="265176"/>
          </a:xfrm>
          <a:prstGeom prst="rect">
            <a:avLst/>
          </a:prstGeom>
          <a:solidFill>
            <a:srgbClr val="F4A261"/>
          </a:solidFill>
          <a:ln w="12700">
            <a:solidFill>
              <a:srgbClr val="F4A261"/>
            </a:solidFill>
            <a:prstDash val="solid"/>
          </a:ln>
        </p:spPr>
        <p:txBody>
          <a:bodyPr/>
          <a:lstStyle/>
          <a:p>
            <a:r>
              <a:rPr lang="en-GB" sz="1000" b="1" u="sng" cap="all" dirty="0">
                <a:solidFill>
                  <a:schemeClr val="bg1"/>
                </a:solidFill>
              </a:rPr>
              <a:t>Restrictions</a:t>
            </a:r>
          </a:p>
        </p:txBody>
      </p:sp>
      <p:sp>
        <p:nvSpPr>
          <p:cNvPr id="29" name="Text 15"/>
          <p:cNvSpPr/>
          <p:nvPr/>
        </p:nvSpPr>
        <p:spPr>
          <a:xfrm>
            <a:off x="457200" y="2916936"/>
            <a:ext cx="7813964" cy="347472"/>
          </a:xfrm>
          <a:prstGeom prst="rect">
            <a:avLst/>
          </a:prstGeom>
          <a:noFill/>
          <a:ln/>
        </p:spPr>
        <p:txBody>
          <a:bodyPr wrap="square" rtlCol="0" anchor="ctr"/>
          <a:lstStyle/>
          <a:p>
            <a:pPr marL="0" indent="0">
              <a:buNone/>
            </a:pPr>
            <a:endParaRPr lang="en-US" sz="1000" dirty="0"/>
          </a:p>
        </p:txBody>
      </p:sp>
      <p:sp>
        <p:nvSpPr>
          <p:cNvPr id="30" name="Text 16"/>
          <p:cNvSpPr/>
          <p:nvPr/>
        </p:nvSpPr>
        <p:spPr>
          <a:xfrm>
            <a:off x="393192" y="3081528"/>
            <a:ext cx="7813964" cy="274320"/>
          </a:xfrm>
          <a:prstGeom prst="rect">
            <a:avLst/>
          </a:prstGeom>
          <a:noFill/>
          <a:ln/>
        </p:spPr>
        <p:txBody>
          <a:bodyPr wrap="square" rtlCol="0" anchor="ctr"/>
          <a:lstStyle/>
          <a:p>
            <a:pPr marL="0" indent="0">
              <a:buNone/>
            </a:pPr>
            <a:r>
              <a:rPr lang="en-US" sz="1000" b="1" dirty="0">
                <a:solidFill>
                  <a:srgbClr val="C0392B"/>
                </a:solidFill>
                <a:latin typeface="Calibri" pitchFamily="34" charset="0"/>
                <a:ea typeface="Calibri" pitchFamily="34" charset="-122"/>
                <a:cs typeface="Calibri" pitchFamily="34" charset="-120"/>
              </a:rPr>
              <a:t>Underestimates social influence</a:t>
            </a:r>
            <a:endParaRPr lang="en-US" sz="1000" dirty="0"/>
          </a:p>
        </p:txBody>
      </p:sp>
      <p:sp>
        <p:nvSpPr>
          <p:cNvPr id="31" name="Text 17"/>
          <p:cNvSpPr/>
          <p:nvPr/>
        </p:nvSpPr>
        <p:spPr>
          <a:xfrm>
            <a:off x="393192" y="3346704"/>
            <a:ext cx="3831336" cy="457200"/>
          </a:xfrm>
          <a:prstGeom prst="rect">
            <a:avLst/>
          </a:prstGeom>
          <a:noFill/>
          <a:ln/>
        </p:spPr>
        <p:txBody>
          <a:bodyPr wrap="square" rtlCol="0" anchor="ctr"/>
          <a:lstStyle/>
          <a:p>
            <a:pPr marL="0" indent="0">
              <a:buNone/>
            </a:pPr>
            <a:r>
              <a:rPr lang="en-US" sz="1000" dirty="0">
                <a:solidFill>
                  <a:srgbClr val="1B3A4B"/>
                </a:solidFill>
                <a:latin typeface="Calibri" pitchFamily="34" charset="0"/>
                <a:ea typeface="Calibri" pitchFamily="34" charset="-122"/>
                <a:cs typeface="Calibri" pitchFamily="34" charset="-120"/>
              </a:rPr>
              <a:t>Vygotsky (1978) argues social interaction and the ZPD are more central to development than Piaget acknowledged.</a:t>
            </a:r>
            <a:endParaRPr lang="en-US" sz="1000" dirty="0"/>
          </a:p>
        </p:txBody>
      </p:sp>
      <p:sp>
        <p:nvSpPr>
          <p:cNvPr id="32" name="Text 18"/>
          <p:cNvSpPr/>
          <p:nvPr/>
        </p:nvSpPr>
        <p:spPr>
          <a:xfrm>
            <a:off x="393192" y="3877056"/>
            <a:ext cx="7813964" cy="274320"/>
          </a:xfrm>
          <a:prstGeom prst="rect">
            <a:avLst/>
          </a:prstGeom>
          <a:noFill/>
          <a:ln/>
        </p:spPr>
        <p:txBody>
          <a:bodyPr wrap="square" rtlCol="0" anchor="ctr"/>
          <a:lstStyle/>
          <a:p>
            <a:pPr marL="0" indent="0">
              <a:buNone/>
            </a:pPr>
            <a:r>
              <a:rPr lang="en-US" sz="1000" b="1" dirty="0">
                <a:solidFill>
                  <a:srgbClr val="C0392B"/>
                </a:solidFill>
                <a:latin typeface="Calibri" pitchFamily="34" charset="0"/>
                <a:ea typeface="Calibri" pitchFamily="34" charset="-122"/>
                <a:cs typeface="Calibri" pitchFamily="34" charset="-120"/>
              </a:rPr>
              <a:t>Underestimates emotional impact</a:t>
            </a:r>
            <a:endParaRPr lang="en-US" sz="1000" dirty="0"/>
          </a:p>
        </p:txBody>
      </p:sp>
      <p:sp>
        <p:nvSpPr>
          <p:cNvPr id="33" name="Text 19"/>
          <p:cNvSpPr/>
          <p:nvPr/>
        </p:nvSpPr>
        <p:spPr>
          <a:xfrm>
            <a:off x="393192" y="4142232"/>
            <a:ext cx="3831336" cy="393192"/>
          </a:xfrm>
          <a:prstGeom prst="rect">
            <a:avLst/>
          </a:prstGeom>
          <a:noFill/>
          <a:ln/>
        </p:spPr>
        <p:txBody>
          <a:bodyPr wrap="square" rtlCol="0" anchor="ctr"/>
          <a:lstStyle/>
          <a:p>
            <a:pPr marL="0" indent="0">
              <a:buNone/>
            </a:pPr>
            <a:r>
              <a:rPr lang="en-US" sz="1000" dirty="0">
                <a:solidFill>
                  <a:srgbClr val="1B3A4B"/>
                </a:solidFill>
                <a:latin typeface="Calibri" pitchFamily="34" charset="0"/>
                <a:ea typeface="Calibri" pitchFamily="34" charset="-122"/>
                <a:cs typeface="Calibri" pitchFamily="34" charset="-120"/>
              </a:rPr>
              <a:t>Piaget largely ignores trauma and emotional wellbeing — Gerhardt (2004) shows stress directly impairs cognitive development.</a:t>
            </a:r>
            <a:endParaRPr lang="en-US" sz="1000" dirty="0"/>
          </a:p>
        </p:txBody>
      </p:sp>
      <p:sp>
        <p:nvSpPr>
          <p:cNvPr id="34" name="Text 20"/>
          <p:cNvSpPr/>
          <p:nvPr/>
        </p:nvSpPr>
        <p:spPr>
          <a:xfrm>
            <a:off x="4772278" y="3047190"/>
            <a:ext cx="3831336" cy="234629"/>
          </a:xfrm>
          <a:prstGeom prst="rect">
            <a:avLst/>
          </a:prstGeom>
          <a:noFill/>
          <a:ln/>
        </p:spPr>
        <p:txBody>
          <a:bodyPr wrap="square" rtlCol="0" anchor="ctr"/>
          <a:lstStyle/>
          <a:p>
            <a:pPr defTabSz="3054350">
              <a:buNone/>
            </a:pPr>
            <a:r>
              <a:rPr lang="en-US" sz="1000" b="1" dirty="0">
                <a:solidFill>
                  <a:srgbClr val="C0392B"/>
                </a:solidFill>
                <a:latin typeface="Calibri" pitchFamily="34" charset="0"/>
                <a:ea typeface="Calibri" pitchFamily="34" charset="-122"/>
                <a:cs typeface="Calibri" pitchFamily="34" charset="-120"/>
              </a:rPr>
              <a:t>   </a:t>
            </a:r>
          </a:p>
          <a:p>
            <a:pPr defTabSz="3054350">
              <a:buNone/>
            </a:pPr>
            <a:r>
              <a:rPr lang="en-US" sz="1000" b="1" dirty="0">
                <a:solidFill>
                  <a:srgbClr val="C0392B"/>
                </a:solidFill>
                <a:latin typeface="Calibri" pitchFamily="34" charset="0"/>
                <a:ea typeface="Calibri" pitchFamily="34" charset="-122"/>
                <a:cs typeface="Calibri" pitchFamily="34" charset="-120"/>
              </a:rPr>
              <a:t>Rigid stage model</a:t>
            </a:r>
            <a:endParaRPr lang="en-US" sz="1000" dirty="0"/>
          </a:p>
        </p:txBody>
      </p:sp>
      <p:sp>
        <p:nvSpPr>
          <p:cNvPr id="35" name="Text 21"/>
          <p:cNvSpPr/>
          <p:nvPr/>
        </p:nvSpPr>
        <p:spPr>
          <a:xfrm>
            <a:off x="4772278" y="3365511"/>
            <a:ext cx="3995928" cy="475488"/>
          </a:xfrm>
          <a:prstGeom prst="rect">
            <a:avLst/>
          </a:prstGeom>
          <a:noFill/>
          <a:ln/>
        </p:spPr>
        <p:txBody>
          <a:bodyPr wrap="square" rtlCol="0" anchor="ctr"/>
          <a:lstStyle/>
          <a:p>
            <a:r>
              <a:rPr lang="en-GB" sz="1000" dirty="0"/>
              <a:t>Development can change more smoothly and depend on situation, not fixed stages (McLeod, 2023).</a:t>
            </a:r>
            <a:endParaRPr lang="en-US" sz="1000" dirty="0"/>
          </a:p>
        </p:txBody>
      </p:sp>
      <p:sp>
        <p:nvSpPr>
          <p:cNvPr id="36" name="Text 22"/>
          <p:cNvSpPr/>
          <p:nvPr/>
        </p:nvSpPr>
        <p:spPr>
          <a:xfrm>
            <a:off x="4772278" y="3906333"/>
            <a:ext cx="3995928" cy="161477"/>
          </a:xfrm>
          <a:prstGeom prst="rect">
            <a:avLst/>
          </a:prstGeom>
          <a:noFill/>
          <a:ln/>
        </p:spPr>
        <p:txBody>
          <a:bodyPr wrap="square" rtlCol="0" anchor="ctr"/>
          <a:lstStyle/>
          <a:p>
            <a:pPr marL="0" indent="0">
              <a:buNone/>
            </a:pPr>
            <a:r>
              <a:rPr lang="en-US" sz="1000" b="1" dirty="0">
                <a:solidFill>
                  <a:srgbClr val="C0392B"/>
                </a:solidFill>
                <a:latin typeface="Calibri" pitchFamily="34" charset="0"/>
                <a:ea typeface="Calibri" pitchFamily="34" charset="-122"/>
                <a:cs typeface="Calibri" pitchFamily="34" charset="-120"/>
              </a:rPr>
              <a:t>Limited cultural validity</a:t>
            </a:r>
            <a:endParaRPr lang="en-US" sz="1000" dirty="0"/>
          </a:p>
        </p:txBody>
      </p:sp>
      <p:sp>
        <p:nvSpPr>
          <p:cNvPr id="37" name="Text 23"/>
          <p:cNvSpPr/>
          <p:nvPr/>
        </p:nvSpPr>
        <p:spPr>
          <a:xfrm>
            <a:off x="4772278" y="4123687"/>
            <a:ext cx="3831336" cy="429768"/>
          </a:xfrm>
          <a:prstGeom prst="rect">
            <a:avLst/>
          </a:prstGeom>
          <a:noFill/>
          <a:ln/>
        </p:spPr>
        <p:txBody>
          <a:bodyPr wrap="square" rtlCol="0" anchor="ctr"/>
          <a:lstStyle/>
          <a:p>
            <a:r>
              <a:rPr lang="en-GB" sz="1000" dirty="0"/>
              <a:t>Based mainly on Western children, so it may not fully represent diverse backgrounds (DfE, 2021).</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D2233"/>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52B788"/>
          </a:solidFill>
          <a:ln w="12700">
            <a:solidFill>
              <a:srgbClr val="52B788"/>
            </a:solidFill>
            <a:prstDash val="solid"/>
          </a:ln>
        </p:spPr>
        <p:txBody>
          <a:bodyPr/>
          <a:lstStyle/>
          <a:p>
            <a:endParaRPr lang="en-GB" dirty="0"/>
          </a:p>
        </p:txBody>
      </p:sp>
      <p:sp>
        <p:nvSpPr>
          <p:cNvPr id="3" name="Shape 1"/>
          <p:cNvSpPr/>
          <p:nvPr/>
        </p:nvSpPr>
        <p:spPr>
          <a:xfrm>
            <a:off x="0" y="5070348"/>
            <a:ext cx="9144000" cy="73152"/>
          </a:xfrm>
          <a:prstGeom prst="rect">
            <a:avLst/>
          </a:prstGeom>
          <a:solidFill>
            <a:srgbClr val="E9C46A"/>
          </a:solidFill>
          <a:ln w="12700">
            <a:solidFill>
              <a:srgbClr val="E9C46A"/>
            </a:solidFill>
            <a:prstDash val="solid"/>
          </a:ln>
        </p:spPr>
        <p:txBody>
          <a:bodyPr/>
          <a:lstStyle/>
          <a:p>
            <a:endParaRPr lang="en-GB" dirty="0"/>
          </a:p>
        </p:txBody>
      </p:sp>
      <p:sp>
        <p:nvSpPr>
          <p:cNvPr id="4" name="Text 2"/>
          <p:cNvSpPr/>
          <p:nvPr/>
        </p:nvSpPr>
        <p:spPr>
          <a:xfrm>
            <a:off x="457200" y="182880"/>
            <a:ext cx="8229600" cy="594360"/>
          </a:xfrm>
          <a:prstGeom prst="rect">
            <a:avLst/>
          </a:prstGeom>
          <a:noFill/>
          <a:ln/>
        </p:spPr>
        <p:txBody>
          <a:bodyPr wrap="square"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Conclusion &amp; Key Takeaways</a:t>
            </a:r>
            <a:endParaRPr lang="en-US" sz="2800" dirty="0"/>
          </a:p>
        </p:txBody>
      </p:sp>
      <p:sp>
        <p:nvSpPr>
          <p:cNvPr id="5" name="Shape 3"/>
          <p:cNvSpPr/>
          <p:nvPr/>
        </p:nvSpPr>
        <p:spPr>
          <a:xfrm>
            <a:off x="457200" y="987552"/>
            <a:ext cx="411480" cy="411480"/>
          </a:xfrm>
          <a:prstGeom prst="ellipse">
            <a:avLst/>
          </a:prstGeom>
          <a:solidFill>
            <a:srgbClr val="52B788"/>
          </a:solidFill>
          <a:ln w="12700">
            <a:solidFill>
              <a:srgbClr val="52B788"/>
            </a:solidFill>
            <a:prstDash val="solid"/>
          </a:ln>
        </p:spPr>
        <p:txBody>
          <a:bodyPr/>
          <a:lstStyle/>
          <a:p>
            <a:endParaRPr lang="en-GB" dirty="0"/>
          </a:p>
        </p:txBody>
      </p:sp>
      <p:sp>
        <p:nvSpPr>
          <p:cNvPr id="6" name="Text 4"/>
          <p:cNvSpPr/>
          <p:nvPr/>
        </p:nvSpPr>
        <p:spPr>
          <a:xfrm>
            <a:off x="457200" y="987552"/>
            <a:ext cx="411480" cy="411480"/>
          </a:xfrm>
          <a:prstGeom prst="rect">
            <a:avLst/>
          </a:prstGeom>
          <a:noFill/>
          <a:ln/>
        </p:spPr>
        <p:txBody>
          <a:bodyPr wrap="square" rtlCol="0" anchor="ctr"/>
          <a:lstStyle/>
          <a:p>
            <a:pPr marL="0" indent="0" algn="ctr">
              <a:buNone/>
            </a:pPr>
            <a:r>
              <a:rPr lang="en-US" sz="1400" b="1" dirty="0">
                <a:solidFill>
                  <a:srgbClr val="1B3A4B"/>
                </a:solidFill>
                <a:latin typeface="Cambria" pitchFamily="34" charset="0"/>
                <a:ea typeface="Cambria" pitchFamily="34" charset="-122"/>
                <a:cs typeface="Cambria" pitchFamily="34" charset="-120"/>
              </a:rPr>
              <a:t>1</a:t>
            </a:r>
            <a:endParaRPr lang="en-US" sz="1400" dirty="0"/>
          </a:p>
        </p:txBody>
      </p:sp>
      <p:sp>
        <p:nvSpPr>
          <p:cNvPr id="7" name="Text 5"/>
          <p:cNvSpPr/>
          <p:nvPr/>
        </p:nvSpPr>
        <p:spPr>
          <a:xfrm>
            <a:off x="1005840" y="969264"/>
            <a:ext cx="7772400" cy="548640"/>
          </a:xfrm>
          <a:prstGeom prst="rect">
            <a:avLst/>
          </a:prstGeom>
          <a:noFill/>
          <a:ln/>
        </p:spPr>
        <p:txBody>
          <a:bodyPr wrap="square" rtlCol="0" anchor="ctr"/>
          <a:lstStyle/>
          <a:p>
            <a:r>
              <a:rPr lang="en-GB" sz="1400" dirty="0">
                <a:solidFill>
                  <a:schemeClr val="bg1"/>
                </a:solidFill>
              </a:rPr>
              <a:t>Piaget’s </a:t>
            </a:r>
            <a:r>
              <a:rPr lang="en-GB" sz="1400" b="1" dirty="0">
                <a:solidFill>
                  <a:schemeClr val="bg1"/>
                </a:solidFill>
              </a:rPr>
              <a:t>pre-operational stage (2–7 years)</a:t>
            </a:r>
            <a:r>
              <a:rPr lang="en-GB" sz="1400" dirty="0">
                <a:solidFill>
                  <a:schemeClr val="bg1"/>
                </a:solidFill>
              </a:rPr>
              <a:t> supports understanding how Isaac builds </a:t>
            </a:r>
            <a:r>
              <a:rPr lang="en-GB" sz="1400" b="1" dirty="0">
                <a:solidFill>
                  <a:schemeClr val="bg1"/>
                </a:solidFill>
              </a:rPr>
              <a:t>schemas</a:t>
            </a:r>
            <a:r>
              <a:rPr lang="en-GB" sz="1400" dirty="0">
                <a:solidFill>
                  <a:schemeClr val="bg1"/>
                </a:solidFill>
              </a:rPr>
              <a:t> for thinking, language, and social understanding.</a:t>
            </a:r>
          </a:p>
          <a:p>
            <a:pPr marL="0" indent="0">
              <a:buNone/>
            </a:pPr>
            <a:endParaRPr lang="en-US" sz="1250" dirty="0"/>
          </a:p>
        </p:txBody>
      </p:sp>
      <p:sp>
        <p:nvSpPr>
          <p:cNvPr id="8" name="Shape 6"/>
          <p:cNvSpPr/>
          <p:nvPr/>
        </p:nvSpPr>
        <p:spPr>
          <a:xfrm>
            <a:off x="457200" y="1783080"/>
            <a:ext cx="411480" cy="411480"/>
          </a:xfrm>
          <a:prstGeom prst="ellipse">
            <a:avLst/>
          </a:prstGeom>
          <a:solidFill>
            <a:srgbClr val="52B788"/>
          </a:solidFill>
          <a:ln w="12700">
            <a:solidFill>
              <a:srgbClr val="52B788"/>
            </a:solidFill>
            <a:prstDash val="solid"/>
          </a:ln>
        </p:spPr>
        <p:txBody>
          <a:bodyPr/>
          <a:lstStyle/>
          <a:p>
            <a:endParaRPr lang="en-GB" dirty="0"/>
          </a:p>
        </p:txBody>
      </p:sp>
      <p:sp>
        <p:nvSpPr>
          <p:cNvPr id="9" name="Text 7"/>
          <p:cNvSpPr/>
          <p:nvPr/>
        </p:nvSpPr>
        <p:spPr>
          <a:xfrm>
            <a:off x="457200" y="1783080"/>
            <a:ext cx="411480" cy="411480"/>
          </a:xfrm>
          <a:prstGeom prst="rect">
            <a:avLst/>
          </a:prstGeom>
          <a:noFill/>
          <a:ln/>
        </p:spPr>
        <p:txBody>
          <a:bodyPr wrap="square" rtlCol="0" anchor="ctr"/>
          <a:lstStyle/>
          <a:p>
            <a:pPr marL="0" indent="0" algn="ctr">
              <a:buNone/>
            </a:pPr>
            <a:r>
              <a:rPr lang="en-US" sz="1400" b="1" dirty="0">
                <a:solidFill>
                  <a:srgbClr val="1B3A4B"/>
                </a:solidFill>
                <a:latin typeface="Cambria" pitchFamily="34" charset="0"/>
                <a:ea typeface="Cambria" pitchFamily="34" charset="-122"/>
                <a:cs typeface="Cambria" pitchFamily="34" charset="-120"/>
              </a:rPr>
              <a:t>2</a:t>
            </a:r>
            <a:endParaRPr lang="en-US" sz="1400" dirty="0"/>
          </a:p>
        </p:txBody>
      </p:sp>
      <p:sp>
        <p:nvSpPr>
          <p:cNvPr id="10" name="Text 8"/>
          <p:cNvSpPr/>
          <p:nvPr/>
        </p:nvSpPr>
        <p:spPr>
          <a:xfrm>
            <a:off x="1005840" y="1764792"/>
            <a:ext cx="7772400" cy="548640"/>
          </a:xfrm>
          <a:prstGeom prst="rect">
            <a:avLst/>
          </a:prstGeom>
          <a:noFill/>
          <a:ln/>
        </p:spPr>
        <p:txBody>
          <a:bodyPr wrap="square" rtlCol="0" anchor="ctr"/>
          <a:lstStyle/>
          <a:p>
            <a:r>
              <a:rPr lang="en-GB" sz="1400" dirty="0">
                <a:solidFill>
                  <a:schemeClr val="bg1"/>
                </a:solidFill>
              </a:rPr>
              <a:t>Isaac’s </a:t>
            </a:r>
            <a:r>
              <a:rPr lang="en-GB" sz="1400" b="1" dirty="0">
                <a:solidFill>
                  <a:schemeClr val="bg1"/>
                </a:solidFill>
              </a:rPr>
              <a:t>disrupted childcare</a:t>
            </a:r>
            <a:r>
              <a:rPr lang="en-GB" sz="1400" dirty="0">
                <a:solidFill>
                  <a:schemeClr val="bg1"/>
                </a:solidFill>
              </a:rPr>
              <a:t>, </a:t>
            </a:r>
            <a:r>
              <a:rPr lang="en-GB" sz="1400" b="1" dirty="0">
                <a:solidFill>
                  <a:schemeClr val="bg1"/>
                </a:solidFill>
              </a:rPr>
              <a:t>maternal mental health difficulties</a:t>
            </a:r>
            <a:r>
              <a:rPr lang="en-GB" sz="1400" dirty="0">
                <a:solidFill>
                  <a:schemeClr val="bg1"/>
                </a:solidFill>
              </a:rPr>
              <a:t>, </a:t>
            </a:r>
            <a:r>
              <a:rPr lang="en-GB" sz="1400" b="1" dirty="0">
                <a:solidFill>
                  <a:schemeClr val="bg1"/>
                </a:solidFill>
              </a:rPr>
              <a:t>language delay</a:t>
            </a:r>
            <a:r>
              <a:rPr lang="en-GB" sz="1400" dirty="0">
                <a:solidFill>
                  <a:schemeClr val="bg1"/>
                </a:solidFill>
              </a:rPr>
              <a:t>, and </a:t>
            </a:r>
            <a:r>
              <a:rPr lang="en-GB" sz="1400" b="1" dirty="0">
                <a:solidFill>
                  <a:schemeClr val="bg1"/>
                </a:solidFill>
              </a:rPr>
              <a:t>reduced social input</a:t>
            </a:r>
            <a:r>
              <a:rPr lang="en-GB" sz="1400" dirty="0">
                <a:solidFill>
                  <a:schemeClr val="bg1"/>
                </a:solidFill>
              </a:rPr>
              <a:t> can limit opportunities to practice new experiences. This can slow </a:t>
            </a:r>
            <a:r>
              <a:rPr lang="en-GB" sz="1400" b="1" dirty="0">
                <a:solidFill>
                  <a:schemeClr val="bg1"/>
                </a:solidFill>
              </a:rPr>
              <a:t>schema-building</a:t>
            </a:r>
            <a:r>
              <a:rPr lang="en-GB" sz="1400" dirty="0">
                <a:solidFill>
                  <a:schemeClr val="bg1"/>
                </a:solidFill>
              </a:rPr>
              <a:t> and make </a:t>
            </a:r>
            <a:r>
              <a:rPr lang="en-GB" sz="1400" b="1" dirty="0">
                <a:solidFill>
                  <a:schemeClr val="bg1"/>
                </a:solidFill>
              </a:rPr>
              <a:t>equilibration</a:t>
            </a:r>
            <a:r>
              <a:rPr lang="en-GB" sz="1400" dirty="0">
                <a:solidFill>
                  <a:schemeClr val="bg1"/>
                </a:solidFill>
              </a:rPr>
              <a:t> harder when new information doesn’t “fit.</a:t>
            </a:r>
          </a:p>
          <a:p>
            <a:pPr marL="0" indent="0">
              <a:buNone/>
            </a:pPr>
            <a:endParaRPr lang="en-US" sz="1250" dirty="0"/>
          </a:p>
        </p:txBody>
      </p:sp>
      <p:sp>
        <p:nvSpPr>
          <p:cNvPr id="11" name="Shape 9"/>
          <p:cNvSpPr/>
          <p:nvPr/>
        </p:nvSpPr>
        <p:spPr>
          <a:xfrm>
            <a:off x="457200" y="2578608"/>
            <a:ext cx="411480" cy="411480"/>
          </a:xfrm>
          <a:prstGeom prst="ellipse">
            <a:avLst/>
          </a:prstGeom>
          <a:solidFill>
            <a:srgbClr val="52B788"/>
          </a:solidFill>
          <a:ln w="12700">
            <a:solidFill>
              <a:srgbClr val="52B788"/>
            </a:solidFill>
            <a:prstDash val="solid"/>
          </a:ln>
        </p:spPr>
        <p:txBody>
          <a:bodyPr/>
          <a:lstStyle/>
          <a:p>
            <a:endParaRPr lang="en-GB" dirty="0"/>
          </a:p>
        </p:txBody>
      </p:sp>
      <p:sp>
        <p:nvSpPr>
          <p:cNvPr id="12" name="Text 10"/>
          <p:cNvSpPr/>
          <p:nvPr/>
        </p:nvSpPr>
        <p:spPr>
          <a:xfrm>
            <a:off x="457200" y="2578608"/>
            <a:ext cx="411480" cy="411480"/>
          </a:xfrm>
          <a:prstGeom prst="rect">
            <a:avLst/>
          </a:prstGeom>
          <a:noFill/>
          <a:ln/>
        </p:spPr>
        <p:txBody>
          <a:bodyPr wrap="square" rtlCol="0" anchor="ctr"/>
          <a:lstStyle/>
          <a:p>
            <a:pPr marL="0" indent="0" algn="ctr">
              <a:buNone/>
            </a:pPr>
            <a:r>
              <a:rPr lang="en-US" sz="1400" b="1" dirty="0">
                <a:solidFill>
                  <a:srgbClr val="1B3A4B"/>
                </a:solidFill>
                <a:latin typeface="Cambria" pitchFamily="34" charset="0"/>
                <a:ea typeface="Cambria" pitchFamily="34" charset="-122"/>
                <a:cs typeface="Cambria" pitchFamily="34" charset="-120"/>
              </a:rPr>
              <a:t>3</a:t>
            </a:r>
            <a:endParaRPr lang="en-US" sz="1400" dirty="0"/>
          </a:p>
        </p:txBody>
      </p:sp>
      <p:sp>
        <p:nvSpPr>
          <p:cNvPr id="13" name="Text 11"/>
          <p:cNvSpPr/>
          <p:nvPr/>
        </p:nvSpPr>
        <p:spPr>
          <a:xfrm>
            <a:off x="1005840" y="2560320"/>
            <a:ext cx="7772400" cy="548640"/>
          </a:xfrm>
          <a:prstGeom prst="rect">
            <a:avLst/>
          </a:prstGeom>
          <a:noFill/>
          <a:ln/>
        </p:spPr>
        <p:txBody>
          <a:bodyPr wrap="square" rtlCol="0" anchor="ctr"/>
          <a:lstStyle/>
          <a:p>
            <a:r>
              <a:rPr lang="en-GB" sz="1400" dirty="0">
                <a:solidFill>
                  <a:schemeClr val="bg1"/>
                </a:solidFill>
              </a:rPr>
              <a:t>Both </a:t>
            </a:r>
            <a:r>
              <a:rPr lang="en-GB" sz="1400" b="1" dirty="0">
                <a:solidFill>
                  <a:schemeClr val="bg1"/>
                </a:solidFill>
              </a:rPr>
              <a:t>brain/temperament factors</a:t>
            </a:r>
            <a:r>
              <a:rPr lang="en-GB" sz="1400" dirty="0">
                <a:solidFill>
                  <a:schemeClr val="bg1"/>
                </a:solidFill>
              </a:rPr>
              <a:t> (nature) and </a:t>
            </a:r>
            <a:r>
              <a:rPr lang="en-GB" sz="1400" b="1" dirty="0">
                <a:solidFill>
                  <a:schemeClr val="bg1"/>
                </a:solidFill>
              </a:rPr>
              <a:t>caregiving/social experience</a:t>
            </a:r>
            <a:r>
              <a:rPr lang="en-GB" sz="1400" dirty="0">
                <a:solidFill>
                  <a:schemeClr val="bg1"/>
                </a:solidFill>
              </a:rPr>
              <a:t> (nurture) interact to influence development.</a:t>
            </a:r>
          </a:p>
          <a:p>
            <a:pPr marL="0" indent="0">
              <a:buNone/>
            </a:pPr>
            <a:endParaRPr lang="en-US" sz="1250" dirty="0"/>
          </a:p>
        </p:txBody>
      </p:sp>
      <p:sp>
        <p:nvSpPr>
          <p:cNvPr id="14" name="Shape 12"/>
          <p:cNvSpPr/>
          <p:nvPr/>
        </p:nvSpPr>
        <p:spPr>
          <a:xfrm>
            <a:off x="457200" y="3374136"/>
            <a:ext cx="411480" cy="411480"/>
          </a:xfrm>
          <a:prstGeom prst="ellipse">
            <a:avLst/>
          </a:prstGeom>
          <a:solidFill>
            <a:srgbClr val="52B788"/>
          </a:solidFill>
          <a:ln w="12700">
            <a:solidFill>
              <a:srgbClr val="52B788"/>
            </a:solidFill>
            <a:prstDash val="solid"/>
          </a:ln>
        </p:spPr>
        <p:txBody>
          <a:bodyPr/>
          <a:lstStyle/>
          <a:p>
            <a:endParaRPr lang="en-GB" dirty="0"/>
          </a:p>
        </p:txBody>
      </p:sp>
      <p:sp>
        <p:nvSpPr>
          <p:cNvPr id="15" name="Text 13"/>
          <p:cNvSpPr/>
          <p:nvPr/>
        </p:nvSpPr>
        <p:spPr>
          <a:xfrm>
            <a:off x="457200" y="3374136"/>
            <a:ext cx="411480" cy="411480"/>
          </a:xfrm>
          <a:prstGeom prst="rect">
            <a:avLst/>
          </a:prstGeom>
          <a:noFill/>
          <a:ln/>
        </p:spPr>
        <p:txBody>
          <a:bodyPr wrap="square" rtlCol="0" anchor="ctr"/>
          <a:lstStyle/>
          <a:p>
            <a:pPr marL="0" indent="0" algn="ctr">
              <a:buNone/>
            </a:pPr>
            <a:r>
              <a:rPr lang="en-US" sz="1400" b="1" dirty="0">
                <a:solidFill>
                  <a:srgbClr val="1B3A4B"/>
                </a:solidFill>
                <a:latin typeface="Cambria" pitchFamily="34" charset="0"/>
                <a:ea typeface="Cambria" pitchFamily="34" charset="-122"/>
                <a:cs typeface="Cambria" pitchFamily="34" charset="-120"/>
              </a:rPr>
              <a:t>4</a:t>
            </a:r>
            <a:endParaRPr lang="en-US" sz="1400" dirty="0"/>
          </a:p>
        </p:txBody>
      </p:sp>
      <p:sp>
        <p:nvSpPr>
          <p:cNvPr id="16" name="Text 14"/>
          <p:cNvSpPr/>
          <p:nvPr/>
        </p:nvSpPr>
        <p:spPr>
          <a:xfrm>
            <a:off x="1005840" y="3355848"/>
            <a:ext cx="7772400" cy="548640"/>
          </a:xfrm>
          <a:prstGeom prst="rect">
            <a:avLst/>
          </a:prstGeom>
          <a:noFill/>
          <a:ln/>
        </p:spPr>
        <p:txBody>
          <a:bodyPr wrap="square" rtlCol="0" anchor="ctr"/>
          <a:lstStyle/>
          <a:p>
            <a:r>
              <a:rPr lang="en-GB" sz="1400" dirty="0">
                <a:solidFill>
                  <a:schemeClr val="bg1"/>
                </a:solidFill>
              </a:rPr>
              <a:t>A Piaget-based support plan includes play to build understanding, rich language to improve communication, parents using supportive talk, and different services working together. These help improve learning and interaction.</a:t>
            </a:r>
            <a:endParaRPr lang="en-US" sz="1250" dirty="0">
              <a:solidFill>
                <a:schemeClr val="bg1"/>
              </a:solidFill>
            </a:endParaRPr>
          </a:p>
        </p:txBody>
      </p:sp>
      <p:sp>
        <p:nvSpPr>
          <p:cNvPr id="17" name="Shape 15"/>
          <p:cNvSpPr/>
          <p:nvPr/>
        </p:nvSpPr>
        <p:spPr>
          <a:xfrm>
            <a:off x="457200" y="4169664"/>
            <a:ext cx="411480" cy="411480"/>
          </a:xfrm>
          <a:prstGeom prst="ellipse">
            <a:avLst/>
          </a:prstGeom>
          <a:solidFill>
            <a:srgbClr val="52B788"/>
          </a:solidFill>
          <a:ln w="12700">
            <a:solidFill>
              <a:srgbClr val="52B788"/>
            </a:solidFill>
            <a:prstDash val="solid"/>
          </a:ln>
        </p:spPr>
        <p:txBody>
          <a:bodyPr/>
          <a:lstStyle/>
          <a:p>
            <a:endParaRPr lang="en-GB" dirty="0"/>
          </a:p>
        </p:txBody>
      </p:sp>
      <p:sp>
        <p:nvSpPr>
          <p:cNvPr id="18" name="Text 16"/>
          <p:cNvSpPr/>
          <p:nvPr/>
        </p:nvSpPr>
        <p:spPr>
          <a:xfrm>
            <a:off x="457200" y="4169664"/>
            <a:ext cx="411480" cy="411480"/>
          </a:xfrm>
          <a:prstGeom prst="rect">
            <a:avLst/>
          </a:prstGeom>
          <a:noFill/>
          <a:ln/>
        </p:spPr>
        <p:txBody>
          <a:bodyPr wrap="square" rtlCol="0" anchor="ctr"/>
          <a:lstStyle/>
          <a:p>
            <a:pPr marL="0" indent="0" algn="ctr">
              <a:buNone/>
            </a:pPr>
            <a:r>
              <a:rPr lang="en-US" sz="1400" b="1" dirty="0">
                <a:solidFill>
                  <a:srgbClr val="1B3A4B"/>
                </a:solidFill>
                <a:latin typeface="Cambria" pitchFamily="34" charset="0"/>
                <a:ea typeface="Cambria" pitchFamily="34" charset="-122"/>
                <a:cs typeface="Cambria" pitchFamily="34" charset="-120"/>
              </a:rPr>
              <a:t>5</a:t>
            </a:r>
            <a:endParaRPr lang="en-US" sz="1400" dirty="0"/>
          </a:p>
        </p:txBody>
      </p:sp>
      <p:sp>
        <p:nvSpPr>
          <p:cNvPr id="19" name="Text 17"/>
          <p:cNvSpPr/>
          <p:nvPr/>
        </p:nvSpPr>
        <p:spPr>
          <a:xfrm>
            <a:off x="1005840" y="4151376"/>
            <a:ext cx="7772400" cy="548640"/>
          </a:xfrm>
          <a:prstGeom prst="rect">
            <a:avLst/>
          </a:prstGeom>
          <a:noFill/>
          <a:ln/>
        </p:spPr>
        <p:txBody>
          <a:bodyPr wrap="square" rtlCol="0" anchor="ctr"/>
          <a:lstStyle/>
          <a:p>
            <a:r>
              <a:rPr lang="en-GB" sz="1400" dirty="0">
                <a:solidFill>
                  <a:schemeClr val="bg1"/>
                </a:solidFill>
              </a:rPr>
              <a:t>Piaget’s theory may not fully show how important relationships, teaching, and communication are for development. It also doesn’t fully explain how emotions, stress, and attachment affect learning. So, it should be used as a guide, not the only explanation.</a:t>
            </a:r>
            <a:endParaRPr lang="en-US" sz="1250"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FFE"/>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1B3A4B"/>
          </a:solidFill>
          <a:ln w="12700">
            <a:solidFill>
              <a:srgbClr val="1B3A4B"/>
            </a:solidFill>
            <a:prstDash val="solid"/>
          </a:ln>
        </p:spPr>
        <p:txBody>
          <a:bodyPr/>
          <a:lstStyle/>
          <a:p>
            <a:endParaRPr lang="en-GB" dirty="0"/>
          </a:p>
        </p:txBody>
      </p:sp>
      <p:sp>
        <p:nvSpPr>
          <p:cNvPr id="3" name="Text 1"/>
          <p:cNvSpPr/>
          <p:nvPr/>
        </p:nvSpPr>
        <p:spPr>
          <a:xfrm>
            <a:off x="274320" y="0"/>
            <a:ext cx="8595360" cy="685800"/>
          </a:xfrm>
          <a:prstGeom prst="rect">
            <a:avLst/>
          </a:prstGeom>
          <a:noFill/>
          <a:ln/>
        </p:spPr>
        <p:txBody>
          <a:bodyPr wrap="square"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Reference List</a:t>
            </a:r>
            <a:endParaRPr lang="en-US" sz="2600" dirty="0"/>
          </a:p>
        </p:txBody>
      </p:sp>
      <p:sp>
        <p:nvSpPr>
          <p:cNvPr id="4" name="Text 2"/>
          <p:cNvSpPr/>
          <p:nvPr/>
        </p:nvSpPr>
        <p:spPr>
          <a:xfrm>
            <a:off x="274320" y="749808"/>
            <a:ext cx="8595360" cy="256032"/>
          </a:xfrm>
          <a:prstGeom prst="rect">
            <a:avLst/>
          </a:prstGeom>
          <a:noFill/>
          <a:ln/>
        </p:spPr>
        <p:txBody>
          <a:bodyPr wrap="square" rtlCol="0" anchor="ctr"/>
          <a:lstStyle/>
          <a:p>
            <a:pPr marL="0" indent="0">
              <a:buNone/>
            </a:pPr>
            <a:r>
              <a:rPr lang="en-US" sz="1100" i="1" dirty="0">
                <a:solidFill>
                  <a:srgbClr val="4A7C6F"/>
                </a:solidFill>
                <a:latin typeface="Calibri" pitchFamily="34" charset="0"/>
                <a:ea typeface="Calibri" pitchFamily="34" charset="-122"/>
                <a:cs typeface="Calibri" pitchFamily="34" charset="-120"/>
              </a:rPr>
              <a:t>UWTSD Harvard Referencing Style</a:t>
            </a:r>
            <a:endParaRPr lang="en-US" sz="1100" dirty="0"/>
          </a:p>
        </p:txBody>
      </p:sp>
      <p:sp>
        <p:nvSpPr>
          <p:cNvPr id="5" name="Text 3"/>
          <p:cNvSpPr/>
          <p:nvPr/>
        </p:nvSpPr>
        <p:spPr>
          <a:xfrm>
            <a:off x="365760" y="1078992"/>
            <a:ext cx="8412480" cy="457200"/>
          </a:xfrm>
          <a:prstGeom prst="rect">
            <a:avLst/>
          </a:prstGeom>
          <a:noFill/>
          <a:ln/>
        </p:spPr>
        <p:txBody>
          <a:bodyPr wrap="square" rtlCol="0" anchor="ctr"/>
          <a:lstStyle/>
          <a:p>
            <a:pPr marL="0" indent="0">
              <a:spcAft>
                <a:spcPts val="200"/>
              </a:spcAft>
              <a:buNone/>
            </a:pPr>
            <a:r>
              <a:rPr lang="en-US" sz="1200" dirty="0">
                <a:solidFill>
                  <a:srgbClr val="1B3A4B"/>
                </a:solidFill>
                <a:latin typeface="Calibri" pitchFamily="34" charset="0"/>
                <a:ea typeface="Calibri" pitchFamily="34" charset="-122"/>
                <a:cs typeface="Calibri" pitchFamily="34" charset="-120"/>
              </a:rPr>
              <a:t>Buckley, B. (2003) Children's Communication Skills: From Birth to Five Years. London: Routledge.</a:t>
            </a:r>
            <a:endParaRPr lang="en-US" sz="1200" dirty="0"/>
          </a:p>
        </p:txBody>
      </p:sp>
      <p:sp>
        <p:nvSpPr>
          <p:cNvPr id="6" name="Text 4"/>
          <p:cNvSpPr/>
          <p:nvPr/>
        </p:nvSpPr>
        <p:spPr>
          <a:xfrm>
            <a:off x="365760" y="1609344"/>
            <a:ext cx="8412480" cy="457200"/>
          </a:xfrm>
          <a:prstGeom prst="rect">
            <a:avLst/>
          </a:prstGeom>
          <a:noFill/>
          <a:ln/>
        </p:spPr>
        <p:txBody>
          <a:bodyPr wrap="square" rtlCol="0" anchor="ctr"/>
          <a:lstStyle/>
          <a:p>
            <a:pPr marL="0" indent="0">
              <a:spcAft>
                <a:spcPts val="200"/>
              </a:spcAft>
              <a:buNone/>
            </a:pPr>
            <a:r>
              <a:rPr lang="en-US" sz="1200" dirty="0">
                <a:solidFill>
                  <a:srgbClr val="1B3A4B"/>
                </a:solidFill>
                <a:latin typeface="Calibri" pitchFamily="34" charset="0"/>
                <a:ea typeface="Calibri" pitchFamily="34" charset="-122"/>
                <a:cs typeface="Calibri" pitchFamily="34" charset="-120"/>
              </a:rPr>
              <a:t>Department for Education (DfE) (2021) Statutory Framework for the Early Years Foundation Stage. London: DfE.</a:t>
            </a:r>
            <a:endParaRPr lang="en-US" sz="1200" dirty="0"/>
          </a:p>
        </p:txBody>
      </p:sp>
      <p:sp>
        <p:nvSpPr>
          <p:cNvPr id="7" name="Text 5"/>
          <p:cNvSpPr/>
          <p:nvPr/>
        </p:nvSpPr>
        <p:spPr>
          <a:xfrm>
            <a:off x="365760" y="2139696"/>
            <a:ext cx="8412480" cy="457200"/>
          </a:xfrm>
          <a:prstGeom prst="rect">
            <a:avLst/>
          </a:prstGeom>
          <a:noFill/>
          <a:ln/>
        </p:spPr>
        <p:txBody>
          <a:bodyPr wrap="square" rtlCol="0" anchor="ctr"/>
          <a:lstStyle/>
          <a:p>
            <a:pPr marL="0" indent="0">
              <a:spcAft>
                <a:spcPts val="200"/>
              </a:spcAft>
              <a:buNone/>
            </a:pPr>
            <a:r>
              <a:rPr lang="en-US" sz="1200" dirty="0">
                <a:solidFill>
                  <a:srgbClr val="1B3A4B"/>
                </a:solidFill>
                <a:latin typeface="Calibri" pitchFamily="34" charset="0"/>
                <a:ea typeface="Calibri" pitchFamily="34" charset="-122"/>
                <a:cs typeface="Calibri" pitchFamily="34" charset="-120"/>
              </a:rPr>
              <a:t>Gerhardt, S. (2004) Why Love Matters: How Affection Shapes a Baby's Brain. Hove: Brunner-Routledge.</a:t>
            </a:r>
            <a:endParaRPr lang="en-US" sz="1200" dirty="0"/>
          </a:p>
        </p:txBody>
      </p:sp>
      <p:sp>
        <p:nvSpPr>
          <p:cNvPr id="8" name="Text 6"/>
          <p:cNvSpPr/>
          <p:nvPr/>
        </p:nvSpPr>
        <p:spPr>
          <a:xfrm>
            <a:off x="365760" y="2670048"/>
            <a:ext cx="8412480" cy="457200"/>
          </a:xfrm>
          <a:prstGeom prst="rect">
            <a:avLst/>
          </a:prstGeom>
          <a:noFill/>
          <a:ln/>
        </p:spPr>
        <p:txBody>
          <a:bodyPr wrap="square" rtlCol="0" anchor="ctr"/>
          <a:lstStyle/>
          <a:p>
            <a:pPr marL="0" indent="0">
              <a:spcAft>
                <a:spcPts val="200"/>
              </a:spcAft>
              <a:buNone/>
            </a:pPr>
            <a:r>
              <a:rPr lang="en-US" sz="1200" dirty="0">
                <a:solidFill>
                  <a:srgbClr val="1B3A4B"/>
                </a:solidFill>
                <a:latin typeface="Calibri" pitchFamily="34" charset="0"/>
                <a:ea typeface="Calibri" pitchFamily="34" charset="-122"/>
                <a:cs typeface="Calibri" pitchFamily="34" charset="-120"/>
              </a:rPr>
              <a:t>Inhelder, B. and Piaget, J. (1958) The Growth of Logical Thinking from Childhood to Adolescence. New York: Basic Books.</a:t>
            </a:r>
            <a:endParaRPr lang="en-US" sz="1200" dirty="0"/>
          </a:p>
        </p:txBody>
      </p:sp>
      <p:sp>
        <p:nvSpPr>
          <p:cNvPr id="9" name="Text 7"/>
          <p:cNvSpPr/>
          <p:nvPr/>
        </p:nvSpPr>
        <p:spPr>
          <a:xfrm>
            <a:off x="365760" y="3200400"/>
            <a:ext cx="8412480" cy="457200"/>
          </a:xfrm>
          <a:prstGeom prst="rect">
            <a:avLst/>
          </a:prstGeom>
          <a:noFill/>
          <a:ln/>
        </p:spPr>
        <p:txBody>
          <a:bodyPr wrap="square" rtlCol="0" anchor="ctr"/>
          <a:lstStyle/>
          <a:p>
            <a:pPr marL="0" indent="0">
              <a:spcAft>
                <a:spcPts val="200"/>
              </a:spcAft>
              <a:buNone/>
            </a:pPr>
            <a:r>
              <a:rPr lang="en-US" sz="1200" dirty="0">
                <a:solidFill>
                  <a:srgbClr val="1B3A4B"/>
                </a:solidFill>
                <a:latin typeface="Calibri" pitchFamily="34" charset="0"/>
                <a:ea typeface="Calibri" pitchFamily="34" charset="-122"/>
                <a:cs typeface="Calibri" pitchFamily="34" charset="-120"/>
              </a:rPr>
              <a:t>McLeod, S. (2023) Piaget's Theory and Stages of Cognitive Development. Simply Psychology. Available at: https://www.simplypsychology.org/piaget.html [Accessed: 1 June 2025].</a:t>
            </a:r>
            <a:endParaRPr lang="en-US" sz="1200" dirty="0"/>
          </a:p>
        </p:txBody>
      </p:sp>
      <p:sp>
        <p:nvSpPr>
          <p:cNvPr id="10" name="Text 8"/>
          <p:cNvSpPr/>
          <p:nvPr/>
        </p:nvSpPr>
        <p:spPr>
          <a:xfrm>
            <a:off x="365760" y="3730752"/>
            <a:ext cx="8412480" cy="457200"/>
          </a:xfrm>
          <a:prstGeom prst="rect">
            <a:avLst/>
          </a:prstGeom>
          <a:noFill/>
          <a:ln/>
        </p:spPr>
        <p:txBody>
          <a:bodyPr wrap="square" rtlCol="0" anchor="ctr"/>
          <a:lstStyle/>
          <a:p>
            <a:pPr marL="0" indent="0">
              <a:spcAft>
                <a:spcPts val="200"/>
              </a:spcAft>
              <a:buNone/>
            </a:pPr>
            <a:r>
              <a:rPr lang="en-US" sz="1200" dirty="0">
                <a:solidFill>
                  <a:srgbClr val="1B3A4B"/>
                </a:solidFill>
                <a:latin typeface="Calibri" pitchFamily="34" charset="0"/>
                <a:ea typeface="Calibri" pitchFamily="34" charset="-122"/>
                <a:cs typeface="Calibri" pitchFamily="34" charset="-120"/>
              </a:rPr>
              <a:t>Piaget, J. (1936) Origins of Intelligence in the Child. London: Routledge &amp; Kegan Paul.</a:t>
            </a:r>
            <a:endParaRPr lang="en-US" sz="1200" dirty="0"/>
          </a:p>
        </p:txBody>
      </p:sp>
      <p:sp>
        <p:nvSpPr>
          <p:cNvPr id="11" name="Text 9"/>
          <p:cNvSpPr/>
          <p:nvPr/>
        </p:nvSpPr>
        <p:spPr>
          <a:xfrm>
            <a:off x="365760" y="4261104"/>
            <a:ext cx="8412480" cy="457200"/>
          </a:xfrm>
          <a:prstGeom prst="rect">
            <a:avLst/>
          </a:prstGeom>
          <a:noFill/>
          <a:ln/>
        </p:spPr>
        <p:txBody>
          <a:bodyPr wrap="square" rtlCol="0" anchor="ctr"/>
          <a:lstStyle/>
          <a:p>
            <a:pPr marL="0" indent="0">
              <a:spcAft>
                <a:spcPts val="200"/>
              </a:spcAft>
              <a:buNone/>
            </a:pPr>
            <a:r>
              <a:rPr lang="en-US" sz="1200" dirty="0">
                <a:solidFill>
                  <a:srgbClr val="1B3A4B"/>
                </a:solidFill>
                <a:latin typeface="Calibri" pitchFamily="34" charset="0"/>
                <a:ea typeface="Calibri" pitchFamily="34" charset="-122"/>
                <a:cs typeface="Calibri" pitchFamily="34" charset="-120"/>
              </a:rPr>
              <a:t>Vygotsky, L.S. (1978) Mind in Society: The Development of Higher Psychological Processes. Cambridge, MA: Harvard University Press.</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204</TotalTime>
  <Words>2446</Words>
  <Application>Microsoft Office PowerPoint</Application>
  <PresentationFormat>On-screen Show (16:9)</PresentationFormat>
  <Paragraphs>180</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Piaget's Cognitive Development Theory – Isaac Case Study</dc:title>
  <dc:subject>PptxGenJS Presentation</dc:subject>
  <dc:creator>Rabia Rashid</dc:creator>
  <cp:lastModifiedBy>Rabia Rashid (2504610)</cp:lastModifiedBy>
  <cp:revision>36</cp:revision>
  <dcterms:created xsi:type="dcterms:W3CDTF">2026-06-09T05:19:56Z</dcterms:created>
  <dcterms:modified xsi:type="dcterms:W3CDTF">2026-06-22T09:15:26Z</dcterms:modified>
</cp:coreProperties>
</file>