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060"/>
    <a:srgbClr val="000E2A"/>
    <a:srgbClr val="150F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7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623F0-9CE7-4556-BB78-B12D4EC08FE3}" type="datetimeFigureOut">
              <a:rPr lang="en-GB" smtClean="0"/>
              <a:t>28/09/2019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92673-3364-40A6-A600-A94598396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815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E92673-3364-40A6-A600-A9459839645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5455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6456567" y="4306584"/>
            <a:ext cx="5608053" cy="2369880"/>
          </a:xfrm>
          <a:prstGeom prst="rect">
            <a:avLst/>
          </a:prstGeom>
          <a:noFill/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b="1" dirty="0" smtClean="0"/>
              <a:t>               </a:t>
            </a:r>
            <a:r>
              <a:rPr lang="en-GB" sz="1400" b="1" u="sng" dirty="0" err="1" smtClean="0"/>
              <a:t>Cefndir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academaidd</a:t>
            </a:r>
            <a:endParaRPr lang="en-GB" sz="1400" b="1" u="sng" dirty="0" smtClean="0"/>
          </a:p>
          <a:p>
            <a:r>
              <a:rPr lang="en-GB" sz="1400" b="1" dirty="0" smtClean="0"/>
              <a:t>                 </a:t>
            </a:r>
            <a:r>
              <a:rPr lang="en-GB" sz="1400" b="1" u="sng" dirty="0" smtClean="0"/>
              <a:t>Academic history</a:t>
            </a:r>
            <a:r>
              <a:rPr lang="en-GB" sz="1200" b="1" u="sng" dirty="0" smtClean="0"/>
              <a:t/>
            </a:r>
            <a:br>
              <a:rPr lang="en-GB" sz="1200" b="1" u="sng" dirty="0" smtClean="0"/>
            </a:br>
            <a:r>
              <a:rPr lang="en-GB" sz="1200" b="1" u="sng" dirty="0" smtClean="0">
                <a:solidFill>
                  <a:srgbClr val="002060"/>
                </a:solidFill>
              </a:rPr>
              <a:t/>
            </a:r>
            <a:br>
              <a:rPr lang="en-GB" sz="1200" b="1" u="sng" dirty="0" smtClean="0">
                <a:solidFill>
                  <a:srgbClr val="002060"/>
                </a:solidFill>
              </a:rPr>
            </a:br>
            <a:r>
              <a:rPr lang="en-GB" sz="1200" b="1" dirty="0" smtClean="0">
                <a:solidFill>
                  <a:srgbClr val="002060"/>
                </a:solidFill>
              </a:rPr>
              <a:t>Cardinal Newman RC </a:t>
            </a:r>
            <a:br>
              <a:rPr lang="en-GB" sz="1200" b="1" dirty="0" smtClean="0">
                <a:solidFill>
                  <a:srgbClr val="002060"/>
                </a:solidFill>
              </a:rPr>
            </a:br>
            <a:r>
              <a:rPr lang="en-GB" sz="1200" b="1" dirty="0" smtClean="0">
                <a:solidFill>
                  <a:srgbClr val="002060"/>
                </a:solidFill>
              </a:rPr>
              <a:t>Comprehensive School (2005 – 2012)</a:t>
            </a:r>
            <a:endParaRPr lang="en-GB" sz="1200" dirty="0">
              <a:solidFill>
                <a:srgbClr val="002060"/>
              </a:solidFill>
            </a:endParaRPr>
          </a:p>
          <a:p>
            <a:r>
              <a:rPr lang="en-GB" sz="1200" dirty="0" smtClean="0"/>
              <a:t>10 GCSEs grades A* - A</a:t>
            </a:r>
            <a:br>
              <a:rPr lang="en-GB" sz="1200" dirty="0" smtClean="0"/>
            </a:br>
            <a:r>
              <a:rPr lang="en-GB" sz="1200" dirty="0" smtClean="0"/>
              <a:t>AS Level Philosophy and Ethics, Grade A</a:t>
            </a:r>
          </a:p>
          <a:p>
            <a:r>
              <a:rPr lang="en-GB" sz="1200" dirty="0" smtClean="0"/>
              <a:t>A Level Classical Civilisations, Grade A</a:t>
            </a:r>
          </a:p>
          <a:p>
            <a:r>
              <a:rPr lang="en-GB" sz="1200" dirty="0" smtClean="0"/>
              <a:t>A Level French, Grade A</a:t>
            </a:r>
          </a:p>
          <a:p>
            <a:r>
              <a:rPr lang="en-GB" sz="1200" dirty="0" smtClean="0"/>
              <a:t>A Level Maths, </a:t>
            </a:r>
            <a:r>
              <a:rPr lang="en-GB" sz="1200" dirty="0"/>
              <a:t>Grade </a:t>
            </a:r>
            <a:r>
              <a:rPr lang="en-GB" sz="1200" dirty="0" smtClean="0"/>
              <a:t>A*</a:t>
            </a:r>
            <a:r>
              <a:rPr lang="en-GB" sz="1200" dirty="0"/>
              <a:t/>
            </a:r>
            <a:br>
              <a:rPr lang="en-GB" sz="1200" dirty="0"/>
            </a:br>
            <a:r>
              <a:rPr lang="en-GB" sz="1200" b="1" dirty="0">
                <a:solidFill>
                  <a:srgbClr val="002060"/>
                </a:solidFill>
              </a:rPr>
              <a:t>Cardiff University (2012 - 2016)</a:t>
            </a:r>
          </a:p>
          <a:p>
            <a:r>
              <a:rPr lang="en-GB" sz="1200" dirty="0" smtClean="0"/>
              <a:t>BA French and Italian, First Class Honours</a:t>
            </a:r>
            <a:endParaRPr lang="en-GB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8149" y="4396866"/>
            <a:ext cx="2238236" cy="218987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43" t="19347" r="24386" b="2577"/>
          <a:stretch/>
        </p:blipFill>
        <p:spPr>
          <a:xfrm>
            <a:off x="5147439" y="2129226"/>
            <a:ext cx="2107279" cy="202050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47159" y="3701812"/>
            <a:ext cx="12394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Elin Dyer</a:t>
            </a:r>
            <a:endParaRPr lang="en-GB" sz="2000" b="1" dirty="0"/>
          </a:p>
        </p:txBody>
      </p:sp>
      <p:sp>
        <p:nvSpPr>
          <p:cNvPr id="3" name="Rectangle 2"/>
          <p:cNvSpPr/>
          <p:nvPr/>
        </p:nvSpPr>
        <p:spPr>
          <a:xfrm>
            <a:off x="160200" y="4070191"/>
            <a:ext cx="3688469" cy="2606273"/>
          </a:xfrm>
          <a:prstGeom prst="rect">
            <a:avLst/>
          </a:prstGeom>
          <a:ln w="3810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1400" b="1" u="sng" dirty="0" err="1"/>
              <a:t>Profiad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blaenorol</a:t>
            </a:r>
            <a:endParaRPr lang="en-GB" sz="1400" b="1" u="sng" dirty="0"/>
          </a:p>
          <a:p>
            <a:pPr algn="ctr"/>
            <a:r>
              <a:rPr lang="en-GB" sz="1400" b="1" u="sng" dirty="0"/>
              <a:t>Previous teaching experiences </a:t>
            </a:r>
            <a:endParaRPr lang="en-GB" sz="1400" dirty="0" smtClean="0"/>
          </a:p>
          <a:p>
            <a:endParaRPr lang="en-GB" sz="1200" dirty="0"/>
          </a:p>
          <a:p>
            <a:r>
              <a:rPr lang="en-GB" sz="1200" dirty="0" smtClean="0">
                <a:solidFill>
                  <a:srgbClr val="002060"/>
                </a:solidFill>
              </a:rPr>
              <a:t>I </a:t>
            </a:r>
            <a:r>
              <a:rPr lang="en-GB" sz="1200" dirty="0">
                <a:solidFill>
                  <a:srgbClr val="002060"/>
                </a:solidFill>
              </a:rPr>
              <a:t>worked as an English Language Teaching Assistant at a Middle School in Italy for </a:t>
            </a:r>
            <a:r>
              <a:rPr lang="en-GB" sz="1200" dirty="0" smtClean="0">
                <a:solidFill>
                  <a:srgbClr val="002060"/>
                </a:solidFill>
              </a:rPr>
              <a:t>five months</a:t>
            </a:r>
            <a:r>
              <a:rPr lang="en-GB" sz="1200" dirty="0">
                <a:solidFill>
                  <a:srgbClr val="002060"/>
                </a:solidFill>
              </a:rPr>
              <a:t>, where I assisted and also led lessons for various age groups.</a:t>
            </a:r>
          </a:p>
          <a:p>
            <a:r>
              <a:rPr lang="en-GB" sz="1200" dirty="0" smtClean="0"/>
              <a:t/>
            </a:r>
            <a:br>
              <a:rPr lang="en-GB" sz="1200" dirty="0" smtClean="0"/>
            </a:br>
            <a:r>
              <a:rPr lang="en-GB" sz="1200" dirty="0" smtClean="0"/>
              <a:t>I also volunteered </a:t>
            </a:r>
            <a:r>
              <a:rPr lang="en-GB" sz="1200" dirty="0"/>
              <a:t>at a local primary school where I observed and participated in lessons, and worked with small groups. I was also able to use my degree to support MFL </a:t>
            </a:r>
            <a:r>
              <a:rPr lang="en-GB" sz="1200" dirty="0" smtClean="0"/>
              <a:t>sessions and a lunchtime club.</a:t>
            </a:r>
            <a:endParaRPr lang="en-GB" sz="1200" dirty="0"/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7382495" y="138277"/>
            <a:ext cx="4682125" cy="2369880"/>
          </a:xfrm>
          <a:prstGeom prst="rect">
            <a:avLst/>
          </a:prstGeom>
          <a:noFill/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 smtClean="0"/>
              <a:t>Rhesymau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dros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ddewis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addysgu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fel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proffesiwn</a:t>
            </a:r>
            <a:endParaRPr lang="en-GB" sz="1400" b="1" u="sng" dirty="0" smtClean="0"/>
          </a:p>
          <a:p>
            <a:pPr algn="ctr"/>
            <a:r>
              <a:rPr lang="en-GB" sz="1400" b="1" u="sng" dirty="0" smtClean="0"/>
              <a:t>Reasons </a:t>
            </a:r>
            <a:r>
              <a:rPr lang="en-GB" sz="1400" b="1" u="sng" dirty="0"/>
              <a:t>for entering the teaching profession </a:t>
            </a:r>
          </a:p>
          <a:p>
            <a:r>
              <a:rPr lang="en-GB" sz="1200" dirty="0" smtClean="0"/>
              <a:t/>
            </a:r>
            <a:br>
              <a:rPr lang="en-GB" sz="1200" dirty="0" smtClean="0"/>
            </a:br>
            <a:r>
              <a:rPr lang="en-GB" sz="1200" dirty="0"/>
              <a:t>I was extremely lucky to have a very positive experience throughout my school life. I simply loved to </a:t>
            </a:r>
            <a:r>
              <a:rPr lang="en-GB" sz="1200" dirty="0" smtClean="0"/>
              <a:t>learn about anything and everything. </a:t>
            </a:r>
            <a:r>
              <a:rPr lang="en-GB" sz="1200" dirty="0"/>
              <a:t>As much as I enjoy learning, I also love helping others in their education. </a:t>
            </a:r>
            <a:r>
              <a:rPr lang="en-GB" sz="1200" dirty="0" smtClean="0"/>
              <a:t>I </a:t>
            </a:r>
            <a:r>
              <a:rPr lang="en-GB" sz="1200" dirty="0"/>
              <a:t>want to teach because </a:t>
            </a:r>
            <a:r>
              <a:rPr lang="en-GB" sz="1200" dirty="0" smtClean="0"/>
              <a:t>I want </a:t>
            </a:r>
            <a:r>
              <a:rPr lang="en-GB" sz="1200" dirty="0"/>
              <a:t>to help and inspire children to love learning as much as I do. I truly believe that having a good education changes your life, </a:t>
            </a:r>
            <a:r>
              <a:rPr lang="en-GB" sz="1200" dirty="0" smtClean="0"/>
              <a:t>and I </a:t>
            </a:r>
            <a:r>
              <a:rPr lang="en-GB" sz="1200" dirty="0"/>
              <a:t>want to help children to find what they are passionate about – whether that lies in the classroom or in extra-curricular activities.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7382495" y="2585649"/>
            <a:ext cx="4682125" cy="1631216"/>
          </a:xfrm>
          <a:prstGeom prst="rect">
            <a:avLst/>
          </a:prstGeom>
          <a:noFill/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smtClean="0"/>
              <a:t>Y math o </a:t>
            </a:r>
            <a:r>
              <a:rPr lang="en-GB" sz="1400" b="1" u="sng" dirty="0" err="1" smtClean="0"/>
              <a:t>athro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hoffaf</a:t>
            </a:r>
            <a:r>
              <a:rPr lang="en-GB" sz="1400" b="1" u="sng" dirty="0" smtClean="0"/>
              <a:t> bod</a:t>
            </a:r>
          </a:p>
          <a:p>
            <a:pPr algn="ctr"/>
            <a:r>
              <a:rPr lang="en-GB" sz="1400" b="1" u="sng" dirty="0" smtClean="0"/>
              <a:t>The kind of teacher I aspire to be</a:t>
            </a:r>
            <a:endParaRPr lang="en-GB" sz="1400" b="1" u="sng" dirty="0"/>
          </a:p>
          <a:p>
            <a:r>
              <a:rPr lang="en-GB" sz="1200" dirty="0" smtClean="0"/>
              <a:t/>
            </a:r>
            <a:br>
              <a:rPr lang="en-GB" sz="1200" dirty="0" smtClean="0"/>
            </a:br>
            <a:r>
              <a:rPr lang="en-GB" sz="1200" dirty="0" smtClean="0"/>
              <a:t>I want to be an inspiring, supportive and positive role model for my pupils. I aim to instil in each and every child the belief that every opportunity is available to them – regardless of their background and personal circumstances - so that they can achieve their full potential.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4072995" y="4423506"/>
            <a:ext cx="2159246" cy="2185214"/>
          </a:xfrm>
          <a:prstGeom prst="rect">
            <a:avLst/>
          </a:prstGeom>
          <a:noFill/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 smtClean="0"/>
              <a:t>Meysydd</a:t>
            </a:r>
            <a:r>
              <a:rPr lang="en-GB" sz="1400" b="1" u="sng" dirty="0" smtClean="0"/>
              <a:t> / </a:t>
            </a:r>
            <a:r>
              <a:rPr lang="en-GB" sz="1400" b="1" u="sng" dirty="0" err="1" smtClean="0"/>
              <a:t>pynciau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medraf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eu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haddysgu</a:t>
            </a:r>
            <a:endParaRPr lang="en-GB" sz="1400" b="1" u="sng" dirty="0" smtClean="0"/>
          </a:p>
          <a:p>
            <a:pPr algn="ctr"/>
            <a:r>
              <a:rPr lang="en-GB" sz="1400" b="1" u="sng" dirty="0" smtClean="0"/>
              <a:t>Areas / subjects I could teach</a:t>
            </a:r>
          </a:p>
          <a:p>
            <a:endParaRPr lang="en-GB" sz="1200" b="1" u="sng" dirty="0">
              <a:solidFill>
                <a:srgbClr val="002060"/>
              </a:solidFill>
            </a:endParaRPr>
          </a:p>
          <a:p>
            <a:r>
              <a:rPr lang="en-GB" sz="1400" b="1" dirty="0" smtClean="0">
                <a:solidFill>
                  <a:srgbClr val="002060"/>
                </a:solidFill>
              </a:rPr>
              <a:t>MFL</a:t>
            </a:r>
          </a:p>
          <a:p>
            <a:r>
              <a:rPr lang="en-GB" sz="1400" b="1" dirty="0" smtClean="0">
                <a:solidFill>
                  <a:srgbClr val="002060"/>
                </a:solidFill>
              </a:rPr>
              <a:t>RE</a:t>
            </a:r>
          </a:p>
          <a:p>
            <a:r>
              <a:rPr lang="en-GB" sz="1400" b="1" dirty="0" smtClean="0">
                <a:solidFill>
                  <a:srgbClr val="002060"/>
                </a:solidFill>
              </a:rPr>
              <a:t>Maths</a:t>
            </a:r>
            <a:br>
              <a:rPr lang="en-GB" sz="1400" b="1" dirty="0" smtClean="0">
                <a:solidFill>
                  <a:srgbClr val="002060"/>
                </a:solidFill>
              </a:rPr>
            </a:br>
            <a:r>
              <a:rPr lang="en-GB" sz="1400" b="1" dirty="0" smtClean="0">
                <a:solidFill>
                  <a:srgbClr val="002060"/>
                </a:solidFill>
              </a:rPr>
              <a:t>Humanities</a:t>
            </a:r>
            <a:r>
              <a:rPr lang="en-GB" sz="1200" dirty="0" smtClean="0"/>
              <a:t/>
            </a:r>
            <a:br>
              <a:rPr lang="en-GB" sz="1200" dirty="0" smtClean="0"/>
            </a:br>
            <a:endParaRPr lang="en-GB" sz="1200" dirty="0" smtClean="0"/>
          </a:p>
        </p:txBody>
      </p:sp>
      <p:grpSp>
        <p:nvGrpSpPr>
          <p:cNvPr id="14" name="Group 13"/>
          <p:cNvGrpSpPr/>
          <p:nvPr/>
        </p:nvGrpSpPr>
        <p:grpSpPr>
          <a:xfrm>
            <a:off x="172815" y="138277"/>
            <a:ext cx="7037788" cy="3682287"/>
            <a:chOff x="214197" y="-221217"/>
            <a:chExt cx="7037788" cy="3682287"/>
          </a:xfrm>
        </p:grpSpPr>
        <p:sp>
          <p:nvSpPr>
            <p:cNvPr id="6" name="TextBox 5">
              <a:extLst>
                <a:ext uri="{FF2B5EF4-FFF2-40B4-BE49-F238E27FC236}">
                  <a16:creationId xmlns="" xmlns:a16="http://schemas.microsoft.com/office/drawing/2014/main" id="{DC771D86-6842-4144-B7C4-4336EFD70876}"/>
                </a:ext>
              </a:extLst>
            </p:cNvPr>
            <p:cNvSpPr txBox="1"/>
            <p:nvPr/>
          </p:nvSpPr>
          <p:spPr>
            <a:xfrm>
              <a:off x="214197" y="-221217"/>
              <a:ext cx="7037788" cy="18466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b="1" u="sng" dirty="0" err="1" smtClean="0"/>
                <a:t>Amdana</a:t>
              </a:r>
              <a:r>
                <a:rPr lang="en-GB" sz="1400" b="1" u="sng" dirty="0" smtClean="0"/>
                <a:t> </a:t>
              </a:r>
              <a:r>
                <a:rPr lang="en-GB" sz="1400" b="1" u="sng" dirty="0" err="1" smtClean="0"/>
                <a:t>i</a:t>
              </a:r>
              <a:endParaRPr lang="en-GB" sz="1400" b="1" u="sng" dirty="0" smtClean="0"/>
            </a:p>
            <a:p>
              <a:pPr algn="ctr"/>
              <a:r>
                <a:rPr lang="en-GB" sz="1400" b="1" u="sng" dirty="0" smtClean="0"/>
                <a:t>About Me</a:t>
              </a:r>
            </a:p>
            <a:p>
              <a:endParaRPr lang="en-GB" sz="1400" b="1" u="sng" dirty="0"/>
            </a:p>
            <a:p>
              <a:r>
                <a:rPr lang="en-GB" sz="1200" dirty="0" smtClean="0">
                  <a:solidFill>
                    <a:srgbClr val="002060"/>
                  </a:solidFill>
                </a:rPr>
                <a:t>I come from a very big family (I have 4 siblings!), and I love nothing more than a big family get together, and trying to keep up with my many nieces and nephews!</a:t>
              </a:r>
              <a:br>
                <a:rPr lang="en-GB" sz="1200" dirty="0" smtClean="0">
                  <a:solidFill>
                    <a:srgbClr val="002060"/>
                  </a:solidFill>
                </a:rPr>
              </a:br>
              <a:endParaRPr lang="en-GB" sz="1200" dirty="0"/>
            </a:p>
            <a:p>
              <a:r>
                <a:rPr lang="en-GB" sz="1200" dirty="0" smtClean="0"/>
                <a:t>I enjoy reading whenever I have time and I am a huge Harry Potter fan. I like to sketch, and I enjoy going to art museums when I visit a new city. I also love music – I especially love going to gigs and have seen Stereophonics live more than 10 times (and counting!)</a:t>
              </a:r>
            </a:p>
          </p:txBody>
        </p:sp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44" t="15789" r="4561"/>
            <a:stretch/>
          </p:blipFill>
          <p:spPr>
            <a:xfrm>
              <a:off x="285564" y="1740045"/>
              <a:ext cx="2358050" cy="1694407"/>
            </a:xfrm>
            <a:prstGeom prst="rect">
              <a:avLst/>
            </a:prstGeom>
          </p:spPr>
        </p:pic>
        <p:sp>
          <p:nvSpPr>
            <p:cNvPr id="12" name="Rectangle 11"/>
            <p:cNvSpPr/>
            <p:nvPr/>
          </p:nvSpPr>
          <p:spPr>
            <a:xfrm>
              <a:off x="2643614" y="1706744"/>
              <a:ext cx="2417430" cy="175432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GB" sz="1200" dirty="0">
                  <a:solidFill>
                    <a:srgbClr val="002060"/>
                  </a:solidFill>
                </a:rPr>
                <a:t>I studied French and Italian at Cardiff University, and during my third year I lived in Nantes and Parma for 5 months each. I was lucky enough to travel all around France and Italy – my favourite city was Florence, for the beautiful architecture, art and food!</a:t>
              </a:r>
            </a:p>
          </p:txBody>
        </p:sp>
      </p:grpSp>
      <p:grpSp>
        <p:nvGrpSpPr>
          <p:cNvPr id="37" name="Group 36"/>
          <p:cNvGrpSpPr/>
          <p:nvPr/>
        </p:nvGrpSpPr>
        <p:grpSpPr>
          <a:xfrm>
            <a:off x="160200" y="141663"/>
            <a:ext cx="7050403" cy="3760204"/>
            <a:chOff x="172814" y="168442"/>
            <a:chExt cx="7050403" cy="3557397"/>
          </a:xfrm>
        </p:grpSpPr>
        <p:cxnSp>
          <p:nvCxnSpPr>
            <p:cNvPr id="25" name="Straight Connector 24"/>
            <p:cNvCxnSpPr/>
            <p:nvPr/>
          </p:nvCxnSpPr>
          <p:spPr>
            <a:xfrm flipH="1">
              <a:off x="172814" y="168442"/>
              <a:ext cx="7037788" cy="0"/>
            </a:xfrm>
            <a:prstGeom prst="line">
              <a:avLst/>
            </a:prstGeom>
            <a:ln w="381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6" name="Group 35"/>
            <p:cNvGrpSpPr/>
            <p:nvPr/>
          </p:nvGrpSpPr>
          <p:grpSpPr>
            <a:xfrm>
              <a:off x="172814" y="168442"/>
              <a:ext cx="7050403" cy="3557397"/>
              <a:chOff x="172814" y="168442"/>
              <a:chExt cx="7050403" cy="3557397"/>
            </a:xfrm>
          </p:grpSpPr>
          <p:cxnSp>
            <p:nvCxnSpPr>
              <p:cNvPr id="20" name="Straight Connector 19"/>
              <p:cNvCxnSpPr/>
              <p:nvPr/>
            </p:nvCxnSpPr>
            <p:spPr>
              <a:xfrm flipH="1">
                <a:off x="7210602" y="168442"/>
                <a:ext cx="12615" cy="1731972"/>
              </a:xfrm>
              <a:prstGeom prst="line">
                <a:avLst/>
              </a:prstGeom>
              <a:ln w="38100">
                <a:solidFill>
                  <a:srgbClr val="00206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35" name="Group 34"/>
              <p:cNvGrpSpPr/>
              <p:nvPr/>
            </p:nvGrpSpPr>
            <p:grpSpPr>
              <a:xfrm>
                <a:off x="172814" y="168442"/>
                <a:ext cx="7037788" cy="3557397"/>
                <a:chOff x="172814" y="168442"/>
                <a:chExt cx="7037788" cy="3557397"/>
              </a:xfrm>
            </p:grpSpPr>
            <p:cxnSp>
              <p:nvCxnSpPr>
                <p:cNvPr id="27" name="Straight Connector 26"/>
                <p:cNvCxnSpPr/>
                <p:nvPr/>
              </p:nvCxnSpPr>
              <p:spPr>
                <a:xfrm>
                  <a:off x="172814" y="168442"/>
                  <a:ext cx="0" cy="3557397"/>
                </a:xfrm>
                <a:prstGeom prst="line">
                  <a:avLst/>
                </a:prstGeom>
                <a:ln w="38100">
                  <a:solidFill>
                    <a:srgbClr val="00206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34" name="Group 33"/>
                <p:cNvGrpSpPr/>
                <p:nvPr/>
              </p:nvGrpSpPr>
              <p:grpSpPr>
                <a:xfrm>
                  <a:off x="172814" y="1900414"/>
                  <a:ext cx="7037788" cy="1825425"/>
                  <a:chOff x="172814" y="1900414"/>
                  <a:chExt cx="7037788" cy="1825425"/>
                </a:xfrm>
              </p:grpSpPr>
              <p:cxnSp>
                <p:nvCxnSpPr>
                  <p:cNvPr id="22" name="Straight Connector 21"/>
                  <p:cNvCxnSpPr/>
                  <p:nvPr/>
                </p:nvCxnSpPr>
                <p:spPr>
                  <a:xfrm flipH="1">
                    <a:off x="4980725" y="1900414"/>
                    <a:ext cx="2229877" cy="0"/>
                  </a:xfrm>
                  <a:prstGeom prst="line">
                    <a:avLst/>
                  </a:prstGeom>
                  <a:ln w="38100">
                    <a:solidFill>
                      <a:srgbClr val="00206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33" name="Group 32"/>
                  <p:cNvGrpSpPr/>
                  <p:nvPr/>
                </p:nvGrpSpPr>
                <p:grpSpPr>
                  <a:xfrm>
                    <a:off x="172814" y="1900414"/>
                    <a:ext cx="4807910" cy="1825425"/>
                    <a:chOff x="172814" y="1900414"/>
                    <a:chExt cx="4807910" cy="1825425"/>
                  </a:xfrm>
                </p:grpSpPr>
                <p:cxnSp>
                  <p:nvCxnSpPr>
                    <p:cNvPr id="29" name="Straight Connector 28"/>
                    <p:cNvCxnSpPr/>
                    <p:nvPr/>
                  </p:nvCxnSpPr>
                  <p:spPr>
                    <a:xfrm>
                      <a:off x="172814" y="3725839"/>
                      <a:ext cx="4807910" cy="0"/>
                    </a:xfrm>
                    <a:prstGeom prst="line">
                      <a:avLst/>
                    </a:prstGeom>
                    <a:ln w="38100">
                      <a:solidFill>
                        <a:srgbClr val="00206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31" name="Straight Connector 30"/>
                    <p:cNvCxnSpPr/>
                    <p:nvPr/>
                  </p:nvCxnSpPr>
                  <p:spPr>
                    <a:xfrm flipV="1">
                      <a:off x="4980724" y="1900414"/>
                      <a:ext cx="0" cy="1825425"/>
                    </a:xfrm>
                    <a:prstGeom prst="line">
                      <a:avLst/>
                    </a:prstGeom>
                    <a:ln w="38100">
                      <a:solidFill>
                        <a:srgbClr val="00206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</p:grpSp>
        </p:grpSp>
      </p:grpSp>
    </p:spTree>
    <p:extLst>
      <p:ext uri="{BB962C8B-B14F-4D97-AF65-F5344CB8AC3E}">
        <p14:creationId xmlns:p14="http://schemas.microsoft.com/office/powerpoint/2010/main" val="755394731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1335</TotalTime>
  <Words>179</Words>
  <Application>Microsoft Office PowerPoint</Application>
  <PresentationFormat>Widescreen</PresentationFormat>
  <Paragraphs>32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Elin Dyer</cp:lastModifiedBy>
  <cp:revision>31</cp:revision>
  <dcterms:created xsi:type="dcterms:W3CDTF">2019-09-05T20:58:34Z</dcterms:created>
  <dcterms:modified xsi:type="dcterms:W3CDTF">2019-09-28T13:00:05Z</dcterms:modified>
</cp:coreProperties>
</file>