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5" r:id="rId3"/>
    <p:sldId id="257" r:id="rId4"/>
    <p:sldId id="281" r:id="rId5"/>
    <p:sldId id="258" r:id="rId6"/>
    <p:sldId id="279" r:id="rId7"/>
    <p:sldId id="282" r:id="rId8"/>
    <p:sldId id="269" r:id="rId9"/>
    <p:sldId id="270" r:id="rId10"/>
    <p:sldId id="272" r:id="rId11"/>
    <p:sldId id="274" r:id="rId12"/>
    <p:sldId id="277" r:id="rId13"/>
    <p:sldId id="278" r:id="rId14"/>
    <p:sldId id="280" r:id="rId15"/>
    <p:sldId id="283"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essa Goddard (1704457)" initials="TG(" lastIdx="0" clrIdx="0">
    <p:extLst>
      <p:ext uri="{19B8F6BF-5375-455C-9EA6-DF929625EA0E}">
        <p15:presenceInfo xmlns:p15="http://schemas.microsoft.com/office/powerpoint/2012/main" userId="Tessa Goddard (170445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60"/>
  </p:normalViewPr>
  <p:slideViewPr>
    <p:cSldViewPr snapToGrid="0">
      <p:cViewPr varScale="1">
        <p:scale>
          <a:sx n="95" d="100"/>
          <a:sy n="95" d="100"/>
        </p:scale>
        <p:origin x="72" y="1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7/23/2018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7/23/2018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7/23/2018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en.oxforddictionaries.com/definition/prostitution"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www.nswp.org/sites/nswp.org/files/Executive"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FAB82C-94E8-4B7E-A8E9-F547ECB04E9C}"/>
              </a:ext>
            </a:extLst>
          </p:cNvPr>
          <p:cNvSpPr txBox="1"/>
          <p:nvPr/>
        </p:nvSpPr>
        <p:spPr>
          <a:xfrm>
            <a:off x="2532185" y="835269"/>
            <a:ext cx="6216161" cy="2862322"/>
          </a:xfrm>
          <a:prstGeom prst="rect">
            <a:avLst/>
          </a:prstGeom>
          <a:noFill/>
        </p:spPr>
        <p:txBody>
          <a:bodyPr wrap="square" rtlCol="0">
            <a:spAutoFit/>
          </a:bodyPr>
          <a:lstStyle/>
          <a:p>
            <a:pPr algn="ctr"/>
            <a:r>
              <a:rPr lang="en-GB" sz="3600" dirty="0">
                <a:solidFill>
                  <a:srgbClr val="00B0F0"/>
                </a:solidFill>
              </a:rPr>
              <a:t>Module Code No:	SJSS4001</a:t>
            </a:r>
          </a:p>
          <a:p>
            <a:pPr algn="ctr"/>
            <a:endParaRPr lang="en-GB" sz="3600" dirty="0">
              <a:solidFill>
                <a:srgbClr val="00B0F0"/>
              </a:solidFill>
            </a:endParaRPr>
          </a:p>
          <a:p>
            <a:pPr algn="ctr"/>
            <a:r>
              <a:rPr lang="en-GB" sz="3600" dirty="0">
                <a:solidFill>
                  <a:srgbClr val="00B0F0"/>
                </a:solidFill>
              </a:rPr>
              <a:t>	Hard to Reach Groups</a:t>
            </a:r>
          </a:p>
          <a:p>
            <a:pPr algn="ctr"/>
            <a:r>
              <a:rPr lang="en-GB" sz="3600" dirty="0">
                <a:solidFill>
                  <a:srgbClr val="00B0F0"/>
                </a:solidFill>
              </a:rPr>
              <a:t>	</a:t>
            </a:r>
          </a:p>
          <a:p>
            <a:pPr algn="ctr"/>
            <a:r>
              <a:rPr lang="en-GB" sz="3600" dirty="0">
                <a:solidFill>
                  <a:srgbClr val="00B0F0"/>
                </a:solidFill>
              </a:rPr>
              <a:t>PROSTITUTION</a:t>
            </a:r>
          </a:p>
        </p:txBody>
      </p:sp>
      <p:sp>
        <p:nvSpPr>
          <p:cNvPr id="5" name="TextBox 4">
            <a:extLst>
              <a:ext uri="{FF2B5EF4-FFF2-40B4-BE49-F238E27FC236}">
                <a16:creationId xmlns:a16="http://schemas.microsoft.com/office/drawing/2014/main" id="{5FFA9A64-FA06-4022-B9A8-745A9108E098}"/>
              </a:ext>
            </a:extLst>
          </p:cNvPr>
          <p:cNvSpPr txBox="1"/>
          <p:nvPr/>
        </p:nvSpPr>
        <p:spPr>
          <a:xfrm>
            <a:off x="3420208" y="4747846"/>
            <a:ext cx="6418384" cy="830997"/>
          </a:xfrm>
          <a:prstGeom prst="rect">
            <a:avLst/>
          </a:prstGeom>
          <a:noFill/>
        </p:spPr>
        <p:txBody>
          <a:bodyPr wrap="square" rtlCol="0">
            <a:spAutoFit/>
          </a:bodyPr>
          <a:lstStyle/>
          <a:p>
            <a:r>
              <a:rPr lang="en-GB" sz="4800" dirty="0">
                <a:solidFill>
                  <a:schemeClr val="accent1">
                    <a:lumMod val="75000"/>
                  </a:schemeClr>
                </a:solidFill>
              </a:rPr>
              <a:t>TESSA GODDARD</a:t>
            </a:r>
          </a:p>
        </p:txBody>
      </p:sp>
    </p:spTree>
    <p:extLst>
      <p:ext uri="{BB962C8B-B14F-4D97-AF65-F5344CB8AC3E}">
        <p14:creationId xmlns:p14="http://schemas.microsoft.com/office/powerpoint/2010/main" val="4051552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256395-C32B-4C99-8C33-C70E4CE6AD03}"/>
              </a:ext>
            </a:extLst>
          </p:cNvPr>
          <p:cNvSpPr txBox="1"/>
          <p:nvPr/>
        </p:nvSpPr>
        <p:spPr>
          <a:xfrm>
            <a:off x="1748589" y="417095"/>
            <a:ext cx="7435516" cy="400110"/>
          </a:xfrm>
          <a:prstGeom prst="rect">
            <a:avLst/>
          </a:prstGeom>
          <a:noFill/>
        </p:spPr>
        <p:txBody>
          <a:bodyPr wrap="square" rtlCol="0">
            <a:spAutoFit/>
          </a:bodyPr>
          <a:lstStyle/>
          <a:p>
            <a:r>
              <a:rPr lang="en-GB" sz="2000" dirty="0">
                <a:solidFill>
                  <a:srgbClr val="00B0F0"/>
                </a:solidFill>
              </a:rPr>
              <a:t>WHY I CHOSE PROSTITUTION AS MY HARD TO REACH GROUP</a:t>
            </a:r>
          </a:p>
        </p:txBody>
      </p:sp>
      <p:sp>
        <p:nvSpPr>
          <p:cNvPr id="5" name="TextBox 4">
            <a:extLst>
              <a:ext uri="{FF2B5EF4-FFF2-40B4-BE49-F238E27FC236}">
                <a16:creationId xmlns:a16="http://schemas.microsoft.com/office/drawing/2014/main" id="{2C9D573A-3865-410D-98A7-B061D7B7233C}"/>
              </a:ext>
            </a:extLst>
          </p:cNvPr>
          <p:cNvSpPr txBox="1"/>
          <p:nvPr/>
        </p:nvSpPr>
        <p:spPr>
          <a:xfrm>
            <a:off x="986590" y="2177716"/>
            <a:ext cx="8117305" cy="2677656"/>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Never witnessed</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Live in an isolated area</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Recent TV programme intrigued me</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Wanted to learn why women turn to prostitution</a:t>
            </a:r>
          </a:p>
        </p:txBody>
      </p:sp>
    </p:spTree>
    <p:extLst>
      <p:ext uri="{BB962C8B-B14F-4D97-AF65-F5344CB8AC3E}">
        <p14:creationId xmlns:p14="http://schemas.microsoft.com/office/powerpoint/2010/main" val="1952304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1DD3C-C54D-4137-A656-CE23741CE460}"/>
              </a:ext>
            </a:extLst>
          </p:cNvPr>
          <p:cNvSpPr txBox="1"/>
          <p:nvPr/>
        </p:nvSpPr>
        <p:spPr>
          <a:xfrm>
            <a:off x="678426" y="717755"/>
            <a:ext cx="8809703" cy="830997"/>
          </a:xfrm>
          <a:prstGeom prst="rect">
            <a:avLst/>
          </a:prstGeom>
          <a:noFill/>
        </p:spPr>
        <p:txBody>
          <a:bodyPr wrap="square" rtlCol="0">
            <a:spAutoFit/>
          </a:bodyPr>
          <a:lstStyle/>
          <a:p>
            <a:r>
              <a:rPr lang="en-GB" sz="4800" dirty="0">
                <a:solidFill>
                  <a:schemeClr val="accent1">
                    <a:lumMod val="75000"/>
                  </a:schemeClr>
                </a:solidFill>
              </a:rPr>
              <a:t>DEFINITION OF A PROSTITUTE</a:t>
            </a:r>
          </a:p>
        </p:txBody>
      </p:sp>
      <p:sp>
        <p:nvSpPr>
          <p:cNvPr id="3" name="TextBox 2">
            <a:extLst>
              <a:ext uri="{FF2B5EF4-FFF2-40B4-BE49-F238E27FC236}">
                <a16:creationId xmlns:a16="http://schemas.microsoft.com/office/drawing/2014/main" id="{1A790DD6-F7B4-47DC-BC1B-55131E88C5C5}"/>
              </a:ext>
            </a:extLst>
          </p:cNvPr>
          <p:cNvSpPr txBox="1"/>
          <p:nvPr/>
        </p:nvSpPr>
        <p:spPr>
          <a:xfrm>
            <a:off x="678426" y="2035277"/>
            <a:ext cx="7757651" cy="1569660"/>
          </a:xfrm>
          <a:prstGeom prst="rect">
            <a:avLst/>
          </a:prstGeom>
          <a:noFill/>
        </p:spPr>
        <p:txBody>
          <a:bodyPr wrap="square" rtlCol="0">
            <a:spAutoFit/>
          </a:bodyPr>
          <a:lstStyle/>
          <a:p>
            <a:r>
              <a:rPr lang="en-GB" sz="3200" dirty="0">
                <a:solidFill>
                  <a:schemeClr val="accent1">
                    <a:lumMod val="75000"/>
                  </a:schemeClr>
                </a:solidFill>
              </a:rPr>
              <a:t>The practice or occupation of engaging in sexual activity with someone for payment</a:t>
            </a:r>
          </a:p>
        </p:txBody>
      </p:sp>
      <p:sp>
        <p:nvSpPr>
          <p:cNvPr id="4" name="TextBox 3">
            <a:extLst>
              <a:ext uri="{FF2B5EF4-FFF2-40B4-BE49-F238E27FC236}">
                <a16:creationId xmlns:a16="http://schemas.microsoft.com/office/drawing/2014/main" id="{DDA4C8A4-92EF-4CC1-9373-B66C411B592B}"/>
              </a:ext>
            </a:extLst>
          </p:cNvPr>
          <p:cNvSpPr txBox="1"/>
          <p:nvPr/>
        </p:nvSpPr>
        <p:spPr>
          <a:xfrm>
            <a:off x="776747" y="6499123"/>
            <a:ext cx="3460955" cy="261610"/>
          </a:xfrm>
          <a:prstGeom prst="rect">
            <a:avLst/>
          </a:prstGeom>
          <a:noFill/>
        </p:spPr>
        <p:txBody>
          <a:bodyPr wrap="square" rtlCol="0">
            <a:spAutoFit/>
          </a:bodyPr>
          <a:lstStyle/>
          <a:p>
            <a:r>
              <a:rPr lang="en-GB" sz="1100" dirty="0">
                <a:solidFill>
                  <a:srgbClr val="00B0F0"/>
                </a:solidFill>
              </a:rPr>
              <a:t>(</a:t>
            </a:r>
            <a:r>
              <a:rPr lang="en-GB" sz="1100" dirty="0" err="1">
                <a:solidFill>
                  <a:srgbClr val="00B0F0"/>
                </a:solidFill>
              </a:rPr>
              <a:t>Oxforddictionariescom</a:t>
            </a:r>
            <a:r>
              <a:rPr lang="en-GB" sz="1100" dirty="0">
                <a:solidFill>
                  <a:srgbClr val="00B0F0"/>
                </a:solidFill>
              </a:rPr>
              <a:t>, 2018)</a:t>
            </a:r>
          </a:p>
        </p:txBody>
      </p:sp>
    </p:spTree>
    <p:extLst>
      <p:ext uri="{BB962C8B-B14F-4D97-AF65-F5344CB8AC3E}">
        <p14:creationId xmlns:p14="http://schemas.microsoft.com/office/powerpoint/2010/main" val="2151667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46F185-B7D1-4731-920A-1AA05A5CB489}"/>
              </a:ext>
            </a:extLst>
          </p:cNvPr>
          <p:cNvSpPr txBox="1"/>
          <p:nvPr/>
        </p:nvSpPr>
        <p:spPr>
          <a:xfrm>
            <a:off x="1820779" y="320842"/>
            <a:ext cx="7234989" cy="1077218"/>
          </a:xfrm>
          <a:prstGeom prst="rect">
            <a:avLst/>
          </a:prstGeom>
          <a:noFill/>
        </p:spPr>
        <p:txBody>
          <a:bodyPr wrap="square" rtlCol="0">
            <a:spAutoFit/>
          </a:bodyPr>
          <a:lstStyle/>
          <a:p>
            <a:r>
              <a:rPr lang="en-GB" sz="3200" dirty="0">
                <a:solidFill>
                  <a:srgbClr val="00B0F0"/>
                </a:solidFill>
              </a:rPr>
              <a:t>KEY FACTS ON PROSTITUITON AND SEX WORK IN ENGLAND AND WALES</a:t>
            </a:r>
          </a:p>
        </p:txBody>
      </p:sp>
      <p:sp>
        <p:nvSpPr>
          <p:cNvPr id="3" name="TextBox 2">
            <a:extLst>
              <a:ext uri="{FF2B5EF4-FFF2-40B4-BE49-F238E27FC236}">
                <a16:creationId xmlns:a16="http://schemas.microsoft.com/office/drawing/2014/main" id="{89439A38-5D62-4759-B2AF-B891AFC35AA1}"/>
              </a:ext>
            </a:extLst>
          </p:cNvPr>
          <p:cNvSpPr txBox="1"/>
          <p:nvPr/>
        </p:nvSpPr>
        <p:spPr>
          <a:xfrm>
            <a:off x="465221" y="2005263"/>
            <a:ext cx="8823158" cy="3108543"/>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rgbClr val="00B0F0"/>
                </a:solidFill>
              </a:rPr>
              <a:t>2.3 Million men have paid for sex</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72,800 sex workers in the UK</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Average sex worker has 25 ‘clients’ per week</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152 sex workers have been murdered</a:t>
            </a:r>
          </a:p>
        </p:txBody>
      </p:sp>
      <p:sp>
        <p:nvSpPr>
          <p:cNvPr id="4" name="TextBox 3">
            <a:extLst>
              <a:ext uri="{FF2B5EF4-FFF2-40B4-BE49-F238E27FC236}">
                <a16:creationId xmlns:a16="http://schemas.microsoft.com/office/drawing/2014/main" id="{2DD802A9-6CC0-4219-9431-2D23E6785402}"/>
              </a:ext>
            </a:extLst>
          </p:cNvPr>
          <p:cNvSpPr txBox="1"/>
          <p:nvPr/>
        </p:nvSpPr>
        <p:spPr>
          <a:xfrm>
            <a:off x="882316" y="6312568"/>
            <a:ext cx="4379495" cy="261610"/>
          </a:xfrm>
          <a:prstGeom prst="rect">
            <a:avLst/>
          </a:prstGeom>
          <a:noFill/>
        </p:spPr>
        <p:txBody>
          <a:bodyPr wrap="square" rtlCol="0">
            <a:spAutoFit/>
          </a:bodyPr>
          <a:lstStyle/>
          <a:p>
            <a:r>
              <a:rPr lang="en-GB" sz="1100" dirty="0">
                <a:solidFill>
                  <a:srgbClr val="00B0F0"/>
                </a:solidFill>
              </a:rPr>
              <a:t>(The House of Commons, 2016)</a:t>
            </a:r>
          </a:p>
        </p:txBody>
      </p:sp>
    </p:spTree>
    <p:extLst>
      <p:ext uri="{BB962C8B-B14F-4D97-AF65-F5344CB8AC3E}">
        <p14:creationId xmlns:p14="http://schemas.microsoft.com/office/powerpoint/2010/main" val="4063017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84ECA4-DC4E-4500-A7EE-42BF57C453CD}"/>
              </a:ext>
            </a:extLst>
          </p:cNvPr>
          <p:cNvSpPr txBox="1"/>
          <p:nvPr/>
        </p:nvSpPr>
        <p:spPr>
          <a:xfrm>
            <a:off x="2205789" y="577516"/>
            <a:ext cx="6424864" cy="830997"/>
          </a:xfrm>
          <a:prstGeom prst="rect">
            <a:avLst/>
          </a:prstGeom>
          <a:noFill/>
        </p:spPr>
        <p:txBody>
          <a:bodyPr wrap="square" rtlCol="0">
            <a:spAutoFit/>
          </a:bodyPr>
          <a:lstStyle/>
          <a:p>
            <a:r>
              <a:rPr lang="en-GB" sz="2400" dirty="0">
                <a:solidFill>
                  <a:srgbClr val="00B0F0"/>
                </a:solidFill>
              </a:rPr>
              <a:t>HOME OFFICE AND BRISTOL UNIVERSITY RESEARCH PROGRAMME INTO PROSTITUTION</a:t>
            </a:r>
          </a:p>
        </p:txBody>
      </p:sp>
      <p:sp>
        <p:nvSpPr>
          <p:cNvPr id="3" name="TextBox 2">
            <a:extLst>
              <a:ext uri="{FF2B5EF4-FFF2-40B4-BE49-F238E27FC236}">
                <a16:creationId xmlns:a16="http://schemas.microsoft.com/office/drawing/2014/main" id="{04CE652E-D1F6-4421-8040-46C4D862DE2F}"/>
              </a:ext>
            </a:extLst>
          </p:cNvPr>
          <p:cNvSpPr txBox="1"/>
          <p:nvPr/>
        </p:nvSpPr>
        <p:spPr>
          <a:xfrm>
            <a:off x="641684" y="2053389"/>
            <a:ext cx="8807116" cy="378565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 Home Office is funding £150,000</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Granted University of Bristol to carry out new research</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This follows the Home Affairs Report on prostitution</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Victoria Atkins Minister for crime</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Research can help support law enforcement and Government</a:t>
            </a:r>
          </a:p>
        </p:txBody>
      </p:sp>
      <p:sp>
        <p:nvSpPr>
          <p:cNvPr id="4" name="TextBox 3">
            <a:extLst>
              <a:ext uri="{FF2B5EF4-FFF2-40B4-BE49-F238E27FC236}">
                <a16:creationId xmlns:a16="http://schemas.microsoft.com/office/drawing/2014/main" id="{233AD487-AB19-4E13-8481-164BF10306EB}"/>
              </a:ext>
            </a:extLst>
          </p:cNvPr>
          <p:cNvSpPr txBox="1"/>
          <p:nvPr/>
        </p:nvSpPr>
        <p:spPr>
          <a:xfrm>
            <a:off x="753979" y="6368716"/>
            <a:ext cx="3144253" cy="261610"/>
          </a:xfrm>
          <a:prstGeom prst="rect">
            <a:avLst/>
          </a:prstGeom>
          <a:noFill/>
        </p:spPr>
        <p:txBody>
          <a:bodyPr wrap="square" rtlCol="0">
            <a:spAutoFit/>
          </a:bodyPr>
          <a:lstStyle/>
          <a:p>
            <a:r>
              <a:rPr lang="en-GB" sz="1100" dirty="0">
                <a:solidFill>
                  <a:srgbClr val="00B0F0"/>
                </a:solidFill>
              </a:rPr>
              <a:t>(The Home Office, 2018)</a:t>
            </a:r>
          </a:p>
        </p:txBody>
      </p:sp>
    </p:spTree>
    <p:extLst>
      <p:ext uri="{BB962C8B-B14F-4D97-AF65-F5344CB8AC3E}">
        <p14:creationId xmlns:p14="http://schemas.microsoft.com/office/powerpoint/2010/main" val="3260250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43F104-8B2A-4496-8F21-86FA3112C961}"/>
              </a:ext>
            </a:extLst>
          </p:cNvPr>
          <p:cNvPicPr>
            <a:picLocks noChangeAspect="1"/>
          </p:cNvPicPr>
          <p:nvPr/>
        </p:nvPicPr>
        <p:blipFill>
          <a:blip r:embed="rId2"/>
          <a:stretch>
            <a:fillRect/>
          </a:stretch>
        </p:blipFill>
        <p:spPr>
          <a:xfrm>
            <a:off x="1074820" y="1171122"/>
            <a:ext cx="8192503" cy="4882267"/>
          </a:xfrm>
          <a:prstGeom prst="rect">
            <a:avLst/>
          </a:prstGeom>
        </p:spPr>
      </p:pic>
      <p:sp>
        <p:nvSpPr>
          <p:cNvPr id="4" name="TextBox 3">
            <a:extLst>
              <a:ext uri="{FF2B5EF4-FFF2-40B4-BE49-F238E27FC236}">
                <a16:creationId xmlns:a16="http://schemas.microsoft.com/office/drawing/2014/main" id="{C224A0EB-1027-463B-BA82-2342F3A7B815}"/>
              </a:ext>
            </a:extLst>
          </p:cNvPr>
          <p:cNvSpPr txBox="1"/>
          <p:nvPr/>
        </p:nvSpPr>
        <p:spPr>
          <a:xfrm>
            <a:off x="1764632" y="304800"/>
            <a:ext cx="7082589" cy="646331"/>
          </a:xfrm>
          <a:prstGeom prst="rect">
            <a:avLst/>
          </a:prstGeom>
          <a:noFill/>
        </p:spPr>
        <p:txBody>
          <a:bodyPr wrap="square" rtlCol="0">
            <a:spAutoFit/>
          </a:bodyPr>
          <a:lstStyle/>
          <a:p>
            <a:r>
              <a:rPr lang="en-GB" dirty="0">
                <a:solidFill>
                  <a:srgbClr val="00B0F0"/>
                </a:solidFill>
              </a:rPr>
              <a:t>POLICE RECORDED ‘SOLICITING FOR PROSTITUTION’ OFFENCES IN ENGLAND AND WALES 2002/2003 TO 2016/2017</a:t>
            </a:r>
          </a:p>
        </p:txBody>
      </p:sp>
      <p:sp>
        <p:nvSpPr>
          <p:cNvPr id="6" name="TextBox 5">
            <a:extLst>
              <a:ext uri="{FF2B5EF4-FFF2-40B4-BE49-F238E27FC236}">
                <a16:creationId xmlns:a16="http://schemas.microsoft.com/office/drawing/2014/main" id="{4F2E3B38-6961-4F3D-B354-789128BB80FA}"/>
              </a:ext>
            </a:extLst>
          </p:cNvPr>
          <p:cNvSpPr txBox="1"/>
          <p:nvPr/>
        </p:nvSpPr>
        <p:spPr>
          <a:xfrm>
            <a:off x="786063" y="6015789"/>
            <a:ext cx="3224463" cy="261610"/>
          </a:xfrm>
          <a:prstGeom prst="rect">
            <a:avLst/>
          </a:prstGeom>
          <a:noFill/>
        </p:spPr>
        <p:txBody>
          <a:bodyPr wrap="square" rtlCol="0">
            <a:spAutoFit/>
          </a:bodyPr>
          <a:lstStyle/>
          <a:p>
            <a:r>
              <a:rPr lang="en-GB" sz="1100" dirty="0">
                <a:solidFill>
                  <a:srgbClr val="00B0F0"/>
                </a:solidFill>
              </a:rPr>
              <a:t>(Publications.parliament.uk, 2016). </a:t>
            </a:r>
          </a:p>
        </p:txBody>
      </p:sp>
      <p:sp>
        <p:nvSpPr>
          <p:cNvPr id="7" name="TextBox 6">
            <a:extLst>
              <a:ext uri="{FF2B5EF4-FFF2-40B4-BE49-F238E27FC236}">
                <a16:creationId xmlns:a16="http://schemas.microsoft.com/office/drawing/2014/main" id="{15D114AB-B776-45DA-AF00-71728320AFE1}"/>
              </a:ext>
            </a:extLst>
          </p:cNvPr>
          <p:cNvSpPr txBox="1"/>
          <p:nvPr/>
        </p:nvSpPr>
        <p:spPr>
          <a:xfrm>
            <a:off x="1098884" y="6320589"/>
            <a:ext cx="3023937" cy="261610"/>
          </a:xfrm>
          <a:prstGeom prst="rect">
            <a:avLst/>
          </a:prstGeom>
          <a:noFill/>
        </p:spPr>
        <p:txBody>
          <a:bodyPr wrap="square" rtlCol="0">
            <a:spAutoFit/>
          </a:bodyPr>
          <a:lstStyle/>
          <a:p>
            <a:r>
              <a:rPr lang="en-GB" sz="1100" dirty="0">
                <a:solidFill>
                  <a:srgbClr val="00B0F0"/>
                </a:solidFill>
              </a:rPr>
              <a:t>Picture 1.(Statista, 2018)</a:t>
            </a:r>
          </a:p>
        </p:txBody>
      </p:sp>
    </p:spTree>
    <p:extLst>
      <p:ext uri="{BB962C8B-B14F-4D97-AF65-F5344CB8AC3E}">
        <p14:creationId xmlns:p14="http://schemas.microsoft.com/office/powerpoint/2010/main" val="1564514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0AAE35-5DB0-41F6-A46D-D3D685E70763}"/>
              </a:ext>
            </a:extLst>
          </p:cNvPr>
          <p:cNvSpPr txBox="1"/>
          <p:nvPr/>
        </p:nvSpPr>
        <p:spPr>
          <a:xfrm>
            <a:off x="433137" y="336884"/>
            <a:ext cx="8382000" cy="584775"/>
          </a:xfrm>
          <a:prstGeom prst="rect">
            <a:avLst/>
          </a:prstGeom>
          <a:noFill/>
        </p:spPr>
        <p:txBody>
          <a:bodyPr wrap="square" rtlCol="0">
            <a:spAutoFit/>
          </a:bodyPr>
          <a:lstStyle/>
          <a:p>
            <a:r>
              <a:rPr lang="en-GB" sz="3200" dirty="0">
                <a:solidFill>
                  <a:srgbClr val="00B0F0"/>
                </a:solidFill>
              </a:rPr>
              <a:t>THE UK’S FIRST MANAGED RED LIGHT ZONE</a:t>
            </a:r>
          </a:p>
        </p:txBody>
      </p:sp>
      <p:sp>
        <p:nvSpPr>
          <p:cNvPr id="3" name="TextBox 2">
            <a:extLst>
              <a:ext uri="{FF2B5EF4-FFF2-40B4-BE49-F238E27FC236}">
                <a16:creationId xmlns:a16="http://schemas.microsoft.com/office/drawing/2014/main" id="{ECE5655A-A78D-4A7B-B6B4-A1938199FA85}"/>
              </a:ext>
            </a:extLst>
          </p:cNvPr>
          <p:cNvSpPr txBox="1"/>
          <p:nvPr/>
        </p:nvSpPr>
        <p:spPr>
          <a:xfrm>
            <a:off x="681789" y="1652336"/>
            <a:ext cx="7996990" cy="3970318"/>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Holbeck Leeds</a:t>
            </a:r>
          </a:p>
          <a:p>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No laws on soliciting and kerb crawling</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Managed zone between seven pm and seven am</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Three times more likely to report incidents</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Better understanding and inclusion into society</a:t>
            </a:r>
          </a:p>
          <a:p>
            <a:pPr marL="285750" indent="-285750">
              <a:buFont typeface="Wingdings" panose="05000000000000000000" pitchFamily="2" charset="2"/>
              <a:buChar char="Ø"/>
            </a:pPr>
            <a:endParaRPr lang="en-GB" dirty="0"/>
          </a:p>
          <a:p>
            <a:endParaRPr lang="en-GB" dirty="0"/>
          </a:p>
        </p:txBody>
      </p:sp>
      <p:sp>
        <p:nvSpPr>
          <p:cNvPr id="4" name="TextBox 3">
            <a:extLst>
              <a:ext uri="{FF2B5EF4-FFF2-40B4-BE49-F238E27FC236}">
                <a16:creationId xmlns:a16="http://schemas.microsoft.com/office/drawing/2014/main" id="{21DC5ED3-C8F8-4A1D-B1CB-2F0E971EAC9A}"/>
              </a:ext>
            </a:extLst>
          </p:cNvPr>
          <p:cNvSpPr txBox="1"/>
          <p:nvPr/>
        </p:nvSpPr>
        <p:spPr>
          <a:xfrm>
            <a:off x="850232" y="6208295"/>
            <a:ext cx="3545305" cy="261610"/>
          </a:xfrm>
          <a:prstGeom prst="rect">
            <a:avLst/>
          </a:prstGeom>
          <a:noFill/>
        </p:spPr>
        <p:txBody>
          <a:bodyPr wrap="square" rtlCol="0">
            <a:spAutoFit/>
          </a:bodyPr>
          <a:lstStyle/>
          <a:p>
            <a:r>
              <a:rPr lang="en-GB" sz="1100" dirty="0">
                <a:solidFill>
                  <a:srgbClr val="00B0F0"/>
                </a:solidFill>
              </a:rPr>
              <a:t>(Sanders and </a:t>
            </a:r>
            <a:r>
              <a:rPr lang="en-GB" sz="1100" dirty="0" err="1">
                <a:solidFill>
                  <a:srgbClr val="00B0F0"/>
                </a:solidFill>
              </a:rPr>
              <a:t>Sehmbi</a:t>
            </a:r>
            <a:r>
              <a:rPr lang="en-GB" sz="1100" dirty="0">
                <a:solidFill>
                  <a:srgbClr val="00B0F0"/>
                </a:solidFill>
              </a:rPr>
              <a:t>, 2015)</a:t>
            </a:r>
          </a:p>
        </p:txBody>
      </p:sp>
    </p:spTree>
    <p:extLst>
      <p:ext uri="{BB962C8B-B14F-4D97-AF65-F5344CB8AC3E}">
        <p14:creationId xmlns:p14="http://schemas.microsoft.com/office/powerpoint/2010/main" val="2979594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7C6496-9E7B-469B-BE03-5E23ED8C168C}"/>
              </a:ext>
            </a:extLst>
          </p:cNvPr>
          <p:cNvSpPr txBox="1"/>
          <p:nvPr/>
        </p:nvSpPr>
        <p:spPr>
          <a:xfrm>
            <a:off x="940778" y="422031"/>
            <a:ext cx="7552592" cy="954107"/>
          </a:xfrm>
          <a:prstGeom prst="rect">
            <a:avLst/>
          </a:prstGeom>
          <a:noFill/>
        </p:spPr>
        <p:txBody>
          <a:bodyPr wrap="square" rtlCol="0">
            <a:spAutoFit/>
          </a:bodyPr>
          <a:lstStyle/>
          <a:p>
            <a:r>
              <a:rPr lang="en-GB" sz="2800" dirty="0">
                <a:solidFill>
                  <a:srgbClr val="00B0F0"/>
                </a:solidFill>
              </a:rPr>
              <a:t>THE NINE BARRIERS THAT PREVENT EXITING FROM PROSTITUTION</a:t>
            </a:r>
          </a:p>
        </p:txBody>
      </p:sp>
      <p:sp>
        <p:nvSpPr>
          <p:cNvPr id="3" name="TextBox 2">
            <a:extLst>
              <a:ext uri="{FF2B5EF4-FFF2-40B4-BE49-F238E27FC236}">
                <a16:creationId xmlns:a16="http://schemas.microsoft.com/office/drawing/2014/main" id="{67C0026E-4C79-4A39-8161-0BA716002599}"/>
              </a:ext>
            </a:extLst>
          </p:cNvPr>
          <p:cNvSpPr txBox="1"/>
          <p:nvPr/>
        </p:nvSpPr>
        <p:spPr>
          <a:xfrm>
            <a:off x="668215" y="2022231"/>
            <a:ext cx="8458200" cy="4093428"/>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solidFill>
                  <a:srgbClr val="00B0F0"/>
                </a:solidFill>
              </a:rPr>
              <a:t>Housing</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Violence</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Criminalisation</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Money and debt</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Coercion</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Lack of Qualifications</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Age of entry</a:t>
            </a:r>
          </a:p>
        </p:txBody>
      </p:sp>
      <p:pic>
        <p:nvPicPr>
          <p:cNvPr id="6" name="Picture 5">
            <a:extLst>
              <a:ext uri="{FF2B5EF4-FFF2-40B4-BE49-F238E27FC236}">
                <a16:creationId xmlns:a16="http://schemas.microsoft.com/office/drawing/2014/main" id="{85ECC873-387F-4909-A0A4-4E0AC0198D4E}"/>
              </a:ext>
            </a:extLst>
          </p:cNvPr>
          <p:cNvPicPr>
            <a:picLocks noChangeAspect="1"/>
          </p:cNvPicPr>
          <p:nvPr/>
        </p:nvPicPr>
        <p:blipFill>
          <a:blip r:embed="rId2"/>
          <a:stretch>
            <a:fillRect/>
          </a:stretch>
        </p:blipFill>
        <p:spPr>
          <a:xfrm>
            <a:off x="710635" y="6283556"/>
            <a:ext cx="2450804" cy="304826"/>
          </a:xfrm>
          <a:prstGeom prst="rect">
            <a:avLst/>
          </a:prstGeom>
        </p:spPr>
      </p:pic>
    </p:spTree>
    <p:extLst>
      <p:ext uri="{BB962C8B-B14F-4D97-AF65-F5344CB8AC3E}">
        <p14:creationId xmlns:p14="http://schemas.microsoft.com/office/powerpoint/2010/main" val="3412296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59507A-4A0C-40D1-9E12-BA4683592B70}"/>
              </a:ext>
            </a:extLst>
          </p:cNvPr>
          <p:cNvSpPr txBox="1"/>
          <p:nvPr/>
        </p:nvSpPr>
        <p:spPr>
          <a:xfrm>
            <a:off x="1740568" y="385011"/>
            <a:ext cx="7082590" cy="400110"/>
          </a:xfrm>
          <a:prstGeom prst="rect">
            <a:avLst/>
          </a:prstGeom>
          <a:noFill/>
        </p:spPr>
        <p:txBody>
          <a:bodyPr wrap="square" rtlCol="0">
            <a:spAutoFit/>
          </a:bodyPr>
          <a:lstStyle/>
          <a:p>
            <a:r>
              <a:rPr lang="en-GB" sz="2000" dirty="0">
                <a:solidFill>
                  <a:srgbClr val="00B0F0"/>
                </a:solidFill>
              </a:rPr>
              <a:t>THE FIVE STAGES REQUIRED TO EXIT PROSTITUTION</a:t>
            </a:r>
          </a:p>
        </p:txBody>
      </p:sp>
      <p:sp>
        <p:nvSpPr>
          <p:cNvPr id="3" name="TextBox 2">
            <a:extLst>
              <a:ext uri="{FF2B5EF4-FFF2-40B4-BE49-F238E27FC236}">
                <a16:creationId xmlns:a16="http://schemas.microsoft.com/office/drawing/2014/main" id="{C3107C81-8158-4821-821A-5A9692A41182}"/>
              </a:ext>
            </a:extLst>
          </p:cNvPr>
          <p:cNvSpPr txBox="1"/>
          <p:nvPr/>
        </p:nvSpPr>
        <p:spPr>
          <a:xfrm>
            <a:off x="737937" y="1628274"/>
            <a:ext cx="8654716" cy="378565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Readiness and Engagement</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Treatment and Support</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Transition and Stabilisation</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Reconstructing and Rebuilding</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New Roles and Identities</a:t>
            </a:r>
          </a:p>
          <a:p>
            <a:endParaRPr lang="en-GB" sz="2400" dirty="0">
              <a:solidFill>
                <a:srgbClr val="00B0F0"/>
              </a:solidFill>
            </a:endParaRPr>
          </a:p>
        </p:txBody>
      </p:sp>
      <p:pic>
        <p:nvPicPr>
          <p:cNvPr id="6" name="Picture 5">
            <a:extLst>
              <a:ext uri="{FF2B5EF4-FFF2-40B4-BE49-F238E27FC236}">
                <a16:creationId xmlns:a16="http://schemas.microsoft.com/office/drawing/2014/main" id="{B1422039-8891-470C-A15F-42F091B7C8CC}"/>
              </a:ext>
            </a:extLst>
          </p:cNvPr>
          <p:cNvPicPr>
            <a:picLocks noChangeAspect="1"/>
          </p:cNvPicPr>
          <p:nvPr/>
        </p:nvPicPr>
        <p:blipFill>
          <a:blip r:embed="rId2"/>
          <a:stretch>
            <a:fillRect/>
          </a:stretch>
        </p:blipFill>
        <p:spPr>
          <a:xfrm>
            <a:off x="1316639" y="6152658"/>
            <a:ext cx="2243522" cy="232610"/>
          </a:xfrm>
          <a:prstGeom prst="rect">
            <a:avLst/>
          </a:prstGeom>
        </p:spPr>
      </p:pic>
    </p:spTree>
    <p:extLst>
      <p:ext uri="{BB962C8B-B14F-4D97-AF65-F5344CB8AC3E}">
        <p14:creationId xmlns:p14="http://schemas.microsoft.com/office/powerpoint/2010/main" val="1047573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DA7517-CECC-4F14-8234-3E148256FC49}"/>
              </a:ext>
            </a:extLst>
          </p:cNvPr>
          <p:cNvSpPr txBox="1"/>
          <p:nvPr/>
        </p:nvSpPr>
        <p:spPr>
          <a:xfrm>
            <a:off x="1211179" y="344905"/>
            <a:ext cx="8494294" cy="584775"/>
          </a:xfrm>
          <a:prstGeom prst="rect">
            <a:avLst/>
          </a:prstGeom>
          <a:noFill/>
        </p:spPr>
        <p:txBody>
          <a:bodyPr wrap="square" rtlCol="0">
            <a:spAutoFit/>
          </a:bodyPr>
          <a:lstStyle/>
          <a:p>
            <a:r>
              <a:rPr lang="en-GB" sz="3200" dirty="0">
                <a:solidFill>
                  <a:srgbClr val="00B0F0"/>
                </a:solidFill>
              </a:rPr>
              <a:t>THE LIGTHOUSE AND NEXT STEP PROJECT</a:t>
            </a:r>
          </a:p>
        </p:txBody>
      </p:sp>
      <p:sp>
        <p:nvSpPr>
          <p:cNvPr id="3" name="TextBox 2">
            <a:extLst>
              <a:ext uri="{FF2B5EF4-FFF2-40B4-BE49-F238E27FC236}">
                <a16:creationId xmlns:a16="http://schemas.microsoft.com/office/drawing/2014/main" id="{57969D52-F357-4CBD-BDA4-B1D6678CCBCB}"/>
              </a:ext>
            </a:extLst>
          </p:cNvPr>
          <p:cNvSpPr txBox="1"/>
          <p:nvPr/>
        </p:nvSpPr>
        <p:spPr>
          <a:xfrm>
            <a:off x="697832" y="1572126"/>
            <a:ext cx="8670757" cy="3477875"/>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solidFill>
                  <a:srgbClr val="00B0F0"/>
                </a:solidFill>
              </a:rPr>
              <a:t>Faith Based Regeneration Network</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Set up in 2002</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Run by Hull Community Church</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Provides outreach service for sex workers</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Enables sex workers to receive basic training</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Work on building self esteem and confidence</a:t>
            </a:r>
          </a:p>
        </p:txBody>
      </p:sp>
      <p:sp>
        <p:nvSpPr>
          <p:cNvPr id="4" name="TextBox 3">
            <a:extLst>
              <a:ext uri="{FF2B5EF4-FFF2-40B4-BE49-F238E27FC236}">
                <a16:creationId xmlns:a16="http://schemas.microsoft.com/office/drawing/2014/main" id="{A833569F-C451-46E9-BCB8-C928EAFE480C}"/>
              </a:ext>
            </a:extLst>
          </p:cNvPr>
          <p:cNvSpPr txBox="1"/>
          <p:nvPr/>
        </p:nvSpPr>
        <p:spPr>
          <a:xfrm>
            <a:off x="794083" y="6416842"/>
            <a:ext cx="3408949" cy="261610"/>
          </a:xfrm>
          <a:prstGeom prst="rect">
            <a:avLst/>
          </a:prstGeom>
          <a:noFill/>
        </p:spPr>
        <p:txBody>
          <a:bodyPr wrap="square" rtlCol="0">
            <a:spAutoFit/>
          </a:bodyPr>
          <a:lstStyle/>
          <a:p>
            <a:r>
              <a:rPr lang="en-GB" sz="1100" dirty="0">
                <a:solidFill>
                  <a:srgbClr val="00B0F0"/>
                </a:solidFill>
              </a:rPr>
              <a:t>(Home Office, n.d.,</a:t>
            </a:r>
            <a:r>
              <a:rPr lang="en-GB" sz="1100" dirty="0" err="1">
                <a:solidFill>
                  <a:srgbClr val="00B0F0"/>
                </a:solidFill>
              </a:rPr>
              <a:t>Fbrn.org.uk,n.d</a:t>
            </a:r>
            <a:r>
              <a:rPr lang="en-GB" sz="1100" dirty="0">
                <a:solidFill>
                  <a:srgbClr val="00B0F0"/>
                </a:solidFill>
              </a:rPr>
              <a:t>)</a:t>
            </a:r>
          </a:p>
        </p:txBody>
      </p:sp>
      <p:pic>
        <p:nvPicPr>
          <p:cNvPr id="9" name="Picture 8">
            <a:extLst>
              <a:ext uri="{FF2B5EF4-FFF2-40B4-BE49-F238E27FC236}">
                <a16:creationId xmlns:a16="http://schemas.microsoft.com/office/drawing/2014/main" id="{A835D617-B3F0-474C-940D-D5FF3DAA303F}"/>
              </a:ext>
            </a:extLst>
          </p:cNvPr>
          <p:cNvPicPr>
            <a:picLocks noChangeAspect="1"/>
          </p:cNvPicPr>
          <p:nvPr/>
        </p:nvPicPr>
        <p:blipFill>
          <a:blip r:embed="rId2"/>
          <a:stretch>
            <a:fillRect/>
          </a:stretch>
        </p:blipFill>
        <p:spPr>
          <a:xfrm>
            <a:off x="6095999" y="3243056"/>
            <a:ext cx="1697883" cy="371888"/>
          </a:xfrm>
          <a:prstGeom prst="rect">
            <a:avLst/>
          </a:prstGeom>
        </p:spPr>
      </p:pic>
    </p:spTree>
    <p:extLst>
      <p:ext uri="{BB962C8B-B14F-4D97-AF65-F5344CB8AC3E}">
        <p14:creationId xmlns:p14="http://schemas.microsoft.com/office/powerpoint/2010/main" val="1624473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C7F1F7-2D18-4F0C-BE18-E293695144BE}"/>
              </a:ext>
            </a:extLst>
          </p:cNvPr>
          <p:cNvSpPr txBox="1"/>
          <p:nvPr/>
        </p:nvSpPr>
        <p:spPr>
          <a:xfrm>
            <a:off x="970547" y="930441"/>
            <a:ext cx="8510337" cy="3970318"/>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rgbClr val="00B0F0"/>
                </a:solidFill>
              </a:rPr>
              <a:t>Learn basic skills</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Confidence building</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Provide training for Social Workers</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Key contact point for 8,500 groups</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Regarded as a pioneer in this field</a:t>
            </a:r>
          </a:p>
        </p:txBody>
      </p:sp>
      <p:sp>
        <p:nvSpPr>
          <p:cNvPr id="3" name="TextBox 2">
            <a:extLst>
              <a:ext uri="{FF2B5EF4-FFF2-40B4-BE49-F238E27FC236}">
                <a16:creationId xmlns:a16="http://schemas.microsoft.com/office/drawing/2014/main" id="{E9FE1B22-54F3-49CC-A98C-4428F0410118}"/>
              </a:ext>
            </a:extLst>
          </p:cNvPr>
          <p:cNvSpPr txBox="1"/>
          <p:nvPr/>
        </p:nvSpPr>
        <p:spPr>
          <a:xfrm>
            <a:off x="1058779" y="6384758"/>
            <a:ext cx="4572000" cy="261610"/>
          </a:xfrm>
          <a:prstGeom prst="rect">
            <a:avLst/>
          </a:prstGeom>
          <a:noFill/>
        </p:spPr>
        <p:txBody>
          <a:bodyPr wrap="square" rtlCol="0">
            <a:spAutoFit/>
          </a:bodyPr>
          <a:lstStyle/>
          <a:p>
            <a:r>
              <a:rPr lang="en-GB" sz="1100" dirty="0">
                <a:solidFill>
                  <a:srgbClr val="00B0F0"/>
                </a:solidFill>
              </a:rPr>
              <a:t>(Home Office, n.d.,</a:t>
            </a:r>
            <a:r>
              <a:rPr lang="en-GB" sz="1100" dirty="0" err="1">
                <a:solidFill>
                  <a:srgbClr val="00B0F0"/>
                </a:solidFill>
              </a:rPr>
              <a:t>Fbrn.org.uk,n.d</a:t>
            </a:r>
            <a:r>
              <a:rPr lang="en-GB" sz="1100" dirty="0">
                <a:solidFill>
                  <a:srgbClr val="00B0F0"/>
                </a:solidFill>
              </a:rPr>
              <a:t>,)</a:t>
            </a:r>
          </a:p>
        </p:txBody>
      </p:sp>
    </p:spTree>
    <p:extLst>
      <p:ext uri="{BB962C8B-B14F-4D97-AF65-F5344CB8AC3E}">
        <p14:creationId xmlns:p14="http://schemas.microsoft.com/office/powerpoint/2010/main" val="3147133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1F3349-F367-4C71-9064-B705968EC2C3}"/>
              </a:ext>
            </a:extLst>
          </p:cNvPr>
          <p:cNvSpPr txBox="1"/>
          <p:nvPr/>
        </p:nvSpPr>
        <p:spPr>
          <a:xfrm>
            <a:off x="1355557" y="457200"/>
            <a:ext cx="7996989" cy="646331"/>
          </a:xfrm>
          <a:prstGeom prst="rect">
            <a:avLst/>
          </a:prstGeom>
          <a:noFill/>
        </p:spPr>
        <p:txBody>
          <a:bodyPr wrap="square" rtlCol="0">
            <a:spAutoFit/>
          </a:bodyPr>
          <a:lstStyle/>
          <a:p>
            <a:r>
              <a:rPr lang="en-GB" sz="3600" dirty="0">
                <a:solidFill>
                  <a:srgbClr val="00B0F0"/>
                </a:solidFill>
              </a:rPr>
              <a:t>TRADE UNION FOR SEX WORKERS</a:t>
            </a:r>
          </a:p>
        </p:txBody>
      </p:sp>
      <p:sp>
        <p:nvSpPr>
          <p:cNvPr id="3" name="TextBox 2">
            <a:extLst>
              <a:ext uri="{FF2B5EF4-FFF2-40B4-BE49-F238E27FC236}">
                <a16:creationId xmlns:a16="http://schemas.microsoft.com/office/drawing/2014/main" id="{D4931E79-282C-452F-B706-3E993E0BE451}"/>
              </a:ext>
            </a:extLst>
          </p:cNvPr>
          <p:cNvSpPr txBox="1"/>
          <p:nvPr/>
        </p:nvSpPr>
        <p:spPr>
          <a:xfrm>
            <a:off x="665747" y="1668379"/>
            <a:ext cx="8406064" cy="3662541"/>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rgbClr val="00B0F0"/>
                </a:solidFill>
              </a:rPr>
              <a:t>Ensure health and safety at work</a:t>
            </a:r>
          </a:p>
          <a:p>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Provides legal support</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Supports those who wish to exit prostitution</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International Union Of Sex Workers (IUSW)</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
        <p:nvSpPr>
          <p:cNvPr id="4" name="TextBox 3">
            <a:extLst>
              <a:ext uri="{FF2B5EF4-FFF2-40B4-BE49-F238E27FC236}">
                <a16:creationId xmlns:a16="http://schemas.microsoft.com/office/drawing/2014/main" id="{BC91070B-BA8D-4D97-B7BE-38C5B60FC0E0}"/>
              </a:ext>
            </a:extLst>
          </p:cNvPr>
          <p:cNvSpPr txBox="1"/>
          <p:nvPr/>
        </p:nvSpPr>
        <p:spPr>
          <a:xfrm>
            <a:off x="962526" y="6248400"/>
            <a:ext cx="5815263" cy="261610"/>
          </a:xfrm>
          <a:prstGeom prst="rect">
            <a:avLst/>
          </a:prstGeom>
          <a:noFill/>
        </p:spPr>
        <p:txBody>
          <a:bodyPr wrap="square" rtlCol="0">
            <a:spAutoFit/>
          </a:bodyPr>
          <a:lstStyle/>
          <a:p>
            <a:r>
              <a:rPr lang="en-GB" sz="1100" dirty="0">
                <a:solidFill>
                  <a:srgbClr val="00B0F0"/>
                </a:solidFill>
              </a:rPr>
              <a:t>(International Union of Sex Workers, 2002 (Giddens and Sutton, 2009)</a:t>
            </a:r>
          </a:p>
        </p:txBody>
      </p:sp>
    </p:spTree>
    <p:extLst>
      <p:ext uri="{BB962C8B-B14F-4D97-AF65-F5344CB8AC3E}">
        <p14:creationId xmlns:p14="http://schemas.microsoft.com/office/powerpoint/2010/main" val="413125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E0E3AE-662B-4139-BF61-FAA62C37BE42}"/>
              </a:ext>
            </a:extLst>
          </p:cNvPr>
          <p:cNvSpPr txBox="1"/>
          <p:nvPr/>
        </p:nvSpPr>
        <p:spPr>
          <a:xfrm>
            <a:off x="978568" y="513347"/>
            <a:ext cx="8398043" cy="584775"/>
          </a:xfrm>
          <a:prstGeom prst="rect">
            <a:avLst/>
          </a:prstGeom>
          <a:noFill/>
        </p:spPr>
        <p:txBody>
          <a:bodyPr wrap="square" rtlCol="0">
            <a:spAutoFit/>
          </a:bodyPr>
          <a:lstStyle/>
          <a:p>
            <a:r>
              <a:rPr lang="en-GB" sz="3200" dirty="0">
                <a:solidFill>
                  <a:srgbClr val="00B0F0"/>
                </a:solidFill>
              </a:rPr>
              <a:t>INTERNATIONAL UNION FOR SEX WORKERS</a:t>
            </a:r>
          </a:p>
        </p:txBody>
      </p:sp>
      <p:sp>
        <p:nvSpPr>
          <p:cNvPr id="3" name="TextBox 2">
            <a:extLst>
              <a:ext uri="{FF2B5EF4-FFF2-40B4-BE49-F238E27FC236}">
                <a16:creationId xmlns:a16="http://schemas.microsoft.com/office/drawing/2014/main" id="{841051AA-000D-4EC8-9963-9AA99A4020D7}"/>
              </a:ext>
            </a:extLst>
          </p:cNvPr>
          <p:cNvSpPr txBox="1"/>
          <p:nvPr/>
        </p:nvSpPr>
        <p:spPr>
          <a:xfrm>
            <a:off x="689811" y="2277979"/>
            <a:ext cx="8478252" cy="2215991"/>
          </a:xfrm>
          <a:prstGeom prst="rect">
            <a:avLst/>
          </a:prstGeom>
          <a:noFill/>
        </p:spPr>
        <p:txBody>
          <a:bodyPr wrap="square" rtlCol="0">
            <a:spAutoFit/>
          </a:bodyPr>
          <a:lstStyle/>
          <a:p>
            <a:endParaRPr lang="en-GB" dirty="0"/>
          </a:p>
          <a:p>
            <a:r>
              <a:rPr lang="en-GB" sz="2400" dirty="0">
                <a:solidFill>
                  <a:srgbClr val="00B0F0"/>
                </a:solidFill>
              </a:rPr>
              <a:t>“International Union of Sex Workers</a:t>
            </a:r>
          </a:p>
          <a:p>
            <a:r>
              <a:rPr lang="en-GB" sz="2400" dirty="0">
                <a:solidFill>
                  <a:srgbClr val="00B0F0"/>
                </a:solidFill>
              </a:rPr>
              <a:t>For our human, civil and labour rights. For our inclusion and decriminalisation. For freedom to choose, respect for those choices and the absolute right to say no. For the full protection of the law. For everyone in the sex industry”</a:t>
            </a:r>
          </a:p>
        </p:txBody>
      </p:sp>
      <p:pic>
        <p:nvPicPr>
          <p:cNvPr id="5" name="Picture 4" descr="A close up of a logo&#10;&#10;Description generated with very high confidence">
            <a:extLst>
              <a:ext uri="{FF2B5EF4-FFF2-40B4-BE49-F238E27FC236}">
                <a16:creationId xmlns:a16="http://schemas.microsoft.com/office/drawing/2014/main" id="{613A5BC8-1DB7-4E69-953E-68B8C99D7846}"/>
              </a:ext>
            </a:extLst>
          </p:cNvPr>
          <p:cNvPicPr>
            <a:picLocks noChangeAspect="1"/>
          </p:cNvPicPr>
          <p:nvPr/>
        </p:nvPicPr>
        <p:blipFill>
          <a:blip r:embed="rId2"/>
          <a:stretch>
            <a:fillRect/>
          </a:stretch>
        </p:blipFill>
        <p:spPr>
          <a:xfrm>
            <a:off x="5964454" y="4493970"/>
            <a:ext cx="2481714" cy="2043188"/>
          </a:xfrm>
          <a:prstGeom prst="rect">
            <a:avLst/>
          </a:prstGeom>
        </p:spPr>
      </p:pic>
      <p:sp>
        <p:nvSpPr>
          <p:cNvPr id="6" name="TextBox 5">
            <a:extLst>
              <a:ext uri="{FF2B5EF4-FFF2-40B4-BE49-F238E27FC236}">
                <a16:creationId xmlns:a16="http://schemas.microsoft.com/office/drawing/2014/main" id="{78BD6761-EC85-43DE-9417-DC79DD0D2441}"/>
              </a:ext>
            </a:extLst>
          </p:cNvPr>
          <p:cNvSpPr txBox="1"/>
          <p:nvPr/>
        </p:nvSpPr>
        <p:spPr>
          <a:xfrm>
            <a:off x="866274" y="6176211"/>
            <a:ext cx="5229726" cy="261610"/>
          </a:xfrm>
          <a:prstGeom prst="rect">
            <a:avLst/>
          </a:prstGeom>
          <a:noFill/>
        </p:spPr>
        <p:txBody>
          <a:bodyPr wrap="square" rtlCol="0">
            <a:spAutoFit/>
          </a:bodyPr>
          <a:lstStyle/>
          <a:p>
            <a:r>
              <a:rPr lang="en-GB" sz="1100" dirty="0">
                <a:solidFill>
                  <a:srgbClr val="00B0F0"/>
                </a:solidFill>
              </a:rPr>
              <a:t>Picture 3.(International Union of Sex Workers, 2002 (Giddens and Sutton, 2009) </a:t>
            </a:r>
          </a:p>
        </p:txBody>
      </p:sp>
    </p:spTree>
    <p:extLst>
      <p:ext uri="{BB962C8B-B14F-4D97-AF65-F5344CB8AC3E}">
        <p14:creationId xmlns:p14="http://schemas.microsoft.com/office/powerpoint/2010/main" val="2162844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8BA84A-0692-4140-99AC-687F2A6D62AB}"/>
              </a:ext>
            </a:extLst>
          </p:cNvPr>
          <p:cNvSpPr txBox="1"/>
          <p:nvPr/>
        </p:nvSpPr>
        <p:spPr>
          <a:xfrm>
            <a:off x="3088104" y="609600"/>
            <a:ext cx="5686927" cy="707886"/>
          </a:xfrm>
          <a:prstGeom prst="rect">
            <a:avLst/>
          </a:prstGeom>
          <a:noFill/>
        </p:spPr>
        <p:txBody>
          <a:bodyPr wrap="square" rtlCol="0">
            <a:spAutoFit/>
          </a:bodyPr>
          <a:lstStyle/>
          <a:p>
            <a:r>
              <a:rPr lang="en-GB" sz="4000" dirty="0">
                <a:solidFill>
                  <a:srgbClr val="00B0F0"/>
                </a:solidFill>
              </a:rPr>
              <a:t>REFERENCES</a:t>
            </a:r>
          </a:p>
        </p:txBody>
      </p:sp>
      <p:sp>
        <p:nvSpPr>
          <p:cNvPr id="3" name="TextBox 2">
            <a:extLst>
              <a:ext uri="{FF2B5EF4-FFF2-40B4-BE49-F238E27FC236}">
                <a16:creationId xmlns:a16="http://schemas.microsoft.com/office/drawing/2014/main" id="{1F98CBFD-25DC-4821-AAAA-0E950AED2FC1}"/>
              </a:ext>
            </a:extLst>
          </p:cNvPr>
          <p:cNvSpPr txBox="1"/>
          <p:nvPr/>
        </p:nvSpPr>
        <p:spPr>
          <a:xfrm>
            <a:off x="826168" y="1636295"/>
            <a:ext cx="8630653" cy="7832914"/>
          </a:xfrm>
          <a:prstGeom prst="rect">
            <a:avLst/>
          </a:prstGeom>
          <a:noFill/>
        </p:spPr>
        <p:txBody>
          <a:bodyPr wrap="square" rtlCol="0">
            <a:spAutoFit/>
          </a:bodyPr>
          <a:lstStyle/>
          <a:p>
            <a:endParaRPr lang="en-GB" sz="1200" dirty="0"/>
          </a:p>
          <a:p>
            <a:r>
              <a:rPr lang="en-GB" sz="1200" dirty="0" err="1">
                <a:solidFill>
                  <a:srgbClr val="00B0F0"/>
                </a:solidFill>
              </a:rPr>
              <a:t>Bindel</a:t>
            </a:r>
            <a:r>
              <a:rPr lang="en-GB" sz="1200" dirty="0">
                <a:solidFill>
                  <a:srgbClr val="00B0F0"/>
                </a:solidFill>
              </a:rPr>
              <a:t>, J, et al (2012). Breaking down the barriers: A study of how women exit prostitution. [</a:t>
            </a:r>
            <a:r>
              <a:rPr lang="en-GB" sz="1200" dirty="0" err="1">
                <a:solidFill>
                  <a:srgbClr val="00B0F0"/>
                </a:solidFill>
              </a:rPr>
              <a:t>ebook</a:t>
            </a:r>
            <a:r>
              <a:rPr lang="en-GB" sz="1200" dirty="0">
                <a:solidFill>
                  <a:srgbClr val="00B0F0"/>
                </a:solidFill>
              </a:rPr>
              <a:t>] London: London South Bank University. Available at: http://i4.cmsfiles.com/eaves/2012/11/Breaking-down-the-barriers-a37d80.pdf [Accessed 7 Jun. 2018].</a:t>
            </a:r>
          </a:p>
          <a:p>
            <a:endParaRPr lang="en-GB" sz="1200" dirty="0">
              <a:solidFill>
                <a:srgbClr val="00B0F0"/>
              </a:solidFill>
            </a:endParaRPr>
          </a:p>
          <a:p>
            <a:r>
              <a:rPr lang="en-GB" sz="1200" dirty="0">
                <a:solidFill>
                  <a:srgbClr val="00B0F0"/>
                </a:solidFill>
              </a:rPr>
              <a:t>Creighton, S., Tariq, S. and Perry, G. (2008). Sexually transmitted infections among UK street-based sex workers. Sexually Transmitted Infections, 84(1).</a:t>
            </a:r>
          </a:p>
          <a:p>
            <a:endParaRPr lang="en-GB" sz="1200" dirty="0">
              <a:solidFill>
                <a:srgbClr val="00B0F0"/>
              </a:solidFill>
            </a:endParaRPr>
          </a:p>
          <a:p>
            <a:endParaRPr lang="en-GB" sz="1200" dirty="0">
              <a:solidFill>
                <a:srgbClr val="00B0F0"/>
              </a:solidFill>
            </a:endParaRPr>
          </a:p>
          <a:p>
            <a:r>
              <a:rPr lang="en-GB" sz="1200" dirty="0">
                <a:solidFill>
                  <a:srgbClr val="00B0F0"/>
                </a:solidFill>
              </a:rPr>
              <a:t>Giddens, A. and Sutton, P. (2009). Sociology. 6th ed. Cambridge: Polity Press.</a:t>
            </a:r>
          </a:p>
          <a:p>
            <a:endParaRPr lang="en-GB" sz="1200" dirty="0">
              <a:solidFill>
                <a:srgbClr val="00B0F0"/>
              </a:solidFill>
            </a:endParaRPr>
          </a:p>
          <a:p>
            <a:r>
              <a:rPr lang="en-GB" sz="1200" dirty="0">
                <a:solidFill>
                  <a:srgbClr val="00B0F0"/>
                </a:solidFill>
              </a:rPr>
              <a:t>Home Office (n.d.). A Review Of Effective Practice in Responding to Prostitution. London: Home Office.</a:t>
            </a:r>
          </a:p>
          <a:p>
            <a:endParaRPr lang="en-GB" sz="1200" dirty="0">
              <a:solidFill>
                <a:srgbClr val="00B0F0"/>
              </a:solidFill>
            </a:endParaRPr>
          </a:p>
          <a:p>
            <a:r>
              <a:rPr lang="en-GB" sz="1200" dirty="0">
                <a:solidFill>
                  <a:srgbClr val="00B0F0"/>
                </a:solidFill>
              </a:rPr>
              <a:t>International Union of Sex Workers. (2002). International Union of Sex Workers. [online] Available at: https://www.iusw.org/ [Accessed 12 Jun. 2018].</a:t>
            </a:r>
          </a:p>
          <a:p>
            <a:endParaRPr lang="en-GB" sz="1200" dirty="0">
              <a:solidFill>
                <a:srgbClr val="00B0F0"/>
              </a:solidFill>
            </a:endParaRPr>
          </a:p>
          <a:p>
            <a:r>
              <a:rPr lang="en-GB" sz="1200" dirty="0">
                <a:solidFill>
                  <a:srgbClr val="00B0F0"/>
                </a:solidFill>
              </a:rPr>
              <a:t>Oxford Dictionaries | English. [Online]. [19 March 2018]. Available from: </a:t>
            </a:r>
            <a:r>
              <a:rPr lang="en-GB" sz="1200" dirty="0">
                <a:solidFill>
                  <a:srgbClr val="00B0F0"/>
                </a:solidFill>
                <a:hlinkClick r:id="rId2"/>
              </a:rPr>
              <a:t>https://en.oxforddictionaries.com/definition/prostitution</a:t>
            </a:r>
            <a:endParaRPr lang="en-GB" sz="1200" dirty="0">
              <a:solidFill>
                <a:srgbClr val="00B0F0"/>
              </a:solidFill>
            </a:endParaRPr>
          </a:p>
          <a:p>
            <a:endParaRPr lang="en-GB" sz="1200" dirty="0">
              <a:solidFill>
                <a:srgbClr val="00B0F0"/>
              </a:solidFill>
            </a:endParaRPr>
          </a:p>
          <a:p>
            <a:r>
              <a:rPr lang="en-GB" sz="1200" dirty="0">
                <a:solidFill>
                  <a:srgbClr val="00B0F0"/>
                </a:solidFill>
              </a:rPr>
              <a:t>Publications.parliament.uk. (2016). Prostitution. [online] Available at: https://publications.parliament.uk/pa/cm201617/cmselect/cmhaff/26/26.pdf [Accessed 4 Jun. 2018].</a:t>
            </a:r>
          </a:p>
          <a:p>
            <a:endParaRPr lang="en-GB" sz="1200" dirty="0">
              <a:solidFill>
                <a:srgbClr val="00B0F0"/>
              </a:solidFill>
            </a:endParaRPr>
          </a:p>
          <a:p>
            <a:endParaRPr lang="en-GB" sz="1200" dirty="0">
              <a:solidFill>
                <a:srgbClr val="00B0F0"/>
              </a:solidFill>
            </a:endParaRPr>
          </a:p>
          <a:p>
            <a:endParaRPr lang="en-GB" sz="1100" dirty="0">
              <a:solidFill>
                <a:srgbClr val="00B0F0"/>
              </a:solidFill>
            </a:endParaRP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3921003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53239F-ED83-42EE-9192-F641A5B42E6A}"/>
              </a:ext>
            </a:extLst>
          </p:cNvPr>
          <p:cNvSpPr txBox="1"/>
          <p:nvPr/>
        </p:nvSpPr>
        <p:spPr>
          <a:xfrm>
            <a:off x="2590800" y="280737"/>
            <a:ext cx="5245768" cy="769441"/>
          </a:xfrm>
          <a:prstGeom prst="rect">
            <a:avLst/>
          </a:prstGeom>
          <a:noFill/>
        </p:spPr>
        <p:txBody>
          <a:bodyPr wrap="square" rtlCol="0">
            <a:spAutoFit/>
          </a:bodyPr>
          <a:lstStyle/>
          <a:p>
            <a:r>
              <a:rPr lang="en-GB" sz="4400" dirty="0">
                <a:solidFill>
                  <a:srgbClr val="00B0F0"/>
                </a:solidFill>
              </a:rPr>
              <a:t>REFERENCES</a:t>
            </a:r>
          </a:p>
        </p:txBody>
      </p:sp>
      <p:sp>
        <p:nvSpPr>
          <p:cNvPr id="3" name="TextBox 2">
            <a:extLst>
              <a:ext uri="{FF2B5EF4-FFF2-40B4-BE49-F238E27FC236}">
                <a16:creationId xmlns:a16="http://schemas.microsoft.com/office/drawing/2014/main" id="{388CE4AC-F1F4-43F7-BA14-436C481A8D9F}"/>
              </a:ext>
            </a:extLst>
          </p:cNvPr>
          <p:cNvSpPr txBox="1"/>
          <p:nvPr/>
        </p:nvSpPr>
        <p:spPr>
          <a:xfrm>
            <a:off x="673768" y="1323474"/>
            <a:ext cx="7595937" cy="2246769"/>
          </a:xfrm>
          <a:prstGeom prst="rect">
            <a:avLst/>
          </a:prstGeom>
          <a:noFill/>
        </p:spPr>
        <p:txBody>
          <a:bodyPr wrap="square" rtlCol="0">
            <a:spAutoFit/>
          </a:bodyPr>
          <a:lstStyle/>
          <a:p>
            <a:r>
              <a:rPr lang="en-GB" sz="1400" dirty="0">
                <a:solidFill>
                  <a:srgbClr val="00B0F0"/>
                </a:solidFill>
              </a:rPr>
              <a:t>Sanders, T. and </a:t>
            </a:r>
            <a:r>
              <a:rPr lang="en-GB" sz="1400" dirty="0" err="1">
                <a:solidFill>
                  <a:srgbClr val="00B0F0"/>
                </a:solidFill>
              </a:rPr>
              <a:t>Sehmbi</a:t>
            </a:r>
            <a:r>
              <a:rPr lang="en-GB" sz="1400" dirty="0">
                <a:solidFill>
                  <a:srgbClr val="00B0F0"/>
                </a:solidFill>
              </a:rPr>
              <a:t>, V. (2015). Evaluation of the Leeds Street Sex Working Managed Area. [</a:t>
            </a:r>
            <a:r>
              <a:rPr lang="en-GB" sz="1400" dirty="0" err="1">
                <a:solidFill>
                  <a:srgbClr val="00B0F0"/>
                </a:solidFill>
              </a:rPr>
              <a:t>ebook</a:t>
            </a:r>
            <a:r>
              <a:rPr lang="en-GB" sz="1400" dirty="0">
                <a:solidFill>
                  <a:srgbClr val="00B0F0"/>
                </a:solidFill>
              </a:rPr>
              <a:t>] University of Leeds. Available at: </a:t>
            </a:r>
            <a:r>
              <a:rPr lang="en-GB" sz="1400" dirty="0">
                <a:solidFill>
                  <a:srgbClr val="00B0F0"/>
                </a:solidFill>
                <a:hlinkClick r:id="rId2"/>
              </a:rPr>
              <a:t>http://www.nswp.org/sites/nswp.org/files/Executive</a:t>
            </a:r>
            <a:r>
              <a:rPr lang="en-GB" sz="1400" dirty="0">
                <a:solidFill>
                  <a:srgbClr val="00B0F0"/>
                </a:solidFill>
              </a:rPr>
              <a:t> 13 Jun. 2018].</a:t>
            </a:r>
          </a:p>
          <a:p>
            <a:endParaRPr lang="en-GB" sz="1400" dirty="0">
              <a:solidFill>
                <a:srgbClr val="00B0F0"/>
              </a:solidFill>
            </a:endParaRPr>
          </a:p>
          <a:p>
            <a:r>
              <a:rPr lang="en-GB" sz="1400" dirty="0">
                <a:solidFill>
                  <a:srgbClr val="00B0F0"/>
                </a:solidFill>
              </a:rPr>
              <a:t>The House of Commons (2016). Prostitution. London: The House of Commons Home Affairs Committee.</a:t>
            </a:r>
          </a:p>
          <a:p>
            <a:endParaRPr lang="en-GB" sz="1400" dirty="0">
              <a:solidFill>
                <a:srgbClr val="00B0F0"/>
              </a:solidFill>
            </a:endParaRPr>
          </a:p>
          <a:p>
            <a:endParaRPr lang="en-GB" sz="1400" dirty="0">
              <a:solidFill>
                <a:srgbClr val="00B0F0"/>
              </a:solidFill>
            </a:endParaRPr>
          </a:p>
          <a:p>
            <a:r>
              <a:rPr lang="en-GB" sz="1400" dirty="0">
                <a:solidFill>
                  <a:srgbClr val="00B0F0"/>
                </a:solidFill>
              </a:rPr>
              <a:t>The Home Office (2018). Home Office funds University of Bristol research into prostitution. Gov.UK.</a:t>
            </a:r>
          </a:p>
        </p:txBody>
      </p:sp>
    </p:spTree>
    <p:extLst>
      <p:ext uri="{BB962C8B-B14F-4D97-AF65-F5344CB8AC3E}">
        <p14:creationId xmlns:p14="http://schemas.microsoft.com/office/powerpoint/2010/main" val="1391959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F47F34-BE1A-44C4-B135-8E2F58B9D314}"/>
              </a:ext>
            </a:extLst>
          </p:cNvPr>
          <p:cNvSpPr txBox="1"/>
          <p:nvPr/>
        </p:nvSpPr>
        <p:spPr>
          <a:xfrm>
            <a:off x="2414337" y="489284"/>
            <a:ext cx="5686926" cy="707886"/>
          </a:xfrm>
          <a:prstGeom prst="rect">
            <a:avLst/>
          </a:prstGeom>
          <a:noFill/>
        </p:spPr>
        <p:txBody>
          <a:bodyPr wrap="square" rtlCol="0">
            <a:spAutoFit/>
          </a:bodyPr>
          <a:lstStyle/>
          <a:p>
            <a:r>
              <a:rPr lang="en-GB" sz="4000" dirty="0">
                <a:solidFill>
                  <a:srgbClr val="00B0F0"/>
                </a:solidFill>
              </a:rPr>
              <a:t>PICTURE REFERENCES</a:t>
            </a:r>
          </a:p>
        </p:txBody>
      </p:sp>
      <p:sp>
        <p:nvSpPr>
          <p:cNvPr id="3" name="TextBox 2">
            <a:extLst>
              <a:ext uri="{FF2B5EF4-FFF2-40B4-BE49-F238E27FC236}">
                <a16:creationId xmlns:a16="http://schemas.microsoft.com/office/drawing/2014/main" id="{F072761B-2F0A-4056-8F0A-3A7EBEEBA837}"/>
              </a:ext>
            </a:extLst>
          </p:cNvPr>
          <p:cNvSpPr txBox="1"/>
          <p:nvPr/>
        </p:nvSpPr>
        <p:spPr>
          <a:xfrm>
            <a:off x="697832" y="1812758"/>
            <a:ext cx="8911389" cy="3924151"/>
          </a:xfrm>
          <a:prstGeom prst="rect">
            <a:avLst/>
          </a:prstGeom>
          <a:noFill/>
        </p:spPr>
        <p:txBody>
          <a:bodyPr wrap="square" rtlCol="0">
            <a:spAutoFit/>
          </a:bodyPr>
          <a:lstStyle/>
          <a:p>
            <a:endParaRPr lang="en-GB" sz="1100" dirty="0">
              <a:solidFill>
                <a:srgbClr val="00B0F0"/>
              </a:solidFill>
            </a:endParaRPr>
          </a:p>
          <a:p>
            <a:r>
              <a:rPr lang="en-GB" sz="1100" dirty="0">
                <a:solidFill>
                  <a:srgbClr val="00B0F0"/>
                </a:solidFill>
              </a:rPr>
              <a:t>Picture 1.</a:t>
            </a:r>
          </a:p>
          <a:p>
            <a:r>
              <a:rPr lang="en-GB" sz="1100" dirty="0">
                <a:solidFill>
                  <a:srgbClr val="00B0F0"/>
                </a:solidFill>
              </a:rPr>
              <a:t>Statista. (2018). Prostitution in England &amp; Wales 2002-2017 | Statistic. [online] Available at: https://www.statista.com/statistics/283114/recorded-soliciting-for-prostitution-offences-in-england-and-wales-uk/ [Accessed 5 Jun. 2018].</a:t>
            </a:r>
          </a:p>
          <a:p>
            <a:endParaRPr lang="en-GB" sz="1100" dirty="0">
              <a:solidFill>
                <a:srgbClr val="00B0F0"/>
              </a:solidFill>
            </a:endParaRPr>
          </a:p>
          <a:p>
            <a:r>
              <a:rPr lang="en-GB" sz="1100" dirty="0">
                <a:solidFill>
                  <a:srgbClr val="00B0F0"/>
                </a:solidFill>
              </a:rPr>
              <a:t>Picture 2.</a:t>
            </a:r>
          </a:p>
          <a:p>
            <a:r>
              <a:rPr lang="en-GB" sz="1100" dirty="0" err="1">
                <a:solidFill>
                  <a:srgbClr val="00B0F0"/>
                </a:solidFill>
              </a:rPr>
              <a:t>McConnaughy</a:t>
            </a:r>
            <a:r>
              <a:rPr lang="en-GB" sz="1100" dirty="0">
                <a:solidFill>
                  <a:srgbClr val="00B0F0"/>
                </a:solidFill>
              </a:rPr>
              <a:t>, et al (1989). Stages of change in psychotherapy: A follow-up report. Psychotherapy: Theory, Research, Practice, Training, 26(4).</a:t>
            </a:r>
          </a:p>
          <a:p>
            <a:endParaRPr lang="en-GB" sz="1100" dirty="0">
              <a:solidFill>
                <a:srgbClr val="00B0F0"/>
              </a:solidFill>
            </a:endParaRPr>
          </a:p>
          <a:p>
            <a:endParaRPr lang="en-GB" sz="1100" dirty="0">
              <a:solidFill>
                <a:srgbClr val="00B0F0"/>
              </a:solidFill>
            </a:endParaRPr>
          </a:p>
          <a:p>
            <a:r>
              <a:rPr lang="en-GB" sz="1100" dirty="0">
                <a:solidFill>
                  <a:srgbClr val="00B0F0"/>
                </a:solidFill>
              </a:rPr>
              <a:t> Picture 2. Social Work Tech. (2010). The Stages of Change (Prochaska &amp; DiClemente). [online] Available at: http://socialworktech.com/2012/01/09/stages-of-change-prochaska-diclemente/ [Accessed 12 Jun. 2018].</a:t>
            </a:r>
          </a:p>
          <a:p>
            <a:endParaRPr lang="en-GB" sz="1100" dirty="0">
              <a:solidFill>
                <a:srgbClr val="00B0F0"/>
              </a:solidFill>
            </a:endParaRPr>
          </a:p>
          <a:p>
            <a:r>
              <a:rPr lang="en-GB" sz="1100" dirty="0">
                <a:solidFill>
                  <a:srgbClr val="00B0F0"/>
                </a:solidFill>
              </a:rPr>
              <a:t>Picture 3. International Union of Sex Workers. (2002). International Union of Sex Workers. [online] Available at: https://www.iusw.org/ [Accessed 12 Jun. 2018].</a:t>
            </a:r>
          </a:p>
          <a:p>
            <a:endParaRPr lang="en-GB" sz="1100" dirty="0">
              <a:solidFill>
                <a:srgbClr val="00B0F0"/>
              </a:solidFill>
            </a:endParaRPr>
          </a:p>
          <a:p>
            <a:endParaRPr lang="en-GB" sz="1100" dirty="0">
              <a:solidFill>
                <a:srgbClr val="00B0F0"/>
              </a:solidFill>
            </a:endParaRPr>
          </a:p>
          <a:p>
            <a:endParaRPr lang="en-GB" sz="1100" dirty="0">
              <a:solidFill>
                <a:srgbClr val="00B0F0"/>
              </a:solidFill>
            </a:endParaRPr>
          </a:p>
          <a:p>
            <a:endParaRPr lang="en-GB" sz="1100" dirty="0">
              <a:solidFill>
                <a:srgbClr val="00B0F0"/>
              </a:solidFill>
            </a:endParaRPr>
          </a:p>
          <a:p>
            <a:endParaRPr lang="en-GB" sz="1100" dirty="0">
              <a:solidFill>
                <a:srgbClr val="00B0F0"/>
              </a:solidFill>
            </a:endParaRPr>
          </a:p>
          <a:p>
            <a:endParaRPr lang="en-GB" dirty="0">
              <a:solidFill>
                <a:srgbClr val="00B0F0"/>
              </a:solidFill>
            </a:endParaRPr>
          </a:p>
        </p:txBody>
      </p:sp>
    </p:spTree>
    <p:extLst>
      <p:ext uri="{BB962C8B-B14F-4D97-AF65-F5344CB8AC3E}">
        <p14:creationId xmlns:p14="http://schemas.microsoft.com/office/powerpoint/2010/main" val="31132976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6567</TotalTime>
  <Words>988</Words>
  <Application>Microsoft Office PowerPoint</Application>
  <PresentationFormat>Widescreen</PresentationFormat>
  <Paragraphs>170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Tessa Goddard</dc:creator>
  <cp:lastModifiedBy>Tessa Goddard (1704457)</cp:lastModifiedBy>
  <cp:revision>58</cp:revision>
  <dcterms:created xsi:type="dcterms:W3CDTF">2018-03-18T17:37:51Z</dcterms:created>
  <dcterms:modified xsi:type="dcterms:W3CDTF">2018-07-23T15:01:40Z</dcterms:modified>
</cp:coreProperties>
</file>