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73" r:id="rId5"/>
    <p:sldId id="257" r:id="rId6"/>
    <p:sldId id="274" r:id="rId7"/>
    <p:sldId id="261" r:id="rId8"/>
    <p:sldId id="262" r:id="rId9"/>
    <p:sldId id="263" r:id="rId10"/>
    <p:sldId id="264" r:id="rId11"/>
    <p:sldId id="265" r:id="rId12"/>
    <p:sldId id="266" r:id="rId13"/>
    <p:sldId id="267" r:id="rId14"/>
    <p:sldId id="268" r:id="rId15"/>
    <p:sldId id="269"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1DBCA0-3226-B9DB-3340-B25364144BE4}" v="52" dt="2021-11-08T12:44:27.497"/>
    <p1510:client id="{E230AE79-3176-540B-43F0-FA8A28EC6A5E}" v="1" dt="2021-11-18T09:02:24.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727" autoAdjust="0"/>
  </p:normalViewPr>
  <p:slideViewPr>
    <p:cSldViewPr snapToGrid="0">
      <p:cViewPr varScale="1">
        <p:scale>
          <a:sx n="68" d="100"/>
          <a:sy n="68" d="100"/>
        </p:scale>
        <p:origin x="816" y="7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8F990B-24E5-4499-8C79-4ED219295FD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85E1768-BE9B-4942-A8CB-EFAD2A74CC1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0B8B1D3-CA11-462C-8816-123A2688E88A}" type="datetimeFigureOut">
              <a:rPr lang="en-US" smtClean="0"/>
              <a:t>12/1/2021</a:t>
            </a:fld>
            <a:endParaRPr lang="en-US" dirty="0"/>
          </a:p>
        </p:txBody>
      </p:sp>
      <p:sp>
        <p:nvSpPr>
          <p:cNvPr id="4" name="Footer Placeholder 3">
            <a:extLst>
              <a:ext uri="{FF2B5EF4-FFF2-40B4-BE49-F238E27FC236}">
                <a16:creationId xmlns:a16="http://schemas.microsoft.com/office/drawing/2014/main" id="{5AAD7F43-CABD-4887-B9A6-4547FDC501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ED62B5D-88F2-4AEE-AFD3-46FC212370B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4D33B2F-C487-4AD4-A204-7F6ECAAF7584}" type="slidenum">
              <a:rPr lang="en-US" smtClean="0"/>
              <a:t>‹#›</a:t>
            </a:fld>
            <a:endParaRPr lang="en-US" dirty="0"/>
          </a:p>
        </p:txBody>
      </p:sp>
    </p:spTree>
    <p:extLst>
      <p:ext uri="{BB962C8B-B14F-4D97-AF65-F5344CB8AC3E}">
        <p14:creationId xmlns:p14="http://schemas.microsoft.com/office/powerpoint/2010/main" val="21907760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F1E18-A233-4803-B0B0-268AE51B02D8}" type="datetimeFigureOut">
              <a:rPr lang="en-US" smtClean="0"/>
              <a:t>12/1/2021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78AD7B-6C45-4427-8F54-14247E29ED01}" type="slidenum">
              <a:rPr lang="en-US" smtClean="0"/>
              <a:t>‹#›</a:t>
            </a:fld>
            <a:endParaRPr lang="en-US" dirty="0"/>
          </a:p>
        </p:txBody>
      </p:sp>
    </p:spTree>
    <p:extLst>
      <p:ext uri="{BB962C8B-B14F-4D97-AF65-F5344CB8AC3E}">
        <p14:creationId xmlns:p14="http://schemas.microsoft.com/office/powerpoint/2010/main" val="4150696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a:t>
            </a:fld>
            <a:endParaRPr lang="en-US" dirty="0"/>
          </a:p>
        </p:txBody>
      </p:sp>
    </p:spTree>
    <p:extLst>
      <p:ext uri="{BB962C8B-B14F-4D97-AF65-F5344CB8AC3E}">
        <p14:creationId xmlns:p14="http://schemas.microsoft.com/office/powerpoint/2010/main" val="3826996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2</a:t>
            </a:fld>
            <a:endParaRPr lang="en-US" dirty="0"/>
          </a:p>
        </p:txBody>
      </p:sp>
    </p:spTree>
    <p:extLst>
      <p:ext uri="{BB962C8B-B14F-4D97-AF65-F5344CB8AC3E}">
        <p14:creationId xmlns:p14="http://schemas.microsoft.com/office/powerpoint/2010/main" val="852150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Anxiety and stress are becoming more common in the contemporary world, but when they go out of hand and impact a person for an extended period of time, they may cause a wide variety of significant health issues. Work-related stress is the most frequent kind of stress in the United Kingdom, according to almost four-fifths of 2020 study participants. As a result, a large portion of the British population experiences financial hardship (Stewart, 2021). A generational divide has emerged in the UK's perceptions of stress. More people in Generation Z than in the preceding generation, the baby boomers, say they are often anxious.</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3</a:t>
            </a:fld>
            <a:endParaRPr lang="en-US" dirty="0"/>
          </a:p>
        </p:txBody>
      </p:sp>
    </p:spTree>
    <p:extLst>
      <p:ext uri="{BB962C8B-B14F-4D97-AF65-F5344CB8AC3E}">
        <p14:creationId xmlns:p14="http://schemas.microsoft.com/office/powerpoint/2010/main" val="2170565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Political Factors:</a:t>
            </a:r>
            <a:r>
              <a:rPr lang="en-GB" sz="1200" kern="1200" dirty="0">
                <a:solidFill>
                  <a:schemeClr val="tx1"/>
                </a:solidFill>
                <a:effectLst/>
                <a:latin typeface="+mn-lt"/>
                <a:ea typeface="+mn-ea"/>
                <a:cs typeface="+mn-cs"/>
              </a:rPr>
              <a:t> As a result, a growing number of individuals believe that they are interchangeable with their employers. Loyalty isn't a priority for these firms (David, 2019). Employers and human resources departments are searching for fresh employees. This has led to a rise in the level of work-related stress between the workers.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Economic Factors: </a:t>
            </a:r>
            <a:r>
              <a:rPr lang="en-GB" sz="1200" kern="1200" dirty="0">
                <a:solidFill>
                  <a:schemeClr val="tx1"/>
                </a:solidFill>
                <a:effectLst/>
                <a:latin typeface="+mn-lt"/>
                <a:ea typeface="+mn-ea"/>
                <a:cs typeface="+mn-cs"/>
              </a:rPr>
              <a:t>It's more complicated to maintain track on everyone when they're spread out across a larger area (Pan, Chen and Zhan, 2019). It might put a pressure on the employees of Generation Z who have to change the way they handle employee data and interaction.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Social Factors: </a:t>
            </a:r>
            <a:r>
              <a:rPr lang="en-GB" sz="1200" kern="1200" dirty="0">
                <a:solidFill>
                  <a:schemeClr val="tx1"/>
                </a:solidFill>
                <a:effectLst/>
                <a:latin typeface="+mn-lt"/>
                <a:ea typeface="+mn-ea"/>
                <a:cs typeface="+mn-cs"/>
              </a:rPr>
              <a:t>The employer must guarantee that the firm does not infringe on the rights of its employees (Pan, Chen and Zhan, 2019). Some organisations, nevertheless, do not effectively protect the rights of their workers, which contributes to worker strain.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Technological Factors: </a:t>
            </a:r>
            <a:r>
              <a:rPr lang="en-GB" sz="1200" kern="1200" dirty="0">
                <a:solidFill>
                  <a:schemeClr val="tx1"/>
                </a:solidFill>
                <a:effectLst/>
                <a:latin typeface="+mn-lt"/>
                <a:ea typeface="+mn-ea"/>
                <a:cs typeface="+mn-cs"/>
              </a:rPr>
              <a:t>Although the employer has access to a variety of data-gathering technologies, it may also cause certain workers to feel uneasy (David, 2019). They may be concerned about their safety.</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Legal Factors:</a:t>
            </a:r>
            <a:r>
              <a:rPr lang="en-GB" sz="1200" kern="1200" dirty="0">
                <a:solidFill>
                  <a:schemeClr val="tx1"/>
                </a:solidFill>
                <a:effectLst/>
                <a:latin typeface="+mn-lt"/>
                <a:ea typeface="+mn-ea"/>
                <a:cs typeface="+mn-cs"/>
              </a:rPr>
              <a:t> Employers do background checks on all new hires as part of the verification process (Pan, Chen and Zhan, 2019). There might be legal repercussions if this material isn't properly vetted by HR.</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Environmental Factors:</a:t>
            </a:r>
            <a:r>
              <a:rPr lang="en-GB" sz="1200" kern="1200" dirty="0">
                <a:solidFill>
                  <a:schemeClr val="tx1"/>
                </a:solidFill>
                <a:effectLst/>
                <a:latin typeface="+mn-lt"/>
                <a:ea typeface="+mn-ea"/>
                <a:cs typeface="+mn-cs"/>
              </a:rPr>
              <a:t> Driving less between the working site and their home when they have access to a global workforce.</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4</a:t>
            </a:fld>
            <a:endParaRPr lang="en-US" dirty="0"/>
          </a:p>
        </p:txBody>
      </p:sp>
    </p:spTree>
    <p:extLst>
      <p:ext uri="{BB962C8B-B14F-4D97-AF65-F5344CB8AC3E}">
        <p14:creationId xmlns:p14="http://schemas.microsoft.com/office/powerpoint/2010/main" val="3059379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causes of work related stress are heavy workload, strict deadlines, job insecurity, lack of autonomy, boring workplace, absence of significant motivating factors within the workplace, etc. Due to this, the employees become more stresses towards their job (</a:t>
            </a:r>
            <a:r>
              <a:rPr lang="en-GB" sz="1200" kern="1200" dirty="0" err="1">
                <a:solidFill>
                  <a:schemeClr val="tx1"/>
                </a:solidFill>
                <a:effectLst/>
                <a:latin typeface="+mn-lt"/>
                <a:ea typeface="+mn-ea"/>
                <a:cs typeface="+mn-cs"/>
              </a:rPr>
              <a:t>Okes</a:t>
            </a:r>
            <a:r>
              <a:rPr lang="en-GB" sz="1200" kern="1200" dirty="0">
                <a:solidFill>
                  <a:schemeClr val="tx1"/>
                </a:solidFill>
                <a:effectLst/>
                <a:latin typeface="+mn-lt"/>
                <a:ea typeface="+mn-ea"/>
                <a:cs typeface="+mn-cs"/>
              </a:rPr>
              <a:t>, 2019). Therefore, the organisational in the UK is continuously facing high absenteeism, high employee turnover, poor performance and productivity, poor motivation, increased employee complaints, etc. These can lead the organisation to its closing of business consistency within the market of the UK.</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5</a:t>
            </a:fld>
            <a:endParaRPr lang="en-US" dirty="0"/>
          </a:p>
        </p:txBody>
      </p:sp>
    </p:spTree>
    <p:extLst>
      <p:ext uri="{BB962C8B-B14F-4D97-AF65-F5344CB8AC3E}">
        <p14:creationId xmlns:p14="http://schemas.microsoft.com/office/powerpoint/2010/main" val="2254478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numerous approaches are available for efficiently solving a problem regarding the work-related stress within the workplace. Generally, through conducting an essential research, it becomes concluded that the solutions like improving communication system, provision of effective and resilient motivation to the employees, offering job flexibility for maintaining employee’s work life balance, etc. are the prominent for reducing the work-related stress (Kothari and </a:t>
            </a:r>
            <a:r>
              <a:rPr lang="en-GB" sz="1200" kern="1200" dirty="0" err="1">
                <a:solidFill>
                  <a:schemeClr val="tx1"/>
                </a:solidFill>
                <a:effectLst/>
                <a:latin typeface="+mn-lt"/>
                <a:ea typeface="+mn-ea"/>
                <a:cs typeface="+mn-cs"/>
              </a:rPr>
              <a:t>Wathen</a:t>
            </a:r>
            <a:r>
              <a:rPr lang="en-GB" sz="1200" kern="1200" dirty="0">
                <a:solidFill>
                  <a:schemeClr val="tx1"/>
                </a:solidFill>
                <a:effectLst/>
                <a:latin typeface="+mn-lt"/>
                <a:ea typeface="+mn-ea"/>
                <a:cs typeface="+mn-cs"/>
              </a:rPr>
              <a:t>, 2017). Moreover, offering mental and physical health benefits, offer paid time-off, encouraging employees to take breaks, etc. are also the most significant aspect of developing the solution from the problem regarding work-related stress.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E78AD7B-6C45-4427-8F54-14247E29ED01}" type="slidenum">
              <a:rPr lang="en-US" smtClean="0"/>
              <a:t>6</a:t>
            </a:fld>
            <a:endParaRPr lang="en-US" dirty="0"/>
          </a:p>
        </p:txBody>
      </p:sp>
    </p:spTree>
    <p:extLst>
      <p:ext uri="{BB962C8B-B14F-4D97-AF65-F5344CB8AC3E}">
        <p14:creationId xmlns:p14="http://schemas.microsoft.com/office/powerpoint/2010/main" val="2013517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effectively develop or improve the organisational communication system, the employer should utilise and implement some specific steps or initiatives within the organisational culture. Generally, the employer should follow steps like “let others talk”, “don’t judge others”, “accept that they may disagree with the employer’s decision”, “ask open questions” and “show them the active listener attitude” (O'Connor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Through appropriately following these steps for communication, the employees will be able to proficiently express their thoughts to the employer for reducing their stress related to work.</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7</a:t>
            </a:fld>
            <a:endParaRPr lang="en-US" dirty="0"/>
          </a:p>
        </p:txBody>
      </p:sp>
    </p:spTree>
    <p:extLst>
      <p:ext uri="{BB962C8B-B14F-4D97-AF65-F5344CB8AC3E}">
        <p14:creationId xmlns:p14="http://schemas.microsoft.com/office/powerpoint/2010/main" val="2459341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provide sufficient motivation to the employees, the employer should provide extra bonuses or pay for overtime work, offer rewards or trips for their high performance within the organisational culture (</a:t>
            </a:r>
            <a:r>
              <a:rPr lang="en-GB" sz="1200" kern="1200" dirty="0" err="1">
                <a:solidFill>
                  <a:schemeClr val="tx1"/>
                </a:solidFill>
                <a:effectLst/>
                <a:latin typeface="+mn-lt"/>
                <a:ea typeface="+mn-ea"/>
                <a:cs typeface="+mn-cs"/>
              </a:rPr>
              <a:t>Ardeshir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Mohajeri</a:t>
            </a:r>
            <a:r>
              <a:rPr lang="en-GB" sz="1200" kern="1200" dirty="0">
                <a:solidFill>
                  <a:schemeClr val="tx1"/>
                </a:solidFill>
                <a:effectLst/>
                <a:latin typeface="+mn-lt"/>
                <a:ea typeface="+mn-ea"/>
                <a:cs typeface="+mn-cs"/>
              </a:rPr>
              <a:t>, 2018). Through this, the employees will be able to reduce their work-related stress.</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8</a:t>
            </a:fld>
            <a:endParaRPr lang="en-US" dirty="0"/>
          </a:p>
        </p:txBody>
      </p:sp>
    </p:spTree>
    <p:extLst>
      <p:ext uri="{BB962C8B-B14F-4D97-AF65-F5344CB8AC3E}">
        <p14:creationId xmlns:p14="http://schemas.microsoft.com/office/powerpoint/2010/main" val="2165392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Moreover, providing job flexibility to the employees help to maintain their both personal and professional life effectively (O'Connor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Through this, they can proficiently get resilient encouragement towards their organisational job practices.</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9</a:t>
            </a:fld>
            <a:endParaRPr lang="en-US" dirty="0"/>
          </a:p>
        </p:txBody>
      </p:sp>
    </p:spTree>
    <p:extLst>
      <p:ext uri="{BB962C8B-B14F-4D97-AF65-F5344CB8AC3E}">
        <p14:creationId xmlns:p14="http://schemas.microsoft.com/office/powerpoint/2010/main" val="2223707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Throughout the consideration of the GRID Analysis, it is determined by the maximum employer of the UK that providing and arranging motivation campaigns like offering tours, rewards, social belongings, free health check-up camp for employees, etc. are the most significant practices to reduce the work-related stress among the employees.</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10</a:t>
            </a:fld>
            <a:endParaRPr lang="en-US" dirty="0"/>
          </a:p>
        </p:txBody>
      </p:sp>
    </p:spTree>
    <p:extLst>
      <p:ext uri="{BB962C8B-B14F-4D97-AF65-F5344CB8AC3E}">
        <p14:creationId xmlns:p14="http://schemas.microsoft.com/office/powerpoint/2010/main" val="519601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Throughout the evaluation of above discussion, it is concluded that the work-related stress significantly hampers both the personal and professional life of the employees during their organisational job practices in the UK. Due to this, most of the large organisations have decided to implement sufficient and resilient approaches for motivating their employee in order to efficiently reduce their stress.</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11</a:t>
            </a:fld>
            <a:endParaRPr lang="en-US" dirty="0"/>
          </a:p>
        </p:txBody>
      </p:sp>
    </p:spTree>
    <p:extLst>
      <p:ext uri="{BB962C8B-B14F-4D97-AF65-F5344CB8AC3E}">
        <p14:creationId xmlns:p14="http://schemas.microsoft.com/office/powerpoint/2010/main" val="2403026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12</a:t>
            </a:fld>
            <a:endParaRPr lang="en-US" dirty="0"/>
          </a:p>
        </p:txBody>
      </p:sp>
    </p:spTree>
    <p:extLst>
      <p:ext uri="{BB962C8B-B14F-4D97-AF65-F5344CB8AC3E}">
        <p14:creationId xmlns:p14="http://schemas.microsoft.com/office/powerpoint/2010/main" val="3235390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13</a:t>
            </a:fld>
            <a:endParaRPr lang="en-US" dirty="0"/>
          </a:p>
        </p:txBody>
      </p:sp>
    </p:spTree>
    <p:extLst>
      <p:ext uri="{BB962C8B-B14F-4D97-AF65-F5344CB8AC3E}">
        <p14:creationId xmlns:p14="http://schemas.microsoft.com/office/powerpoint/2010/main" val="3904557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30DE9-1B5A-4A39-ADDF-7688D81CDE84}"/>
              </a:ext>
            </a:extLst>
          </p:cNvPr>
          <p:cNvSpPr>
            <a:spLocks noGrp="1"/>
          </p:cNvSpPr>
          <p:nvPr>
            <p:ph type="ctrTitle"/>
          </p:nvPr>
        </p:nvSpPr>
        <p:spPr>
          <a:xfrm>
            <a:off x="864000" y="1116000"/>
            <a:ext cx="5400000" cy="5256000"/>
          </a:xfrm>
          <a:solidFill>
            <a:schemeClr val="accent5">
              <a:lumMod val="50000"/>
            </a:schemeClr>
          </a:solidFill>
        </p:spPr>
        <p:txBody>
          <a:bodyPr tIns="252000" anchor="ctr">
            <a:normAutofit/>
          </a:bodyPr>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D9F4F5C-1F9D-4AAE-815B-747B521A524B}"/>
              </a:ext>
            </a:extLst>
          </p:cNvPr>
          <p:cNvSpPr>
            <a:spLocks noGrp="1"/>
          </p:cNvSpPr>
          <p:nvPr>
            <p:ph type="subTitle" idx="1"/>
          </p:nvPr>
        </p:nvSpPr>
        <p:spPr>
          <a:xfrm>
            <a:off x="1049244" y="5879308"/>
            <a:ext cx="5029512" cy="392245"/>
          </a:xfrm>
        </p:spPr>
        <p:txBody>
          <a:bodyPr>
            <a:normAutofit/>
          </a:bodyPr>
          <a:lstStyle>
            <a:lvl1pPr marL="0" indent="0" algn="ctr">
              <a:buNone/>
              <a:defRPr sz="18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Rectangle 10">
            <a:extLst>
              <a:ext uri="{FF2B5EF4-FFF2-40B4-BE49-F238E27FC236}">
                <a16:creationId xmlns:a16="http://schemas.microsoft.com/office/drawing/2014/main" id="{F791D6E6-C85E-4B8A-B36A-C2C790D8DF4D}"/>
              </a:ext>
            </a:extLst>
          </p:cNvPr>
          <p:cNvSpPr/>
          <p:nvPr userDrawn="1"/>
        </p:nvSpPr>
        <p:spPr>
          <a:xfrm>
            <a:off x="864000" y="6372000"/>
            <a:ext cx="540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93268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5">
            <a:lumMod val="50000"/>
          </a:schemeClr>
        </a:solidFill>
        <a:effectLst/>
      </p:bgPr>
    </p:bg>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E9E615AB-0D5C-403A-BF73-26590545F74E}"/>
              </a:ext>
            </a:extLst>
          </p:cNvPr>
          <p:cNvSpPr>
            <a:spLocks noGrp="1"/>
          </p:cNvSpPr>
          <p:nvPr>
            <p:ph type="pic" sz="quarter" idx="10" hasCustomPrompt="1"/>
          </p:nvPr>
        </p:nvSpPr>
        <p:spPr>
          <a:xfrm>
            <a:off x="0" y="0"/>
            <a:ext cx="12192000" cy="6858000"/>
          </a:xfrm>
          <a:custGeom>
            <a:avLst/>
            <a:gdLst>
              <a:gd name="connsiteX0" fmla="*/ 1058639 w 12192000"/>
              <a:gd name="connsiteY0" fmla="*/ 344907 h 6858000"/>
              <a:gd name="connsiteX1" fmla="*/ 6069362 w 12192000"/>
              <a:gd name="connsiteY1" fmla="*/ 344907 h 6858000"/>
              <a:gd name="connsiteX2" fmla="*/ 6069362 w 12192000"/>
              <a:gd name="connsiteY2" fmla="*/ 1115999 h 6858000"/>
              <a:gd name="connsiteX3" fmla="*/ 1058639 w 12192000"/>
              <a:gd name="connsiteY3" fmla="*/ 1115999 h 6858000"/>
              <a:gd name="connsiteX4" fmla="*/ 1033586 w 12192000"/>
              <a:gd name="connsiteY4" fmla="*/ 318051 h 6858000"/>
              <a:gd name="connsiteX5" fmla="*/ 1033586 w 12192000"/>
              <a:gd name="connsiteY5" fmla="*/ 1115999 h 6858000"/>
              <a:gd name="connsiteX6" fmla="*/ 864000 w 12192000"/>
              <a:gd name="connsiteY6" fmla="*/ 1115999 h 6858000"/>
              <a:gd name="connsiteX7" fmla="*/ 864000 w 12192000"/>
              <a:gd name="connsiteY7" fmla="*/ 6371999 h 6858000"/>
              <a:gd name="connsiteX8" fmla="*/ 864000 w 12192000"/>
              <a:gd name="connsiteY8" fmla="*/ 6479999 h 6858000"/>
              <a:gd name="connsiteX9" fmla="*/ 6264000 w 12192000"/>
              <a:gd name="connsiteY9" fmla="*/ 6479999 h 6858000"/>
              <a:gd name="connsiteX10" fmla="*/ 6264000 w 12192000"/>
              <a:gd name="connsiteY10" fmla="*/ 6371999 h 6858000"/>
              <a:gd name="connsiteX11" fmla="*/ 6264000 w 12192000"/>
              <a:gd name="connsiteY11" fmla="*/ 1115999 h 6858000"/>
              <a:gd name="connsiteX12" fmla="*/ 6094416 w 12192000"/>
              <a:gd name="connsiteY12" fmla="*/ 1115999 h 6858000"/>
              <a:gd name="connsiteX13" fmla="*/ 6094416 w 12192000"/>
              <a:gd name="connsiteY13" fmla="*/ 318051 h 6858000"/>
              <a:gd name="connsiteX14" fmla="*/ 0 w 12192000"/>
              <a:gd name="connsiteY14" fmla="*/ 0 h 6858000"/>
              <a:gd name="connsiteX15" fmla="*/ 12192000 w 12192000"/>
              <a:gd name="connsiteY15" fmla="*/ 0 h 6858000"/>
              <a:gd name="connsiteX16" fmla="*/ 12192000 w 12192000"/>
              <a:gd name="connsiteY16" fmla="*/ 6858000 h 6858000"/>
              <a:gd name="connsiteX17" fmla="*/ 0 w 12192000"/>
              <a:gd name="connsiteY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6858000">
                <a:moveTo>
                  <a:pt x="1058639" y="344907"/>
                </a:moveTo>
                <a:lnTo>
                  <a:pt x="6069362" y="344907"/>
                </a:lnTo>
                <a:lnTo>
                  <a:pt x="6069362" y="1115999"/>
                </a:lnTo>
                <a:lnTo>
                  <a:pt x="1058639" y="1115999"/>
                </a:lnTo>
                <a:close/>
                <a:moveTo>
                  <a:pt x="1033586" y="318051"/>
                </a:moveTo>
                <a:lnTo>
                  <a:pt x="1033586" y="1115999"/>
                </a:lnTo>
                <a:lnTo>
                  <a:pt x="864000" y="1115999"/>
                </a:lnTo>
                <a:lnTo>
                  <a:pt x="864000" y="6371999"/>
                </a:lnTo>
                <a:lnTo>
                  <a:pt x="864000" y="6479999"/>
                </a:lnTo>
                <a:lnTo>
                  <a:pt x="6264000" y="6479999"/>
                </a:lnTo>
                <a:lnTo>
                  <a:pt x="6264000" y="6371999"/>
                </a:lnTo>
                <a:lnTo>
                  <a:pt x="6264000" y="1115999"/>
                </a:lnTo>
                <a:lnTo>
                  <a:pt x="6094416" y="1115999"/>
                </a:lnTo>
                <a:lnTo>
                  <a:pt x="6094416" y="318051"/>
                </a:lnTo>
                <a:close/>
                <a:moveTo>
                  <a:pt x="0" y="0"/>
                </a:moveTo>
                <a:lnTo>
                  <a:pt x="12192000" y="0"/>
                </a:lnTo>
                <a:lnTo>
                  <a:pt x="12192000" y="6858000"/>
                </a:lnTo>
                <a:lnTo>
                  <a:pt x="0" y="6858000"/>
                </a:lnTo>
                <a:close/>
              </a:path>
            </a:pathLst>
          </a:custGeom>
          <a:solidFill>
            <a:schemeClr val="tx1">
              <a:lumMod val="85000"/>
              <a:lumOff val="15000"/>
            </a:schemeClr>
          </a:solidFill>
        </p:spPr>
        <p:txBody>
          <a:bodyPr wrap="square" rIns="792000" anchor="ctr">
            <a:noAutofit/>
          </a:bodyPr>
          <a:lstStyle>
            <a:lvl1pPr marL="0" indent="0" algn="r">
              <a:buNone/>
              <a:defRPr i="1"/>
            </a:lvl1pPr>
          </a:lstStyle>
          <a:p>
            <a:r>
              <a:rPr lang="en-US" dirty="0"/>
              <a:t>Drag &amp; Drop or Insert Your Picture</a:t>
            </a:r>
          </a:p>
        </p:txBody>
      </p:sp>
      <p:sp>
        <p:nvSpPr>
          <p:cNvPr id="2" name="Title 1">
            <a:extLst>
              <a:ext uri="{FF2B5EF4-FFF2-40B4-BE49-F238E27FC236}">
                <a16:creationId xmlns:a16="http://schemas.microsoft.com/office/drawing/2014/main" id="{AF030DE9-1B5A-4A39-ADDF-7688D81CDE84}"/>
              </a:ext>
            </a:extLst>
          </p:cNvPr>
          <p:cNvSpPr>
            <a:spLocks noGrp="1"/>
          </p:cNvSpPr>
          <p:nvPr>
            <p:ph type="ctrTitle"/>
          </p:nvPr>
        </p:nvSpPr>
        <p:spPr>
          <a:xfrm>
            <a:off x="864000" y="1116000"/>
            <a:ext cx="5400000" cy="5256000"/>
          </a:xfrm>
          <a:noFill/>
        </p:spPr>
        <p:txBody>
          <a:bodyPr tIns="252000" anchor="ctr">
            <a:normAutofit/>
          </a:bodyPr>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D9F4F5C-1F9D-4AAE-815B-747B521A524B}"/>
              </a:ext>
            </a:extLst>
          </p:cNvPr>
          <p:cNvSpPr>
            <a:spLocks noGrp="1"/>
          </p:cNvSpPr>
          <p:nvPr>
            <p:ph type="subTitle" idx="1"/>
          </p:nvPr>
        </p:nvSpPr>
        <p:spPr>
          <a:xfrm>
            <a:off x="1049244" y="5879308"/>
            <a:ext cx="5029512" cy="392245"/>
          </a:xfrm>
        </p:spPr>
        <p:txBody>
          <a:bodyPr>
            <a:normAutofit/>
          </a:bodyPr>
          <a:lstStyle>
            <a:lvl1pPr marL="0" indent="0" algn="ctr">
              <a:buNone/>
              <a:defRPr sz="18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Rectangle 13">
            <a:extLst>
              <a:ext uri="{FF2B5EF4-FFF2-40B4-BE49-F238E27FC236}">
                <a16:creationId xmlns:a16="http://schemas.microsoft.com/office/drawing/2014/main" id="{B07BC130-4A17-4F0C-9A10-476CFDF603FD}"/>
              </a:ext>
              <a:ext uri="{C183D7F6-B498-43B3-948B-1728B52AA6E4}">
                <adec:decorative xmlns:adec="http://schemas.microsoft.com/office/drawing/2017/decorative" val="1"/>
              </a:ext>
            </a:extLst>
          </p:cNvPr>
          <p:cNvSpPr/>
          <p:nvPr userDrawn="1"/>
        </p:nvSpPr>
        <p:spPr>
          <a:xfrm>
            <a:off x="864000" y="6372000"/>
            <a:ext cx="540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E2F4497-ABB8-41B2-93D0-ECD1832AAADF}"/>
              </a:ext>
            </a:extLst>
          </p:cNvPr>
          <p:cNvSpPr>
            <a:spLocks noChangeAspect="1" noChangeArrowheads="1" noTextEdit="1"/>
          </p:cNvSpPr>
          <p:nvPr userDrawn="1"/>
        </p:nvSpPr>
        <p:spPr bwMode="auto">
          <a:xfrm>
            <a:off x="1033586" y="318052"/>
            <a:ext cx="5060830" cy="5424867"/>
          </a:xfrm>
          <a:custGeom>
            <a:avLst/>
            <a:gdLst>
              <a:gd name="connsiteX0" fmla="*/ 29714 w 6002337"/>
              <a:gd name="connsiteY0" fmla="*/ 31852 h 6434099"/>
              <a:gd name="connsiteX1" fmla="*/ 29714 w 6002337"/>
              <a:gd name="connsiteY1" fmla="*/ 6402247 h 6434099"/>
              <a:gd name="connsiteX2" fmla="*/ 5972622 w 6002337"/>
              <a:gd name="connsiteY2" fmla="*/ 6402247 h 6434099"/>
              <a:gd name="connsiteX3" fmla="*/ 5972622 w 6002337"/>
              <a:gd name="connsiteY3" fmla="*/ 31852 h 6434099"/>
              <a:gd name="connsiteX4" fmla="*/ 0 w 6002337"/>
              <a:gd name="connsiteY4" fmla="*/ 0 h 6434099"/>
              <a:gd name="connsiteX5" fmla="*/ 6002337 w 6002337"/>
              <a:gd name="connsiteY5" fmla="*/ 0 h 6434099"/>
              <a:gd name="connsiteX6" fmla="*/ 6002337 w 6002337"/>
              <a:gd name="connsiteY6" fmla="*/ 6434099 h 6434099"/>
              <a:gd name="connsiteX7" fmla="*/ 0 w 6002337"/>
              <a:gd name="connsiteY7" fmla="*/ 6434099 h 6434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02337" h="6434099">
                <a:moveTo>
                  <a:pt x="29714" y="31852"/>
                </a:moveTo>
                <a:lnTo>
                  <a:pt x="29714" y="6402247"/>
                </a:lnTo>
                <a:lnTo>
                  <a:pt x="5972622" y="6402247"/>
                </a:lnTo>
                <a:lnTo>
                  <a:pt x="5972622" y="31852"/>
                </a:lnTo>
                <a:close/>
                <a:moveTo>
                  <a:pt x="0" y="0"/>
                </a:moveTo>
                <a:lnTo>
                  <a:pt x="6002337" y="0"/>
                </a:lnTo>
                <a:lnTo>
                  <a:pt x="6002337" y="6434099"/>
                </a:lnTo>
                <a:lnTo>
                  <a:pt x="0" y="6434099"/>
                </a:lnTo>
                <a:close/>
              </a:path>
            </a:pathLst>
          </a:custGeom>
          <a:solidFill>
            <a:schemeClr val="accent3"/>
          </a:solidFill>
          <a:ln w="9525">
            <a:noFill/>
            <a:miter lim="800000"/>
            <a:headEnd/>
            <a:tailEnd/>
          </a:ln>
        </p:spPr>
        <p:txBody>
          <a:bodyPr vert="horz" wrap="square" lIns="91440" tIns="45720" rIns="91440" bIns="45720" numCol="1" anchor="t" anchorCtr="0" compatLnSpc="1">
            <a:prstTxWarp prst="textNoShape">
              <a:avLst/>
            </a:prstTxWarp>
            <a:noAutofit/>
          </a:bodyPr>
          <a:lstStyle/>
          <a:p>
            <a:endParaRPr lang="en-US" dirty="0"/>
          </a:p>
        </p:txBody>
      </p:sp>
      <p:grpSp>
        <p:nvGrpSpPr>
          <p:cNvPr id="17" name="Group 16">
            <a:extLst>
              <a:ext uri="{FF2B5EF4-FFF2-40B4-BE49-F238E27FC236}">
                <a16:creationId xmlns:a16="http://schemas.microsoft.com/office/drawing/2014/main" id="{DDB1BC04-99B8-4293-A596-337F37F17BFD}"/>
              </a:ext>
              <a:ext uri="{C183D7F6-B498-43B3-948B-1728B52AA6E4}">
                <adec:decorative xmlns:adec="http://schemas.microsoft.com/office/drawing/2017/decorative" val="1"/>
              </a:ext>
            </a:extLst>
          </p:cNvPr>
          <p:cNvGrpSpPr/>
          <p:nvPr userDrawn="1"/>
        </p:nvGrpSpPr>
        <p:grpSpPr>
          <a:xfrm>
            <a:off x="2977308" y="1571348"/>
            <a:ext cx="1143665" cy="881149"/>
            <a:chOff x="2977308" y="1366554"/>
            <a:chExt cx="1143665" cy="881149"/>
          </a:xfrm>
        </p:grpSpPr>
        <p:grpSp>
          <p:nvGrpSpPr>
            <p:cNvPr id="18" name="Group 17">
              <a:extLst>
                <a:ext uri="{FF2B5EF4-FFF2-40B4-BE49-F238E27FC236}">
                  <a16:creationId xmlns:a16="http://schemas.microsoft.com/office/drawing/2014/main" id="{398B0B3A-3298-4A20-B81B-EEB3B81B6FBC}"/>
                </a:ext>
              </a:extLst>
            </p:cNvPr>
            <p:cNvGrpSpPr/>
            <p:nvPr/>
          </p:nvGrpSpPr>
          <p:grpSpPr>
            <a:xfrm>
              <a:off x="2977308" y="1366554"/>
              <a:ext cx="1143665" cy="701149"/>
              <a:chOff x="3255455" y="1367454"/>
              <a:chExt cx="681160" cy="417600"/>
            </a:xfrm>
          </p:grpSpPr>
          <p:sp>
            <p:nvSpPr>
              <p:cNvPr id="22" name="Freeform: Shape 21">
                <a:extLst>
                  <a:ext uri="{FF2B5EF4-FFF2-40B4-BE49-F238E27FC236}">
                    <a16:creationId xmlns:a16="http://schemas.microsoft.com/office/drawing/2014/main" id="{B312435D-F0FE-415F-BE90-B91941F4FDC1}"/>
                  </a:ext>
                </a:extLst>
              </p:cNvPr>
              <p:cNvSpPr>
                <a:spLocks noChangeAspect="1"/>
              </p:cNvSpPr>
              <p:nvPr/>
            </p:nvSpPr>
            <p:spPr>
              <a:xfrm rot="5400000">
                <a:off x="3387235" y="1235674"/>
                <a:ext cx="417600" cy="681160"/>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Pentagon 22">
                <a:extLst>
                  <a:ext uri="{FF2B5EF4-FFF2-40B4-BE49-F238E27FC236}">
                    <a16:creationId xmlns:a16="http://schemas.microsoft.com/office/drawing/2014/main" id="{C4B24F98-5089-43E0-B83E-C75A400D8C23}"/>
                  </a:ext>
                </a:extLst>
              </p:cNvPr>
              <p:cNvSpPr/>
              <p:nvPr/>
            </p:nvSpPr>
            <p:spPr>
              <a:xfrm>
                <a:off x="3354871" y="1367454"/>
                <a:ext cx="482329" cy="417600"/>
              </a:xfrm>
              <a:prstGeom prst="pentagon">
                <a:avLst/>
              </a:pr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9C24F3AB-57F5-41DC-8E65-2EBF42D7B729}"/>
                </a:ext>
              </a:extLst>
            </p:cNvPr>
            <p:cNvGrpSpPr/>
            <p:nvPr/>
          </p:nvGrpSpPr>
          <p:grpSpPr>
            <a:xfrm rot="10800000">
              <a:off x="2977308" y="1546554"/>
              <a:ext cx="1143665" cy="701149"/>
              <a:chOff x="3255455" y="1367454"/>
              <a:chExt cx="681160" cy="417600"/>
            </a:xfrm>
          </p:grpSpPr>
          <p:sp>
            <p:nvSpPr>
              <p:cNvPr id="20" name="Freeform: Shape 19">
                <a:extLst>
                  <a:ext uri="{FF2B5EF4-FFF2-40B4-BE49-F238E27FC236}">
                    <a16:creationId xmlns:a16="http://schemas.microsoft.com/office/drawing/2014/main" id="{99DD331A-1BA6-4E0B-A15B-8474C9E779D2}"/>
                  </a:ext>
                </a:extLst>
              </p:cNvPr>
              <p:cNvSpPr>
                <a:spLocks noChangeAspect="1"/>
              </p:cNvSpPr>
              <p:nvPr/>
            </p:nvSpPr>
            <p:spPr>
              <a:xfrm rot="5400000">
                <a:off x="3387235" y="1235674"/>
                <a:ext cx="417600" cy="681160"/>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Pentagon 20">
                <a:extLst>
                  <a:ext uri="{FF2B5EF4-FFF2-40B4-BE49-F238E27FC236}">
                    <a16:creationId xmlns:a16="http://schemas.microsoft.com/office/drawing/2014/main" id="{50CA7A46-A1C2-4E14-964D-FAC5F14EFFE4}"/>
                  </a:ext>
                </a:extLst>
              </p:cNvPr>
              <p:cNvSpPr/>
              <p:nvPr/>
            </p:nvSpPr>
            <p:spPr>
              <a:xfrm>
                <a:off x="3354871" y="1367454"/>
                <a:ext cx="482329" cy="417600"/>
              </a:xfrm>
              <a:prstGeom prst="pentagon">
                <a:avLst/>
              </a:pr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Tree>
    <p:extLst>
      <p:ext uri="{BB962C8B-B14F-4D97-AF65-F5344CB8AC3E}">
        <p14:creationId xmlns:p14="http://schemas.microsoft.com/office/powerpoint/2010/main" val="1153279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0FE8E7E-A870-4B74-A94F-C1783C13E236}"/>
              </a:ext>
            </a:extLst>
          </p:cNvPr>
          <p:cNvSpPr>
            <a:spLocks noGrp="1"/>
          </p:cNvSpPr>
          <p:nvPr>
            <p:ph type="pic" idx="1" hasCustomPrompt="1"/>
          </p:nvPr>
        </p:nvSpPr>
        <p:spPr>
          <a:xfrm>
            <a:off x="-1" y="0"/>
            <a:ext cx="12182427" cy="6858000"/>
          </a:xfrm>
          <a:solidFill>
            <a:schemeClr val="tx1">
              <a:lumMod val="85000"/>
              <a:lumOff val="15000"/>
            </a:schemeClr>
          </a:solidFill>
        </p:spPr>
        <p:txBody>
          <a:bodyPr anchor="ctr">
            <a:normAutofit/>
          </a:bodyPr>
          <a:lstStyle>
            <a:lvl1pPr marL="0" indent="0" algn="ctr">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12" name="Title 11">
            <a:extLst>
              <a:ext uri="{FF2B5EF4-FFF2-40B4-BE49-F238E27FC236}">
                <a16:creationId xmlns:a16="http://schemas.microsoft.com/office/drawing/2014/main" id="{90F1DA79-07F8-4E44-BA4E-4006191F15E7}"/>
              </a:ext>
            </a:extLst>
          </p:cNvPr>
          <p:cNvSpPr>
            <a:spLocks noGrp="1"/>
          </p:cNvSpPr>
          <p:nvPr>
            <p:ph type="title" hasCustomPrompt="1"/>
          </p:nvPr>
        </p:nvSpPr>
        <p:spPr>
          <a:xfrm>
            <a:off x="1689652" y="4983093"/>
            <a:ext cx="9664148" cy="1325563"/>
          </a:xfrm>
          <a:solidFill>
            <a:schemeClr val="accent5">
              <a:lumMod val="50000"/>
            </a:schemeClr>
          </a:solidFill>
        </p:spPr>
        <p:txBody>
          <a:bodyPr lIns="360000" rIns="90000">
            <a:normAutofit/>
          </a:bodyPr>
          <a:lstStyle>
            <a:lvl1pPr>
              <a:defRPr sz="4000"/>
            </a:lvl1pPr>
          </a:lstStyle>
          <a:p>
            <a:r>
              <a:rPr lang="en-US" noProof="0"/>
              <a:t>YOUR </a:t>
            </a:r>
            <a:br>
              <a:rPr lang="en-US" noProof="0"/>
            </a:br>
            <a:r>
              <a:rPr lang="en-US" noProof="0"/>
              <a:t>TITLE</a:t>
            </a:r>
          </a:p>
        </p:txBody>
      </p:sp>
      <p:sp>
        <p:nvSpPr>
          <p:cNvPr id="4" name="Text Placeholder 3">
            <a:extLst>
              <a:ext uri="{FF2B5EF4-FFF2-40B4-BE49-F238E27FC236}">
                <a16:creationId xmlns:a16="http://schemas.microsoft.com/office/drawing/2014/main" id="{638F45F1-1F6E-4470-8663-FE748A026B39}"/>
              </a:ext>
            </a:extLst>
          </p:cNvPr>
          <p:cNvSpPr>
            <a:spLocks noGrp="1"/>
          </p:cNvSpPr>
          <p:nvPr>
            <p:ph type="body" sz="half" idx="2"/>
          </p:nvPr>
        </p:nvSpPr>
        <p:spPr>
          <a:xfrm>
            <a:off x="4302196" y="5135035"/>
            <a:ext cx="3932237" cy="1021679"/>
          </a:xfrm>
        </p:spPr>
        <p:txBody>
          <a:bodyPr anchor="ct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73130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Option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0FE8E7E-A870-4B74-A94F-C1783C13E236}"/>
              </a:ext>
            </a:extLst>
          </p:cNvPr>
          <p:cNvSpPr>
            <a:spLocks noGrp="1"/>
          </p:cNvSpPr>
          <p:nvPr>
            <p:ph type="pic" idx="1" hasCustomPrompt="1"/>
          </p:nvPr>
        </p:nvSpPr>
        <p:spPr>
          <a:xfrm>
            <a:off x="-1" y="0"/>
            <a:ext cx="12182427" cy="6858000"/>
          </a:xfrm>
          <a:solidFill>
            <a:schemeClr val="tx1">
              <a:lumMod val="85000"/>
              <a:lumOff val="15000"/>
            </a:schemeClr>
          </a:solidFill>
        </p:spPr>
        <p:txBody>
          <a:bodyPr anchor="ctr">
            <a:normAutofit/>
          </a:bodyPr>
          <a:lstStyle>
            <a:lvl1pPr marL="0" indent="0" algn="ctr">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12" name="Title 11">
            <a:extLst>
              <a:ext uri="{FF2B5EF4-FFF2-40B4-BE49-F238E27FC236}">
                <a16:creationId xmlns:a16="http://schemas.microsoft.com/office/drawing/2014/main" id="{90F1DA79-07F8-4E44-BA4E-4006191F15E7}"/>
              </a:ext>
            </a:extLst>
          </p:cNvPr>
          <p:cNvSpPr>
            <a:spLocks noGrp="1"/>
          </p:cNvSpPr>
          <p:nvPr>
            <p:ph type="title" hasCustomPrompt="1"/>
          </p:nvPr>
        </p:nvSpPr>
        <p:spPr>
          <a:xfrm>
            <a:off x="1689652" y="4983093"/>
            <a:ext cx="9664148" cy="1325563"/>
          </a:xfrm>
          <a:solidFill>
            <a:schemeClr val="accent5">
              <a:lumMod val="50000"/>
            </a:schemeClr>
          </a:solidFill>
        </p:spPr>
        <p:txBody>
          <a:bodyPr lIns="5670000" rIns="360000">
            <a:normAutofit/>
          </a:bodyPr>
          <a:lstStyle>
            <a:lvl1pPr algn="ctr">
              <a:defRPr sz="4000"/>
            </a:lvl1pPr>
          </a:lstStyle>
          <a:p>
            <a:r>
              <a:rPr lang="en-US" noProof="0"/>
              <a:t>YOUR </a:t>
            </a:r>
            <a:br>
              <a:rPr lang="en-US" noProof="0"/>
            </a:br>
            <a:r>
              <a:rPr lang="en-US" noProof="0"/>
              <a:t>TITLE</a:t>
            </a:r>
          </a:p>
        </p:txBody>
      </p:sp>
      <p:sp>
        <p:nvSpPr>
          <p:cNvPr id="4" name="Text Placeholder 3">
            <a:extLst>
              <a:ext uri="{FF2B5EF4-FFF2-40B4-BE49-F238E27FC236}">
                <a16:creationId xmlns:a16="http://schemas.microsoft.com/office/drawing/2014/main" id="{638F45F1-1F6E-4470-8663-FE748A026B39}"/>
              </a:ext>
            </a:extLst>
          </p:cNvPr>
          <p:cNvSpPr>
            <a:spLocks noGrp="1"/>
          </p:cNvSpPr>
          <p:nvPr>
            <p:ph type="body" sz="half" idx="2"/>
          </p:nvPr>
        </p:nvSpPr>
        <p:spPr>
          <a:xfrm>
            <a:off x="1689652" y="5135035"/>
            <a:ext cx="5886805" cy="1021679"/>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2919887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45125BB-6786-4FBA-908D-90C8A8258207}"/>
              </a:ext>
            </a:extLst>
          </p:cNvPr>
          <p:cNvSpPr>
            <a:spLocks noGrp="1"/>
          </p:cNvSpPr>
          <p:nvPr>
            <p:ph type="pic" idx="1" hasCustomPrompt="1"/>
          </p:nvPr>
        </p:nvSpPr>
        <p:spPr>
          <a:xfrm>
            <a:off x="-1" y="0"/>
            <a:ext cx="12182427" cy="6858000"/>
          </a:xfrm>
          <a:custGeom>
            <a:avLst/>
            <a:gdLst>
              <a:gd name="connsiteX0" fmla="*/ 5575106 w 12182427"/>
              <a:gd name="connsiteY0" fmla="*/ 344908 h 6858000"/>
              <a:gd name="connsiteX1" fmla="*/ 8088376 w 12182427"/>
              <a:gd name="connsiteY1" fmla="*/ 344908 h 6858000"/>
              <a:gd name="connsiteX2" fmla="*/ 9107057 w 12182427"/>
              <a:gd name="connsiteY2" fmla="*/ 344908 h 6858000"/>
              <a:gd name="connsiteX3" fmla="*/ 11620328 w 12182427"/>
              <a:gd name="connsiteY3" fmla="*/ 344908 h 6858000"/>
              <a:gd name="connsiteX4" fmla="*/ 11620328 w 12182427"/>
              <a:gd name="connsiteY4" fmla="*/ 1116000 h 6858000"/>
              <a:gd name="connsiteX5" fmla="*/ 5575106 w 12182427"/>
              <a:gd name="connsiteY5" fmla="*/ 1116000 h 6858000"/>
              <a:gd name="connsiteX6" fmla="*/ 5550052 w 12182427"/>
              <a:gd name="connsiteY6" fmla="*/ 318052 h 6858000"/>
              <a:gd name="connsiteX7" fmla="*/ 5550052 w 12182427"/>
              <a:gd name="connsiteY7" fmla="*/ 1116000 h 6858000"/>
              <a:gd name="connsiteX8" fmla="*/ 5359401 w 12182427"/>
              <a:gd name="connsiteY8" fmla="*/ 1116000 h 6858000"/>
              <a:gd name="connsiteX9" fmla="*/ 5359401 w 12182427"/>
              <a:gd name="connsiteY9" fmla="*/ 6372000 h 6858000"/>
              <a:gd name="connsiteX10" fmla="*/ 5359401 w 12182427"/>
              <a:gd name="connsiteY10" fmla="*/ 6480000 h 6858000"/>
              <a:gd name="connsiteX11" fmla="*/ 11839401 w 12182427"/>
              <a:gd name="connsiteY11" fmla="*/ 6480000 h 6858000"/>
              <a:gd name="connsiteX12" fmla="*/ 11839401 w 12182427"/>
              <a:gd name="connsiteY12" fmla="*/ 6372000 h 6858000"/>
              <a:gd name="connsiteX13" fmla="*/ 11839301 w 12182427"/>
              <a:gd name="connsiteY13" fmla="*/ 6372000 h 6858000"/>
              <a:gd name="connsiteX14" fmla="*/ 11839301 w 12182427"/>
              <a:gd name="connsiteY14" fmla="*/ 1116000 h 6858000"/>
              <a:gd name="connsiteX15" fmla="*/ 11645381 w 12182427"/>
              <a:gd name="connsiteY15" fmla="*/ 1116000 h 6858000"/>
              <a:gd name="connsiteX16" fmla="*/ 11645381 w 12182427"/>
              <a:gd name="connsiteY16" fmla="*/ 318052 h 6858000"/>
              <a:gd name="connsiteX17" fmla="*/ 11620328 w 12182427"/>
              <a:gd name="connsiteY17" fmla="*/ 318052 h 6858000"/>
              <a:gd name="connsiteX18" fmla="*/ 9107057 w 12182427"/>
              <a:gd name="connsiteY18" fmla="*/ 318052 h 6858000"/>
              <a:gd name="connsiteX19" fmla="*/ 8088376 w 12182427"/>
              <a:gd name="connsiteY19" fmla="*/ 318052 h 6858000"/>
              <a:gd name="connsiteX20" fmla="*/ 5575106 w 12182427"/>
              <a:gd name="connsiteY20" fmla="*/ 318052 h 6858000"/>
              <a:gd name="connsiteX21" fmla="*/ 0 w 12182427"/>
              <a:gd name="connsiteY21" fmla="*/ 0 h 6858000"/>
              <a:gd name="connsiteX22" fmla="*/ 12182427 w 12182427"/>
              <a:gd name="connsiteY22" fmla="*/ 0 h 6858000"/>
              <a:gd name="connsiteX23" fmla="*/ 12182427 w 12182427"/>
              <a:gd name="connsiteY23" fmla="*/ 6858000 h 6858000"/>
              <a:gd name="connsiteX24" fmla="*/ 0 w 1218242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82427" h="6858000">
                <a:moveTo>
                  <a:pt x="5575106" y="344908"/>
                </a:moveTo>
                <a:lnTo>
                  <a:pt x="8088376" y="344908"/>
                </a:lnTo>
                <a:lnTo>
                  <a:pt x="9107057" y="344908"/>
                </a:lnTo>
                <a:lnTo>
                  <a:pt x="11620328" y="344908"/>
                </a:lnTo>
                <a:lnTo>
                  <a:pt x="11620328" y="1116000"/>
                </a:lnTo>
                <a:lnTo>
                  <a:pt x="5575106" y="1116000"/>
                </a:lnTo>
                <a:close/>
                <a:moveTo>
                  <a:pt x="5550052" y="318052"/>
                </a:moveTo>
                <a:lnTo>
                  <a:pt x="5550052" y="1116000"/>
                </a:lnTo>
                <a:lnTo>
                  <a:pt x="5359401" y="1116000"/>
                </a:lnTo>
                <a:lnTo>
                  <a:pt x="5359401" y="6372000"/>
                </a:lnTo>
                <a:lnTo>
                  <a:pt x="5359401" y="6480000"/>
                </a:lnTo>
                <a:lnTo>
                  <a:pt x="11839401" y="6480000"/>
                </a:lnTo>
                <a:lnTo>
                  <a:pt x="11839401" y="6372000"/>
                </a:lnTo>
                <a:lnTo>
                  <a:pt x="11839301" y="6372000"/>
                </a:lnTo>
                <a:lnTo>
                  <a:pt x="11839301" y="1116000"/>
                </a:lnTo>
                <a:lnTo>
                  <a:pt x="11645381" y="1116000"/>
                </a:lnTo>
                <a:lnTo>
                  <a:pt x="11645381" y="318052"/>
                </a:lnTo>
                <a:lnTo>
                  <a:pt x="11620328" y="318052"/>
                </a:lnTo>
                <a:lnTo>
                  <a:pt x="9107057" y="318052"/>
                </a:lnTo>
                <a:lnTo>
                  <a:pt x="8088376" y="318052"/>
                </a:lnTo>
                <a:lnTo>
                  <a:pt x="5575106" y="318052"/>
                </a:lnTo>
                <a:close/>
                <a:moveTo>
                  <a:pt x="0" y="0"/>
                </a:moveTo>
                <a:lnTo>
                  <a:pt x="12182427" y="0"/>
                </a:lnTo>
                <a:lnTo>
                  <a:pt x="12182427" y="6858000"/>
                </a:lnTo>
                <a:lnTo>
                  <a:pt x="0" y="6858000"/>
                </a:lnTo>
                <a:close/>
              </a:path>
            </a:pathLst>
          </a:custGeom>
          <a:solidFill>
            <a:schemeClr val="tx1">
              <a:lumMod val="85000"/>
              <a:lumOff val="15000"/>
            </a:schemeClr>
          </a:solidFill>
        </p:spPr>
        <p:txBody>
          <a:bodyPr wrap="square" lIns="1368000" anchor="ctr">
            <a:noAutofit/>
          </a:bodyPr>
          <a:lstStyle>
            <a:lvl1pPr marL="0" indent="0" algn="l">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6" name="Title 1">
            <a:extLst>
              <a:ext uri="{FF2B5EF4-FFF2-40B4-BE49-F238E27FC236}">
                <a16:creationId xmlns:a16="http://schemas.microsoft.com/office/drawing/2014/main" id="{4A89928A-6D79-464E-B588-1951C7BCCDAA}"/>
              </a:ext>
            </a:extLst>
          </p:cNvPr>
          <p:cNvSpPr>
            <a:spLocks noGrp="1"/>
          </p:cNvSpPr>
          <p:nvPr>
            <p:ph type="ctrTitle"/>
          </p:nvPr>
        </p:nvSpPr>
        <p:spPr>
          <a:xfrm>
            <a:off x="5359400" y="1116000"/>
            <a:ext cx="6479900" cy="5256000"/>
          </a:xfrm>
          <a:noFill/>
        </p:spPr>
        <p:txBody>
          <a:bodyPr tIns="252000" bIns="3888000" anchor="t">
            <a:normAutofit/>
          </a:bodyPr>
          <a:lstStyle>
            <a:lvl1pPr algn="ctr">
              <a:defRPr sz="4400"/>
            </a:lvl1pPr>
          </a:lstStyle>
          <a:p>
            <a:r>
              <a:rPr lang="en-US" noProof="0"/>
              <a:t>Click to edit Master title style</a:t>
            </a:r>
          </a:p>
        </p:txBody>
      </p:sp>
      <p:sp>
        <p:nvSpPr>
          <p:cNvPr id="8" name="Rectangle 7">
            <a:extLst>
              <a:ext uri="{FF2B5EF4-FFF2-40B4-BE49-F238E27FC236}">
                <a16:creationId xmlns:a16="http://schemas.microsoft.com/office/drawing/2014/main" id="{ED9F56D8-8E24-456A-8539-351E2054E8BB}"/>
              </a:ext>
            </a:extLst>
          </p:cNvPr>
          <p:cNvSpPr/>
          <p:nvPr userDrawn="1"/>
        </p:nvSpPr>
        <p:spPr>
          <a:xfrm>
            <a:off x="5359400" y="6372000"/>
            <a:ext cx="64799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Content Placeholder 13">
            <a:extLst>
              <a:ext uri="{FF2B5EF4-FFF2-40B4-BE49-F238E27FC236}">
                <a16:creationId xmlns:a16="http://schemas.microsoft.com/office/drawing/2014/main" id="{F8A4A981-D13E-4CBF-B1B9-9BD7D545B84E}"/>
              </a:ext>
            </a:extLst>
          </p:cNvPr>
          <p:cNvSpPr>
            <a:spLocks noGrp="1"/>
          </p:cNvSpPr>
          <p:nvPr>
            <p:ph sz="quarter" idx="10"/>
          </p:nvPr>
        </p:nvSpPr>
        <p:spPr>
          <a:xfrm>
            <a:off x="5597525" y="2794552"/>
            <a:ext cx="6072188" cy="30728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Rectangle 10">
            <a:extLst>
              <a:ext uri="{FF2B5EF4-FFF2-40B4-BE49-F238E27FC236}">
                <a16:creationId xmlns:a16="http://schemas.microsoft.com/office/drawing/2014/main" id="{46CD12B0-2D62-45AC-AE84-26428B62CFE0}"/>
              </a:ext>
              <a:ext uri="{C183D7F6-B498-43B3-948B-1728B52AA6E4}">
                <adec:decorative xmlns:adec="http://schemas.microsoft.com/office/drawing/2017/decorative" val="1"/>
              </a:ext>
            </a:extLst>
          </p:cNvPr>
          <p:cNvSpPr/>
          <p:nvPr userDrawn="1"/>
        </p:nvSpPr>
        <p:spPr>
          <a:xfrm>
            <a:off x="5359400" y="6372000"/>
            <a:ext cx="648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3D2A3941-2D95-4A84-B382-159E988C09D4}"/>
              </a:ext>
            </a:extLst>
          </p:cNvPr>
          <p:cNvSpPr>
            <a:spLocks noChangeAspect="1" noChangeArrowheads="1" noTextEdit="1"/>
          </p:cNvSpPr>
          <p:nvPr userDrawn="1"/>
        </p:nvSpPr>
        <p:spPr bwMode="auto">
          <a:xfrm flipH="1" flipV="1">
            <a:off x="5550051" y="318052"/>
            <a:ext cx="6095329" cy="2149666"/>
          </a:xfrm>
          <a:custGeom>
            <a:avLst/>
            <a:gdLst>
              <a:gd name="connsiteX0" fmla="*/ 6070276 w 6095329"/>
              <a:gd name="connsiteY0" fmla="*/ 2122810 h 2149666"/>
              <a:gd name="connsiteX1" fmla="*/ 6070276 w 6095329"/>
              <a:gd name="connsiteY1" fmla="*/ 26856 h 2149666"/>
              <a:gd name="connsiteX2" fmla="*/ 3557005 w 6095329"/>
              <a:gd name="connsiteY2" fmla="*/ 26856 h 2149666"/>
              <a:gd name="connsiteX3" fmla="*/ 2538324 w 6095329"/>
              <a:gd name="connsiteY3" fmla="*/ 26856 h 2149666"/>
              <a:gd name="connsiteX4" fmla="*/ 25053 w 6095329"/>
              <a:gd name="connsiteY4" fmla="*/ 26856 h 2149666"/>
              <a:gd name="connsiteX5" fmla="*/ 25053 w 6095329"/>
              <a:gd name="connsiteY5" fmla="*/ 2122810 h 2149666"/>
              <a:gd name="connsiteX6" fmla="*/ 2538324 w 6095329"/>
              <a:gd name="connsiteY6" fmla="*/ 2122810 h 2149666"/>
              <a:gd name="connsiteX7" fmla="*/ 3557005 w 6095329"/>
              <a:gd name="connsiteY7" fmla="*/ 2122810 h 2149666"/>
              <a:gd name="connsiteX8" fmla="*/ 6095329 w 6095329"/>
              <a:gd name="connsiteY8" fmla="*/ 2149666 h 2149666"/>
              <a:gd name="connsiteX9" fmla="*/ 6070276 w 6095329"/>
              <a:gd name="connsiteY9" fmla="*/ 2149666 h 2149666"/>
              <a:gd name="connsiteX10" fmla="*/ 3557005 w 6095329"/>
              <a:gd name="connsiteY10" fmla="*/ 2149666 h 2149666"/>
              <a:gd name="connsiteX11" fmla="*/ 2538324 w 6095329"/>
              <a:gd name="connsiteY11" fmla="*/ 2149666 h 2149666"/>
              <a:gd name="connsiteX12" fmla="*/ 25053 w 6095329"/>
              <a:gd name="connsiteY12" fmla="*/ 2149666 h 2149666"/>
              <a:gd name="connsiteX13" fmla="*/ 0 w 6095329"/>
              <a:gd name="connsiteY13" fmla="*/ 2149666 h 2149666"/>
              <a:gd name="connsiteX14" fmla="*/ 0 w 6095329"/>
              <a:gd name="connsiteY14" fmla="*/ 0 h 2149666"/>
              <a:gd name="connsiteX15" fmla="*/ 25053 w 6095329"/>
              <a:gd name="connsiteY15" fmla="*/ 0 h 2149666"/>
              <a:gd name="connsiteX16" fmla="*/ 2538324 w 6095329"/>
              <a:gd name="connsiteY16" fmla="*/ 0 h 2149666"/>
              <a:gd name="connsiteX17" fmla="*/ 3557005 w 6095329"/>
              <a:gd name="connsiteY17" fmla="*/ 0 h 2149666"/>
              <a:gd name="connsiteX18" fmla="*/ 6070276 w 6095329"/>
              <a:gd name="connsiteY18" fmla="*/ 0 h 2149666"/>
              <a:gd name="connsiteX19" fmla="*/ 6095329 w 6095329"/>
              <a:gd name="connsiteY19" fmla="*/ 0 h 214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329" h="2149666">
                <a:moveTo>
                  <a:pt x="6070276" y="2122810"/>
                </a:moveTo>
                <a:lnTo>
                  <a:pt x="6070276" y="26856"/>
                </a:lnTo>
                <a:lnTo>
                  <a:pt x="3557005" y="26856"/>
                </a:lnTo>
                <a:lnTo>
                  <a:pt x="2538324" y="26856"/>
                </a:lnTo>
                <a:lnTo>
                  <a:pt x="25053" y="26856"/>
                </a:lnTo>
                <a:lnTo>
                  <a:pt x="25053" y="2122810"/>
                </a:lnTo>
                <a:lnTo>
                  <a:pt x="2538324" y="2122810"/>
                </a:lnTo>
                <a:lnTo>
                  <a:pt x="3557005" y="2122810"/>
                </a:lnTo>
                <a:close/>
                <a:moveTo>
                  <a:pt x="6095329" y="2149666"/>
                </a:moveTo>
                <a:lnTo>
                  <a:pt x="6070276" y="2149666"/>
                </a:lnTo>
                <a:lnTo>
                  <a:pt x="3557005" y="2149666"/>
                </a:lnTo>
                <a:lnTo>
                  <a:pt x="2538324" y="2149666"/>
                </a:lnTo>
                <a:lnTo>
                  <a:pt x="25053" y="2149666"/>
                </a:lnTo>
                <a:lnTo>
                  <a:pt x="0" y="2149666"/>
                </a:lnTo>
                <a:lnTo>
                  <a:pt x="0" y="0"/>
                </a:lnTo>
                <a:lnTo>
                  <a:pt x="25053" y="0"/>
                </a:lnTo>
                <a:lnTo>
                  <a:pt x="2538324" y="0"/>
                </a:lnTo>
                <a:lnTo>
                  <a:pt x="3557005" y="0"/>
                </a:lnTo>
                <a:lnTo>
                  <a:pt x="6070276" y="0"/>
                </a:lnTo>
                <a:lnTo>
                  <a:pt x="6095329" y="0"/>
                </a:lnTo>
                <a:close/>
              </a:path>
            </a:pathLst>
          </a:custGeom>
          <a:solidFill>
            <a:schemeClr val="accent3"/>
          </a:solidFill>
          <a:ln w="9525">
            <a:noFill/>
            <a:miter lim="800000"/>
            <a:headEnd/>
            <a:tailEnd/>
          </a:ln>
        </p:spPr>
        <p:txBody>
          <a:bodyPr vert="horz" wrap="square" lIns="91440" tIns="45720" rIns="91440" bIns="45720" numCol="1" anchor="t" anchorCtr="0" compatLnSpc="1">
            <a:prstTxWarp prst="textNoShape">
              <a:avLst/>
            </a:prstTxWarp>
            <a:noAutofit/>
          </a:bodyPr>
          <a:lstStyle/>
          <a:p>
            <a:endParaRPr lang="en-US" noProof="0" dirty="0"/>
          </a:p>
        </p:txBody>
      </p:sp>
    </p:spTree>
    <p:extLst>
      <p:ext uri="{BB962C8B-B14F-4D97-AF65-F5344CB8AC3E}">
        <p14:creationId xmlns:p14="http://schemas.microsoft.com/office/powerpoint/2010/main" val="2373640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FC6FE-7AAD-451E-876C-91BCE0BDDF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1F9EB9-1CA8-44AC-8147-C1075E81E01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73E00AA2-5AF6-4091-A26A-93450CB80B5B}"/>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EBA4FB6A-5C22-4D6C-9099-DF1DDF84A9E4}"/>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56504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AE9C-7360-4D33-8F4A-D25A8778B8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F790748-0FD1-4917-AE27-0368252DF1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Footer Placeholder 6">
            <a:extLst>
              <a:ext uri="{FF2B5EF4-FFF2-40B4-BE49-F238E27FC236}">
                <a16:creationId xmlns:a16="http://schemas.microsoft.com/office/drawing/2014/main" id="{5F93F6F6-2F09-4629-B138-2F81A442FECB}"/>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E6DD5FEE-1F25-4E8B-950B-6C194748D267}"/>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3047906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731-C950-4EDB-BAA4-9EB3B82453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DD37C3F-5244-4B69-A3C9-C112F98E09A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2A3275B-5BE7-4E06-AD1A-EEE0109B57B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B433B351-2A30-4ECC-AEF0-720AEFCF70B1}"/>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D6326404-2DA8-4D44-BE28-C9B22C79FF4A}"/>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4158609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2A4F-9702-4A98-8216-DB9DF71966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5CCC87F-622A-4619-8F5D-B5673D2141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41849D-A511-4EDA-8C7E-A0CB4C73E6B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D3DD0C3-5FC1-43B2-843B-4F54BD6210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10B9CC-7B29-416E-BC4F-6E4E683067A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EE7B309A-1B51-434F-A302-CD45E763CA5E}"/>
              </a:ext>
            </a:extLst>
          </p:cNvPr>
          <p:cNvSpPr>
            <a:spLocks noGrp="1"/>
          </p:cNvSpPr>
          <p:nvPr>
            <p:ph type="ftr" sz="quarter" idx="10"/>
          </p:nvPr>
        </p:nvSpPr>
        <p:spPr/>
        <p:txBody>
          <a:bodyPr/>
          <a:lstStyle/>
          <a:p>
            <a:endParaRPr lang="en-US" dirty="0"/>
          </a:p>
        </p:txBody>
      </p:sp>
      <p:sp>
        <p:nvSpPr>
          <p:cNvPr id="11" name="Slide Number Placeholder 10">
            <a:extLst>
              <a:ext uri="{FF2B5EF4-FFF2-40B4-BE49-F238E27FC236}">
                <a16:creationId xmlns:a16="http://schemas.microsoft.com/office/drawing/2014/main" id="{9B7C6E69-F3DE-4456-8E4B-86DEDD8059FE}"/>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997710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p:txBody>
          <a:bodyPr/>
          <a:lstStyle/>
          <a:p>
            <a:r>
              <a:rPr lang="en-US"/>
              <a:t>Click to edit Master title style</a:t>
            </a:r>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722502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 Middl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838200" y="2458622"/>
            <a:ext cx="4114800" cy="1940756"/>
          </a:xfrm>
        </p:spPr>
        <p:txBody>
          <a:bodyPr/>
          <a:lstStyle>
            <a:lvl1pPr algn="ctr">
              <a:defRPr i="0" cap="all" baseline="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1497774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Quot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2451190" y="2772428"/>
            <a:ext cx="7289620" cy="2348315"/>
          </a:xfrm>
        </p:spPr>
        <p:txBody>
          <a:bodyPr anchor="t"/>
          <a:lstStyle>
            <a:lvl1pPr algn="ctr">
              <a:defRPr i="1" cap="none" baseline="0"/>
            </a:lvl1pPr>
          </a:lstStyle>
          <a:p>
            <a:r>
              <a:rPr lang="en-US"/>
              <a:t>Click to edit Master title style</a:t>
            </a:r>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grpSp>
        <p:nvGrpSpPr>
          <p:cNvPr id="11" name="Group 10">
            <a:extLst>
              <a:ext uri="{FF2B5EF4-FFF2-40B4-BE49-F238E27FC236}">
                <a16:creationId xmlns:a16="http://schemas.microsoft.com/office/drawing/2014/main" id="{1F91CA36-8A6A-4E57-8DEA-8AB642C2C3E6}"/>
              </a:ext>
            </a:extLst>
          </p:cNvPr>
          <p:cNvGrpSpPr/>
          <p:nvPr userDrawn="1"/>
        </p:nvGrpSpPr>
        <p:grpSpPr>
          <a:xfrm>
            <a:off x="5562369" y="981299"/>
            <a:ext cx="1067263" cy="809829"/>
            <a:chOff x="5539813" y="981299"/>
            <a:chExt cx="1067263" cy="809829"/>
          </a:xfrm>
        </p:grpSpPr>
        <p:sp>
          <p:nvSpPr>
            <p:cNvPr id="8" name="Pentagon 7">
              <a:extLst>
                <a:ext uri="{FF2B5EF4-FFF2-40B4-BE49-F238E27FC236}">
                  <a16:creationId xmlns:a16="http://schemas.microsoft.com/office/drawing/2014/main" id="{88700BE6-09BC-484A-9BE2-AB6B8F5802BC}"/>
                </a:ext>
              </a:extLst>
            </p:cNvPr>
            <p:cNvSpPr/>
            <p:nvPr/>
          </p:nvSpPr>
          <p:spPr>
            <a:xfrm rot="5400000">
              <a:off x="5851587" y="1035639"/>
              <a:ext cx="809829" cy="701149"/>
            </a:xfrm>
            <a:prstGeom prst="pent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60C6E262-3E21-4999-B5BE-DE8EE956CD99}"/>
                </a:ext>
              </a:extLst>
            </p:cNvPr>
            <p:cNvSpPr>
              <a:spLocks noChangeAspect="1"/>
            </p:cNvSpPr>
            <p:nvPr/>
          </p:nvSpPr>
          <p:spPr>
            <a:xfrm rot="5400000">
              <a:off x="5802453" y="1125304"/>
              <a:ext cx="541983" cy="494781"/>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Pentagon 9">
              <a:extLst>
                <a:ext uri="{FF2B5EF4-FFF2-40B4-BE49-F238E27FC236}">
                  <a16:creationId xmlns:a16="http://schemas.microsoft.com/office/drawing/2014/main" id="{DA1C7718-1C79-46F9-B6EA-CCE44857FE3E}"/>
                </a:ext>
              </a:extLst>
            </p:cNvPr>
            <p:cNvSpPr/>
            <p:nvPr/>
          </p:nvSpPr>
          <p:spPr>
            <a:xfrm rot="16200000">
              <a:off x="5485473" y="1035639"/>
              <a:ext cx="809829" cy="701149"/>
            </a:xfrm>
            <a:prstGeom prst="pent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54230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 Middl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7239000" y="2766218"/>
            <a:ext cx="4114800" cy="1325563"/>
          </a:xfrm>
        </p:spPr>
        <p:txBody>
          <a:bodyPr/>
          <a:lstStyle>
            <a:lvl1pPr algn="ctr">
              <a:defRPr i="0" cap="all" baseline="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a:xfrm>
            <a:off x="8610600" y="6356350"/>
            <a:ext cx="2743200" cy="365125"/>
          </a:xfrm>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1339122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EA799EBE-63AA-4624-816D-5196813699A5}"/>
              </a:ext>
            </a:extLst>
          </p:cNvPr>
          <p:cNvSpPr>
            <a:spLocks noGrp="1"/>
          </p:cNvSpPr>
          <p:nvPr>
            <p:ph type="ftr" sz="quarter" idx="10"/>
          </p:nvPr>
        </p:nvSpPr>
        <p:spPr/>
        <p:txBody>
          <a:bodyPr/>
          <a:lstStyle/>
          <a:p>
            <a:endParaRPr lang="en-US" dirty="0"/>
          </a:p>
        </p:txBody>
      </p:sp>
      <p:sp>
        <p:nvSpPr>
          <p:cNvPr id="6" name="Slide Number Placeholder 5">
            <a:extLst>
              <a:ext uri="{FF2B5EF4-FFF2-40B4-BE49-F238E27FC236}">
                <a16:creationId xmlns:a16="http://schemas.microsoft.com/office/drawing/2014/main" id="{8744C175-C936-42DD-97D7-B01713E9DE11}"/>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755738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AD1C-12E9-473E-A027-0E505EB5DA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3B966F-9FBA-4EFC-91B9-E2C18B7BB6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2D6D027-D803-40DE-B7CF-1F8B2BE641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Footer Placeholder 7">
            <a:extLst>
              <a:ext uri="{FF2B5EF4-FFF2-40B4-BE49-F238E27FC236}">
                <a16:creationId xmlns:a16="http://schemas.microsoft.com/office/drawing/2014/main" id="{F3B76F06-47D6-453A-A4A1-414C7BE62626}"/>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CD551AAD-7A7D-4A14-BAA2-86E8053D57F5}"/>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917936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B56D30-36E1-4F7F-84F3-D9266E14F1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C81A3CA-80AB-4E95-9108-5775634707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BC2E15E-0AD5-440E-9097-74B03C10BB82}"/>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l">
              <a:defRPr sz="12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0B73A161-3FB7-4DAC-A14F-0315D8754E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3474230398"/>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61" r:id="rId4"/>
    <p:sldLayoutId id="2147483662" r:id="rId5"/>
    <p:sldLayoutId id="2147483650" r:id="rId6"/>
    <p:sldLayoutId id="2147483651" r:id="rId7"/>
    <p:sldLayoutId id="2147483652" r:id="rId8"/>
    <p:sldLayoutId id="2147483653" r:id="rId9"/>
    <p:sldLayoutId id="2147483654" r:id="rId10"/>
    <p:sldLayoutId id="2147483659" r:id="rId11"/>
    <p:sldLayoutId id="2147483663" r:id="rId12"/>
    <p:sldLayoutId id="2147483660" r:id="rId13"/>
    <p:sldLayoutId id="2147483655" r:id="rId14"/>
    <p:sldLayoutId id="2147483656" r:id="rId15"/>
  </p:sldLayoutIdLst>
  <p:txStyles>
    <p:titleStyle>
      <a:lvl1pPr algn="l" defTabSz="914400" rtl="0" eaLnBrk="1" latinLnBrk="0" hangingPunct="1">
        <a:lnSpc>
          <a:spcPct val="90000"/>
        </a:lnSpc>
        <a:spcBef>
          <a:spcPct val="0"/>
        </a:spcBef>
        <a:buNone/>
        <a:defRPr sz="4400" i="0"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Garamond" panose="02020404030301010803" pitchFamily="18" charset="0"/>
        <a:buChar char="♦"/>
        <a:defRPr sz="1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16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4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2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2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topics/6735/stress-in-the-uk/%23topicHeader__wrapper"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09D77CA-5613-448F-9689-5FED30129A36}"/>
              </a:ext>
            </a:extLst>
          </p:cNvPr>
          <p:cNvSpPr>
            <a:spLocks noGrp="1"/>
          </p:cNvSpPr>
          <p:nvPr>
            <p:ph type="title"/>
          </p:nvPr>
        </p:nvSpPr>
        <p:spPr>
          <a:xfrm>
            <a:off x="838200" y="365125"/>
            <a:ext cx="10515600" cy="1325563"/>
          </a:xfrm>
        </p:spPr>
        <p:txBody>
          <a:bodyPr anchor="ctr">
            <a:normAutofit/>
          </a:bodyPr>
          <a:lstStyle/>
          <a:p>
            <a:r>
              <a:rPr lang="en-GB" b="1" u="sng"/>
              <a:t>BMSW 4004 Problem Solving and Decision Making</a:t>
            </a:r>
            <a:endParaRPr lang="en-US" b="1" u="sng"/>
          </a:p>
        </p:txBody>
      </p:sp>
      <p:pic>
        <p:nvPicPr>
          <p:cNvPr id="69" name="Picture Placeholder 68" descr="Empty chairs around a table">
            <a:extLst>
              <a:ext uri="{FF2B5EF4-FFF2-40B4-BE49-F238E27FC236}">
                <a16:creationId xmlns:a16="http://schemas.microsoft.com/office/drawing/2014/main" id="{DC5F12CA-7566-4270-9522-174AF69A4AC0}"/>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l="33018" r="-1" b="-1"/>
          <a:stretch/>
        </p:blipFill>
        <p:spPr>
          <a:xfrm>
            <a:off x="838200" y="1825625"/>
            <a:ext cx="5181600" cy="4351338"/>
          </a:xfrm>
          <a:noFill/>
          <a:ln>
            <a:solidFill>
              <a:srgbClr val="4472C4"/>
            </a:solidFill>
          </a:ln>
        </p:spPr>
      </p:pic>
      <p:sp>
        <p:nvSpPr>
          <p:cNvPr id="5" name="Subtitle 4">
            <a:extLst>
              <a:ext uri="{FF2B5EF4-FFF2-40B4-BE49-F238E27FC236}">
                <a16:creationId xmlns:a16="http://schemas.microsoft.com/office/drawing/2014/main" id="{B4C81634-C384-4B8E-8072-4602ED8DDEAF}"/>
              </a:ext>
            </a:extLst>
          </p:cNvPr>
          <p:cNvSpPr>
            <a:spLocks noGrp="1"/>
          </p:cNvSpPr>
          <p:nvPr>
            <p:ph sz="half" idx="2"/>
          </p:nvPr>
        </p:nvSpPr>
        <p:spPr>
          <a:xfrm>
            <a:off x="6172200" y="1825625"/>
            <a:ext cx="5181600" cy="4351338"/>
          </a:xfrm>
        </p:spPr>
        <p:txBody>
          <a:bodyPr vert="horz" lIns="91440" tIns="45720" rIns="91440" bIns="45720" rtlCol="0">
            <a:normAutofit/>
          </a:bodyPr>
          <a:lstStyle/>
          <a:p>
            <a:r>
              <a:rPr lang="en-US" dirty="0"/>
              <a:t>Name of the Student: Cristina Florina Simion</a:t>
            </a:r>
          </a:p>
          <a:p>
            <a:endParaRPr lang="en-US"/>
          </a:p>
          <a:p>
            <a:r>
              <a:rPr lang="en-US" dirty="0"/>
              <a:t>Student Id: 2027401</a:t>
            </a:r>
          </a:p>
          <a:p>
            <a:endParaRPr lang="en-US"/>
          </a:p>
          <a:p>
            <a:r>
              <a:rPr lang="en-US" dirty="0"/>
              <a:t>Course Name: Problem solving and decision making</a:t>
            </a:r>
          </a:p>
        </p:txBody>
      </p:sp>
    </p:spTree>
    <p:extLst>
      <p:ext uri="{BB962C8B-B14F-4D97-AF65-F5344CB8AC3E}">
        <p14:creationId xmlns:p14="http://schemas.microsoft.com/office/powerpoint/2010/main" val="237194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5A486-E089-4C54-A68A-60CB694A5226}"/>
              </a:ext>
            </a:extLst>
          </p:cNvPr>
          <p:cNvSpPr>
            <a:spLocks noGrp="1"/>
          </p:cNvSpPr>
          <p:nvPr>
            <p:ph type="title"/>
          </p:nvPr>
        </p:nvSpPr>
        <p:spPr>
          <a:xfrm>
            <a:off x="0" y="0"/>
            <a:ext cx="12192000" cy="967409"/>
          </a:xfrm>
        </p:spPr>
        <p:txBody>
          <a:bodyPr/>
          <a:lstStyle/>
          <a:p>
            <a:pPr algn="ctr"/>
            <a:r>
              <a:rPr lang="en-US" b="1" dirty="0">
                <a:effectLst>
                  <a:outerShdw blurRad="38100" dist="38100" dir="2700000" algn="tl">
                    <a:srgbClr val="000000">
                      <a:alpha val="43137"/>
                    </a:srgbClr>
                  </a:outerShdw>
                </a:effectLst>
              </a:rPr>
              <a:t>Table of content</a:t>
            </a:r>
          </a:p>
        </p:txBody>
      </p:sp>
      <p:graphicFrame>
        <p:nvGraphicFramePr>
          <p:cNvPr id="5" name="Content Placeholder 4">
            <a:extLst>
              <a:ext uri="{FF2B5EF4-FFF2-40B4-BE49-F238E27FC236}">
                <a16:creationId xmlns:a16="http://schemas.microsoft.com/office/drawing/2014/main" id="{7BE8AC19-ADE7-4AF4-91AB-5EAC1FA895D1}"/>
              </a:ext>
            </a:extLst>
          </p:cNvPr>
          <p:cNvGraphicFramePr>
            <a:graphicFrameLocks noGrp="1"/>
          </p:cNvGraphicFramePr>
          <p:nvPr>
            <p:ph idx="1"/>
            <p:extLst>
              <p:ext uri="{D42A27DB-BD31-4B8C-83A1-F6EECF244321}">
                <p14:modId xmlns:p14="http://schemas.microsoft.com/office/powerpoint/2010/main" val="198011770"/>
              </p:ext>
            </p:extLst>
          </p:nvPr>
        </p:nvGraphicFramePr>
        <p:xfrm>
          <a:off x="15875" y="966789"/>
          <a:ext cx="12176126" cy="5939780"/>
        </p:xfrm>
        <a:graphic>
          <a:graphicData uri="http://schemas.openxmlformats.org/drawingml/2006/table">
            <a:tbl>
              <a:tblPr firstRow="1" bandRow="1">
                <a:tableStyleId>{C083E6E3-FA7D-4D7B-A595-EF9225AFEA82}</a:tableStyleId>
              </a:tblPr>
              <a:tblGrid>
                <a:gridCol w="10413586">
                  <a:extLst>
                    <a:ext uri="{9D8B030D-6E8A-4147-A177-3AD203B41FA5}">
                      <a16:colId xmlns:a16="http://schemas.microsoft.com/office/drawing/2014/main" val="871637490"/>
                    </a:ext>
                  </a:extLst>
                </a:gridCol>
                <a:gridCol w="1762540">
                  <a:extLst>
                    <a:ext uri="{9D8B030D-6E8A-4147-A177-3AD203B41FA5}">
                      <a16:colId xmlns:a16="http://schemas.microsoft.com/office/drawing/2014/main" val="3644883117"/>
                    </a:ext>
                  </a:extLst>
                </a:gridCol>
              </a:tblGrid>
              <a:tr h="574220">
                <a:tc>
                  <a:txBody>
                    <a:bodyPr/>
                    <a:lstStyle/>
                    <a:p>
                      <a:r>
                        <a:rPr lang="en-US" b="1" dirty="0">
                          <a:solidFill>
                            <a:schemeClr val="bg1"/>
                          </a:solidFill>
                          <a:effectLst>
                            <a:outerShdw blurRad="38100" dist="38100" dir="2700000" algn="tl">
                              <a:srgbClr val="000000">
                                <a:alpha val="43137"/>
                              </a:srgbClr>
                            </a:outerShdw>
                          </a:effectLst>
                        </a:rPr>
                        <a:t>Introduction</a:t>
                      </a:r>
                    </a:p>
                  </a:txBody>
                  <a:tcPr/>
                </a:tc>
                <a:tc>
                  <a:txBody>
                    <a:bodyPr/>
                    <a:lstStyle/>
                    <a:p>
                      <a:pPr algn="ctr"/>
                      <a:r>
                        <a:rPr lang="en-US" b="1" dirty="0">
                          <a:solidFill>
                            <a:schemeClr val="bg1"/>
                          </a:solidFill>
                          <a:effectLst>
                            <a:outerShdw blurRad="38100" dist="38100" dir="2700000" algn="tl">
                              <a:srgbClr val="000000">
                                <a:alpha val="43137"/>
                              </a:srgbClr>
                            </a:outerShdw>
                          </a:effectLst>
                        </a:rPr>
                        <a:t>3</a:t>
                      </a:r>
                    </a:p>
                  </a:txBody>
                  <a:tcPr/>
                </a:tc>
                <a:extLst>
                  <a:ext uri="{0D108BD9-81ED-4DB2-BD59-A6C34878D82A}">
                    <a16:rowId xmlns:a16="http://schemas.microsoft.com/office/drawing/2014/main" val="1164443338"/>
                  </a:ext>
                </a:extLst>
              </a:tr>
              <a:tr h="574220">
                <a:tc>
                  <a:txBody>
                    <a:bodyPr/>
                    <a:lstStyle/>
                    <a:p>
                      <a:r>
                        <a:rPr lang="en-US" b="1" dirty="0">
                          <a:solidFill>
                            <a:schemeClr val="bg1"/>
                          </a:solidFill>
                          <a:effectLst>
                            <a:outerShdw blurRad="38100" dist="38100" dir="2700000" algn="tl">
                              <a:srgbClr val="000000">
                                <a:alpha val="43137"/>
                              </a:srgbClr>
                            </a:outerShdw>
                          </a:effectLst>
                        </a:rPr>
                        <a:t>PESTLE Analysis of the Macro-Environmental Factors Contributing to the Complex Problem</a:t>
                      </a:r>
                    </a:p>
                  </a:txBody>
                  <a:tcPr/>
                </a:tc>
                <a:tc>
                  <a:txBody>
                    <a:bodyPr/>
                    <a:lstStyle/>
                    <a:p>
                      <a:pPr algn="ctr"/>
                      <a:r>
                        <a:rPr lang="en-US" b="1" dirty="0">
                          <a:solidFill>
                            <a:schemeClr val="bg1"/>
                          </a:solidFill>
                          <a:effectLst>
                            <a:outerShdw blurRad="38100" dist="38100" dir="2700000" algn="tl">
                              <a:srgbClr val="000000">
                                <a:alpha val="43137"/>
                              </a:srgbClr>
                            </a:outerShdw>
                          </a:effectLst>
                        </a:rPr>
                        <a:t>4</a:t>
                      </a:r>
                    </a:p>
                  </a:txBody>
                  <a:tcPr/>
                </a:tc>
                <a:extLst>
                  <a:ext uri="{0D108BD9-81ED-4DB2-BD59-A6C34878D82A}">
                    <a16:rowId xmlns:a16="http://schemas.microsoft.com/office/drawing/2014/main" val="514597102"/>
                  </a:ext>
                </a:extLst>
              </a:tr>
              <a:tr h="574220">
                <a:tc>
                  <a:txBody>
                    <a:bodyPr/>
                    <a:lstStyle/>
                    <a:p>
                      <a:r>
                        <a:rPr lang="en-GB" sz="1800" b="1" kern="1200" dirty="0">
                          <a:solidFill>
                            <a:schemeClr val="bg1"/>
                          </a:solidFill>
                          <a:effectLst>
                            <a:outerShdw blurRad="38100" dist="38100" dir="2700000" algn="tl">
                              <a:srgbClr val="000000">
                                <a:alpha val="43137"/>
                              </a:srgbClr>
                            </a:outerShdw>
                          </a:effectLst>
                          <a:latin typeface="+mn-lt"/>
                          <a:ea typeface="+mn-ea"/>
                          <a:cs typeface="+mn-cs"/>
                        </a:rPr>
                        <a:t>Analysis of the Cause and Effect of the Complex Problem (Fishbone Analysis)</a:t>
                      </a:r>
                      <a:endParaRPr lang="en-US" b="1" dirty="0">
                        <a:solidFill>
                          <a:schemeClr val="bg1"/>
                        </a:solidFill>
                        <a:effectLst>
                          <a:outerShdw blurRad="38100" dist="38100" dir="2700000" algn="tl">
                            <a:srgbClr val="000000">
                              <a:alpha val="43137"/>
                            </a:srgbClr>
                          </a:outerShdw>
                        </a:effectLst>
                      </a:endParaRPr>
                    </a:p>
                  </a:txBody>
                  <a:tcPr/>
                </a:tc>
                <a:tc>
                  <a:txBody>
                    <a:bodyPr/>
                    <a:lstStyle/>
                    <a:p>
                      <a:pPr algn="ctr"/>
                      <a:r>
                        <a:rPr lang="en-US" b="1" dirty="0">
                          <a:solidFill>
                            <a:schemeClr val="bg1"/>
                          </a:solidFill>
                          <a:effectLst>
                            <a:outerShdw blurRad="38100" dist="38100" dir="2700000" algn="tl">
                              <a:srgbClr val="000000">
                                <a:alpha val="43137"/>
                              </a:srgbClr>
                            </a:outerShdw>
                          </a:effectLst>
                        </a:rPr>
                        <a:t>5</a:t>
                      </a:r>
                    </a:p>
                  </a:txBody>
                  <a:tcPr/>
                </a:tc>
                <a:extLst>
                  <a:ext uri="{0D108BD9-81ED-4DB2-BD59-A6C34878D82A}">
                    <a16:rowId xmlns:a16="http://schemas.microsoft.com/office/drawing/2014/main" val="3814076355"/>
                  </a:ext>
                </a:extLst>
              </a:tr>
              <a:tr h="574220">
                <a:tc>
                  <a:txBody>
                    <a:bodyPr/>
                    <a:lstStyle/>
                    <a:p>
                      <a:r>
                        <a:rPr lang="en-GB" sz="1800" b="1" kern="1200" dirty="0">
                          <a:solidFill>
                            <a:schemeClr val="bg1"/>
                          </a:solidFill>
                          <a:effectLst>
                            <a:outerShdw blurRad="38100" dist="38100" dir="2700000" algn="tl">
                              <a:srgbClr val="000000">
                                <a:alpha val="43137"/>
                              </a:srgbClr>
                            </a:outerShdw>
                          </a:effectLst>
                          <a:latin typeface="+mn-lt"/>
                          <a:ea typeface="+mn-ea"/>
                          <a:cs typeface="+mn-cs"/>
                        </a:rPr>
                        <a:t>Collection and Interpretation of Information to Solve a Problem</a:t>
                      </a:r>
                      <a:endParaRPr lang="en-US" b="1" dirty="0">
                        <a:solidFill>
                          <a:schemeClr val="bg1"/>
                        </a:solidFill>
                        <a:effectLst>
                          <a:outerShdw blurRad="38100" dist="38100" dir="2700000" algn="tl">
                            <a:srgbClr val="000000">
                              <a:alpha val="43137"/>
                            </a:srgbClr>
                          </a:outerShdw>
                        </a:effectLst>
                      </a:endParaRPr>
                    </a:p>
                  </a:txBody>
                  <a:tcPr/>
                </a:tc>
                <a:tc>
                  <a:txBody>
                    <a:bodyPr/>
                    <a:lstStyle/>
                    <a:p>
                      <a:pPr algn="ctr"/>
                      <a:r>
                        <a:rPr lang="en-US" b="1" dirty="0">
                          <a:solidFill>
                            <a:schemeClr val="bg1"/>
                          </a:solidFill>
                          <a:effectLst>
                            <a:outerShdw blurRad="38100" dist="38100" dir="2700000" algn="tl">
                              <a:srgbClr val="000000">
                                <a:alpha val="43137"/>
                              </a:srgbClr>
                            </a:outerShdw>
                          </a:effectLst>
                        </a:rPr>
                        <a:t>6</a:t>
                      </a:r>
                    </a:p>
                  </a:txBody>
                  <a:tcPr/>
                </a:tc>
                <a:extLst>
                  <a:ext uri="{0D108BD9-81ED-4DB2-BD59-A6C34878D82A}">
                    <a16:rowId xmlns:a16="http://schemas.microsoft.com/office/drawing/2014/main" val="2058531632"/>
                  </a:ext>
                </a:extLst>
              </a:tr>
              <a:tr h="623890">
                <a:tc>
                  <a:txBody>
                    <a:bodyPr/>
                    <a:lstStyle/>
                    <a:p>
                      <a:r>
                        <a:rPr lang="en-GB" sz="1800" b="1" kern="1200" dirty="0">
                          <a:solidFill>
                            <a:schemeClr val="bg1"/>
                          </a:solidFill>
                          <a:effectLst>
                            <a:outerShdw blurRad="38100" dist="38100" dir="2700000" algn="tl">
                              <a:srgbClr val="000000">
                                <a:alpha val="43137"/>
                              </a:srgbClr>
                            </a:outerShdw>
                          </a:effectLst>
                          <a:latin typeface="+mn-lt"/>
                          <a:ea typeface="+mn-ea"/>
                          <a:cs typeface="+mn-cs"/>
                        </a:rPr>
                        <a:t>Evaluation of Alternative Solutions to Work-Related Stress with an Aim of Choosing the Most Appropriate Solution among these Alternatives (Solution 1: Improving Communication)</a:t>
                      </a:r>
                      <a:endParaRPr lang="en-US" b="1" dirty="0">
                        <a:solidFill>
                          <a:schemeClr val="bg1"/>
                        </a:solidFill>
                        <a:effectLst>
                          <a:outerShdw blurRad="38100" dist="38100" dir="2700000" algn="tl">
                            <a:srgbClr val="000000">
                              <a:alpha val="43137"/>
                            </a:srgbClr>
                          </a:outerShdw>
                        </a:effectLst>
                      </a:endParaRPr>
                    </a:p>
                  </a:txBody>
                  <a:tcPr/>
                </a:tc>
                <a:tc>
                  <a:txBody>
                    <a:bodyPr/>
                    <a:lstStyle/>
                    <a:p>
                      <a:pPr algn="ctr"/>
                      <a:r>
                        <a:rPr lang="en-US" b="1" dirty="0">
                          <a:solidFill>
                            <a:schemeClr val="bg1"/>
                          </a:solidFill>
                          <a:effectLst>
                            <a:outerShdw blurRad="38100" dist="38100" dir="2700000" algn="tl">
                              <a:srgbClr val="000000">
                                <a:alpha val="43137"/>
                              </a:srgbClr>
                            </a:outerShdw>
                          </a:effectLst>
                        </a:rPr>
                        <a:t>7</a:t>
                      </a:r>
                    </a:p>
                  </a:txBody>
                  <a:tcPr/>
                </a:tc>
                <a:extLst>
                  <a:ext uri="{0D108BD9-81ED-4DB2-BD59-A6C34878D82A}">
                    <a16:rowId xmlns:a16="http://schemas.microsoft.com/office/drawing/2014/main" val="441313290"/>
                  </a:ext>
                </a:extLst>
              </a:tr>
              <a:tr h="623890">
                <a:tc>
                  <a:txBody>
                    <a:bodyPr/>
                    <a:lstStyle/>
                    <a:p>
                      <a:r>
                        <a:rPr lang="en-GB" sz="1800" b="1" kern="1200" dirty="0">
                          <a:solidFill>
                            <a:schemeClr val="bg1"/>
                          </a:solidFill>
                          <a:effectLst>
                            <a:outerShdw blurRad="38100" dist="38100" dir="2700000" algn="tl">
                              <a:srgbClr val="000000">
                                <a:alpha val="43137"/>
                              </a:srgbClr>
                            </a:outerShdw>
                          </a:effectLst>
                          <a:latin typeface="+mn-lt"/>
                          <a:ea typeface="+mn-ea"/>
                          <a:cs typeface="+mn-cs"/>
                        </a:rPr>
                        <a:t>Evaluation of Alternative Solutions to Work-Related Stress with an Aim of Choosing the Most Appropriate Solution among these Alternatives (Solution 2: Providing Motivation)</a:t>
                      </a:r>
                      <a:endParaRPr lang="en-US" b="1" dirty="0">
                        <a:solidFill>
                          <a:schemeClr val="bg1"/>
                        </a:solidFill>
                        <a:effectLst>
                          <a:outerShdw blurRad="38100" dist="38100" dir="2700000" algn="tl">
                            <a:srgbClr val="000000">
                              <a:alpha val="43137"/>
                            </a:srgbClr>
                          </a:outerShdw>
                        </a:effectLst>
                      </a:endParaRPr>
                    </a:p>
                  </a:txBody>
                  <a:tcPr/>
                </a:tc>
                <a:tc>
                  <a:txBody>
                    <a:bodyPr/>
                    <a:lstStyle/>
                    <a:p>
                      <a:pPr algn="ctr"/>
                      <a:r>
                        <a:rPr lang="en-US" b="1" dirty="0">
                          <a:solidFill>
                            <a:schemeClr val="bg1"/>
                          </a:solidFill>
                          <a:effectLst>
                            <a:outerShdw blurRad="38100" dist="38100" dir="2700000" algn="tl">
                              <a:srgbClr val="000000">
                                <a:alpha val="43137"/>
                              </a:srgbClr>
                            </a:outerShdw>
                          </a:effectLst>
                        </a:rPr>
                        <a:t>8</a:t>
                      </a:r>
                    </a:p>
                  </a:txBody>
                  <a:tcPr/>
                </a:tc>
                <a:extLst>
                  <a:ext uri="{0D108BD9-81ED-4DB2-BD59-A6C34878D82A}">
                    <a16:rowId xmlns:a16="http://schemas.microsoft.com/office/drawing/2014/main" val="2484949984"/>
                  </a:ext>
                </a:extLst>
              </a:tr>
              <a:tr h="623890">
                <a:tc>
                  <a:txBody>
                    <a:bodyPr/>
                    <a:lstStyle/>
                    <a:p>
                      <a:r>
                        <a:rPr lang="en-GB" sz="1800" b="1" kern="1200" dirty="0">
                          <a:solidFill>
                            <a:schemeClr val="bg1"/>
                          </a:solidFill>
                          <a:effectLst>
                            <a:outerShdw blurRad="38100" dist="38100" dir="2700000" algn="tl">
                              <a:srgbClr val="000000">
                                <a:alpha val="43137"/>
                              </a:srgbClr>
                            </a:outerShdw>
                          </a:effectLst>
                          <a:latin typeface="+mn-lt"/>
                          <a:ea typeface="+mn-ea"/>
                          <a:cs typeface="+mn-cs"/>
                        </a:rPr>
                        <a:t>Evaluation of Alternative Solutions to Work-Related Stress with an Aim of Choosing the Most Appropriate Solution among these Alternatives (Solution 3: Offering Job Flexibility)</a:t>
                      </a:r>
                      <a:endParaRPr lang="en-US" b="1" dirty="0">
                        <a:solidFill>
                          <a:schemeClr val="bg1"/>
                        </a:solidFill>
                        <a:effectLst>
                          <a:outerShdw blurRad="38100" dist="38100" dir="2700000" algn="tl">
                            <a:srgbClr val="000000">
                              <a:alpha val="43137"/>
                            </a:srgbClr>
                          </a:outerShdw>
                        </a:effectLst>
                      </a:endParaRPr>
                    </a:p>
                  </a:txBody>
                  <a:tcPr/>
                </a:tc>
                <a:tc>
                  <a:txBody>
                    <a:bodyPr/>
                    <a:lstStyle/>
                    <a:p>
                      <a:pPr algn="ctr"/>
                      <a:r>
                        <a:rPr lang="en-US" b="1" dirty="0">
                          <a:solidFill>
                            <a:schemeClr val="bg1"/>
                          </a:solidFill>
                          <a:effectLst>
                            <a:outerShdw blurRad="38100" dist="38100" dir="2700000" algn="tl">
                              <a:srgbClr val="000000">
                                <a:alpha val="43137"/>
                              </a:srgbClr>
                            </a:outerShdw>
                          </a:effectLst>
                        </a:rPr>
                        <a:t>9</a:t>
                      </a:r>
                    </a:p>
                  </a:txBody>
                  <a:tcPr/>
                </a:tc>
                <a:extLst>
                  <a:ext uri="{0D108BD9-81ED-4DB2-BD59-A6C34878D82A}">
                    <a16:rowId xmlns:a16="http://schemas.microsoft.com/office/drawing/2014/main" val="4176868586"/>
                  </a:ext>
                </a:extLst>
              </a:tr>
              <a:tr h="5742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effectLst>
                            <a:outerShdw blurRad="38100" dist="38100" dir="2700000" algn="tl">
                              <a:srgbClr val="000000">
                                <a:alpha val="43137"/>
                              </a:srgbClr>
                            </a:outerShdw>
                          </a:effectLst>
                          <a:latin typeface="+mn-lt"/>
                          <a:ea typeface="+mn-ea"/>
                          <a:cs typeface="+mn-cs"/>
                        </a:rPr>
                        <a:t>Evaluation of the Options to Make a Decision</a:t>
                      </a:r>
                      <a:r>
                        <a:rPr lang="en-US" sz="1800" b="1" kern="1200" dirty="0">
                          <a:solidFill>
                            <a:schemeClr val="bg1"/>
                          </a:solidFill>
                          <a:effectLst>
                            <a:outerShdw blurRad="38100" dist="38100" dir="2700000" algn="tl">
                              <a:srgbClr val="000000">
                                <a:alpha val="43137"/>
                              </a:srgbClr>
                            </a:outerShdw>
                          </a:effectLst>
                          <a:latin typeface="+mn-lt"/>
                          <a:ea typeface="+mn-ea"/>
                          <a:cs typeface="+mn-cs"/>
                        </a:rPr>
                        <a:t> (GRID Analysis)</a:t>
                      </a:r>
                    </a:p>
                  </a:txBody>
                  <a:tcPr/>
                </a:tc>
                <a:tc>
                  <a:txBody>
                    <a:bodyPr/>
                    <a:lstStyle/>
                    <a:p>
                      <a:pPr algn="ctr"/>
                      <a:r>
                        <a:rPr lang="en-US" b="1" dirty="0">
                          <a:solidFill>
                            <a:schemeClr val="bg1"/>
                          </a:solidFill>
                          <a:effectLst>
                            <a:outerShdw blurRad="38100" dist="38100" dir="2700000" algn="tl">
                              <a:srgbClr val="000000">
                                <a:alpha val="43137"/>
                              </a:srgbClr>
                            </a:outerShdw>
                          </a:effectLst>
                        </a:rPr>
                        <a:t>10</a:t>
                      </a:r>
                    </a:p>
                  </a:txBody>
                  <a:tcPr/>
                </a:tc>
                <a:extLst>
                  <a:ext uri="{0D108BD9-81ED-4DB2-BD59-A6C34878D82A}">
                    <a16:rowId xmlns:a16="http://schemas.microsoft.com/office/drawing/2014/main" val="3850033632"/>
                  </a:ext>
                </a:extLst>
              </a:tr>
              <a:tr h="574220">
                <a:tc>
                  <a:txBody>
                    <a:bodyPr/>
                    <a:lstStyle/>
                    <a:p>
                      <a:r>
                        <a:rPr lang="en-US" b="1" dirty="0">
                          <a:solidFill>
                            <a:schemeClr val="bg1"/>
                          </a:solidFill>
                          <a:effectLst>
                            <a:outerShdw blurRad="38100" dist="38100" dir="2700000" algn="tl">
                              <a:srgbClr val="000000">
                                <a:alpha val="43137"/>
                              </a:srgbClr>
                            </a:outerShdw>
                          </a:effectLst>
                        </a:rPr>
                        <a:t>Conclusion</a:t>
                      </a:r>
                    </a:p>
                  </a:txBody>
                  <a:tcPr/>
                </a:tc>
                <a:tc>
                  <a:txBody>
                    <a:bodyPr/>
                    <a:lstStyle/>
                    <a:p>
                      <a:pPr algn="ctr"/>
                      <a:r>
                        <a:rPr lang="en-US" b="1" dirty="0">
                          <a:solidFill>
                            <a:schemeClr val="bg1"/>
                          </a:solidFill>
                          <a:effectLst>
                            <a:outerShdw blurRad="38100" dist="38100" dir="2700000" algn="tl">
                              <a:srgbClr val="000000">
                                <a:alpha val="43137"/>
                              </a:srgbClr>
                            </a:outerShdw>
                          </a:effectLst>
                        </a:rPr>
                        <a:t>11</a:t>
                      </a:r>
                    </a:p>
                  </a:txBody>
                  <a:tcPr/>
                </a:tc>
                <a:extLst>
                  <a:ext uri="{0D108BD9-81ED-4DB2-BD59-A6C34878D82A}">
                    <a16:rowId xmlns:a16="http://schemas.microsoft.com/office/drawing/2014/main" val="3258701380"/>
                  </a:ext>
                </a:extLst>
              </a:tr>
              <a:tr h="574220">
                <a:tc>
                  <a:txBody>
                    <a:bodyPr/>
                    <a:lstStyle/>
                    <a:p>
                      <a:r>
                        <a:rPr lang="en-US" b="1" dirty="0">
                          <a:solidFill>
                            <a:schemeClr val="bg1"/>
                          </a:solidFill>
                          <a:effectLst>
                            <a:outerShdw blurRad="38100" dist="38100" dir="2700000" algn="tl">
                              <a:srgbClr val="000000">
                                <a:alpha val="43137"/>
                              </a:srgbClr>
                            </a:outerShdw>
                          </a:effectLst>
                        </a:rPr>
                        <a:t>References</a:t>
                      </a:r>
                    </a:p>
                  </a:txBody>
                  <a:tcPr/>
                </a:tc>
                <a:tc>
                  <a:txBody>
                    <a:bodyPr/>
                    <a:lstStyle/>
                    <a:p>
                      <a:pPr algn="ctr"/>
                      <a:r>
                        <a:rPr lang="en-US" b="1" dirty="0">
                          <a:solidFill>
                            <a:schemeClr val="bg1"/>
                          </a:solidFill>
                          <a:effectLst>
                            <a:outerShdw blurRad="38100" dist="38100" dir="2700000" algn="tl">
                              <a:srgbClr val="000000">
                                <a:alpha val="43137"/>
                              </a:srgbClr>
                            </a:outerShdw>
                          </a:effectLst>
                        </a:rPr>
                        <a:t>12</a:t>
                      </a:r>
                    </a:p>
                  </a:txBody>
                  <a:tcPr/>
                </a:tc>
                <a:extLst>
                  <a:ext uri="{0D108BD9-81ED-4DB2-BD59-A6C34878D82A}">
                    <a16:rowId xmlns:a16="http://schemas.microsoft.com/office/drawing/2014/main" val="937260106"/>
                  </a:ext>
                </a:extLst>
              </a:tr>
            </a:tbl>
          </a:graphicData>
        </a:graphic>
      </p:graphicFrame>
    </p:spTree>
    <p:extLst>
      <p:ext uri="{BB962C8B-B14F-4D97-AF65-F5344CB8AC3E}">
        <p14:creationId xmlns:p14="http://schemas.microsoft.com/office/powerpoint/2010/main" val="1686371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Woman looking at a computer screen">
            <a:extLst>
              <a:ext uri="{FF2B5EF4-FFF2-40B4-BE49-F238E27FC236}">
                <a16:creationId xmlns:a16="http://schemas.microsoft.com/office/drawing/2014/main" id="{E2533DB1-3AF4-4E61-8A96-B36B0BC09D18}"/>
              </a:ext>
            </a:extLst>
          </p:cNvPr>
          <p:cNvPicPr>
            <a:picLocks noGrp="1" noChangeAspect="1"/>
          </p:cNvPicPr>
          <p:nvPr>
            <p:ph type="pic" idx="1"/>
          </p:nvPr>
        </p:nvPicPr>
        <p:blipFill>
          <a:blip r:embed="rId3" cstate="screen">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a:ext>
            </a:extLst>
          </a:blip>
          <a:srcRect/>
          <a:stretch/>
        </p:blipFill>
        <p:spPr>
          <a:xfrm>
            <a:off x="-1" y="0"/>
            <a:ext cx="12182427" cy="6858000"/>
          </a:xfrm>
        </p:spPr>
      </p:pic>
      <p:sp>
        <p:nvSpPr>
          <p:cNvPr id="14" name="Title 13">
            <a:extLst>
              <a:ext uri="{FF2B5EF4-FFF2-40B4-BE49-F238E27FC236}">
                <a16:creationId xmlns:a16="http://schemas.microsoft.com/office/drawing/2014/main" id="{E1B9BBD9-CD15-4808-B5E0-85F1C84FED9D}"/>
              </a:ext>
            </a:extLst>
          </p:cNvPr>
          <p:cNvSpPr>
            <a:spLocks noGrp="1"/>
          </p:cNvSpPr>
          <p:nvPr>
            <p:ph type="ctrTitle"/>
          </p:nvPr>
        </p:nvSpPr>
        <p:spPr>
          <a:xfrm>
            <a:off x="5359400" y="1116000"/>
            <a:ext cx="6479900" cy="5256000"/>
          </a:xfrm>
        </p:spPr>
        <p:txBody>
          <a:bodyPr/>
          <a:lstStyle/>
          <a:p>
            <a:r>
              <a:rPr lang="en-US" b="1" dirty="0">
                <a:effectLst>
                  <a:outerShdw blurRad="38100" dist="38100" dir="2700000" algn="tl">
                    <a:srgbClr val="000000">
                      <a:alpha val="43137"/>
                    </a:srgbClr>
                  </a:outerShdw>
                </a:effectLst>
              </a:rPr>
              <a:t>Introduction</a:t>
            </a:r>
          </a:p>
        </p:txBody>
      </p:sp>
      <p:sp>
        <p:nvSpPr>
          <p:cNvPr id="2" name="Content Placeholder 1">
            <a:extLst>
              <a:ext uri="{FF2B5EF4-FFF2-40B4-BE49-F238E27FC236}">
                <a16:creationId xmlns:a16="http://schemas.microsoft.com/office/drawing/2014/main" id="{84A86CCB-EB96-4C37-A75C-22BC5EA6F77E}"/>
              </a:ext>
            </a:extLst>
          </p:cNvPr>
          <p:cNvSpPr>
            <a:spLocks noGrp="1"/>
          </p:cNvSpPr>
          <p:nvPr>
            <p:ph sz="quarter" idx="10"/>
          </p:nvPr>
        </p:nvSpPr>
        <p:spPr/>
        <p:txBody>
          <a:bodyPr>
            <a:normAutofit fontScale="92500" lnSpcReduction="20000"/>
          </a:bodyPr>
          <a:lstStyle/>
          <a:p>
            <a:pPr algn="just"/>
            <a:r>
              <a:rPr lang="en-GB" sz="2400" dirty="0"/>
              <a:t>Anxiety and stress are becoming more common in the contemporary world, but when they go out of hand and impact a person for an extended period of time, they may cause a wide variety of significant health issues.</a:t>
            </a:r>
          </a:p>
          <a:p>
            <a:pPr algn="just"/>
            <a:r>
              <a:rPr lang="en-GB" sz="2400" dirty="0"/>
              <a:t>Work-related stress is the most frequent kind of stress in the United Kingdom, according to almost four-fifths of 2020 study participants.</a:t>
            </a:r>
          </a:p>
          <a:p>
            <a:pPr algn="just"/>
            <a:r>
              <a:rPr lang="en-GB" sz="2400" dirty="0"/>
              <a:t>More people in Generation Z than in the preceding generation, the baby boomers, say they are often anxious.</a:t>
            </a:r>
            <a:endParaRPr lang="en-US" sz="2400" dirty="0"/>
          </a:p>
        </p:txBody>
      </p:sp>
    </p:spTree>
    <p:extLst>
      <p:ext uri="{BB962C8B-B14F-4D97-AF65-F5344CB8AC3E}">
        <p14:creationId xmlns:p14="http://schemas.microsoft.com/office/powerpoint/2010/main" val="2840264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41947-601B-4582-BB9D-396DECE1CCC7}"/>
              </a:ext>
            </a:extLst>
          </p:cNvPr>
          <p:cNvSpPr>
            <a:spLocks noGrp="1"/>
          </p:cNvSpPr>
          <p:nvPr>
            <p:ph type="title"/>
          </p:nvPr>
        </p:nvSpPr>
        <p:spPr>
          <a:xfrm>
            <a:off x="0" y="18256"/>
            <a:ext cx="12192000" cy="1135296"/>
          </a:xfrm>
        </p:spPr>
        <p:txBody>
          <a:bodyPr>
            <a:noAutofit/>
          </a:bodyPr>
          <a:lstStyle/>
          <a:p>
            <a:pPr algn="ctr"/>
            <a:r>
              <a:rPr lang="en-GB" sz="3200" b="1" dirty="0">
                <a:effectLst>
                  <a:outerShdw blurRad="38100" dist="38100" dir="2700000" algn="tl">
                    <a:srgbClr val="000000">
                      <a:alpha val="43137"/>
                    </a:srgbClr>
                  </a:outerShdw>
                </a:effectLst>
              </a:rPr>
              <a:t>PESTLE Analysis of the Macro-Environmental Factors Contributing to the Complex Problem</a:t>
            </a:r>
            <a:endParaRPr lang="en-US" sz="1400" b="1" i="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B48B94CC-DD1A-41FA-B95F-9659AC8B6D60}"/>
              </a:ext>
            </a:extLst>
          </p:cNvPr>
          <p:cNvSpPr>
            <a:spLocks noGrp="1"/>
          </p:cNvSpPr>
          <p:nvPr>
            <p:ph idx="1"/>
          </p:nvPr>
        </p:nvSpPr>
        <p:spPr>
          <a:xfrm>
            <a:off x="0" y="1361390"/>
            <a:ext cx="6096000" cy="5478353"/>
          </a:xfrm>
        </p:spPr>
        <p:txBody>
          <a:bodyPr>
            <a:normAutofit fontScale="92500" lnSpcReduction="10000"/>
          </a:bodyPr>
          <a:lstStyle/>
          <a:p>
            <a:pPr algn="just"/>
            <a:r>
              <a:rPr lang="en-GB" sz="2800" dirty="0"/>
              <a:t>Employers and human resources departments are searching for fresh employees.</a:t>
            </a:r>
          </a:p>
          <a:p>
            <a:pPr algn="just"/>
            <a:r>
              <a:rPr lang="en-GB" sz="2800" dirty="0"/>
              <a:t>It's more complicated to maintain track on everyone when they're spread out across a larger area (Pan, Chen and Zhan, 2019).</a:t>
            </a:r>
          </a:p>
          <a:p>
            <a:pPr algn="just"/>
            <a:r>
              <a:rPr lang="en-GB" sz="2800" dirty="0"/>
              <a:t>Some organisations, nevertheless, do not effectively protect the rights of their workers, which contributes to worker strain.</a:t>
            </a:r>
          </a:p>
          <a:p>
            <a:pPr algn="just"/>
            <a:r>
              <a:rPr lang="en-GB" sz="2800" dirty="0"/>
              <a:t>Although the employer has access to a variety of data-gathering technologies.</a:t>
            </a:r>
          </a:p>
          <a:p>
            <a:pPr algn="just"/>
            <a:r>
              <a:rPr lang="en-GB" sz="2800" dirty="0"/>
              <a:t>Employers do background checks on all new hires as part of the verification process (Pan, Chen and Zhan, 2019).</a:t>
            </a:r>
            <a:endParaRPr lang="en-US" sz="2800" dirty="0"/>
          </a:p>
        </p:txBody>
      </p:sp>
      <p:pic>
        <p:nvPicPr>
          <p:cNvPr id="5" name="Picture 4">
            <a:extLst>
              <a:ext uri="{FF2B5EF4-FFF2-40B4-BE49-F238E27FC236}">
                <a16:creationId xmlns:a16="http://schemas.microsoft.com/office/drawing/2014/main" id="{CD7F26F0-E397-4842-9FAD-5773A91CAAE3}"/>
              </a:ext>
            </a:extLst>
          </p:cNvPr>
          <p:cNvPicPr>
            <a:picLocks noChangeAspect="1"/>
          </p:cNvPicPr>
          <p:nvPr/>
        </p:nvPicPr>
        <p:blipFill>
          <a:blip r:embed="rId3"/>
          <a:stretch>
            <a:fillRect/>
          </a:stretch>
        </p:blipFill>
        <p:spPr>
          <a:xfrm>
            <a:off x="6443002" y="1361390"/>
            <a:ext cx="5367997" cy="4940936"/>
          </a:xfrm>
          <a:prstGeom prst="roundRect">
            <a:avLst>
              <a:gd name="adj" fmla="val 8594"/>
            </a:avLst>
          </a:prstGeom>
          <a:solidFill>
            <a:srgbClr val="FFFFFF">
              <a:shade val="85000"/>
            </a:srgbClr>
          </a:solidFill>
          <a:ln>
            <a:solidFill>
              <a:schemeClr val="accent4"/>
            </a:solidFill>
          </a:ln>
          <a:effectLst>
            <a:reflection blurRad="12700" stA="38000" endPos="28000" dist="5000" dir="5400000" sy="-100000" algn="bl" rotWithShape="0"/>
          </a:effectLst>
        </p:spPr>
      </p:pic>
    </p:spTree>
    <p:extLst>
      <p:ext uri="{BB962C8B-B14F-4D97-AF65-F5344CB8AC3E}">
        <p14:creationId xmlns:p14="http://schemas.microsoft.com/office/powerpoint/2010/main" val="3010665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B378-F5D9-471C-8AE6-06F92B166ED2}"/>
              </a:ext>
            </a:extLst>
          </p:cNvPr>
          <p:cNvSpPr>
            <a:spLocks noGrp="1"/>
          </p:cNvSpPr>
          <p:nvPr>
            <p:ph type="title"/>
          </p:nvPr>
        </p:nvSpPr>
        <p:spPr>
          <a:xfrm>
            <a:off x="0" y="18256"/>
            <a:ext cx="12192000" cy="1036822"/>
          </a:xfrm>
        </p:spPr>
        <p:txBody>
          <a:bodyPr>
            <a:noAutofit/>
          </a:bodyPr>
          <a:lstStyle/>
          <a:p>
            <a:pPr algn="ctr"/>
            <a:r>
              <a:rPr lang="en-GB" sz="3200" b="1" dirty="0">
                <a:effectLst>
                  <a:outerShdw blurRad="38100" dist="38100" dir="2700000" algn="tl">
                    <a:srgbClr val="000000">
                      <a:alpha val="43137"/>
                    </a:srgbClr>
                  </a:outerShdw>
                </a:effectLst>
              </a:rPr>
              <a:t>Analysis of the Cause and Effect of the Complex Problem (Fishbone Analysis)</a:t>
            </a:r>
            <a:endParaRPr lang="en-US" sz="3200" b="1" dirty="0">
              <a:effectLst>
                <a:outerShdw blurRad="38100" dist="38100" dir="2700000" algn="tl">
                  <a:srgbClr val="000000">
                    <a:alpha val="43137"/>
                  </a:srgbClr>
                </a:outerShdw>
              </a:effectLst>
            </a:endParaRPr>
          </a:p>
        </p:txBody>
      </p:sp>
      <p:pic>
        <p:nvPicPr>
          <p:cNvPr id="5" name="Content Placeholder 4">
            <a:extLst>
              <a:ext uri="{FF2B5EF4-FFF2-40B4-BE49-F238E27FC236}">
                <a16:creationId xmlns:a16="http://schemas.microsoft.com/office/drawing/2014/main" id="{73241128-6493-4CB2-BDE5-F0813C746397}"/>
              </a:ext>
            </a:extLst>
          </p:cNvPr>
          <p:cNvPicPr>
            <a:picLocks noGrp="1" noChangeAspect="1"/>
          </p:cNvPicPr>
          <p:nvPr>
            <p:ph idx="1"/>
          </p:nvPr>
        </p:nvPicPr>
        <p:blipFill>
          <a:blip r:embed="rId3"/>
          <a:stretch>
            <a:fillRect/>
          </a:stretch>
        </p:blipFill>
        <p:spPr>
          <a:xfrm>
            <a:off x="281354" y="1294228"/>
            <a:ext cx="11577711" cy="5261317"/>
          </a:xfrm>
        </p:spPr>
      </p:pic>
      <p:sp>
        <p:nvSpPr>
          <p:cNvPr id="3" name="TextBox 2">
            <a:extLst>
              <a:ext uri="{FF2B5EF4-FFF2-40B4-BE49-F238E27FC236}">
                <a16:creationId xmlns:a16="http://schemas.microsoft.com/office/drawing/2014/main" id="{21258C4A-16E3-4292-A7DC-1F83E655A96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943053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CB5D65-9F0A-424D-B838-FDC33D88DEA0}"/>
              </a:ext>
            </a:extLst>
          </p:cNvPr>
          <p:cNvSpPr>
            <a:spLocks noGrp="1"/>
          </p:cNvSpPr>
          <p:nvPr>
            <p:ph type="title"/>
          </p:nvPr>
        </p:nvSpPr>
        <p:spPr>
          <a:xfrm>
            <a:off x="0" y="18255"/>
            <a:ext cx="12192000" cy="1008687"/>
          </a:xfrm>
        </p:spPr>
        <p:txBody>
          <a:bodyPr>
            <a:noAutofit/>
          </a:bodyPr>
          <a:lstStyle/>
          <a:p>
            <a:pPr algn="ctr"/>
            <a:r>
              <a:rPr lang="en-GB" sz="3200" b="1" dirty="0">
                <a:effectLst>
                  <a:outerShdw blurRad="38100" dist="38100" dir="2700000" algn="tl">
                    <a:srgbClr val="000000">
                      <a:alpha val="43137"/>
                    </a:srgbClr>
                  </a:outerShdw>
                </a:effectLst>
              </a:rPr>
              <a:t>Collection and Interpretation of Information to Solve a Problem</a:t>
            </a:r>
            <a:endParaRPr lang="en-US" sz="3200" dirty="0"/>
          </a:p>
        </p:txBody>
      </p:sp>
      <p:sp>
        <p:nvSpPr>
          <p:cNvPr id="7" name="Content Placeholder 6">
            <a:extLst>
              <a:ext uri="{FF2B5EF4-FFF2-40B4-BE49-F238E27FC236}">
                <a16:creationId xmlns:a16="http://schemas.microsoft.com/office/drawing/2014/main" id="{AF3D7A7B-52CC-4E31-81CF-759287D04864}"/>
              </a:ext>
            </a:extLst>
          </p:cNvPr>
          <p:cNvSpPr>
            <a:spLocks noGrp="1"/>
          </p:cNvSpPr>
          <p:nvPr>
            <p:ph idx="1"/>
          </p:nvPr>
        </p:nvSpPr>
        <p:spPr>
          <a:xfrm>
            <a:off x="0" y="1389525"/>
            <a:ext cx="6096000" cy="5450219"/>
          </a:xfrm>
        </p:spPr>
        <p:txBody>
          <a:bodyPr>
            <a:normAutofit fontScale="92500" lnSpcReduction="10000"/>
          </a:bodyPr>
          <a:lstStyle/>
          <a:p>
            <a:pPr algn="just"/>
            <a:r>
              <a:rPr lang="en-GB" sz="2800" dirty="0"/>
              <a:t>There are numerous approaches are available for efficiently solving a problem regarding the work-related stress within the workplace.</a:t>
            </a:r>
          </a:p>
          <a:p>
            <a:pPr algn="just"/>
            <a:r>
              <a:rPr lang="en-GB" sz="2800" dirty="0"/>
              <a:t>Improving communication system, provision of effective and resilient motivation to the employees, offering job flexibility for maintaining employee’s work life balance, etc. are the prominent for reducing the work-related stress.</a:t>
            </a:r>
          </a:p>
          <a:p>
            <a:pPr algn="just"/>
            <a:r>
              <a:rPr lang="en-GB" sz="2800" dirty="0"/>
              <a:t>Offering mental and physical health benefits, offer paid time-off, encouraging employees to take breaks, etc. are also the most significant aspect of developing the solution from the problem regarding work-related stress.</a:t>
            </a:r>
            <a:endParaRPr lang="en-US" sz="2800" dirty="0"/>
          </a:p>
        </p:txBody>
      </p:sp>
      <p:pic>
        <p:nvPicPr>
          <p:cNvPr id="9" name="Picture 8">
            <a:extLst>
              <a:ext uri="{FF2B5EF4-FFF2-40B4-BE49-F238E27FC236}">
                <a16:creationId xmlns:a16="http://schemas.microsoft.com/office/drawing/2014/main" id="{6707E4D7-BE0D-4CD7-AB15-4BD11E9AB9B2}"/>
              </a:ext>
            </a:extLst>
          </p:cNvPr>
          <p:cNvPicPr>
            <a:picLocks noChangeAspect="1"/>
          </p:cNvPicPr>
          <p:nvPr/>
        </p:nvPicPr>
        <p:blipFill>
          <a:blip r:embed="rId3"/>
          <a:stretch>
            <a:fillRect/>
          </a:stretch>
        </p:blipFill>
        <p:spPr>
          <a:xfrm>
            <a:off x="6386732" y="1389525"/>
            <a:ext cx="5456799" cy="5067546"/>
          </a:xfrm>
          <a:prstGeom prst="roundRect">
            <a:avLst>
              <a:gd name="adj" fmla="val 8594"/>
            </a:avLst>
          </a:prstGeom>
          <a:solidFill>
            <a:srgbClr val="FFFFFF">
              <a:shade val="85000"/>
            </a:srgbClr>
          </a:solidFill>
          <a:ln>
            <a:solidFill>
              <a:schemeClr val="accent4"/>
            </a:solidFill>
          </a:ln>
          <a:effectLst>
            <a:reflection blurRad="12700" stA="38000" endPos="28000" dist="5000" dir="5400000" sy="-100000" algn="bl" rotWithShape="0"/>
          </a:effectLst>
        </p:spPr>
      </p:pic>
    </p:spTree>
    <p:extLst>
      <p:ext uri="{BB962C8B-B14F-4D97-AF65-F5344CB8AC3E}">
        <p14:creationId xmlns:p14="http://schemas.microsoft.com/office/powerpoint/2010/main" val="3056936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F208-55F1-4D9F-8E12-96313B478BBA}"/>
              </a:ext>
            </a:extLst>
          </p:cNvPr>
          <p:cNvSpPr>
            <a:spLocks noGrp="1"/>
          </p:cNvSpPr>
          <p:nvPr>
            <p:ph type="title"/>
          </p:nvPr>
        </p:nvSpPr>
        <p:spPr>
          <a:xfrm>
            <a:off x="0" y="18255"/>
            <a:ext cx="12192000" cy="1079025"/>
          </a:xfrm>
        </p:spPr>
        <p:txBody>
          <a:bodyPr>
            <a:noAutofit/>
          </a:bodyPr>
          <a:lstStyle/>
          <a:p>
            <a:pPr algn="ctr"/>
            <a:r>
              <a:rPr lang="en-GB" sz="1800" b="1" dirty="0">
                <a:effectLst>
                  <a:outerShdw blurRad="38100" dist="38100" dir="2700000" algn="tl">
                    <a:srgbClr val="000000">
                      <a:alpha val="43137"/>
                    </a:srgbClr>
                  </a:outerShdw>
                </a:effectLst>
              </a:rPr>
              <a:t>Evaluation of Alternative Solutions to Work-Related Stress with an Aim of Choosing the Most Appropriate Solution among these Alternatives (Solution 1: Improving Communication)</a:t>
            </a:r>
            <a:endParaRPr lang="en-US" sz="18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2E7CA3F-5F65-4ED0-9151-CD7B1E45C737}"/>
              </a:ext>
            </a:extLst>
          </p:cNvPr>
          <p:cNvSpPr>
            <a:spLocks noGrp="1"/>
          </p:cNvSpPr>
          <p:nvPr>
            <p:ph idx="1"/>
          </p:nvPr>
        </p:nvSpPr>
        <p:spPr>
          <a:xfrm>
            <a:off x="0" y="1253331"/>
            <a:ext cx="6096000" cy="5586414"/>
          </a:xfrm>
        </p:spPr>
        <p:txBody>
          <a:bodyPr>
            <a:normAutofit fontScale="92500"/>
          </a:bodyPr>
          <a:lstStyle/>
          <a:p>
            <a:pPr algn="just"/>
            <a:r>
              <a:rPr lang="en-GB" sz="3200" dirty="0"/>
              <a:t>In order to effectively develop or improve the organisational communication system, the employer should utilise and implement some specific steps or initiatives within the organisational culture.</a:t>
            </a:r>
          </a:p>
          <a:p>
            <a:pPr algn="just"/>
            <a:r>
              <a:rPr lang="en-GB" sz="3200" dirty="0"/>
              <a:t>Generally, the employer should follow steps like “let others talk”, “don’t judge others”, “accept that they may disagree with the employer’s decision”, “ask open questions” and “show them the active listener attitude” (O'Connor </a:t>
            </a:r>
            <a:r>
              <a:rPr lang="en-GB" sz="3200" i="1" dirty="0"/>
              <a:t>et al</a:t>
            </a:r>
            <a:r>
              <a:rPr lang="en-GB" sz="3200" dirty="0"/>
              <a:t>., 2019).</a:t>
            </a:r>
          </a:p>
        </p:txBody>
      </p:sp>
      <p:pic>
        <p:nvPicPr>
          <p:cNvPr id="6" name="Picture 5">
            <a:extLst>
              <a:ext uri="{FF2B5EF4-FFF2-40B4-BE49-F238E27FC236}">
                <a16:creationId xmlns:a16="http://schemas.microsoft.com/office/drawing/2014/main" id="{13B57647-2407-456F-9B1D-5CD4CF5FA2CA}"/>
              </a:ext>
            </a:extLst>
          </p:cNvPr>
          <p:cNvPicPr>
            <a:picLocks noChangeAspect="1"/>
          </p:cNvPicPr>
          <p:nvPr/>
        </p:nvPicPr>
        <p:blipFill>
          <a:blip r:embed="rId3"/>
          <a:stretch>
            <a:fillRect/>
          </a:stretch>
        </p:blipFill>
        <p:spPr>
          <a:xfrm>
            <a:off x="6555545" y="1253331"/>
            <a:ext cx="5244904" cy="5020860"/>
          </a:xfrm>
          <a:prstGeom prst="roundRect">
            <a:avLst>
              <a:gd name="adj" fmla="val 8594"/>
            </a:avLst>
          </a:prstGeom>
          <a:solidFill>
            <a:srgbClr val="FFFFFF">
              <a:shade val="85000"/>
            </a:srgbClr>
          </a:solidFill>
          <a:ln>
            <a:solidFill>
              <a:schemeClr val="accent4"/>
            </a:solidFill>
          </a:ln>
          <a:effectLst>
            <a:reflection blurRad="12700" stA="38000" endPos="28000" dist="5000" dir="5400000" sy="-100000" algn="bl" rotWithShape="0"/>
          </a:effectLst>
        </p:spPr>
      </p:pic>
    </p:spTree>
    <p:extLst>
      <p:ext uri="{BB962C8B-B14F-4D97-AF65-F5344CB8AC3E}">
        <p14:creationId xmlns:p14="http://schemas.microsoft.com/office/powerpoint/2010/main" val="2462984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Woman standing tapping on a tablet computer">
            <a:extLst>
              <a:ext uri="{FF2B5EF4-FFF2-40B4-BE49-F238E27FC236}">
                <a16:creationId xmlns:a16="http://schemas.microsoft.com/office/drawing/2014/main" id="{143483E1-29E2-45DE-B3B4-A40FE0F391FD}"/>
              </a:ext>
            </a:extLst>
          </p:cNvPr>
          <p:cNvPicPr>
            <a:picLocks noGrp="1" noChangeAspect="1"/>
          </p:cNvPicPr>
          <p:nvPr>
            <p:ph type="pic" idx="1"/>
          </p:nvPr>
        </p:nvPicPr>
        <p:blipFill>
          <a:blip r:embed="rId3" cstate="screen">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46644F56-DEDD-4896-B10E-0EEE3E09A1CD}"/>
              </a:ext>
            </a:extLst>
          </p:cNvPr>
          <p:cNvSpPr>
            <a:spLocks noGrp="1"/>
          </p:cNvSpPr>
          <p:nvPr>
            <p:ph type="ctrTitle"/>
          </p:nvPr>
        </p:nvSpPr>
        <p:spPr/>
        <p:txBody>
          <a:bodyPr>
            <a:noAutofit/>
          </a:bodyPr>
          <a:lstStyle/>
          <a:p>
            <a:r>
              <a:rPr lang="en-GB" sz="1400" b="1" dirty="0">
                <a:effectLst>
                  <a:outerShdw blurRad="38100" dist="38100" dir="2700000" algn="tl">
                    <a:srgbClr val="000000">
                      <a:alpha val="43137"/>
                    </a:srgbClr>
                  </a:outerShdw>
                </a:effectLst>
              </a:rPr>
              <a:t>Evaluation of Alternative Solutions to Work-Related Stress with an Aim of Choosing the Most Appropriate Solution among these Alternatives (Solution 2: Providing Motivation)</a:t>
            </a:r>
            <a:endParaRPr lang="en-US" sz="1400" b="1" dirty="0">
              <a:effectLst>
                <a:outerShdw blurRad="38100" dist="38100" dir="2700000" algn="tl">
                  <a:srgbClr val="000000">
                    <a:alpha val="43137"/>
                  </a:srgbClr>
                </a:outerShdw>
              </a:effectLst>
            </a:endParaRPr>
          </a:p>
        </p:txBody>
      </p:sp>
      <p:sp>
        <p:nvSpPr>
          <p:cNvPr id="4" name="Content Placeholder 3">
            <a:extLst>
              <a:ext uri="{FF2B5EF4-FFF2-40B4-BE49-F238E27FC236}">
                <a16:creationId xmlns:a16="http://schemas.microsoft.com/office/drawing/2014/main" id="{F78BEF1C-FBF3-42C3-9B85-62E772D0095C}"/>
              </a:ext>
            </a:extLst>
          </p:cNvPr>
          <p:cNvSpPr>
            <a:spLocks noGrp="1"/>
          </p:cNvSpPr>
          <p:nvPr>
            <p:ph sz="quarter" idx="10"/>
          </p:nvPr>
        </p:nvSpPr>
        <p:spPr>
          <a:xfrm>
            <a:off x="5359300" y="2794552"/>
            <a:ext cx="6479900" cy="3577448"/>
          </a:xfrm>
        </p:spPr>
        <p:txBody>
          <a:bodyPr>
            <a:normAutofit/>
          </a:bodyPr>
          <a:lstStyle/>
          <a:p>
            <a:pPr algn="just"/>
            <a:r>
              <a:rPr lang="en-GB" sz="2800" dirty="0"/>
              <a:t>In order to provide sufficient motivation to the employees, the employer should provide extra bonuses or pay for overtime work, offer rewards or trips for their high performance within the organisational culture (</a:t>
            </a:r>
            <a:r>
              <a:rPr lang="en-GB" sz="2800" dirty="0" err="1"/>
              <a:t>Ardeshir</a:t>
            </a:r>
            <a:r>
              <a:rPr lang="en-GB" sz="2800" dirty="0"/>
              <a:t> and </a:t>
            </a:r>
            <a:r>
              <a:rPr lang="en-GB" sz="2800" dirty="0" err="1"/>
              <a:t>Mohajeri</a:t>
            </a:r>
            <a:r>
              <a:rPr lang="en-GB" sz="2800" dirty="0"/>
              <a:t>, 2018).</a:t>
            </a:r>
            <a:endParaRPr lang="en-US" sz="2800" dirty="0"/>
          </a:p>
        </p:txBody>
      </p:sp>
      <p:sp>
        <p:nvSpPr>
          <p:cNvPr id="6" name="Rectangle 5">
            <a:extLst>
              <a:ext uri="{FF2B5EF4-FFF2-40B4-BE49-F238E27FC236}">
                <a16:creationId xmlns:a16="http://schemas.microsoft.com/office/drawing/2014/main" id="{1DEAD65D-A8B1-437F-81CC-91F3A14F62C6}"/>
              </a:ext>
              <a:ext uri="{C183D7F6-B498-43B3-948B-1728B52AA6E4}">
                <adec:decorative xmlns:adec="http://schemas.microsoft.com/office/drawing/2017/decorative" val="1"/>
              </a:ext>
            </a:extLst>
          </p:cNvPr>
          <p:cNvSpPr/>
          <p:nvPr/>
        </p:nvSpPr>
        <p:spPr>
          <a:xfrm>
            <a:off x="5359400" y="6372000"/>
            <a:ext cx="648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4684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0471-E093-4A79-A6BE-2FA65C60684E}"/>
              </a:ext>
            </a:extLst>
          </p:cNvPr>
          <p:cNvSpPr>
            <a:spLocks noGrp="1"/>
          </p:cNvSpPr>
          <p:nvPr>
            <p:ph type="title"/>
          </p:nvPr>
        </p:nvSpPr>
        <p:spPr>
          <a:xfrm>
            <a:off x="0" y="18256"/>
            <a:ext cx="12192000" cy="1050890"/>
          </a:xfrm>
        </p:spPr>
        <p:txBody>
          <a:bodyPr>
            <a:noAutofit/>
          </a:bodyPr>
          <a:lstStyle/>
          <a:p>
            <a:pPr algn="ctr"/>
            <a:r>
              <a:rPr lang="en-GB" sz="1800" b="1" dirty="0">
                <a:effectLst>
                  <a:outerShdw blurRad="38100" dist="38100" dir="2700000" algn="tl">
                    <a:srgbClr val="000000">
                      <a:alpha val="43137"/>
                    </a:srgbClr>
                  </a:outerShdw>
                </a:effectLst>
              </a:rPr>
              <a:t>Evaluation of Alternative Solutions to Work-Related Stress with an Aim of Choosing the Most Appropriate Solution among these Alternatives (Solution 3: Offering Job Flexibility)</a:t>
            </a:r>
            <a:endParaRPr lang="en-US" sz="1800" b="1" dirty="0">
              <a:effectLst>
                <a:outerShdw blurRad="38100" dist="38100" dir="2700000" algn="tl">
                  <a:srgbClr val="000000">
                    <a:alpha val="43137"/>
                  </a:srgbClr>
                </a:outerShdw>
              </a:effectLst>
            </a:endParaRPr>
          </a:p>
        </p:txBody>
      </p:sp>
      <p:sp>
        <p:nvSpPr>
          <p:cNvPr id="4" name="Content Placeholder 3">
            <a:extLst>
              <a:ext uri="{FF2B5EF4-FFF2-40B4-BE49-F238E27FC236}">
                <a16:creationId xmlns:a16="http://schemas.microsoft.com/office/drawing/2014/main" id="{B8558D17-1687-422A-BA3E-DAF4BE7EDCEB}"/>
              </a:ext>
            </a:extLst>
          </p:cNvPr>
          <p:cNvSpPr>
            <a:spLocks noGrp="1"/>
          </p:cNvSpPr>
          <p:nvPr>
            <p:ph idx="1"/>
          </p:nvPr>
        </p:nvSpPr>
        <p:spPr>
          <a:xfrm>
            <a:off x="0" y="1069146"/>
            <a:ext cx="6096000" cy="5770598"/>
          </a:xfrm>
        </p:spPr>
        <p:txBody>
          <a:bodyPr>
            <a:normAutofit fontScale="92500" lnSpcReduction="10000"/>
          </a:bodyPr>
          <a:lstStyle/>
          <a:p>
            <a:pPr algn="just"/>
            <a:r>
              <a:rPr lang="en-GB" sz="4400" dirty="0"/>
              <a:t>Moreover, providing job flexibility to the employees help to maintain their both personal and professional life effectively (O'Connor </a:t>
            </a:r>
            <a:r>
              <a:rPr lang="en-GB" sz="4400" i="1" dirty="0"/>
              <a:t>et al</a:t>
            </a:r>
            <a:r>
              <a:rPr lang="en-GB" sz="4400" dirty="0"/>
              <a:t>., 2019).</a:t>
            </a:r>
          </a:p>
          <a:p>
            <a:pPr algn="just"/>
            <a:r>
              <a:rPr lang="en-GB" sz="4400" dirty="0"/>
              <a:t>Through this, they can proficiently get resilient encouragement towards their organisational job practices.</a:t>
            </a:r>
            <a:endParaRPr lang="en-US" sz="4400" dirty="0"/>
          </a:p>
        </p:txBody>
      </p:sp>
      <p:pic>
        <p:nvPicPr>
          <p:cNvPr id="6" name="Picture 5">
            <a:extLst>
              <a:ext uri="{FF2B5EF4-FFF2-40B4-BE49-F238E27FC236}">
                <a16:creationId xmlns:a16="http://schemas.microsoft.com/office/drawing/2014/main" id="{6D87F7F5-99C7-49C2-AAB9-B268468E3DC6}"/>
              </a:ext>
            </a:extLst>
          </p:cNvPr>
          <p:cNvPicPr>
            <a:picLocks noChangeAspect="1"/>
          </p:cNvPicPr>
          <p:nvPr/>
        </p:nvPicPr>
        <p:blipFill>
          <a:blip r:embed="rId3"/>
          <a:stretch>
            <a:fillRect/>
          </a:stretch>
        </p:blipFill>
        <p:spPr>
          <a:xfrm>
            <a:off x="6710290" y="1069146"/>
            <a:ext cx="5099612" cy="5233180"/>
          </a:xfrm>
          <a:prstGeom prst="roundRect">
            <a:avLst>
              <a:gd name="adj" fmla="val 8594"/>
            </a:avLst>
          </a:prstGeom>
          <a:solidFill>
            <a:srgbClr val="FFFFFF">
              <a:shade val="85000"/>
            </a:srgbClr>
          </a:solidFill>
          <a:ln>
            <a:solidFill>
              <a:schemeClr val="accent4"/>
            </a:solidFill>
          </a:ln>
          <a:effectLst>
            <a:reflection blurRad="12700" stA="38000" endPos="28000" dist="5000" dir="5400000" sy="-100000" algn="bl" rotWithShape="0"/>
          </a:effectLst>
        </p:spPr>
      </p:pic>
    </p:spTree>
    <p:extLst>
      <p:ext uri="{BB962C8B-B14F-4D97-AF65-F5344CB8AC3E}">
        <p14:creationId xmlns:p14="http://schemas.microsoft.com/office/powerpoint/2010/main" val="1289817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6354A-F23D-4AEC-8D25-0F8C8A9B3194}"/>
              </a:ext>
            </a:extLst>
          </p:cNvPr>
          <p:cNvSpPr>
            <a:spLocks noGrp="1"/>
          </p:cNvSpPr>
          <p:nvPr>
            <p:ph type="title"/>
          </p:nvPr>
        </p:nvSpPr>
        <p:spPr>
          <a:xfrm>
            <a:off x="0" y="18255"/>
            <a:ext cx="12192000" cy="1079025"/>
          </a:xfrm>
        </p:spPr>
        <p:txBody>
          <a:bodyPr>
            <a:noAutofit/>
          </a:bodyPr>
          <a:lstStyle/>
          <a:p>
            <a:pPr lvl="0" algn="ctr">
              <a:lnSpc>
                <a:spcPct val="100000"/>
              </a:lnSpc>
              <a:spcBef>
                <a:spcPts val="0"/>
              </a:spcBef>
              <a:defRPr/>
            </a:pPr>
            <a:r>
              <a:rPr lang="en-GB" sz="3200" b="1" dirty="0">
                <a:effectLst>
                  <a:outerShdw blurRad="38100" dist="38100" dir="2700000" algn="tl">
                    <a:srgbClr val="000000">
                      <a:alpha val="43137"/>
                    </a:srgbClr>
                  </a:outerShdw>
                </a:effectLst>
              </a:rPr>
              <a:t>Evaluation of the Options to Make a Decision</a:t>
            </a:r>
            <a:r>
              <a:rPr lang="en-US" sz="3200" b="1" dirty="0">
                <a:effectLst>
                  <a:outerShdw blurRad="38100" dist="38100" dir="2700000" algn="tl">
                    <a:srgbClr val="000000">
                      <a:alpha val="43137"/>
                    </a:srgbClr>
                  </a:outerShdw>
                </a:effectLst>
              </a:rPr>
              <a:t> (GRID Analysis)</a:t>
            </a:r>
          </a:p>
        </p:txBody>
      </p:sp>
      <p:graphicFrame>
        <p:nvGraphicFramePr>
          <p:cNvPr id="5" name="Content Placeholder 4">
            <a:extLst>
              <a:ext uri="{FF2B5EF4-FFF2-40B4-BE49-F238E27FC236}">
                <a16:creationId xmlns:a16="http://schemas.microsoft.com/office/drawing/2014/main" id="{DD320BC8-F7A9-44BE-A996-81E14C618CB2}"/>
              </a:ext>
            </a:extLst>
          </p:cNvPr>
          <p:cNvGraphicFramePr>
            <a:graphicFrameLocks noGrp="1"/>
          </p:cNvGraphicFramePr>
          <p:nvPr>
            <p:ph idx="1"/>
            <p:extLst>
              <p:ext uri="{D42A27DB-BD31-4B8C-83A1-F6EECF244321}">
                <p14:modId xmlns:p14="http://schemas.microsoft.com/office/powerpoint/2010/main" val="1986058044"/>
              </p:ext>
            </p:extLst>
          </p:nvPr>
        </p:nvGraphicFramePr>
        <p:xfrm>
          <a:off x="0" y="1097280"/>
          <a:ext cx="6096000" cy="5816797"/>
        </p:xfrm>
        <a:graphic>
          <a:graphicData uri="http://schemas.openxmlformats.org/drawingml/2006/table">
            <a:tbl>
              <a:tblPr firstRow="1" firstCol="1" bandRow="1">
                <a:tableStyleId>{5C22544A-7EE6-4342-B048-85BDC9FD1C3A}</a:tableStyleId>
              </a:tblPr>
              <a:tblGrid>
                <a:gridCol w="1523674">
                  <a:extLst>
                    <a:ext uri="{9D8B030D-6E8A-4147-A177-3AD203B41FA5}">
                      <a16:colId xmlns:a16="http://schemas.microsoft.com/office/drawing/2014/main" val="2577694264"/>
                    </a:ext>
                  </a:extLst>
                </a:gridCol>
                <a:gridCol w="1523674">
                  <a:extLst>
                    <a:ext uri="{9D8B030D-6E8A-4147-A177-3AD203B41FA5}">
                      <a16:colId xmlns:a16="http://schemas.microsoft.com/office/drawing/2014/main" val="3725535109"/>
                    </a:ext>
                  </a:extLst>
                </a:gridCol>
                <a:gridCol w="1524326">
                  <a:extLst>
                    <a:ext uri="{9D8B030D-6E8A-4147-A177-3AD203B41FA5}">
                      <a16:colId xmlns:a16="http://schemas.microsoft.com/office/drawing/2014/main" val="1457686887"/>
                    </a:ext>
                  </a:extLst>
                </a:gridCol>
                <a:gridCol w="1524326">
                  <a:extLst>
                    <a:ext uri="{9D8B030D-6E8A-4147-A177-3AD203B41FA5}">
                      <a16:colId xmlns:a16="http://schemas.microsoft.com/office/drawing/2014/main" val="4052311159"/>
                    </a:ext>
                  </a:extLst>
                </a:gridCol>
              </a:tblGrid>
              <a:tr h="602126">
                <a:tc>
                  <a:txBody>
                    <a:bodyPr/>
                    <a:lstStyle/>
                    <a:p>
                      <a:pPr marL="0" marR="0" algn="ctr">
                        <a:lnSpc>
                          <a:spcPct val="150000"/>
                        </a:lnSpc>
                        <a:spcBef>
                          <a:spcPts val="0"/>
                        </a:spcBef>
                        <a:spcAft>
                          <a:spcPts val="0"/>
                        </a:spcAft>
                      </a:pPr>
                      <a:r>
                        <a:rPr lang="en-GB" sz="1400" dirty="0">
                          <a:effectLst/>
                        </a:rPr>
                        <a:t>Factors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a:effectLst/>
                        </a:rPr>
                        <a:t>Cost</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a:effectLst/>
                        </a:rPr>
                        <a:t>Time Effective</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a:effectLst/>
                        </a:rPr>
                        <a:t>Operational Efficiency</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69137791"/>
                  </a:ext>
                </a:extLst>
              </a:tr>
              <a:tr h="481355">
                <a:tc>
                  <a:txBody>
                    <a:bodyPr/>
                    <a:lstStyle/>
                    <a:p>
                      <a:pPr marL="0" marR="0" algn="ctr">
                        <a:lnSpc>
                          <a:spcPct val="150000"/>
                        </a:lnSpc>
                        <a:spcBef>
                          <a:spcPts val="0"/>
                        </a:spcBef>
                        <a:spcAft>
                          <a:spcPts val="0"/>
                        </a:spcAft>
                      </a:pPr>
                      <a:r>
                        <a:rPr lang="en-GB" sz="1400" b="1" dirty="0">
                          <a:effectLst/>
                        </a:rPr>
                        <a:t>Weightage</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400" b="1" dirty="0">
                          <a:effectLst/>
                        </a:rPr>
                        <a:t>10</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400" b="1" dirty="0">
                          <a:effectLst/>
                        </a:rPr>
                        <a:t>8</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400" b="1">
                          <a:effectLst/>
                        </a:rPr>
                        <a:t>9</a:t>
                      </a:r>
                      <a:endParaRPr lang="en-US" sz="28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57696786"/>
                  </a:ext>
                </a:extLst>
              </a:tr>
              <a:tr h="1685352">
                <a:tc>
                  <a:txBody>
                    <a:bodyPr/>
                    <a:lstStyle/>
                    <a:p>
                      <a:pPr marL="0" marR="0" algn="ctr">
                        <a:lnSpc>
                          <a:spcPct val="150000"/>
                        </a:lnSpc>
                        <a:spcBef>
                          <a:spcPts val="0"/>
                        </a:spcBef>
                        <a:spcAft>
                          <a:spcPts val="0"/>
                        </a:spcAft>
                      </a:pPr>
                      <a:r>
                        <a:rPr lang="en-GB" sz="1400" b="1" dirty="0">
                          <a:effectLst/>
                        </a:rPr>
                        <a:t>Arranging Motivational Programs or Campaigns</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400" b="1" dirty="0">
                          <a:effectLst/>
                        </a:rPr>
                        <a:t>8</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400" b="1" dirty="0">
                          <a:effectLst/>
                        </a:rPr>
                        <a:t>7</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400" b="1" dirty="0">
                          <a:effectLst/>
                        </a:rPr>
                        <a:t>8</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88150202"/>
                  </a:ext>
                </a:extLst>
              </a:tr>
              <a:tr h="2152509">
                <a:tc>
                  <a:txBody>
                    <a:bodyPr/>
                    <a:lstStyle/>
                    <a:p>
                      <a:pPr marL="0" marR="0" algn="ctr">
                        <a:lnSpc>
                          <a:spcPct val="150000"/>
                        </a:lnSpc>
                        <a:spcBef>
                          <a:spcPts val="0"/>
                        </a:spcBef>
                        <a:spcAft>
                          <a:spcPts val="0"/>
                        </a:spcAft>
                      </a:pPr>
                      <a:r>
                        <a:rPr lang="en-GB" sz="1400" b="1">
                          <a:effectLst/>
                        </a:rPr>
                        <a:t>Utilisation of Advance Technological Features for Communication and for Easy to Work</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400" b="1" dirty="0">
                          <a:effectLst/>
                        </a:rPr>
                        <a:t>9</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400" b="1" dirty="0">
                          <a:effectLst/>
                        </a:rPr>
                        <a:t>6</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400" b="1" dirty="0">
                          <a:effectLst/>
                        </a:rPr>
                        <a:t>6</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33465606"/>
                  </a:ext>
                </a:extLst>
              </a:tr>
              <a:tr h="821125">
                <a:tc>
                  <a:txBody>
                    <a:bodyPr/>
                    <a:lstStyle/>
                    <a:p>
                      <a:pPr marL="0" marR="0" algn="ctr">
                        <a:lnSpc>
                          <a:spcPct val="150000"/>
                        </a:lnSpc>
                        <a:spcBef>
                          <a:spcPts val="0"/>
                        </a:spcBef>
                        <a:spcAft>
                          <a:spcPts val="0"/>
                        </a:spcAft>
                      </a:pPr>
                      <a:r>
                        <a:rPr lang="en-GB" sz="1400" b="1">
                          <a:effectLst/>
                        </a:rPr>
                        <a:t>Providing Compensation</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400" b="1">
                          <a:effectLst/>
                        </a:rPr>
                        <a:t>6</a:t>
                      </a:r>
                      <a:endParaRPr lang="en-US" sz="28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400" b="1">
                          <a:effectLst/>
                        </a:rPr>
                        <a:t>4</a:t>
                      </a:r>
                      <a:endParaRPr lang="en-US" sz="28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400" b="1" dirty="0">
                          <a:effectLst/>
                        </a:rPr>
                        <a:t>7</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88861462"/>
                  </a:ext>
                </a:extLst>
              </a:tr>
            </a:tbl>
          </a:graphicData>
        </a:graphic>
      </p:graphicFrame>
      <mc:AlternateContent xmlns:mc="http://schemas.openxmlformats.org/markup-compatibility/2006" xmlns:a14="http://schemas.microsoft.com/office/drawing/2010/main">
        <mc:Choice Requires="a14">
          <p:graphicFrame>
            <p:nvGraphicFramePr>
              <p:cNvPr id="6" name="Table 5">
                <a:extLst>
                  <a:ext uri="{FF2B5EF4-FFF2-40B4-BE49-F238E27FC236}">
                    <a16:creationId xmlns:a16="http://schemas.microsoft.com/office/drawing/2014/main" id="{D313311E-741D-412B-B2E3-1BD2058F5316}"/>
                  </a:ext>
                </a:extLst>
              </p:cNvPr>
              <p:cNvGraphicFramePr>
                <a:graphicFrameLocks noGrp="1"/>
              </p:cNvGraphicFramePr>
              <p:nvPr>
                <p:extLst>
                  <p:ext uri="{D42A27DB-BD31-4B8C-83A1-F6EECF244321}">
                    <p14:modId xmlns:p14="http://schemas.microsoft.com/office/powerpoint/2010/main" val="573616652"/>
                  </p:ext>
                </p:extLst>
              </p:nvPr>
            </p:nvGraphicFramePr>
            <p:xfrm>
              <a:off x="6096000" y="1097279"/>
              <a:ext cx="6096000" cy="5847743"/>
            </p:xfrm>
            <a:graphic>
              <a:graphicData uri="http://schemas.openxmlformats.org/drawingml/2006/table">
                <a:tbl>
                  <a:tblPr firstRow="1" firstCol="1" bandRow="1">
                    <a:tableStyleId>{5C22544A-7EE6-4342-B048-85BDC9FD1C3A}</a:tableStyleId>
                  </a:tblPr>
                  <a:tblGrid>
                    <a:gridCol w="1225068">
                      <a:extLst>
                        <a:ext uri="{9D8B030D-6E8A-4147-A177-3AD203B41FA5}">
                          <a16:colId xmlns:a16="http://schemas.microsoft.com/office/drawing/2014/main" val="2456194331"/>
                        </a:ext>
                      </a:extLst>
                    </a:gridCol>
                    <a:gridCol w="1217244">
                      <a:extLst>
                        <a:ext uri="{9D8B030D-6E8A-4147-A177-3AD203B41FA5}">
                          <a16:colId xmlns:a16="http://schemas.microsoft.com/office/drawing/2014/main" val="3037139580"/>
                        </a:ext>
                      </a:extLst>
                    </a:gridCol>
                    <a:gridCol w="1217896">
                      <a:extLst>
                        <a:ext uri="{9D8B030D-6E8A-4147-A177-3AD203B41FA5}">
                          <a16:colId xmlns:a16="http://schemas.microsoft.com/office/drawing/2014/main" val="3279462997"/>
                        </a:ext>
                      </a:extLst>
                    </a:gridCol>
                    <a:gridCol w="1218548">
                      <a:extLst>
                        <a:ext uri="{9D8B030D-6E8A-4147-A177-3AD203B41FA5}">
                          <a16:colId xmlns:a16="http://schemas.microsoft.com/office/drawing/2014/main" val="757553049"/>
                        </a:ext>
                      </a:extLst>
                    </a:gridCol>
                    <a:gridCol w="1217244">
                      <a:extLst>
                        <a:ext uri="{9D8B030D-6E8A-4147-A177-3AD203B41FA5}">
                          <a16:colId xmlns:a16="http://schemas.microsoft.com/office/drawing/2014/main" val="3262556464"/>
                        </a:ext>
                      </a:extLst>
                    </a:gridCol>
                  </a:tblGrid>
                  <a:tr h="702685">
                    <a:tc>
                      <a:txBody>
                        <a:bodyPr/>
                        <a:lstStyle/>
                        <a:p>
                          <a:pPr marL="0" marR="0" algn="ctr">
                            <a:lnSpc>
                              <a:spcPct val="150000"/>
                            </a:lnSpc>
                            <a:spcBef>
                              <a:spcPts val="0"/>
                            </a:spcBef>
                            <a:spcAft>
                              <a:spcPts val="0"/>
                            </a:spcAft>
                          </a:pPr>
                          <a:r>
                            <a:rPr lang="en-GB" sz="1100">
                              <a:effectLst/>
                            </a:rPr>
                            <a:t>Factors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100">
                              <a:effectLst/>
                            </a:rPr>
                            <a:t>Cost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100">
                              <a:effectLst/>
                            </a:rPr>
                            <a:t>Time Effective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100">
                              <a:effectLst/>
                            </a:rPr>
                            <a:t>Operational Efficiency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rowSpan="2">
                      <a:txBody>
                        <a:bodyPr/>
                        <a:lstStyle/>
                        <a:p>
                          <a:pPr marL="0" marR="0" algn="ctr">
                            <a:lnSpc>
                              <a:spcPct val="150000"/>
                            </a:lnSpc>
                            <a:spcBef>
                              <a:spcPts val="0"/>
                            </a:spcBef>
                            <a:spcAft>
                              <a:spcPts val="0"/>
                            </a:spcAft>
                          </a:pPr>
                          <a:r>
                            <a:rPr lang="en-GB" sz="1100">
                              <a:effectLst/>
                            </a:rPr>
                            <a:t>Total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36115150"/>
                      </a:ext>
                    </a:extLst>
                  </a:tr>
                  <a:tr h="401597">
                    <a:tc>
                      <a:txBody>
                        <a:bodyPr/>
                        <a:lstStyle/>
                        <a:p>
                          <a:pPr marL="0" marR="0" algn="ctr">
                            <a:lnSpc>
                              <a:spcPct val="150000"/>
                            </a:lnSpc>
                            <a:spcBef>
                              <a:spcPts val="0"/>
                            </a:spcBef>
                            <a:spcAft>
                              <a:spcPts val="0"/>
                            </a:spcAft>
                          </a:pPr>
                          <a:r>
                            <a:rPr lang="en-GB" sz="1100">
                              <a:effectLst/>
                            </a:rPr>
                            <a:t>Weightage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000" b="1" dirty="0">
                              <a:effectLst/>
                            </a:rPr>
                            <a:t>10</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8</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9</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vMerge="1">
                      <a:txBody>
                        <a:bodyPr/>
                        <a:lstStyle/>
                        <a:p>
                          <a:endParaRPr lang="en-US"/>
                        </a:p>
                      </a:txBody>
                      <a:tcPr/>
                    </a:tc>
                    <a:extLst>
                      <a:ext uri="{0D108BD9-81ED-4DB2-BD59-A6C34878D82A}">
                        <a16:rowId xmlns:a16="http://schemas.microsoft.com/office/drawing/2014/main" val="2806888869"/>
                      </a:ext>
                    </a:extLst>
                  </a:tr>
                  <a:tr h="1405371">
                    <a:tc>
                      <a:txBody>
                        <a:bodyPr/>
                        <a:lstStyle/>
                        <a:p>
                          <a:pPr marL="0" marR="0" algn="ctr">
                            <a:lnSpc>
                              <a:spcPct val="150000"/>
                            </a:lnSpc>
                            <a:spcBef>
                              <a:spcPts val="0"/>
                            </a:spcBef>
                            <a:spcAft>
                              <a:spcPts val="0"/>
                            </a:spcAft>
                          </a:pPr>
                          <a:r>
                            <a:rPr lang="en-GB" sz="1100">
                              <a:effectLst/>
                            </a:rPr>
                            <a:t>Arranging Motivation Programs or Campaign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000" b="1" dirty="0">
                              <a:effectLst/>
                            </a:rPr>
                            <a:t>8</a:t>
                          </a:r>
                          <a14:m>
                            <m:oMath xmlns:m="http://schemas.openxmlformats.org/officeDocument/2006/math">
                              <m:r>
                                <a:rPr lang="en-GB" sz="2000" b="1" smtClean="0">
                                  <a:effectLst/>
                                  <a:latin typeface="Cambria Math" panose="02040503050406030204" pitchFamily="18" charset="0"/>
                                </a:rPr>
                                <m:t> ×</m:t>
                              </m:r>
                              <m:r>
                                <a:rPr lang="en-GB" sz="2000" b="1" smtClean="0">
                                  <a:effectLst/>
                                  <a:latin typeface="Cambria Math" panose="02040503050406030204" pitchFamily="18" charset="0"/>
                                </a:rPr>
                                <m:t>𝟏𝟎</m:t>
                              </m:r>
                              <m:r>
                                <a:rPr lang="en-GB" sz="2000" b="1" smtClean="0">
                                  <a:effectLst/>
                                  <a:latin typeface="Cambria Math" panose="02040503050406030204" pitchFamily="18" charset="0"/>
                                </a:rPr>
                                <m:t>=</m:t>
                              </m:r>
                              <m:r>
                                <a:rPr lang="en-GB" sz="2000" b="1" smtClean="0">
                                  <a:effectLst/>
                                  <a:latin typeface="Cambria Math" panose="02040503050406030204" pitchFamily="18" charset="0"/>
                                </a:rPr>
                                <m:t>𝟖𝟎</m:t>
                              </m:r>
                            </m:oMath>
                          </a14:m>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7 </a:t>
                          </a:r>
                          <a14:m>
                            <m:oMath xmlns:m="http://schemas.openxmlformats.org/officeDocument/2006/math">
                              <m:r>
                                <a:rPr lang="en-GB" sz="2000" b="1" smtClean="0">
                                  <a:effectLst/>
                                  <a:latin typeface="Cambria Math" panose="02040503050406030204" pitchFamily="18" charset="0"/>
                                </a:rPr>
                                <m:t>× </m:t>
                              </m:r>
                            </m:oMath>
                          </a14:m>
                          <a:r>
                            <a:rPr lang="en-GB" sz="2000" b="1" dirty="0">
                              <a:effectLst/>
                            </a:rPr>
                            <a:t>8 = 56</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a:effectLst/>
                            </a:rPr>
                            <a:t>8 </a:t>
                          </a:r>
                          <a14:m>
                            <m:oMath xmlns:m="http://schemas.openxmlformats.org/officeDocument/2006/math">
                              <m:r>
                                <a:rPr lang="en-GB" sz="2000" b="1" smtClean="0">
                                  <a:effectLst/>
                                  <a:latin typeface="Cambria Math" panose="02040503050406030204" pitchFamily="18" charset="0"/>
                                </a:rPr>
                                <m:t>× </m:t>
                              </m:r>
                            </m:oMath>
                          </a14:m>
                          <a:r>
                            <a:rPr lang="en-GB" sz="2000" b="1">
                              <a:effectLst/>
                            </a:rPr>
                            <a:t>9 = 72</a:t>
                          </a:r>
                          <a:endParaRPr lang="en-US" sz="2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a:effectLst/>
                            </a:rPr>
                            <a:t>208</a:t>
                          </a:r>
                          <a:endParaRPr lang="en-US" sz="2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96417333"/>
                      </a:ext>
                    </a:extLst>
                  </a:tr>
                  <a:tr h="2459399">
                    <a:tc>
                      <a:txBody>
                        <a:bodyPr/>
                        <a:lstStyle/>
                        <a:p>
                          <a:pPr marL="0" marR="0" algn="ctr">
                            <a:lnSpc>
                              <a:spcPct val="150000"/>
                            </a:lnSpc>
                            <a:spcBef>
                              <a:spcPts val="0"/>
                            </a:spcBef>
                            <a:spcAft>
                              <a:spcPts val="0"/>
                            </a:spcAft>
                          </a:pPr>
                          <a:r>
                            <a:rPr lang="en-GB" sz="1100">
                              <a:effectLst/>
                            </a:rPr>
                            <a:t>Utilisation of Advance Technological Features for Communication and for Easy to Work</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000" b="1" dirty="0">
                              <a:effectLst/>
                            </a:rPr>
                            <a:t>9</a:t>
                          </a:r>
                          <a14:m>
                            <m:oMath xmlns:m="http://schemas.openxmlformats.org/officeDocument/2006/math">
                              <m:r>
                                <a:rPr lang="en-GB" sz="2000" b="1" smtClean="0">
                                  <a:effectLst/>
                                  <a:latin typeface="Cambria Math" panose="02040503050406030204" pitchFamily="18" charset="0"/>
                                </a:rPr>
                                <m:t> ×</m:t>
                              </m:r>
                            </m:oMath>
                          </a14:m>
                          <a:r>
                            <a:rPr lang="en-GB" sz="2000" b="1" dirty="0">
                              <a:effectLst/>
                            </a:rPr>
                            <a:t> 10 = 90</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6 </a:t>
                          </a:r>
                          <a14:m>
                            <m:oMath xmlns:m="http://schemas.openxmlformats.org/officeDocument/2006/math">
                              <m:r>
                                <a:rPr lang="en-GB" sz="2000" b="1" smtClean="0">
                                  <a:effectLst/>
                                  <a:latin typeface="Cambria Math" panose="02040503050406030204" pitchFamily="18" charset="0"/>
                                </a:rPr>
                                <m:t>× </m:t>
                              </m:r>
                            </m:oMath>
                          </a14:m>
                          <a:r>
                            <a:rPr lang="en-GB" sz="2000" b="1" dirty="0">
                              <a:effectLst/>
                            </a:rPr>
                            <a:t>8 = 48</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6 </a:t>
                          </a:r>
                          <a14:m>
                            <m:oMath xmlns:m="http://schemas.openxmlformats.org/officeDocument/2006/math">
                              <m:r>
                                <a:rPr lang="en-GB" sz="2000" b="1" smtClean="0">
                                  <a:effectLst/>
                                  <a:latin typeface="Cambria Math" panose="02040503050406030204" pitchFamily="18" charset="0"/>
                                </a:rPr>
                                <m:t>× </m:t>
                              </m:r>
                            </m:oMath>
                          </a14:m>
                          <a:r>
                            <a:rPr lang="en-GB" sz="2000" b="1" dirty="0">
                              <a:effectLst/>
                            </a:rPr>
                            <a:t>9 = 54</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192</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34077959"/>
                      </a:ext>
                    </a:extLst>
                  </a:tr>
                  <a:tr h="847746">
                    <a:tc>
                      <a:txBody>
                        <a:bodyPr/>
                        <a:lstStyle/>
                        <a:p>
                          <a:pPr marL="0" marR="0" algn="ctr">
                            <a:lnSpc>
                              <a:spcPct val="150000"/>
                            </a:lnSpc>
                            <a:spcBef>
                              <a:spcPts val="0"/>
                            </a:spcBef>
                            <a:spcAft>
                              <a:spcPts val="0"/>
                            </a:spcAft>
                          </a:pPr>
                          <a:r>
                            <a:rPr lang="en-GB" sz="1100">
                              <a:effectLst/>
                            </a:rPr>
                            <a:t>Providing Compensation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000" b="1">
                              <a:effectLst/>
                            </a:rPr>
                            <a:t>6 </a:t>
                          </a:r>
                          <a14:m>
                            <m:oMath xmlns:m="http://schemas.openxmlformats.org/officeDocument/2006/math">
                              <m:r>
                                <a:rPr lang="en-GB" sz="2000" b="1" smtClean="0">
                                  <a:effectLst/>
                                  <a:latin typeface="Cambria Math" panose="02040503050406030204" pitchFamily="18" charset="0"/>
                                </a:rPr>
                                <m:t>×</m:t>
                              </m:r>
                              <m:r>
                                <a:rPr lang="en-GB" sz="2000" b="1" smtClean="0">
                                  <a:effectLst/>
                                  <a:latin typeface="Cambria Math" panose="02040503050406030204" pitchFamily="18" charset="0"/>
                                </a:rPr>
                                <m:t>𝟏𝟎</m:t>
                              </m:r>
                              <m:r>
                                <a:rPr lang="en-GB" sz="2000" b="1" smtClean="0">
                                  <a:effectLst/>
                                  <a:latin typeface="Cambria Math" panose="02040503050406030204" pitchFamily="18" charset="0"/>
                                </a:rPr>
                                <m:t>=</m:t>
                              </m:r>
                            </m:oMath>
                          </a14:m>
                          <a:r>
                            <a:rPr lang="en-GB" sz="2000" b="1">
                              <a:effectLst/>
                            </a:rPr>
                            <a:t> 60</a:t>
                          </a:r>
                          <a:endParaRPr lang="en-US" sz="2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4 </a:t>
                          </a:r>
                          <a14:m>
                            <m:oMath xmlns:m="http://schemas.openxmlformats.org/officeDocument/2006/math">
                              <m:r>
                                <a:rPr lang="en-GB" sz="2000" b="1" smtClean="0">
                                  <a:effectLst/>
                                  <a:latin typeface="Cambria Math" panose="02040503050406030204" pitchFamily="18" charset="0"/>
                                </a:rPr>
                                <m:t>× </m:t>
                              </m:r>
                            </m:oMath>
                          </a14:m>
                          <a:r>
                            <a:rPr lang="en-GB" sz="2000" b="1" dirty="0">
                              <a:effectLst/>
                            </a:rPr>
                            <a:t>8 = 32</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a:effectLst/>
                            </a:rPr>
                            <a:t>7 </a:t>
                          </a:r>
                          <a14:m>
                            <m:oMath xmlns:m="http://schemas.openxmlformats.org/officeDocument/2006/math">
                              <m:r>
                                <a:rPr lang="en-GB" sz="2000" b="1" smtClean="0">
                                  <a:effectLst/>
                                  <a:latin typeface="Cambria Math" panose="02040503050406030204" pitchFamily="18" charset="0"/>
                                </a:rPr>
                                <m:t>× </m:t>
                              </m:r>
                            </m:oMath>
                          </a14:m>
                          <a:r>
                            <a:rPr lang="en-GB" sz="2000" b="1">
                              <a:effectLst/>
                            </a:rPr>
                            <a:t>9 = 63</a:t>
                          </a:r>
                          <a:endParaRPr lang="en-US" sz="2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155</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7038511"/>
                      </a:ext>
                    </a:extLst>
                  </a:tr>
                </a:tbl>
              </a:graphicData>
            </a:graphic>
          </p:graphicFrame>
        </mc:Choice>
        <mc:Fallback xmlns="">
          <p:graphicFrame>
            <p:nvGraphicFramePr>
              <p:cNvPr id="6" name="Table 5">
                <a:extLst>
                  <a:ext uri="{FF2B5EF4-FFF2-40B4-BE49-F238E27FC236}">
                    <a16:creationId xmlns:a16="http://schemas.microsoft.com/office/drawing/2014/main" id="{D313311E-741D-412B-B2E3-1BD2058F5316}"/>
                  </a:ext>
                </a:extLst>
              </p:cNvPr>
              <p:cNvGraphicFramePr>
                <a:graphicFrameLocks noGrp="1"/>
              </p:cNvGraphicFramePr>
              <p:nvPr>
                <p:extLst>
                  <p:ext uri="{D42A27DB-BD31-4B8C-83A1-F6EECF244321}">
                    <p14:modId xmlns:p14="http://schemas.microsoft.com/office/powerpoint/2010/main" val="573616652"/>
                  </p:ext>
                </p:extLst>
              </p:nvPr>
            </p:nvGraphicFramePr>
            <p:xfrm>
              <a:off x="6096000" y="1097279"/>
              <a:ext cx="6096000" cy="5939055"/>
            </p:xfrm>
            <a:graphic>
              <a:graphicData uri="http://schemas.openxmlformats.org/drawingml/2006/table">
                <a:tbl>
                  <a:tblPr firstRow="1" firstCol="1" bandRow="1">
                    <a:tableStyleId>{5C22544A-7EE6-4342-B048-85BDC9FD1C3A}</a:tableStyleId>
                  </a:tblPr>
                  <a:tblGrid>
                    <a:gridCol w="1225068">
                      <a:extLst>
                        <a:ext uri="{9D8B030D-6E8A-4147-A177-3AD203B41FA5}">
                          <a16:colId xmlns:a16="http://schemas.microsoft.com/office/drawing/2014/main" val="2456194331"/>
                        </a:ext>
                      </a:extLst>
                    </a:gridCol>
                    <a:gridCol w="1217244">
                      <a:extLst>
                        <a:ext uri="{9D8B030D-6E8A-4147-A177-3AD203B41FA5}">
                          <a16:colId xmlns:a16="http://schemas.microsoft.com/office/drawing/2014/main" val="3037139580"/>
                        </a:ext>
                      </a:extLst>
                    </a:gridCol>
                    <a:gridCol w="1217896">
                      <a:extLst>
                        <a:ext uri="{9D8B030D-6E8A-4147-A177-3AD203B41FA5}">
                          <a16:colId xmlns:a16="http://schemas.microsoft.com/office/drawing/2014/main" val="3279462997"/>
                        </a:ext>
                      </a:extLst>
                    </a:gridCol>
                    <a:gridCol w="1218548">
                      <a:extLst>
                        <a:ext uri="{9D8B030D-6E8A-4147-A177-3AD203B41FA5}">
                          <a16:colId xmlns:a16="http://schemas.microsoft.com/office/drawing/2014/main" val="757553049"/>
                        </a:ext>
                      </a:extLst>
                    </a:gridCol>
                    <a:gridCol w="1217244">
                      <a:extLst>
                        <a:ext uri="{9D8B030D-6E8A-4147-A177-3AD203B41FA5}">
                          <a16:colId xmlns:a16="http://schemas.microsoft.com/office/drawing/2014/main" val="3262556464"/>
                        </a:ext>
                      </a:extLst>
                    </a:gridCol>
                  </a:tblGrid>
                  <a:tr h="702685">
                    <a:tc>
                      <a:txBody>
                        <a:bodyPr/>
                        <a:lstStyle/>
                        <a:p>
                          <a:pPr marL="0" marR="0" algn="ctr">
                            <a:lnSpc>
                              <a:spcPct val="150000"/>
                            </a:lnSpc>
                            <a:spcBef>
                              <a:spcPts val="0"/>
                            </a:spcBef>
                            <a:spcAft>
                              <a:spcPts val="0"/>
                            </a:spcAft>
                          </a:pPr>
                          <a:r>
                            <a:rPr lang="en-GB" sz="1100">
                              <a:effectLst/>
                            </a:rPr>
                            <a:t>Factors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100">
                              <a:effectLst/>
                            </a:rPr>
                            <a:t>Cost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100">
                              <a:effectLst/>
                            </a:rPr>
                            <a:t>Time Effective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100">
                              <a:effectLst/>
                            </a:rPr>
                            <a:t>Operational Efficiency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rowSpan="2">
                      <a:txBody>
                        <a:bodyPr/>
                        <a:lstStyle/>
                        <a:p>
                          <a:pPr marL="0" marR="0" algn="ctr">
                            <a:lnSpc>
                              <a:spcPct val="150000"/>
                            </a:lnSpc>
                            <a:spcBef>
                              <a:spcPts val="0"/>
                            </a:spcBef>
                            <a:spcAft>
                              <a:spcPts val="0"/>
                            </a:spcAft>
                          </a:pPr>
                          <a:r>
                            <a:rPr lang="en-GB" sz="1100">
                              <a:effectLst/>
                            </a:rPr>
                            <a:t>Total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136115150"/>
                      </a:ext>
                    </a:extLst>
                  </a:tr>
                  <a:tr h="457200">
                    <a:tc>
                      <a:txBody>
                        <a:bodyPr/>
                        <a:lstStyle/>
                        <a:p>
                          <a:pPr marL="0" marR="0" algn="ctr">
                            <a:lnSpc>
                              <a:spcPct val="150000"/>
                            </a:lnSpc>
                            <a:spcBef>
                              <a:spcPts val="0"/>
                            </a:spcBef>
                            <a:spcAft>
                              <a:spcPts val="0"/>
                            </a:spcAft>
                          </a:pPr>
                          <a:r>
                            <a:rPr lang="en-GB" sz="1100">
                              <a:effectLst/>
                            </a:rPr>
                            <a:t>Weightage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2000" b="1" dirty="0">
                              <a:effectLst/>
                            </a:rPr>
                            <a:t>10</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8</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Bef>
                              <a:spcPts val="0"/>
                            </a:spcBef>
                            <a:spcAft>
                              <a:spcPts val="0"/>
                            </a:spcAft>
                          </a:pPr>
                          <a:r>
                            <a:rPr lang="en-GB" sz="2000" b="1" dirty="0">
                              <a:effectLst/>
                            </a:rPr>
                            <a:t>9</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vMerge="1">
                      <a:txBody>
                        <a:bodyPr/>
                        <a:lstStyle/>
                        <a:p>
                          <a:endParaRPr lang="en-US"/>
                        </a:p>
                      </a:txBody>
                      <a:tcPr/>
                    </a:tc>
                    <a:extLst>
                      <a:ext uri="{0D108BD9-81ED-4DB2-BD59-A6C34878D82A}">
                        <a16:rowId xmlns:a16="http://schemas.microsoft.com/office/drawing/2014/main" val="2806888869"/>
                      </a:ext>
                    </a:extLst>
                  </a:tr>
                  <a:tr h="1405371">
                    <a:tc>
                      <a:txBody>
                        <a:bodyPr/>
                        <a:lstStyle/>
                        <a:p>
                          <a:pPr marL="0" marR="0" algn="ctr">
                            <a:lnSpc>
                              <a:spcPct val="150000"/>
                            </a:lnSpc>
                            <a:spcBef>
                              <a:spcPts val="0"/>
                            </a:spcBef>
                            <a:spcAft>
                              <a:spcPts val="0"/>
                            </a:spcAft>
                          </a:pPr>
                          <a:r>
                            <a:rPr lang="en-GB" sz="1100">
                              <a:effectLst/>
                            </a:rPr>
                            <a:t>Arranging Motivation Programs or Campaign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marL="68580" marR="68580" marT="0" marB="0" anchor="ctr">
                        <a:blipFill>
                          <a:blip r:embed="rId3"/>
                          <a:stretch>
                            <a:fillRect l="-101500" t="-83117" r="-302000" b="-247619"/>
                          </a:stretch>
                        </a:blipFill>
                      </a:tcPr>
                    </a:tc>
                    <a:tc>
                      <a:txBody>
                        <a:bodyPr/>
                        <a:lstStyle/>
                        <a:p>
                          <a:endParaRPr lang="en-US"/>
                        </a:p>
                      </a:txBody>
                      <a:tcPr marL="68580" marR="68580" marT="0" marB="0" anchor="ctr">
                        <a:blipFill>
                          <a:blip r:embed="rId3"/>
                          <a:stretch>
                            <a:fillRect l="-202513" t="-83117" r="-203518" b="-247619"/>
                          </a:stretch>
                        </a:blipFill>
                      </a:tcPr>
                    </a:tc>
                    <a:tc>
                      <a:txBody>
                        <a:bodyPr/>
                        <a:lstStyle/>
                        <a:p>
                          <a:endParaRPr lang="en-US"/>
                        </a:p>
                      </a:txBody>
                      <a:tcPr marL="68580" marR="68580" marT="0" marB="0" anchor="ctr">
                        <a:blipFill>
                          <a:blip r:embed="rId3"/>
                          <a:stretch>
                            <a:fillRect l="-301000" t="-83117" r="-102500" b="-247619"/>
                          </a:stretch>
                        </a:blipFill>
                      </a:tcPr>
                    </a:tc>
                    <a:tc>
                      <a:txBody>
                        <a:bodyPr/>
                        <a:lstStyle/>
                        <a:p>
                          <a:pPr marL="0" marR="0" algn="ctr">
                            <a:lnSpc>
                              <a:spcPct val="150000"/>
                            </a:lnSpc>
                            <a:spcBef>
                              <a:spcPts val="0"/>
                            </a:spcBef>
                            <a:spcAft>
                              <a:spcPts val="0"/>
                            </a:spcAft>
                          </a:pPr>
                          <a:r>
                            <a:rPr lang="en-GB" sz="2000" b="1">
                              <a:effectLst/>
                            </a:rPr>
                            <a:t>208</a:t>
                          </a:r>
                          <a:endParaRPr lang="en-US" sz="2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96417333"/>
                      </a:ext>
                    </a:extLst>
                  </a:tr>
                  <a:tr h="2459399">
                    <a:tc>
                      <a:txBody>
                        <a:bodyPr/>
                        <a:lstStyle/>
                        <a:p>
                          <a:pPr marL="0" marR="0" algn="ctr">
                            <a:lnSpc>
                              <a:spcPct val="150000"/>
                            </a:lnSpc>
                            <a:spcBef>
                              <a:spcPts val="0"/>
                            </a:spcBef>
                            <a:spcAft>
                              <a:spcPts val="0"/>
                            </a:spcAft>
                          </a:pPr>
                          <a:r>
                            <a:rPr lang="en-GB" sz="1100">
                              <a:effectLst/>
                            </a:rPr>
                            <a:t>Utilisation of Advance Technological Features for Communication and for Easy to Work</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marL="68580" marR="68580" marT="0" marB="0" anchor="ctr">
                        <a:blipFill>
                          <a:blip r:embed="rId3"/>
                          <a:stretch>
                            <a:fillRect l="-101500" t="-104703" r="-302000" b="-41584"/>
                          </a:stretch>
                        </a:blipFill>
                      </a:tcPr>
                    </a:tc>
                    <a:tc>
                      <a:txBody>
                        <a:bodyPr/>
                        <a:lstStyle/>
                        <a:p>
                          <a:endParaRPr lang="en-US"/>
                        </a:p>
                      </a:txBody>
                      <a:tcPr marL="68580" marR="68580" marT="0" marB="0" anchor="ctr">
                        <a:blipFill>
                          <a:blip r:embed="rId3"/>
                          <a:stretch>
                            <a:fillRect l="-202513" t="-104703" r="-203518" b="-41584"/>
                          </a:stretch>
                        </a:blipFill>
                      </a:tcPr>
                    </a:tc>
                    <a:tc>
                      <a:txBody>
                        <a:bodyPr/>
                        <a:lstStyle/>
                        <a:p>
                          <a:endParaRPr lang="en-US"/>
                        </a:p>
                      </a:txBody>
                      <a:tcPr marL="68580" marR="68580" marT="0" marB="0" anchor="ctr">
                        <a:blipFill>
                          <a:blip r:embed="rId3"/>
                          <a:stretch>
                            <a:fillRect l="-301000" t="-104703" r="-102500" b="-41584"/>
                          </a:stretch>
                        </a:blipFill>
                      </a:tcPr>
                    </a:tc>
                    <a:tc>
                      <a:txBody>
                        <a:bodyPr/>
                        <a:lstStyle/>
                        <a:p>
                          <a:pPr marL="0" marR="0" algn="ctr">
                            <a:lnSpc>
                              <a:spcPct val="150000"/>
                            </a:lnSpc>
                            <a:spcBef>
                              <a:spcPts val="0"/>
                            </a:spcBef>
                            <a:spcAft>
                              <a:spcPts val="0"/>
                            </a:spcAft>
                          </a:pPr>
                          <a:r>
                            <a:rPr lang="en-GB" sz="2000" b="1" dirty="0">
                              <a:effectLst/>
                            </a:rPr>
                            <a:t>192</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34077959"/>
                      </a:ext>
                    </a:extLst>
                  </a:tr>
                  <a:tr h="914400">
                    <a:tc>
                      <a:txBody>
                        <a:bodyPr/>
                        <a:lstStyle/>
                        <a:p>
                          <a:pPr marL="0" marR="0" algn="ctr">
                            <a:lnSpc>
                              <a:spcPct val="150000"/>
                            </a:lnSpc>
                            <a:spcBef>
                              <a:spcPts val="0"/>
                            </a:spcBef>
                            <a:spcAft>
                              <a:spcPts val="0"/>
                            </a:spcAft>
                          </a:pPr>
                          <a:r>
                            <a:rPr lang="en-GB" sz="1100">
                              <a:effectLst/>
                            </a:rPr>
                            <a:t>Providing Compensation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US"/>
                        </a:p>
                      </a:txBody>
                      <a:tcPr marL="68580" marR="68580" marT="0" marB="0" anchor="ctr">
                        <a:blipFill>
                          <a:blip r:embed="rId3"/>
                          <a:stretch>
                            <a:fillRect l="-101500" t="-551333" r="-302000" b="-12000"/>
                          </a:stretch>
                        </a:blipFill>
                      </a:tcPr>
                    </a:tc>
                    <a:tc>
                      <a:txBody>
                        <a:bodyPr/>
                        <a:lstStyle/>
                        <a:p>
                          <a:endParaRPr lang="en-US"/>
                        </a:p>
                      </a:txBody>
                      <a:tcPr marL="68580" marR="68580" marT="0" marB="0" anchor="ctr">
                        <a:blipFill>
                          <a:blip r:embed="rId3"/>
                          <a:stretch>
                            <a:fillRect l="-202513" t="-551333" r="-203518" b="-12000"/>
                          </a:stretch>
                        </a:blipFill>
                      </a:tcPr>
                    </a:tc>
                    <a:tc>
                      <a:txBody>
                        <a:bodyPr/>
                        <a:lstStyle/>
                        <a:p>
                          <a:endParaRPr lang="en-US"/>
                        </a:p>
                      </a:txBody>
                      <a:tcPr marL="68580" marR="68580" marT="0" marB="0" anchor="ctr">
                        <a:blipFill>
                          <a:blip r:embed="rId3"/>
                          <a:stretch>
                            <a:fillRect l="-301000" t="-551333" r="-102500" b="-12000"/>
                          </a:stretch>
                        </a:blipFill>
                      </a:tcPr>
                    </a:tc>
                    <a:tc>
                      <a:txBody>
                        <a:bodyPr/>
                        <a:lstStyle/>
                        <a:p>
                          <a:pPr marL="0" marR="0" algn="ctr">
                            <a:lnSpc>
                              <a:spcPct val="150000"/>
                            </a:lnSpc>
                            <a:spcBef>
                              <a:spcPts val="0"/>
                            </a:spcBef>
                            <a:spcAft>
                              <a:spcPts val="0"/>
                            </a:spcAft>
                          </a:pPr>
                          <a:r>
                            <a:rPr lang="en-GB" sz="2000" b="1" dirty="0">
                              <a:effectLst/>
                            </a:rPr>
                            <a:t>155</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7038511"/>
                      </a:ext>
                    </a:extLst>
                  </a:tr>
                </a:tbl>
              </a:graphicData>
            </a:graphic>
          </p:graphicFrame>
        </mc:Fallback>
      </mc:AlternateContent>
    </p:spTree>
    <p:extLst>
      <p:ext uri="{BB962C8B-B14F-4D97-AF65-F5344CB8AC3E}">
        <p14:creationId xmlns:p14="http://schemas.microsoft.com/office/powerpoint/2010/main" val="3890678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C9B74-5A8C-4D3E-9B8C-A64F0B603FB9}"/>
              </a:ext>
            </a:extLst>
          </p:cNvPr>
          <p:cNvSpPr>
            <a:spLocks noGrp="1"/>
          </p:cNvSpPr>
          <p:nvPr>
            <p:ph type="title"/>
          </p:nvPr>
        </p:nvSpPr>
        <p:spPr>
          <a:xfrm>
            <a:off x="0" y="18256"/>
            <a:ext cx="12192000" cy="1050890"/>
          </a:xfrm>
        </p:spPr>
        <p:txBody>
          <a:bodyPr/>
          <a:lstStyle/>
          <a:p>
            <a:pPr algn="ctr"/>
            <a:r>
              <a:rPr lang="en-US" b="1" dirty="0">
                <a:effectLst>
                  <a:outerShdw blurRad="38100" dist="38100" dir="2700000" algn="tl">
                    <a:srgbClr val="000000">
                      <a:alpha val="43137"/>
                    </a:srgbClr>
                  </a:outerShdw>
                </a:effectLst>
              </a:rPr>
              <a:t>Conclusion</a:t>
            </a:r>
          </a:p>
        </p:txBody>
      </p:sp>
      <p:sp>
        <p:nvSpPr>
          <p:cNvPr id="4" name="Content Placeholder 3">
            <a:extLst>
              <a:ext uri="{FF2B5EF4-FFF2-40B4-BE49-F238E27FC236}">
                <a16:creationId xmlns:a16="http://schemas.microsoft.com/office/drawing/2014/main" id="{00E17F75-7AE6-4DD2-A598-C9B7503A4648}"/>
              </a:ext>
            </a:extLst>
          </p:cNvPr>
          <p:cNvSpPr>
            <a:spLocks noGrp="1"/>
          </p:cNvSpPr>
          <p:nvPr>
            <p:ph idx="1"/>
          </p:nvPr>
        </p:nvSpPr>
        <p:spPr>
          <a:xfrm>
            <a:off x="0" y="1069146"/>
            <a:ext cx="6096000" cy="5770598"/>
          </a:xfrm>
        </p:spPr>
        <p:txBody>
          <a:bodyPr>
            <a:normAutofit fontScale="92500"/>
          </a:bodyPr>
          <a:lstStyle/>
          <a:p>
            <a:pPr algn="just"/>
            <a:r>
              <a:rPr lang="en-GB" sz="3600" dirty="0"/>
              <a:t>The work-related stress significantly hampers both the personal and professional life of the employees during their organisational job practices in the UK.</a:t>
            </a:r>
          </a:p>
          <a:p>
            <a:pPr algn="just"/>
            <a:r>
              <a:rPr lang="en-GB" sz="3600" dirty="0"/>
              <a:t>Due to this, most of the large organisations have decided to implement sufficient and resilient approaches for motivating their employee in order to efficiently reduce their stress.</a:t>
            </a:r>
            <a:endParaRPr lang="en-US" sz="3600" dirty="0"/>
          </a:p>
        </p:txBody>
      </p:sp>
      <p:pic>
        <p:nvPicPr>
          <p:cNvPr id="6" name="Picture 5">
            <a:extLst>
              <a:ext uri="{FF2B5EF4-FFF2-40B4-BE49-F238E27FC236}">
                <a16:creationId xmlns:a16="http://schemas.microsoft.com/office/drawing/2014/main" id="{58C0DD3E-978B-4572-8F14-18663768442F}"/>
              </a:ext>
            </a:extLst>
          </p:cNvPr>
          <p:cNvPicPr>
            <a:picLocks noChangeAspect="1"/>
          </p:cNvPicPr>
          <p:nvPr/>
        </p:nvPicPr>
        <p:blipFill>
          <a:blip r:embed="rId3"/>
          <a:stretch>
            <a:fillRect/>
          </a:stretch>
        </p:blipFill>
        <p:spPr>
          <a:xfrm>
            <a:off x="6766560" y="1069145"/>
            <a:ext cx="5029346" cy="5176909"/>
          </a:xfrm>
          <a:prstGeom prst="roundRect">
            <a:avLst>
              <a:gd name="adj" fmla="val 8594"/>
            </a:avLst>
          </a:prstGeom>
          <a:solidFill>
            <a:srgbClr val="FFFFFF">
              <a:shade val="85000"/>
            </a:srgbClr>
          </a:solidFill>
          <a:ln>
            <a:solidFill>
              <a:schemeClr val="accent4"/>
            </a:solidFill>
          </a:ln>
          <a:effectLst>
            <a:reflection blurRad="12700" stA="38000" endPos="28000" dist="5000" dir="5400000" sy="-100000" algn="bl" rotWithShape="0"/>
          </a:effectLst>
        </p:spPr>
      </p:pic>
    </p:spTree>
    <p:extLst>
      <p:ext uri="{BB962C8B-B14F-4D97-AF65-F5344CB8AC3E}">
        <p14:creationId xmlns:p14="http://schemas.microsoft.com/office/powerpoint/2010/main" val="4025100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1D626-28E2-4B33-9295-109C813D4370}"/>
              </a:ext>
            </a:extLst>
          </p:cNvPr>
          <p:cNvSpPr>
            <a:spLocks noGrp="1"/>
          </p:cNvSpPr>
          <p:nvPr>
            <p:ph type="title"/>
          </p:nvPr>
        </p:nvSpPr>
        <p:spPr>
          <a:xfrm>
            <a:off x="0" y="0"/>
            <a:ext cx="12192000" cy="1325563"/>
          </a:xfrm>
        </p:spPr>
        <p:txBody>
          <a:bodyPr/>
          <a:lstStyle/>
          <a:p>
            <a:pPr algn="ctr"/>
            <a:r>
              <a:rPr lang="en-US"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30B1EE84-DC6F-4ED8-984F-30A667AA03C1}"/>
              </a:ext>
            </a:extLst>
          </p:cNvPr>
          <p:cNvSpPr>
            <a:spLocks noGrp="1"/>
          </p:cNvSpPr>
          <p:nvPr>
            <p:ph idx="1"/>
          </p:nvPr>
        </p:nvSpPr>
        <p:spPr>
          <a:xfrm>
            <a:off x="-1" y="1253330"/>
            <a:ext cx="12295163" cy="5604669"/>
          </a:xfrm>
        </p:spPr>
        <p:txBody>
          <a:bodyPr>
            <a:normAutofit lnSpcReduction="10000"/>
          </a:bodyPr>
          <a:lstStyle/>
          <a:p>
            <a:r>
              <a:rPr lang="en-GB" sz="2400" dirty="0" err="1"/>
              <a:t>Ardeshir</a:t>
            </a:r>
            <a:r>
              <a:rPr lang="en-GB" sz="2400" dirty="0"/>
              <a:t>, A. and </a:t>
            </a:r>
            <a:r>
              <a:rPr lang="en-GB" sz="2400" dirty="0" err="1"/>
              <a:t>Mohajeri</a:t>
            </a:r>
            <a:r>
              <a:rPr lang="en-GB" sz="2400" dirty="0"/>
              <a:t>, M., 2018. Assessment of safety culture among job positions in high-rise construction: a hybrid fuzzy multi criteria decision-making (FMCDM) approach. </a:t>
            </a:r>
            <a:r>
              <a:rPr lang="en-GB" sz="2400" i="1" dirty="0"/>
              <a:t>International journal of injury control and safety promotion</a:t>
            </a:r>
            <a:r>
              <a:rPr lang="en-GB" sz="2400" dirty="0"/>
              <a:t>, </a:t>
            </a:r>
            <a:r>
              <a:rPr lang="en-GB" sz="2400" i="1" dirty="0"/>
              <a:t>25</a:t>
            </a:r>
            <a:r>
              <a:rPr lang="en-GB" sz="2400" dirty="0"/>
              <a:t>(2), pp.195-206.</a:t>
            </a:r>
            <a:endParaRPr lang="en-US" sz="2400" dirty="0"/>
          </a:p>
          <a:p>
            <a:r>
              <a:rPr lang="en-GB" sz="2400" dirty="0"/>
              <a:t>David, J., 2019. PESTEL analysis of the UK. </a:t>
            </a:r>
            <a:r>
              <a:rPr lang="en-GB" sz="2400" i="1" dirty="0"/>
              <a:t>Retrieved October</a:t>
            </a:r>
            <a:r>
              <a:rPr lang="en-GB" sz="2400" dirty="0"/>
              <a:t>, </a:t>
            </a:r>
            <a:r>
              <a:rPr lang="en-GB" sz="2400" i="1" dirty="0"/>
              <a:t>30</a:t>
            </a:r>
            <a:r>
              <a:rPr lang="en-GB" sz="2400" dirty="0"/>
              <a:t>, p.2019.</a:t>
            </a:r>
            <a:endParaRPr lang="en-US" sz="2400" dirty="0"/>
          </a:p>
          <a:p>
            <a:r>
              <a:rPr lang="en-GB" sz="2400" dirty="0"/>
              <a:t>Kothari, A. and </a:t>
            </a:r>
            <a:r>
              <a:rPr lang="en-GB" sz="2400" dirty="0" err="1"/>
              <a:t>Wathen</a:t>
            </a:r>
            <a:r>
              <a:rPr lang="en-GB" sz="2400" dirty="0"/>
              <a:t>, C.N., 2017. Integrated knowledge translation: digging deeper, moving forward. </a:t>
            </a:r>
            <a:r>
              <a:rPr lang="en-GB" sz="2400" i="1" dirty="0"/>
              <a:t>J Epidemiol Community Health</a:t>
            </a:r>
            <a:r>
              <a:rPr lang="en-GB" sz="2400" dirty="0"/>
              <a:t>, </a:t>
            </a:r>
            <a:r>
              <a:rPr lang="en-GB" sz="2400" i="1" dirty="0"/>
              <a:t>71</a:t>
            </a:r>
            <a:r>
              <a:rPr lang="en-GB" sz="2400" dirty="0"/>
              <a:t>(6), pp.619-623.</a:t>
            </a:r>
            <a:endParaRPr lang="en-US" sz="2400" dirty="0"/>
          </a:p>
          <a:p>
            <a:r>
              <a:rPr lang="en-GB" sz="2400" dirty="0"/>
              <a:t>O'Connor, P.J., Hill, A., Kaya, M. and Martin, B., 2019. The measurement of emotional intelligence: A critical review of the literature and recommendations for researchers and practitioners. </a:t>
            </a:r>
            <a:r>
              <a:rPr lang="en-GB" sz="2400" i="1" dirty="0"/>
              <a:t>Frontiers in psychology</a:t>
            </a:r>
            <a:r>
              <a:rPr lang="en-GB" sz="2400" dirty="0"/>
              <a:t>, </a:t>
            </a:r>
            <a:r>
              <a:rPr lang="en-GB" sz="2400" i="1" dirty="0"/>
              <a:t>10</a:t>
            </a:r>
            <a:r>
              <a:rPr lang="en-GB" sz="2400" dirty="0"/>
              <a:t>, p.1116.</a:t>
            </a:r>
            <a:endParaRPr lang="en-US" sz="2400" dirty="0"/>
          </a:p>
          <a:p>
            <a:r>
              <a:rPr lang="en-GB" sz="2400" dirty="0" err="1"/>
              <a:t>Okes</a:t>
            </a:r>
            <a:r>
              <a:rPr lang="en-GB" sz="2400" dirty="0"/>
              <a:t>, D., 2019. </a:t>
            </a:r>
            <a:r>
              <a:rPr lang="en-GB" sz="2400" i="1" dirty="0"/>
              <a:t>Root cause analysis: The core of problem solving and corrective action</a:t>
            </a:r>
            <a:r>
              <a:rPr lang="en-GB" sz="2400" dirty="0"/>
              <a:t>. Quality Press.</a:t>
            </a:r>
            <a:endParaRPr lang="en-US" sz="2400" dirty="0"/>
          </a:p>
          <a:p>
            <a:r>
              <a:rPr lang="en-GB" sz="2400" dirty="0"/>
              <a:t>Pan, W., Chen, L. and Zhan, W., 2019. PESTEL analysis of construction productivity enhancement strategies: A case study of three economies. </a:t>
            </a:r>
            <a:r>
              <a:rPr lang="en-GB" sz="2400" i="1" dirty="0"/>
              <a:t>Journal of Management in Engineering</a:t>
            </a:r>
            <a:r>
              <a:rPr lang="en-GB" sz="2400" dirty="0"/>
              <a:t>, </a:t>
            </a:r>
            <a:r>
              <a:rPr lang="en-GB" sz="2400" i="1" dirty="0"/>
              <a:t>35</a:t>
            </a:r>
            <a:r>
              <a:rPr lang="en-GB" sz="2400" dirty="0"/>
              <a:t>(1), p.05018013.</a:t>
            </a:r>
            <a:endParaRPr lang="en-US" sz="2400" dirty="0"/>
          </a:p>
          <a:p>
            <a:r>
              <a:rPr lang="en-GB" sz="2400" dirty="0"/>
              <a:t>Stewart, C., 2021, October. Stress in the UK – statistics &amp; facts. </a:t>
            </a:r>
            <a:r>
              <a:rPr lang="en-GB" sz="2400" i="1" dirty="0"/>
              <a:t>Statista</a:t>
            </a:r>
            <a:r>
              <a:rPr lang="en-GB" sz="2400" dirty="0"/>
              <a:t>. [Online]. Available at: </a:t>
            </a:r>
            <a:r>
              <a:rPr lang="en-GB" sz="2400" u="sng" dirty="0">
                <a:hlinkClick r:id="rId3"/>
              </a:rPr>
              <a:t>https://www.statista.com/topics/6735/stress-in-the-uk/#topicHeader__wrapper</a:t>
            </a:r>
            <a:r>
              <a:rPr lang="en-GB" sz="2400" dirty="0"/>
              <a:t>. [Accessed on: 7</a:t>
            </a:r>
            <a:r>
              <a:rPr lang="en-GB" sz="2400" baseline="30000" dirty="0"/>
              <a:t>th</a:t>
            </a:r>
            <a:r>
              <a:rPr lang="en-GB" sz="2400" dirty="0"/>
              <a:t> November, 2021].</a:t>
            </a:r>
            <a:endParaRPr lang="en-US" sz="2400" dirty="0"/>
          </a:p>
        </p:txBody>
      </p:sp>
    </p:spTree>
    <p:extLst>
      <p:ext uri="{BB962C8B-B14F-4D97-AF65-F5344CB8AC3E}">
        <p14:creationId xmlns:p14="http://schemas.microsoft.com/office/powerpoint/2010/main" val="996511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View of a man-made dam from an aeroplane">
            <a:extLst>
              <a:ext uri="{FF2B5EF4-FFF2-40B4-BE49-F238E27FC236}">
                <a16:creationId xmlns:a16="http://schemas.microsoft.com/office/drawing/2014/main" id="{8D59B6BF-E263-4335-BEAF-C3CB11E14F7A}"/>
              </a:ext>
            </a:extLst>
          </p:cNvPr>
          <p:cNvPicPr>
            <a:picLocks noGrp="1" noChangeAspect="1"/>
          </p:cNvPicPr>
          <p:nvPr>
            <p:ph type="pic" idx="1"/>
          </p:nvPr>
        </p:nvPicPr>
        <p:blipFill>
          <a:blip r:embed="rId3" cstate="screen">
            <a:extLst>
              <a:ext uri="{28A0092B-C50C-407E-A947-70E740481C1C}">
                <a14:useLocalDpi xmlns:a14="http://schemas.microsoft.com/office/drawing/2010/main"/>
              </a:ext>
            </a:extLst>
          </a:blip>
          <a:srcRect/>
          <a:stretch>
            <a:fillRect/>
          </a:stretch>
        </p:blipFill>
        <p:spPr>
          <a:xfrm>
            <a:off x="-1" y="0"/>
            <a:ext cx="12182427" cy="6858000"/>
          </a:xfrm>
        </p:spPr>
      </p:pic>
      <p:sp>
        <p:nvSpPr>
          <p:cNvPr id="4" name="Title 3">
            <a:extLst>
              <a:ext uri="{FF2B5EF4-FFF2-40B4-BE49-F238E27FC236}">
                <a16:creationId xmlns:a16="http://schemas.microsoft.com/office/drawing/2014/main" id="{693B76A0-A938-4E25-84D8-7FF448A4E829}"/>
              </a:ext>
            </a:extLst>
          </p:cNvPr>
          <p:cNvSpPr>
            <a:spLocks noGrp="1"/>
          </p:cNvSpPr>
          <p:nvPr>
            <p:ph type="ctrTitle"/>
          </p:nvPr>
        </p:nvSpPr>
        <p:spPr>
          <a:xfrm>
            <a:off x="5359400" y="1116000"/>
            <a:ext cx="6479900" cy="5256000"/>
          </a:xfrm>
        </p:spPr>
        <p:txBody>
          <a:bodyPr/>
          <a:lstStyle/>
          <a:p>
            <a:r>
              <a:rPr lang="en-US" b="1" dirty="0">
                <a:effectLst>
                  <a:outerShdw blurRad="38100" dist="38100" dir="2700000" algn="tl">
                    <a:srgbClr val="000000">
                      <a:alpha val="43137"/>
                    </a:srgbClr>
                  </a:outerShdw>
                </a:effectLst>
              </a:rPr>
              <a:t>Thank You !</a:t>
            </a:r>
          </a:p>
        </p:txBody>
      </p:sp>
    </p:spTree>
    <p:extLst>
      <p:ext uri="{BB962C8B-B14F-4D97-AF65-F5344CB8AC3E}">
        <p14:creationId xmlns:p14="http://schemas.microsoft.com/office/powerpoint/2010/main" val="262949800"/>
      </p:ext>
    </p:extLst>
  </p:cSld>
  <p:clrMapOvr>
    <a:masterClrMapping/>
  </p:clrMapOvr>
</p:sld>
</file>

<file path=ppt/theme/theme1.xml><?xml version="1.0" encoding="utf-8"?>
<a:theme xmlns:a="http://schemas.openxmlformats.org/drawingml/2006/main" name="Office Theme">
  <a:themeElements>
    <a:clrScheme name="MS-Theme-Flower">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MS-Theme-Flower">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 Conference Presentation_Win32_SB v2" id="{B53486CA-0B12-407E-B210-0E27351771A7}" vid="{766347BD-4DDC-47ED-977F-A882BCAC92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A33CFF6F-B573-4540-8AB0-753D7106CA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70FC28-D756-41B3-A1D7-66FF5447EC40}">
  <ds:schemaRefs>
    <ds:schemaRef ds:uri="http://schemas.microsoft.com/sharepoint/v3/contenttype/forms"/>
  </ds:schemaRefs>
</ds:datastoreItem>
</file>

<file path=customXml/itemProps3.xml><?xml version="1.0" encoding="utf-8"?>
<ds:datastoreItem xmlns:ds="http://schemas.openxmlformats.org/officeDocument/2006/customXml" ds:itemID="{D84924D2-B457-4674-82F7-724FAB0167F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Modern conference presentation</Template>
  <TotalTime>0</TotalTime>
  <Words>1675</Words>
  <Application>Microsoft Office PowerPoint</Application>
  <PresentationFormat>Widescreen</PresentationFormat>
  <Paragraphs>134</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BMSW 4004 Problem Solving and Decision Making</vt:lpstr>
      <vt:lpstr>Table of content</vt:lpstr>
      <vt:lpstr>Introduction</vt:lpstr>
      <vt:lpstr>PESTLE Analysis of the Macro-Environmental Factors Contributing to the Complex Problem</vt:lpstr>
      <vt:lpstr>Analysis of the Cause and Effect of the Complex Problem (Fishbone Analysis)</vt:lpstr>
      <vt:lpstr>Collection and Interpretation of Information to Solve a Problem</vt:lpstr>
      <vt:lpstr>Evaluation of Alternative Solutions to Work-Related Stress with an Aim of Choosing the Most Appropriate Solution among these Alternatives (Solution 1: Improving Communication)</vt:lpstr>
      <vt:lpstr>Evaluation of Alternative Solutions to Work-Related Stress with an Aim of Choosing the Most Appropriate Solution among these Alternatives (Solution 2: Providing Motivation)</vt:lpstr>
      <vt:lpstr>Evaluation of Alternative Solutions to Work-Related Stress with an Aim of Choosing the Most Appropriate Solution among these Alternatives (Solution 3: Offering Job Flexibility)</vt:lpstr>
      <vt:lpstr>Evaluation of the Options to Make a Decision (GRID Analysis)</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4004 Problem Solving and Decision Making</dc:title>
  <dc:creator/>
  <cp:lastModifiedBy/>
  <cp:revision>21</cp:revision>
  <dcterms:created xsi:type="dcterms:W3CDTF">2021-11-07T10:49:57Z</dcterms:created>
  <dcterms:modified xsi:type="dcterms:W3CDTF">2021-12-01T16:21:48Z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