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7"/>
  </p:notesMasterIdLst>
  <p:sldIdLst>
    <p:sldId id="281" r:id="rId5"/>
    <p:sldId id="277" r:id="rId6"/>
    <p:sldId id="316" r:id="rId7"/>
    <p:sldId id="278" r:id="rId8"/>
    <p:sldId id="656" r:id="rId9"/>
    <p:sldId id="258" r:id="rId10"/>
    <p:sldId id="282" r:id="rId11"/>
    <p:sldId id="259" r:id="rId12"/>
    <p:sldId id="293" r:id="rId13"/>
    <p:sldId id="348" r:id="rId14"/>
    <p:sldId id="303" r:id="rId15"/>
    <p:sldId id="260" r:id="rId16"/>
    <p:sldId id="345" r:id="rId17"/>
    <p:sldId id="261" r:id="rId18"/>
    <p:sldId id="285" r:id="rId19"/>
    <p:sldId id="264" r:id="rId20"/>
    <p:sldId id="289" r:id="rId21"/>
    <p:sldId id="262" r:id="rId22"/>
    <p:sldId id="319" r:id="rId23"/>
    <p:sldId id="286" r:id="rId24"/>
    <p:sldId id="284" r:id="rId25"/>
    <p:sldId id="283" r:id="rId26"/>
    <p:sldId id="313" r:id="rId27"/>
    <p:sldId id="263" r:id="rId28"/>
    <p:sldId id="350" r:id="rId29"/>
    <p:sldId id="288" r:id="rId30"/>
    <p:sldId id="287" r:id="rId31"/>
    <p:sldId id="322" r:id="rId32"/>
    <p:sldId id="323" r:id="rId33"/>
    <p:sldId id="324" r:id="rId34"/>
    <p:sldId id="325" r:id="rId35"/>
    <p:sldId id="326" r:id="rId36"/>
    <p:sldId id="327" r:id="rId37"/>
    <p:sldId id="329" r:id="rId38"/>
    <p:sldId id="328" r:id="rId39"/>
    <p:sldId id="347" r:id="rId40"/>
    <p:sldId id="331" r:id="rId41"/>
    <p:sldId id="332" r:id="rId42"/>
    <p:sldId id="333" r:id="rId43"/>
    <p:sldId id="335" r:id="rId44"/>
    <p:sldId id="334" r:id="rId45"/>
    <p:sldId id="336" r:id="rId46"/>
    <p:sldId id="337" r:id="rId47"/>
    <p:sldId id="338" r:id="rId48"/>
    <p:sldId id="339" r:id="rId49"/>
    <p:sldId id="349" r:id="rId50"/>
    <p:sldId id="340" r:id="rId51"/>
    <p:sldId id="341" r:id="rId52"/>
    <p:sldId id="351" r:id="rId53"/>
    <p:sldId id="352" r:id="rId54"/>
    <p:sldId id="342" r:id="rId55"/>
    <p:sldId id="343" r:id="rId56"/>
    <p:sldId id="344" r:id="rId57"/>
    <p:sldId id="346" r:id="rId58"/>
    <p:sldId id="266" r:id="rId59"/>
    <p:sldId id="317" r:id="rId60"/>
    <p:sldId id="275" r:id="rId61"/>
    <p:sldId id="321" r:id="rId62"/>
    <p:sldId id="308" r:id="rId63"/>
    <p:sldId id="320" r:id="rId64"/>
    <p:sldId id="318" r:id="rId65"/>
    <p:sldId id="330"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A8DF06-28E2-46F1-8A5D-C2B93F6E03F3}" v="6" dt="2026-01-25T12:09:08.9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71" autoAdjust="0"/>
    <p:restoredTop sz="93459" autoAdjust="0"/>
  </p:normalViewPr>
  <p:slideViewPr>
    <p:cSldViewPr>
      <p:cViewPr varScale="1">
        <p:scale>
          <a:sx n="97" d="100"/>
          <a:sy n="97" d="100"/>
        </p:scale>
        <p:origin x="1110" y="90"/>
      </p:cViewPr>
      <p:guideLst>
        <p:guide orient="horz" pos="2160"/>
        <p:guide pos="2880"/>
      </p:guideLst>
    </p:cSldViewPr>
  </p:slideViewPr>
  <p:outlineViewPr>
    <p:cViewPr>
      <p:scale>
        <a:sx n="33" d="100"/>
        <a:sy n="33" d="100"/>
      </p:scale>
      <p:origin x="0" y="1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57E77E40-CE06-446B-B0D2-22DA026FB82A}"/>
    <pc:docChg chg="undo custSel addSld delSld modSld">
      <pc:chgData name="Aishat Bakre" userId="839b68a6-4a2b-45ef-9a5a-14f954bfea5f" providerId="ADAL" clId="{57E77E40-CE06-446B-B0D2-22DA026FB82A}" dt="2026-01-25T12:09:08.930" v="17" actId="1076"/>
      <pc:docMkLst>
        <pc:docMk/>
      </pc:docMkLst>
      <pc:sldChg chg="modSp mod">
        <pc:chgData name="Aishat Bakre" userId="839b68a6-4a2b-45ef-9a5a-14f954bfea5f" providerId="ADAL" clId="{57E77E40-CE06-446B-B0D2-22DA026FB82A}" dt="2026-01-25T12:06:00.256" v="9" actId="14100"/>
        <pc:sldMkLst>
          <pc:docMk/>
          <pc:sldMk cId="2672696657" sldId="281"/>
        </pc:sldMkLst>
        <pc:spChg chg="mod">
          <ac:chgData name="Aishat Bakre" userId="839b68a6-4a2b-45ef-9a5a-14f954bfea5f" providerId="ADAL" clId="{57E77E40-CE06-446B-B0D2-22DA026FB82A}" dt="2026-01-25T12:05:03.224" v="0" actId="34135"/>
          <ac:spMkLst>
            <pc:docMk/>
            <pc:sldMk cId="2672696657" sldId="281"/>
            <ac:spMk id="3" creationId="{ED0E90B0-1E77-4DDA-BED3-F8826E6DD389}"/>
          </ac:spMkLst>
        </pc:spChg>
        <pc:spChg chg="mod">
          <ac:chgData name="Aishat Bakre" userId="839b68a6-4a2b-45ef-9a5a-14f954bfea5f" providerId="ADAL" clId="{57E77E40-CE06-446B-B0D2-22DA026FB82A}" dt="2026-01-25T12:06:00.256" v="9" actId="14100"/>
          <ac:spMkLst>
            <pc:docMk/>
            <pc:sldMk cId="2672696657" sldId="281"/>
            <ac:spMk id="11" creationId="{5C5AC077-0975-D491-DE27-0037AA82FA11}"/>
          </ac:spMkLst>
        </pc:spChg>
      </pc:sldChg>
      <pc:sldChg chg="modSp">
        <pc:chgData name="Aishat Bakre" userId="839b68a6-4a2b-45ef-9a5a-14f954bfea5f" providerId="ADAL" clId="{57E77E40-CE06-446B-B0D2-22DA026FB82A}" dt="2026-01-25T12:09:08.930" v="17" actId="1076"/>
        <pc:sldMkLst>
          <pc:docMk/>
          <pc:sldMk cId="4283949884" sldId="656"/>
        </pc:sldMkLst>
        <pc:picChg chg="mod">
          <ac:chgData name="Aishat Bakre" userId="839b68a6-4a2b-45ef-9a5a-14f954bfea5f" providerId="ADAL" clId="{57E77E40-CE06-446B-B0D2-22DA026FB82A}" dt="2026-01-25T12:09:08.930" v="17" actId="1076"/>
          <ac:picMkLst>
            <pc:docMk/>
            <pc:sldMk cId="4283949884" sldId="656"/>
            <ac:picMk id="1026" creationId="{EE0E1025-66C2-7168-7CA2-D577F6A023E3}"/>
          </ac:picMkLst>
        </pc:picChg>
      </pc:sldChg>
      <pc:sldChg chg="new del">
        <pc:chgData name="Aishat Bakre" userId="839b68a6-4a2b-45ef-9a5a-14f954bfea5f" providerId="ADAL" clId="{57E77E40-CE06-446B-B0D2-22DA026FB82A}" dt="2026-01-25T12:08:47.402" v="16" actId="680"/>
        <pc:sldMkLst>
          <pc:docMk/>
          <pc:sldMk cId="2342426" sldId="657"/>
        </pc:sldMkLst>
      </pc:sldChg>
      <pc:sldChg chg="add del">
        <pc:chgData name="Aishat Bakre" userId="839b68a6-4a2b-45ef-9a5a-14f954bfea5f" providerId="ADAL" clId="{57E77E40-CE06-446B-B0D2-22DA026FB82A}" dt="2026-01-25T12:08:44.498" v="15"/>
        <pc:sldMkLst>
          <pc:docMk/>
          <pc:sldMk cId="4199080096" sldId="658"/>
        </pc:sldMkLst>
      </pc:sldChg>
      <pc:sldChg chg="add del">
        <pc:chgData name="Aishat Bakre" userId="839b68a6-4a2b-45ef-9a5a-14f954bfea5f" providerId="ADAL" clId="{57E77E40-CE06-446B-B0D2-22DA026FB82A}" dt="2026-01-25T12:08:42.780" v="14"/>
        <pc:sldMkLst>
          <pc:docMk/>
          <pc:sldMk cId="2399172143" sldId="65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35EA23-1EC8-4BB3-B031-2274AD216C81}" type="datetimeFigureOut">
              <a:rPr lang="en-GB" smtClean="0"/>
              <a:t>25/01/2026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E93E3F-47AD-445B-ACB4-02F085C44548}" type="slidenum">
              <a:rPr lang="en-GB" smtClean="0"/>
              <a:t>‹#›</a:t>
            </a:fld>
            <a:endParaRPr lang="en-GB"/>
          </a:p>
        </p:txBody>
      </p:sp>
    </p:spTree>
    <p:extLst>
      <p:ext uri="{BB962C8B-B14F-4D97-AF65-F5344CB8AC3E}">
        <p14:creationId xmlns:p14="http://schemas.microsoft.com/office/powerpoint/2010/main" val="2149553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cks.nice.org.uk/topics/dementia/background-information/cause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cks.nice.org.uk/topics/dementia/background-information/risk-factors/"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cks.nice.org.uk/topics/dementia/management/suspected-dementia/"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RjtUcJqRE8U"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youtube.com/watch?v=HobxLbPhrMc" TargetMode="External"/><Relationship Id="rId2" Type="http://schemas.openxmlformats.org/officeDocument/2006/relationships/slide" Target="../slides/slide60.xml"/><Relationship Id="rId1" Type="http://schemas.openxmlformats.org/officeDocument/2006/relationships/notesMaster" Target="../notesMasters/notesMaster1.xml"/><Relationship Id="rId4" Type="http://schemas.openxmlformats.org/officeDocument/2006/relationships/hyperlink" Target="https://www.youtube.com/watch?v=fmaEql66gB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9</a:t>
            </a:fld>
            <a:endParaRPr lang="en-GB"/>
          </a:p>
        </p:txBody>
      </p:sp>
    </p:spTree>
    <p:extLst>
      <p:ext uri="{BB962C8B-B14F-4D97-AF65-F5344CB8AC3E}">
        <p14:creationId xmlns:p14="http://schemas.microsoft.com/office/powerpoint/2010/main" val="342010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E0E0E"/>
                </a:solidFill>
                <a:effectLst/>
                <a:latin typeface="Inter"/>
              </a:rPr>
              <a:t>Mild cognitive impairment (MCI) is cognitive impairment that does not fulfil the diagnostic criteria for dementia, for example, because only one cognitive domain is affected, or deficits do not significantly affect daily activities.</a:t>
            </a:r>
          </a:p>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10</a:t>
            </a:fld>
            <a:endParaRPr lang="en-GB"/>
          </a:p>
        </p:txBody>
      </p:sp>
    </p:spTree>
    <p:extLst>
      <p:ext uri="{BB962C8B-B14F-4D97-AF65-F5344CB8AC3E}">
        <p14:creationId xmlns:p14="http://schemas.microsoft.com/office/powerpoint/2010/main" val="3748568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https://cks.nice.org.uk/topics/dementia/background-information/causes/</a:t>
            </a:r>
          </a:p>
        </p:txBody>
      </p:sp>
      <p:sp>
        <p:nvSpPr>
          <p:cNvPr id="4" name="Slide Number Placeholder 3"/>
          <p:cNvSpPr>
            <a:spLocks noGrp="1"/>
          </p:cNvSpPr>
          <p:nvPr>
            <p:ph type="sldNum" sz="quarter" idx="5"/>
          </p:nvPr>
        </p:nvSpPr>
        <p:spPr/>
        <p:txBody>
          <a:bodyPr/>
          <a:lstStyle/>
          <a:p>
            <a:fld id="{09E93E3F-47AD-445B-ACB4-02F085C44548}" type="slidenum">
              <a:rPr lang="en-GB" smtClean="0"/>
              <a:t>12</a:t>
            </a:fld>
            <a:endParaRPr lang="en-GB"/>
          </a:p>
        </p:txBody>
      </p:sp>
    </p:spTree>
    <p:extLst>
      <p:ext uri="{BB962C8B-B14F-4D97-AF65-F5344CB8AC3E}">
        <p14:creationId xmlns:p14="http://schemas.microsoft.com/office/powerpoint/2010/main" val="625622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Causes | Background information | Dementia | CKS | NICE</a:t>
            </a:r>
            <a:endParaRPr lang="en-GB" dirty="0"/>
          </a:p>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13</a:t>
            </a:fld>
            <a:endParaRPr lang="en-GB"/>
          </a:p>
        </p:txBody>
      </p:sp>
    </p:spTree>
    <p:extLst>
      <p:ext uri="{BB962C8B-B14F-4D97-AF65-F5344CB8AC3E}">
        <p14:creationId xmlns:p14="http://schemas.microsoft.com/office/powerpoint/2010/main" val="2530649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18</a:t>
            </a:fld>
            <a:endParaRPr lang="en-GB"/>
          </a:p>
        </p:txBody>
      </p:sp>
    </p:spTree>
    <p:extLst>
      <p:ext uri="{BB962C8B-B14F-4D97-AF65-F5344CB8AC3E}">
        <p14:creationId xmlns:p14="http://schemas.microsoft.com/office/powerpoint/2010/main" val="38319516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14042"/>
                </a:solidFill>
                <a:effectLst/>
                <a:latin typeface="ASLetteraTextWeb"/>
              </a:rPr>
              <a:t>There are an estimated 57.4 million people living with dementia around the globe. It is estimated that this number will rise to 152.8 million by 2050.</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19</a:t>
            </a:fld>
            <a:endParaRPr lang="en-GB"/>
          </a:p>
        </p:txBody>
      </p:sp>
    </p:spTree>
    <p:extLst>
      <p:ext uri="{BB962C8B-B14F-4D97-AF65-F5344CB8AC3E}">
        <p14:creationId xmlns:p14="http://schemas.microsoft.com/office/powerpoint/2010/main" val="2982574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20</a:t>
            </a:fld>
            <a:endParaRPr lang="en-GB"/>
          </a:p>
        </p:txBody>
      </p:sp>
    </p:spTree>
    <p:extLst>
      <p:ext uri="{BB962C8B-B14F-4D97-AF65-F5344CB8AC3E}">
        <p14:creationId xmlns:p14="http://schemas.microsoft.com/office/powerpoint/2010/main" val="720209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24</a:t>
            </a:fld>
            <a:endParaRPr lang="en-GB"/>
          </a:p>
        </p:txBody>
      </p:sp>
    </p:spTree>
    <p:extLst>
      <p:ext uri="{BB962C8B-B14F-4D97-AF65-F5344CB8AC3E}">
        <p14:creationId xmlns:p14="http://schemas.microsoft.com/office/powerpoint/2010/main" val="3788156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Risk factors | Background information | Dementia | CKS | NICE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25</a:t>
            </a:fld>
            <a:endParaRPr lang="en-GB"/>
          </a:p>
        </p:txBody>
      </p:sp>
    </p:spTree>
    <p:extLst>
      <p:ext uri="{BB962C8B-B14F-4D97-AF65-F5344CB8AC3E}">
        <p14:creationId xmlns:p14="http://schemas.microsoft.com/office/powerpoint/2010/main" val="27777769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Prognosis is the likely course of a medical condition.</a:t>
            </a:r>
          </a:p>
          <a:p>
            <a:r>
              <a:rPr lang="en-GB" dirty="0"/>
              <a:t>The likely outcome or course of a disease; the chance of recovery or recurrence.</a:t>
            </a:r>
          </a:p>
        </p:txBody>
      </p:sp>
      <p:sp>
        <p:nvSpPr>
          <p:cNvPr id="4" name="Slide Number Placeholder 3"/>
          <p:cNvSpPr>
            <a:spLocks noGrp="1"/>
          </p:cNvSpPr>
          <p:nvPr>
            <p:ph type="sldNum" sz="quarter" idx="5"/>
          </p:nvPr>
        </p:nvSpPr>
        <p:spPr/>
        <p:txBody>
          <a:bodyPr/>
          <a:lstStyle/>
          <a:p>
            <a:fld id="{09E93E3F-47AD-445B-ACB4-02F085C44548}" type="slidenum">
              <a:rPr lang="en-GB" smtClean="0"/>
              <a:t>28</a:t>
            </a:fld>
            <a:endParaRPr lang="en-GB"/>
          </a:p>
        </p:txBody>
      </p:sp>
    </p:spTree>
    <p:extLst>
      <p:ext uri="{BB962C8B-B14F-4D97-AF65-F5344CB8AC3E}">
        <p14:creationId xmlns:p14="http://schemas.microsoft.com/office/powerpoint/2010/main" val="9765792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https://cks.nice.org.uk/topics/dementia/background-information/complications/</a:t>
            </a:r>
          </a:p>
          <a:p>
            <a:r>
              <a:rPr lang="en-GB" dirty="0"/>
              <a:t>Caring for a person with dementia can impact negatively on carers resulting in stress, depression, reduced income, social isolation, and lower quality of life. </a:t>
            </a:r>
          </a:p>
        </p:txBody>
      </p:sp>
      <p:sp>
        <p:nvSpPr>
          <p:cNvPr id="4" name="Slide Number Placeholder 3"/>
          <p:cNvSpPr>
            <a:spLocks noGrp="1"/>
          </p:cNvSpPr>
          <p:nvPr>
            <p:ph type="sldNum" sz="quarter" idx="5"/>
          </p:nvPr>
        </p:nvSpPr>
        <p:spPr/>
        <p:txBody>
          <a:bodyPr/>
          <a:lstStyle/>
          <a:p>
            <a:fld id="{09E93E3F-47AD-445B-ACB4-02F085C44548}" type="slidenum">
              <a:rPr lang="en-GB" smtClean="0"/>
              <a:t>35</a:t>
            </a:fld>
            <a:endParaRPr lang="en-GB"/>
          </a:p>
        </p:txBody>
      </p:sp>
    </p:spTree>
    <p:extLst>
      <p:ext uri="{BB962C8B-B14F-4D97-AF65-F5344CB8AC3E}">
        <p14:creationId xmlns:p14="http://schemas.microsoft.com/office/powerpoint/2010/main" val="14901703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https://cks.nice.org.uk/topics/dementia/diagnosis/</a:t>
            </a:r>
          </a:p>
        </p:txBody>
      </p:sp>
      <p:sp>
        <p:nvSpPr>
          <p:cNvPr id="4" name="Slide Number Placeholder 3"/>
          <p:cNvSpPr>
            <a:spLocks noGrp="1"/>
          </p:cNvSpPr>
          <p:nvPr>
            <p:ph type="sldNum" sz="quarter" idx="5"/>
          </p:nvPr>
        </p:nvSpPr>
        <p:spPr/>
        <p:txBody>
          <a:bodyPr/>
          <a:lstStyle/>
          <a:p>
            <a:fld id="{09E93E3F-47AD-445B-ACB4-02F085C44548}" type="slidenum">
              <a:rPr lang="en-GB" smtClean="0"/>
              <a:t>39</a:t>
            </a:fld>
            <a:endParaRPr lang="en-GB"/>
          </a:p>
        </p:txBody>
      </p:sp>
    </p:spTree>
    <p:extLst>
      <p:ext uri="{BB962C8B-B14F-4D97-AF65-F5344CB8AC3E}">
        <p14:creationId xmlns:p14="http://schemas.microsoft.com/office/powerpoint/2010/main" val="1467297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https://cks.nice.org.uk/topics/dementia/diagnosis/assessment/</a:t>
            </a:r>
          </a:p>
        </p:txBody>
      </p:sp>
      <p:sp>
        <p:nvSpPr>
          <p:cNvPr id="4" name="Slide Number Placeholder 3"/>
          <p:cNvSpPr>
            <a:spLocks noGrp="1"/>
          </p:cNvSpPr>
          <p:nvPr>
            <p:ph type="sldNum" sz="quarter" idx="5"/>
          </p:nvPr>
        </p:nvSpPr>
        <p:spPr/>
        <p:txBody>
          <a:bodyPr/>
          <a:lstStyle/>
          <a:p>
            <a:fld id="{09E93E3F-47AD-445B-ACB4-02F085C44548}" type="slidenum">
              <a:rPr lang="en-GB" smtClean="0"/>
              <a:t>40</a:t>
            </a:fld>
            <a:endParaRPr lang="en-GB"/>
          </a:p>
        </p:txBody>
      </p:sp>
    </p:spTree>
    <p:extLst>
      <p:ext uri="{BB962C8B-B14F-4D97-AF65-F5344CB8AC3E}">
        <p14:creationId xmlns:p14="http://schemas.microsoft.com/office/powerpoint/2010/main" val="17142385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https://cks.nice.org.uk/topics/dementia/management/suspected-dementia/#management-of-suspected-dementia</a:t>
            </a:r>
          </a:p>
        </p:txBody>
      </p:sp>
      <p:sp>
        <p:nvSpPr>
          <p:cNvPr id="4" name="Slide Number Placeholder 3"/>
          <p:cNvSpPr>
            <a:spLocks noGrp="1"/>
          </p:cNvSpPr>
          <p:nvPr>
            <p:ph type="sldNum" sz="quarter" idx="5"/>
          </p:nvPr>
        </p:nvSpPr>
        <p:spPr/>
        <p:txBody>
          <a:bodyPr/>
          <a:lstStyle/>
          <a:p>
            <a:fld id="{09E93E3F-47AD-445B-ACB4-02F085C44548}" type="slidenum">
              <a:rPr lang="en-GB" smtClean="0"/>
              <a:t>48</a:t>
            </a:fld>
            <a:endParaRPr lang="en-GB"/>
          </a:p>
        </p:txBody>
      </p:sp>
    </p:spTree>
    <p:extLst>
      <p:ext uri="{BB962C8B-B14F-4D97-AF65-F5344CB8AC3E}">
        <p14:creationId xmlns:p14="http://schemas.microsoft.com/office/powerpoint/2010/main" val="704882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Scenario: Suspected dementia | Management | Dementia | CKS | NICE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50</a:t>
            </a:fld>
            <a:endParaRPr lang="en-GB"/>
          </a:p>
        </p:txBody>
      </p:sp>
    </p:spTree>
    <p:extLst>
      <p:ext uri="{BB962C8B-B14F-4D97-AF65-F5344CB8AC3E}">
        <p14:creationId xmlns:p14="http://schemas.microsoft.com/office/powerpoint/2010/main" val="27223338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https://cks.nice.org.uk/topics/dementia/management/suspected-dementia/#management-of-suspected-dementia</a:t>
            </a:r>
          </a:p>
        </p:txBody>
      </p:sp>
      <p:sp>
        <p:nvSpPr>
          <p:cNvPr id="4" name="Slide Number Placeholder 3"/>
          <p:cNvSpPr>
            <a:spLocks noGrp="1"/>
          </p:cNvSpPr>
          <p:nvPr>
            <p:ph type="sldNum" sz="quarter" idx="5"/>
          </p:nvPr>
        </p:nvSpPr>
        <p:spPr/>
        <p:txBody>
          <a:bodyPr/>
          <a:lstStyle/>
          <a:p>
            <a:fld id="{09E93E3F-47AD-445B-ACB4-02F085C44548}" type="slidenum">
              <a:rPr lang="en-GB" smtClean="0"/>
              <a:t>53</a:t>
            </a:fld>
            <a:endParaRPr lang="en-GB"/>
          </a:p>
        </p:txBody>
      </p:sp>
    </p:spTree>
    <p:extLst>
      <p:ext uri="{BB962C8B-B14F-4D97-AF65-F5344CB8AC3E}">
        <p14:creationId xmlns:p14="http://schemas.microsoft.com/office/powerpoint/2010/main" val="38348244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55</a:t>
            </a:fld>
            <a:endParaRPr lang="en-GB"/>
          </a:p>
        </p:txBody>
      </p:sp>
    </p:spTree>
    <p:extLst>
      <p:ext uri="{BB962C8B-B14F-4D97-AF65-F5344CB8AC3E}">
        <p14:creationId xmlns:p14="http://schemas.microsoft.com/office/powerpoint/2010/main" val="30292602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Ten Tips for Preventing Alzheimer's Disease - YouTube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58</a:t>
            </a:fld>
            <a:endParaRPr lang="en-GB"/>
          </a:p>
        </p:txBody>
      </p:sp>
    </p:spTree>
    <p:extLst>
      <p:ext uri="{BB962C8B-B14F-4D97-AF65-F5344CB8AC3E}">
        <p14:creationId xmlns:p14="http://schemas.microsoft.com/office/powerpoint/2010/main" val="29636117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dementia? Alzheimer's Research UK - YouTube</a:t>
            </a:r>
            <a:endParaRPr lang="en-GB" dirty="0">
              <a:hlinkClick r:id="rId4"/>
            </a:endParaRPr>
          </a:p>
          <a:p>
            <a:r>
              <a:rPr lang="en-GB" dirty="0">
                <a:hlinkClick r:id="rId4"/>
              </a:rPr>
              <a:t>What is dementia? - YouTube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60</a:t>
            </a:fld>
            <a:endParaRPr lang="en-GB"/>
          </a:p>
        </p:txBody>
      </p:sp>
    </p:spTree>
    <p:extLst>
      <p:ext uri="{BB962C8B-B14F-4D97-AF65-F5344CB8AC3E}">
        <p14:creationId xmlns:p14="http://schemas.microsoft.com/office/powerpoint/2010/main" val="2715107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9BA76-88DC-451C-ADCE-A0CAABCB2EBE}"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9BA76-88DC-451C-ADCE-A0CAABCB2EBE}"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C39BA76-88DC-451C-ADCE-A0CAABCB2EBE}"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25/01/2026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39BA76-88DC-451C-ADCE-A0CAABCB2EBE}" type="datetimeFigureOut">
              <a:rPr lang="en-GB" smtClean="0"/>
              <a:t>25/01/2026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C39BA76-88DC-451C-ADCE-A0CAABCB2EBE}" type="datetimeFigureOut">
              <a:rPr lang="en-GB" smtClean="0"/>
              <a:t>25/01/2026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C39BA76-88DC-451C-ADCE-A0CAABCB2EBE}"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9BA76-88DC-451C-ADCE-A0CAABCB2EBE}"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C39BA76-88DC-451C-ADCE-A0CAABCB2EBE}"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40538"/>
            </a:gs>
            <a:gs pos="100000">
              <a:srgbClr val="080B7A"/>
            </a:gs>
          </a:gsLst>
          <a:lin ang="5400000" scaled="1"/>
          <a:tileRect/>
        </a:gra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C39BA76-88DC-451C-ADCE-A0CAABCB2EBE}" type="datetimeFigureOut">
              <a:rPr lang="en-GB" smtClean="0"/>
              <a:t>25/01/2026</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4A2F09-1C79-42BC-8419-321BAC98D8C8}"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ks.nice.org.uk/topics/dementia/management/follow-up-of-confirmed-dementia-in-primary-care/"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cks.nice.org.uk/topics/dementia/background-information/cause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cks.nice.org.uk/topics/dementia/management/follow-up-of-confirmed-dementia-in-primary-car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cks.nice.org.uk/topics/dementia/background-information/risk-factors/"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patient.info/doctor/informant-questionnaire-on-cognitive-decline-in-the-elderly-iqcode"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cks.nice.org.uk/topics/dementia/diagnosis/differential-diagnosis/"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cks.nice.org.uk/topics/dementia/management/management-of-end-stage-dementia/"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3" Type="http://schemas.openxmlformats.org/officeDocument/2006/relationships/hyperlink" Target="https://www.youtube.com/watch?v=RjtUcJqRE8U"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3" Type="http://schemas.openxmlformats.org/officeDocument/2006/relationships/hyperlink" Target="https://www.youtube.com/watch?v=HobxLbPhrMc"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youtube.com/watch?v=fmaEql66gB0" TargetMode="External"/></Relationships>
</file>

<file path=ppt/slides/_rels/slide61.xml.rels><?xml version="1.0" encoding="UTF-8" standalone="yes"?>
<Relationships xmlns="http://schemas.openxmlformats.org/package/2006/relationships"><Relationship Id="rId3" Type="http://schemas.openxmlformats.org/officeDocument/2006/relationships/hyperlink" Target="https://www.alzheimers.org.uk/about-us/news-and-media/facts-media" TargetMode="External"/><Relationship Id="rId2" Type="http://schemas.openxmlformats.org/officeDocument/2006/relationships/hyperlink" Target="https://www.alzheimers.org.uk/about-us/policy-and-influencing/dementia-uk-report" TargetMode="External"/><Relationship Id="rId1" Type="http://schemas.openxmlformats.org/officeDocument/2006/relationships/slideLayout" Target="../slideLayouts/slideLayout2.xml"/><Relationship Id="rId4" Type="http://schemas.openxmlformats.org/officeDocument/2006/relationships/hyperlink" Target="https://www.alz.co.uk/research/world-report-2018"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s://cks.nice.org.uk/topics/dementia/background-information/causes/" TargetMode="External"/><Relationship Id="rId2" Type="http://schemas.openxmlformats.org/officeDocument/2006/relationships/hyperlink" Target="https://cks.nice.org.uk/topics/dementia/diagnosis/assessment/" TargetMode="External"/><Relationship Id="rId1" Type="http://schemas.openxmlformats.org/officeDocument/2006/relationships/slideLayout" Target="../slideLayouts/slideLayout2.xml"/><Relationship Id="rId6" Type="http://schemas.openxmlformats.org/officeDocument/2006/relationships/hyperlink" Target="https://cks.nice.org.uk/topics/dementia/diagnosis/differential-diagnosis/" TargetMode="External"/><Relationship Id="rId5" Type="http://schemas.openxmlformats.org/officeDocument/2006/relationships/hyperlink" Target="https://cks.nice.org.uk/topics/" TargetMode="External"/><Relationship Id="rId4" Type="http://schemas.openxmlformats.org/officeDocument/2006/relationships/hyperlink" Target="https://cks.nice.org.uk/topics/dementia/background-information/risk-fa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7F842-17D8-4FE0-8B5D-A38EB50EAAD6}"/>
              </a:ext>
            </a:extLst>
          </p:cNvPr>
          <p:cNvSpPr>
            <a:spLocks noGrp="1"/>
          </p:cNvSpPr>
          <p:nvPr>
            <p:ph type="title"/>
          </p:nvPr>
        </p:nvSpPr>
        <p:spPr>
          <a:xfrm>
            <a:off x="457200" y="338328"/>
            <a:ext cx="8229600" cy="1252728"/>
          </a:xfrm>
          <a:prstGeom prst="rect">
            <a:avLst/>
          </a:prstGeom>
        </p:spPr>
        <p:txBody>
          <a:bodyPr anchor="ctr">
            <a:normAutofit fontScale="90000"/>
          </a:bodyPr>
          <a:lstStyle/>
          <a:p>
            <a:r>
              <a:rPr lang="en-GB" sz="4400" b="1" i="1" dirty="0">
                <a:solidFill>
                  <a:schemeClr val="bg1"/>
                </a:solidFill>
                <a:cs typeface="Arial" panose="020B0604020202020204" pitchFamily="34" charset="0"/>
              </a:rPr>
              <a:t>Community Care and Management of Longer-term Conditions</a:t>
            </a:r>
            <a:endParaRPr lang="en-GB" b="1" dirty="0">
              <a:solidFill>
                <a:schemeClr val="bg1"/>
              </a:solidFill>
            </a:endParaRPr>
          </a:p>
        </p:txBody>
      </p:sp>
      <p:sp>
        <p:nvSpPr>
          <p:cNvPr id="3" name="Text Placeholder 2">
            <a:extLst>
              <a:ext uri="{FF2B5EF4-FFF2-40B4-BE49-F238E27FC236}">
                <a16:creationId xmlns:a16="http://schemas.microsoft.com/office/drawing/2014/main" id="{ED0E90B0-1E77-4DDA-BED3-F8826E6DD389}"/>
              </a:ext>
            </a:extLst>
          </p:cNvPr>
          <p:cNvSpPr>
            <a:spLocks noGrp="1" noRot="1" noMove="1" noResize="1" noEditPoints="1" noAdjustHandles="1" noChangeArrowheads="1" noChangeShapeType="1"/>
          </p:cNvSpPr>
          <p:nvPr>
            <p:ph sz="quarter" idx="13"/>
          </p:nvPr>
        </p:nvSpPr>
        <p:spPr>
          <a:xfrm>
            <a:off x="215516" y="6222214"/>
            <a:ext cx="2880320" cy="339134"/>
          </a:xfrm>
          <a:prstGeom prst="rect">
            <a:avLst/>
          </a:prstGeom>
          <a:gradFill>
            <a:gsLst>
              <a:gs pos="0">
                <a:srgbClr val="040538"/>
              </a:gs>
              <a:gs pos="100000">
                <a:srgbClr val="080B7A"/>
              </a:gs>
            </a:gsLst>
            <a:lin ang="5400000" scaled="1"/>
          </a:gradFill>
        </p:spPr>
        <p:txBody>
          <a:bodyPr>
            <a:normAutofit lnSpcReduction="10000"/>
          </a:bodyPr>
          <a:lstStyle/>
          <a:p>
            <a:pPr marL="0" indent="0">
              <a:lnSpc>
                <a:spcPct val="90000"/>
              </a:lnSpc>
              <a:buNone/>
            </a:pPr>
            <a:r>
              <a:rPr lang="en-GB" sz="2000" b="1" dirty="0">
                <a:solidFill>
                  <a:schemeClr val="bg1"/>
                </a:solidFill>
              </a:rPr>
              <a:t>Dr AISHAT T. BAKRE</a:t>
            </a:r>
          </a:p>
          <a:p>
            <a:pPr marL="0" indent="0">
              <a:lnSpc>
                <a:spcPct val="90000"/>
              </a:lnSpc>
              <a:buNone/>
            </a:pPr>
            <a:endParaRPr lang="en-GB" sz="2000" b="1" dirty="0"/>
          </a:p>
        </p:txBody>
      </p:sp>
      <p:pic>
        <p:nvPicPr>
          <p:cNvPr id="4" name="Picture 3">
            <a:extLst>
              <a:ext uri="{FF2B5EF4-FFF2-40B4-BE49-F238E27FC236}">
                <a16:creationId xmlns:a16="http://schemas.microsoft.com/office/drawing/2014/main" id="{2821C187-AF8F-411D-AF6C-030BCE0F6EF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36096" y="3140968"/>
            <a:ext cx="3707904" cy="3081246"/>
          </a:xfrm>
          <a:prstGeom prst="rect">
            <a:avLst/>
          </a:prstGeom>
          <a:noFill/>
        </p:spPr>
      </p:pic>
      <p:sp>
        <p:nvSpPr>
          <p:cNvPr id="8" name="TextBox 7">
            <a:extLst>
              <a:ext uri="{FF2B5EF4-FFF2-40B4-BE49-F238E27FC236}">
                <a16:creationId xmlns:a16="http://schemas.microsoft.com/office/drawing/2014/main" id="{E9FA5A09-D265-A0AF-8E2A-440AE36CFEBB}"/>
              </a:ext>
            </a:extLst>
          </p:cNvPr>
          <p:cNvSpPr txBox="1"/>
          <p:nvPr/>
        </p:nvSpPr>
        <p:spPr>
          <a:xfrm>
            <a:off x="240346" y="2516856"/>
            <a:ext cx="6408712" cy="1200329"/>
          </a:xfrm>
          <a:prstGeom prst="rect">
            <a:avLst/>
          </a:prstGeom>
          <a:noFill/>
        </p:spPr>
        <p:txBody>
          <a:bodyPr wrap="square">
            <a:spAutoFit/>
          </a:bodyPr>
          <a:lstStyle/>
          <a:p>
            <a:pPr algn="ctr"/>
            <a:r>
              <a:rPr lang="en-GB" sz="3600" b="1" i="1" dirty="0">
                <a:solidFill>
                  <a:schemeClr val="bg1"/>
                </a:solidFill>
                <a:cs typeface="Arial" panose="020B0604020202020204" pitchFamily="34" charset="0"/>
              </a:rPr>
              <a:t>Dementia a long term condition and management</a:t>
            </a:r>
          </a:p>
        </p:txBody>
      </p:sp>
      <p:sp>
        <p:nvSpPr>
          <p:cNvPr id="9" name="TextBox 8">
            <a:extLst>
              <a:ext uri="{FF2B5EF4-FFF2-40B4-BE49-F238E27FC236}">
                <a16:creationId xmlns:a16="http://schemas.microsoft.com/office/drawing/2014/main" id="{9B5B6394-06B2-25E6-3176-396D765160FA}"/>
              </a:ext>
            </a:extLst>
          </p:cNvPr>
          <p:cNvSpPr txBox="1"/>
          <p:nvPr/>
        </p:nvSpPr>
        <p:spPr>
          <a:xfrm>
            <a:off x="539552" y="3861048"/>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LCHS7003</a:t>
            </a:r>
            <a:endParaRPr lang="en-GB" sz="3200" b="1" dirty="0">
              <a:solidFill>
                <a:schemeClr val="bg1"/>
              </a:solidFill>
              <a:cs typeface="Arial" panose="020B0604020202020204" pitchFamily="34" charset="0"/>
            </a:endParaRPr>
          </a:p>
        </p:txBody>
      </p:sp>
      <p:sp>
        <p:nvSpPr>
          <p:cNvPr id="11" name="TextBox 10">
            <a:extLst>
              <a:ext uri="{FF2B5EF4-FFF2-40B4-BE49-F238E27FC236}">
                <a16:creationId xmlns:a16="http://schemas.microsoft.com/office/drawing/2014/main" id="{5C5AC077-0975-D491-DE27-0037AA82FA11}"/>
              </a:ext>
            </a:extLst>
          </p:cNvPr>
          <p:cNvSpPr txBox="1"/>
          <p:nvPr/>
        </p:nvSpPr>
        <p:spPr>
          <a:xfrm>
            <a:off x="2195736" y="4699169"/>
            <a:ext cx="1512169" cy="584775"/>
          </a:xfrm>
          <a:prstGeom prst="rect">
            <a:avLst/>
          </a:prstGeom>
          <a:noFill/>
        </p:spPr>
        <p:txBody>
          <a:bodyPr wrap="square">
            <a:spAutoFit/>
          </a:bodyPr>
          <a:lstStyle/>
          <a:p>
            <a:r>
              <a:rPr lang="en-GB" sz="3200" b="1" dirty="0">
                <a:solidFill>
                  <a:schemeClr val="bg1"/>
                </a:solidFill>
                <a:cs typeface="Arial" panose="020B0604020202020204" pitchFamily="34" charset="0"/>
              </a:rPr>
              <a:t>Term 1</a:t>
            </a:r>
            <a:endParaRPr lang="en-GB" sz="3200" dirty="0">
              <a:cs typeface="Arial" panose="020B0604020202020204" pitchFamily="34" charset="0"/>
            </a:endParaRPr>
          </a:p>
        </p:txBody>
      </p:sp>
    </p:spTree>
    <p:extLst>
      <p:ext uri="{BB962C8B-B14F-4D97-AF65-F5344CB8AC3E}">
        <p14:creationId xmlns:p14="http://schemas.microsoft.com/office/powerpoint/2010/main" val="26726966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solidFill>
                  <a:schemeClr val="tx1"/>
                </a:solidFill>
                <a:cs typeface="Arial" panose="020B0604020202020204" pitchFamily="34" charset="0"/>
              </a:rPr>
              <a:t>Learning outcomes</a:t>
            </a:r>
            <a:endParaRPr lang="en-GB" dirty="0">
              <a:solidFill>
                <a:schemeClr val="tx1"/>
              </a:solidFill>
            </a:endParaRPr>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a:xfrm>
            <a:off x="872067" y="2564904"/>
            <a:ext cx="7408333" cy="3816424"/>
          </a:xfrm>
        </p:spPr>
        <p:txBody>
          <a:bodyPr>
            <a:normAutofit fontScale="70000" lnSpcReduction="20000"/>
          </a:bodyPr>
          <a:lstStyle/>
          <a:p>
            <a:pPr marL="0" lvl="0" indent="0">
              <a:buNone/>
            </a:pPr>
            <a:r>
              <a:rPr lang="en-GB" sz="2600" dirty="0">
                <a:solidFill>
                  <a:schemeClr val="bg1"/>
                </a:solidFill>
              </a:rPr>
              <a:t>Upon successful completion of this module, you should be able to: </a:t>
            </a:r>
          </a:p>
          <a:p>
            <a:pPr marL="0" lvl="0" indent="0">
              <a:buNone/>
            </a:pPr>
            <a:endParaRPr lang="en-GB" sz="2600" dirty="0">
              <a:solidFill>
                <a:schemeClr val="bg1"/>
              </a:solidFill>
            </a:endParaRPr>
          </a:p>
          <a:p>
            <a:pPr marL="0" lvl="0" indent="0">
              <a:buClr>
                <a:schemeClr val="bg1"/>
              </a:buClr>
              <a:buNone/>
            </a:pPr>
            <a:endParaRPr lang="en-GB" sz="2600" dirty="0">
              <a:solidFill>
                <a:schemeClr val="bg1"/>
              </a:solidFill>
            </a:endParaRPr>
          </a:p>
          <a:p>
            <a:pPr lvl="0">
              <a:buClr>
                <a:schemeClr val="bg1"/>
              </a:buClr>
              <a:buFont typeface="Wingdings" panose="05000000000000000000" pitchFamily="2" charset="2"/>
              <a:buChar char="v"/>
            </a:pPr>
            <a:r>
              <a:rPr lang="en-GB" sz="2600" dirty="0">
                <a:solidFill>
                  <a:schemeClr val="bg1"/>
                </a:solidFill>
              </a:rPr>
              <a:t>Critically evaluate the physical, psychological, and social impact on individuals and families living with a long-term condition(s) and its treatment.</a:t>
            </a:r>
          </a:p>
          <a:p>
            <a:pPr lvl="0">
              <a:buClr>
                <a:schemeClr val="bg1"/>
              </a:buClr>
              <a:buFont typeface="Wingdings" panose="05000000000000000000" pitchFamily="2" charset="2"/>
              <a:buChar char="v"/>
            </a:pPr>
            <a:r>
              <a:rPr lang="en-GB" sz="2600" dirty="0">
                <a:solidFill>
                  <a:schemeClr val="bg1"/>
                </a:solidFill>
              </a:rPr>
              <a:t>Critically assess the key areas of local and national political, health and social care agendas and initiatives relating to long term conditions.</a:t>
            </a:r>
          </a:p>
          <a:p>
            <a:pPr lvl="0">
              <a:buClr>
                <a:schemeClr val="bg1"/>
              </a:buClr>
              <a:buFont typeface="Wingdings" panose="05000000000000000000" pitchFamily="2" charset="2"/>
              <a:buChar char="v"/>
            </a:pPr>
            <a:r>
              <a:rPr lang="en-GB" sz="2600" dirty="0">
                <a:solidFill>
                  <a:schemeClr val="bg1"/>
                </a:solidFill>
              </a:rPr>
              <a:t>Critically evaluate the skills, values and behaviours required to provide co-productive and traditional models of care as appropriate.</a:t>
            </a:r>
          </a:p>
          <a:p>
            <a:pPr lvl="0">
              <a:buClr>
                <a:schemeClr val="bg1"/>
              </a:buClr>
              <a:buFont typeface="Wingdings" panose="05000000000000000000" pitchFamily="2" charset="2"/>
              <a:buChar char="v"/>
            </a:pPr>
            <a:r>
              <a:rPr lang="en-GB" sz="2600" dirty="0">
                <a:solidFill>
                  <a:schemeClr val="bg1"/>
                </a:solidFill>
              </a:rPr>
              <a:t>Critically analyse the contribution of empirical evidence and local, national, and international guidelines to informing the delivery of ‘whole person’ care and self-management support for individuals with long term conditions.</a:t>
            </a:r>
          </a:p>
          <a:p>
            <a:endParaRPr lang="en-GB" dirty="0"/>
          </a:p>
        </p:txBody>
      </p:sp>
    </p:spTree>
    <p:extLst>
      <p:ext uri="{BB962C8B-B14F-4D97-AF65-F5344CB8AC3E}">
        <p14:creationId xmlns:p14="http://schemas.microsoft.com/office/powerpoint/2010/main" val="36337279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solidFill>
                  <a:schemeClr val="tx1"/>
                </a:solidFill>
                <a:cs typeface="Arial" panose="020B0604020202020204" pitchFamily="34" charset="0"/>
              </a:rPr>
              <a:t>Module Summary</a:t>
            </a:r>
            <a:endParaRPr lang="en-GB" dirty="0">
              <a:solidFill>
                <a:schemeClr val="tx1"/>
              </a:solidFill>
            </a:endParaRPr>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a:xfrm>
            <a:off x="867833" y="2636912"/>
            <a:ext cx="7408333" cy="3450696"/>
          </a:xfrm>
        </p:spPr>
        <p:txBody>
          <a:bodyPr>
            <a:normAutofit fontScale="77500" lnSpcReduction="20000"/>
          </a:bodyPr>
          <a:lstStyle/>
          <a:p>
            <a:pPr>
              <a:buClr>
                <a:schemeClr val="bg1"/>
              </a:buClr>
              <a:buFont typeface="Wingdings" panose="05000000000000000000" pitchFamily="2" charset="2"/>
              <a:buChar char="v"/>
            </a:pPr>
            <a:r>
              <a:rPr lang="en-GB" sz="2800" dirty="0">
                <a:solidFill>
                  <a:schemeClr val="bg1"/>
                </a:solidFill>
                <a:latin typeface="Arial" panose="020B0604020202020204" pitchFamily="34" charset="0"/>
                <a:cs typeface="Arial" panose="020B0604020202020204" pitchFamily="34" charset="0"/>
              </a:rPr>
              <a:t>The module aims overall to develop student understanding of the theories, values and policies in managing patients with longer term conditions in different healthcare settings.</a:t>
            </a:r>
          </a:p>
          <a:p>
            <a:pPr>
              <a:buClr>
                <a:schemeClr val="bg1"/>
              </a:buClr>
              <a:buFont typeface="Wingdings" panose="05000000000000000000" pitchFamily="2" charset="2"/>
              <a:buChar char="v"/>
            </a:pPr>
            <a:r>
              <a:rPr lang="en-GB" sz="2800" dirty="0">
                <a:solidFill>
                  <a:schemeClr val="bg1"/>
                </a:solidFill>
                <a:latin typeface="Arial" panose="020B0604020202020204" pitchFamily="34" charset="0"/>
                <a:cs typeface="Arial" panose="020B0604020202020204" pitchFamily="34" charset="0"/>
              </a:rPr>
              <a:t>To gain an understanding of healthcare work across traditional primary/secondary/social care boundaries and collaborate with patients/carers and other professionals within the NHS, social and private/voluntary sector to continuously improve the information, support, care, and person-centred approaches to treatment of people living with long term conditions. </a:t>
            </a:r>
            <a:endParaRPr lang="en-GB" sz="3200" dirty="0">
              <a:solidFill>
                <a:schemeClr val="bg1"/>
              </a:solidFill>
              <a:latin typeface="Arial" panose="020B0604020202020204" pitchFamily="34" charset="0"/>
              <a:cs typeface="Arial" panose="020B0604020202020204" pitchFamily="34" charset="0"/>
            </a:endParaRPr>
          </a:p>
          <a:p>
            <a:pPr marL="0" indent="0">
              <a:buClr>
                <a:schemeClr val="bg1"/>
              </a:buClr>
              <a:buNone/>
            </a:pPr>
            <a:endParaRPr lang="en-GB" sz="2800" dirty="0">
              <a:solidFill>
                <a:schemeClr val="bg1"/>
              </a:solidFill>
            </a:endParaRPr>
          </a:p>
          <a:p>
            <a:endParaRPr lang="en-GB" dirty="0"/>
          </a:p>
        </p:txBody>
      </p:sp>
    </p:spTree>
    <p:extLst>
      <p:ext uri="{BB962C8B-B14F-4D97-AF65-F5344CB8AC3E}">
        <p14:creationId xmlns:p14="http://schemas.microsoft.com/office/powerpoint/2010/main" val="18932548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8FDDB4-62E2-4E72-8631-55CE395CE12F}"/>
              </a:ext>
            </a:extLst>
          </p:cNvPr>
          <p:cNvSpPr>
            <a:spLocks noGrp="1"/>
          </p:cNvSpPr>
          <p:nvPr>
            <p:ph idx="1"/>
          </p:nvPr>
        </p:nvSpPr>
        <p:spPr/>
        <p:txBody>
          <a:bodyPr>
            <a:normAutofit fontScale="92500" lnSpcReduction="10000"/>
          </a:bodyPr>
          <a:lstStyle/>
          <a:p>
            <a:pPr marL="0" indent="0">
              <a:buClr>
                <a:schemeClr val="bg1"/>
              </a:buClr>
              <a:buNone/>
            </a:pPr>
            <a:r>
              <a:rPr lang="en-GB" dirty="0">
                <a:solidFill>
                  <a:schemeClr val="bg1"/>
                </a:solidFill>
              </a:rPr>
              <a:t>To understand: </a:t>
            </a:r>
          </a:p>
          <a:p>
            <a:pPr>
              <a:buClr>
                <a:schemeClr val="bg1"/>
              </a:buClr>
              <a:buFont typeface="Wingdings" panose="05000000000000000000" pitchFamily="2" charset="2"/>
              <a:buChar char="v"/>
            </a:pPr>
            <a:r>
              <a:rPr lang="en-GB" dirty="0">
                <a:solidFill>
                  <a:schemeClr val="bg1"/>
                </a:solidFill>
              </a:rPr>
              <a:t>The meaning of the term dementia</a:t>
            </a:r>
          </a:p>
          <a:p>
            <a:pPr>
              <a:buClr>
                <a:schemeClr val="bg1"/>
              </a:buClr>
              <a:buFont typeface="Wingdings" panose="05000000000000000000" pitchFamily="2" charset="2"/>
              <a:buChar char="v"/>
            </a:pPr>
            <a:r>
              <a:rPr lang="en-GB" dirty="0">
                <a:solidFill>
                  <a:schemeClr val="bg1"/>
                </a:solidFill>
              </a:rPr>
              <a:t>The different types </a:t>
            </a:r>
          </a:p>
          <a:p>
            <a:pPr>
              <a:buClr>
                <a:schemeClr val="bg1"/>
              </a:buClr>
              <a:buFont typeface="Wingdings" panose="05000000000000000000" pitchFamily="2" charset="2"/>
              <a:buChar char="v"/>
            </a:pPr>
            <a:r>
              <a:rPr lang="en-GB" dirty="0">
                <a:solidFill>
                  <a:schemeClr val="bg1"/>
                </a:solidFill>
              </a:rPr>
              <a:t>Their signs and symptoms </a:t>
            </a:r>
          </a:p>
          <a:p>
            <a:pPr>
              <a:buClr>
                <a:schemeClr val="bg1"/>
              </a:buClr>
              <a:buFont typeface="Wingdings" panose="05000000000000000000" pitchFamily="2" charset="2"/>
              <a:buChar char="v"/>
            </a:pPr>
            <a:r>
              <a:rPr lang="en-GB" dirty="0">
                <a:solidFill>
                  <a:schemeClr val="bg1"/>
                </a:solidFill>
              </a:rPr>
              <a:t>The risk factors</a:t>
            </a:r>
          </a:p>
          <a:p>
            <a:pPr>
              <a:buClr>
                <a:schemeClr val="bg1"/>
              </a:buClr>
              <a:buFont typeface="Wingdings" panose="05000000000000000000" pitchFamily="2" charset="2"/>
              <a:buChar char="v"/>
            </a:pPr>
            <a:r>
              <a:rPr lang="en-GB" dirty="0">
                <a:solidFill>
                  <a:schemeClr val="bg1"/>
                </a:solidFill>
              </a:rPr>
              <a:t>Dementia prognosis</a:t>
            </a:r>
          </a:p>
          <a:p>
            <a:pPr>
              <a:buClr>
                <a:schemeClr val="bg1"/>
              </a:buClr>
              <a:buFont typeface="Wingdings" panose="05000000000000000000" pitchFamily="2" charset="2"/>
              <a:buChar char="v"/>
            </a:pPr>
            <a:r>
              <a:rPr lang="en-GB" dirty="0">
                <a:solidFill>
                  <a:schemeClr val="bg1"/>
                </a:solidFill>
              </a:rPr>
              <a:t>Dementia complications</a:t>
            </a:r>
          </a:p>
          <a:p>
            <a:pPr>
              <a:buClr>
                <a:schemeClr val="bg1"/>
              </a:buClr>
              <a:buFont typeface="Wingdings" panose="05000000000000000000" pitchFamily="2" charset="2"/>
              <a:buChar char="v"/>
            </a:pPr>
            <a:r>
              <a:rPr lang="en-GB" dirty="0">
                <a:solidFill>
                  <a:schemeClr val="bg1"/>
                </a:solidFill>
              </a:rPr>
              <a:t>Dementia management</a:t>
            </a:r>
          </a:p>
          <a:p>
            <a:pPr>
              <a:buClr>
                <a:schemeClr val="bg1"/>
              </a:buClr>
              <a:buFont typeface="Wingdings" panose="05000000000000000000" pitchFamily="2" charset="2"/>
              <a:buChar char="v"/>
            </a:pPr>
            <a:r>
              <a:rPr lang="en-GB" dirty="0">
                <a:solidFill>
                  <a:schemeClr val="bg1"/>
                </a:solidFill>
              </a:rPr>
              <a:t>How to prevent dementia</a:t>
            </a:r>
          </a:p>
          <a:p>
            <a:pPr marL="0" indent="0">
              <a:buNone/>
            </a:pPr>
            <a:endParaRPr lang="en-GB" dirty="0"/>
          </a:p>
          <a:p>
            <a:endParaRPr lang="en-GB" dirty="0"/>
          </a:p>
          <a:p>
            <a:endParaRPr lang="en-GB" dirty="0"/>
          </a:p>
          <a:p>
            <a:endParaRPr lang="en-GB" dirty="0"/>
          </a:p>
        </p:txBody>
      </p:sp>
      <p:sp>
        <p:nvSpPr>
          <p:cNvPr id="3" name="Title 2">
            <a:extLst>
              <a:ext uri="{FF2B5EF4-FFF2-40B4-BE49-F238E27FC236}">
                <a16:creationId xmlns:a16="http://schemas.microsoft.com/office/drawing/2014/main" id="{FB025EC0-D817-44E8-B460-5BAA150517CB}"/>
              </a:ext>
            </a:extLst>
          </p:cNvPr>
          <p:cNvSpPr>
            <a:spLocks noGrp="1"/>
          </p:cNvSpPr>
          <p:nvPr>
            <p:ph type="title"/>
          </p:nvPr>
        </p:nvSpPr>
        <p:spPr/>
        <p:txBody>
          <a:bodyPr/>
          <a:lstStyle/>
          <a:p>
            <a:r>
              <a:rPr lang="en-GB" b="1" dirty="0">
                <a:solidFill>
                  <a:schemeClr val="tx1"/>
                </a:solidFill>
              </a:rPr>
              <a:t>Learning objectives</a:t>
            </a:r>
          </a:p>
        </p:txBody>
      </p:sp>
    </p:spTree>
    <p:extLst>
      <p:ext uri="{BB962C8B-B14F-4D97-AF65-F5344CB8AC3E}">
        <p14:creationId xmlns:p14="http://schemas.microsoft.com/office/powerpoint/2010/main" val="18514559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4,000+ Recap Stock Photos, Pictures &amp; Royalty-Free Images ...">
            <a:extLst>
              <a:ext uri="{FF2B5EF4-FFF2-40B4-BE49-F238E27FC236}">
                <a16:creationId xmlns:a16="http://schemas.microsoft.com/office/drawing/2014/main" id="{EE0E1025-66C2-7168-7CA2-D577F6A023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988840"/>
            <a:ext cx="7188740" cy="3968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394988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734250"/>
            <a:ext cx="8229600" cy="1252728"/>
          </a:xfrm>
        </p:spPr>
        <p:txBody>
          <a:bodyPr>
            <a:noAutofit/>
            <a:scene3d>
              <a:camera prst="perspectiveHeroicExtremeLeftFacing"/>
              <a:lightRig rig="threePt" dir="t"/>
            </a:scene3d>
          </a:bodyPr>
          <a:lstStyle/>
          <a:p>
            <a:pPr algn="l"/>
            <a:r>
              <a:rPr lang="en-GB" sz="5400" i="1" dirty="0">
                <a:solidFill>
                  <a:schemeClr val="bg1"/>
                </a:solidFill>
                <a:effectLst>
                  <a:reflection blurRad="6350" stA="55000" endA="300" endPos="45500" dir="5400000" sy="-100000" algn="bl" rotWithShape="0"/>
                </a:effectLst>
              </a:rPr>
              <a:t>So, what is dementia..?</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240" y="4149080"/>
            <a:ext cx="1987550" cy="2432050"/>
          </a:xfrm>
          <a:prstGeom prst="rect">
            <a:avLst/>
          </a:prstGeom>
        </p:spPr>
      </p:pic>
    </p:spTree>
    <p:extLst>
      <p:ext uri="{BB962C8B-B14F-4D97-AF65-F5344CB8AC3E}">
        <p14:creationId xmlns:p14="http://schemas.microsoft.com/office/powerpoint/2010/main" val="8069864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2196752" y="188640"/>
            <a:ext cx="10369152" cy="1402416"/>
          </a:xfrm>
        </p:spPr>
        <p:txBody>
          <a:bodyPr/>
          <a:lstStyle/>
          <a:p>
            <a:r>
              <a:rPr lang="en-GB" b="1" dirty="0">
                <a:solidFill>
                  <a:schemeClr val="tx1"/>
                </a:solidFill>
              </a:rPr>
              <a:t>Dementia  is ….</a:t>
            </a:r>
          </a:p>
        </p:txBody>
      </p:sp>
      <p:sp>
        <p:nvSpPr>
          <p:cNvPr id="4" name="Rectangle 3">
            <a:extLst>
              <a:ext uri="{FF2B5EF4-FFF2-40B4-BE49-F238E27FC236}">
                <a16:creationId xmlns:a16="http://schemas.microsoft.com/office/drawing/2014/main" id="{AB892836-BEB5-4B3C-AA49-3ED7A328E44E}"/>
              </a:ext>
            </a:extLst>
          </p:cNvPr>
          <p:cNvSpPr/>
          <p:nvPr/>
        </p:nvSpPr>
        <p:spPr>
          <a:xfrm>
            <a:off x="755576" y="2420888"/>
            <a:ext cx="6840760" cy="3170099"/>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….neurodegenerative chronic disorder that affects the proper functioning of the cognitive part of the brain .</a:t>
            </a:r>
          </a:p>
          <a:p>
            <a:endParaRPr lang="en-GB" sz="2000" dirty="0">
              <a:solidFill>
                <a:schemeClr val="bg1"/>
              </a:solidFill>
            </a:endParaRP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It is a term used to express irreversible progressive degenerative changes in the brain.</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It is a syndrome that is common with older adult but not necessarily a disease ascribed only to the elderly.</a:t>
            </a:r>
          </a:p>
        </p:txBody>
      </p:sp>
      <p:sp>
        <p:nvSpPr>
          <p:cNvPr id="6" name="Rectangle 5">
            <a:extLst>
              <a:ext uri="{FF2B5EF4-FFF2-40B4-BE49-F238E27FC236}">
                <a16:creationId xmlns:a16="http://schemas.microsoft.com/office/drawing/2014/main" id="{B5198627-9641-4D9E-B2A2-E9A73822DD3F}"/>
              </a:ext>
            </a:extLst>
          </p:cNvPr>
          <p:cNvSpPr/>
          <p:nvPr/>
        </p:nvSpPr>
        <p:spPr>
          <a:xfrm>
            <a:off x="491984" y="5744329"/>
            <a:ext cx="8400495" cy="1178896"/>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Dementia is one of the world's biggest health problems and is a major public health challenge that is becoming more common as the aged population grows.</a:t>
            </a:r>
          </a:p>
        </p:txBody>
      </p:sp>
      <p:sp>
        <p:nvSpPr>
          <p:cNvPr id="7" name="TextBox 6">
            <a:extLst>
              <a:ext uri="{FF2B5EF4-FFF2-40B4-BE49-F238E27FC236}">
                <a16:creationId xmlns:a16="http://schemas.microsoft.com/office/drawing/2014/main" id="{2B5D3CB0-889B-EC8D-292F-12B50204BC41}"/>
              </a:ext>
            </a:extLst>
          </p:cNvPr>
          <p:cNvSpPr txBox="1"/>
          <p:nvPr/>
        </p:nvSpPr>
        <p:spPr>
          <a:xfrm>
            <a:off x="3707904" y="5517232"/>
            <a:ext cx="5672136" cy="369332"/>
          </a:xfrm>
          <a:prstGeom prst="rect">
            <a:avLst/>
          </a:prstGeom>
          <a:noFill/>
        </p:spPr>
        <p:txBody>
          <a:bodyPr wrap="square">
            <a:spAutoFit/>
          </a:bodyPr>
          <a:lstStyle/>
          <a:p>
            <a:r>
              <a:rPr lang="en-GB" sz="1800" dirty="0">
                <a:solidFill>
                  <a:schemeClr val="bg1"/>
                </a:solidFill>
              </a:rPr>
              <a:t>(Alzheimer’s Disease International, 2018; WHO, 2022)</a:t>
            </a:r>
          </a:p>
        </p:txBody>
      </p:sp>
    </p:spTree>
    <p:extLst>
      <p:ext uri="{BB962C8B-B14F-4D97-AF65-F5344CB8AC3E}">
        <p14:creationId xmlns:p14="http://schemas.microsoft.com/office/powerpoint/2010/main" val="2250198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44316" y="5733256"/>
            <a:ext cx="8185829" cy="1178896"/>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solidFill>
                  <a:srgbClr val="FFFF00"/>
                </a:solidFill>
              </a:rPr>
              <a:t>(Alzheimer’s Disease International, 2018; WHO, 2022)</a:t>
            </a:r>
            <a:endParaRPr lang="en-GB" dirty="0">
              <a:solidFill>
                <a:srgbClr val="FFFF00"/>
              </a:solidFill>
            </a:endParaRPr>
          </a:p>
        </p:txBody>
      </p:sp>
      <p:sp>
        <p:nvSpPr>
          <p:cNvPr id="3" name="Title 2"/>
          <p:cNvSpPr>
            <a:spLocks noGrp="1"/>
          </p:cNvSpPr>
          <p:nvPr>
            <p:ph type="title"/>
          </p:nvPr>
        </p:nvSpPr>
        <p:spPr>
          <a:xfrm>
            <a:off x="457200" y="188640"/>
            <a:ext cx="8229600" cy="1252728"/>
          </a:xfrm>
        </p:spPr>
        <p:txBody>
          <a:bodyPr/>
          <a:lstStyle/>
          <a:p>
            <a:pPr algn="l"/>
            <a:r>
              <a:rPr lang="en-GB" b="1" dirty="0">
                <a:solidFill>
                  <a:schemeClr val="tx1"/>
                </a:solidFill>
                <a:effectLst>
                  <a:reflection blurRad="6350" stA="55000" endA="300" endPos="45500" dir="5400000" sy="-100000" algn="bl" rotWithShape="0"/>
                </a:effectLst>
              </a:rPr>
              <a:t>Dementia is…..</a:t>
            </a:r>
          </a:p>
        </p:txBody>
      </p:sp>
      <p:sp>
        <p:nvSpPr>
          <p:cNvPr id="4" name="TextBox 3"/>
          <p:cNvSpPr txBox="1"/>
          <p:nvPr/>
        </p:nvSpPr>
        <p:spPr>
          <a:xfrm>
            <a:off x="-47241" y="2127968"/>
            <a:ext cx="5472608" cy="369332"/>
          </a:xfrm>
          <a:prstGeom prst="rect">
            <a:avLst/>
          </a:prstGeom>
          <a:noFill/>
        </p:spPr>
        <p:txBody>
          <a:bodyPr wrap="square" rtlCol="0">
            <a:spAutoFit/>
          </a:bodyPr>
          <a:lstStyle/>
          <a:p>
            <a:pPr marL="742950" lvl="1" indent="-285750">
              <a:buFont typeface="Arial" pitchFamily="34" charset="0"/>
              <a:buChar char="•"/>
            </a:pPr>
            <a:r>
              <a:rPr lang="en-GB" b="1" dirty="0">
                <a:solidFill>
                  <a:schemeClr val="bg1"/>
                </a:solidFill>
              </a:rPr>
              <a:t>... multiple cognitive dysfunction that include</a:t>
            </a:r>
          </a:p>
        </p:txBody>
      </p:sp>
      <p:sp>
        <p:nvSpPr>
          <p:cNvPr id="5" name="TextBox 4"/>
          <p:cNvSpPr txBox="1"/>
          <p:nvPr/>
        </p:nvSpPr>
        <p:spPr>
          <a:xfrm>
            <a:off x="491985" y="3314588"/>
            <a:ext cx="6840760" cy="369332"/>
          </a:xfrm>
          <a:prstGeom prst="rect">
            <a:avLst/>
          </a:prstGeom>
          <a:noFill/>
        </p:spPr>
        <p:txBody>
          <a:bodyPr wrap="square" rtlCol="0">
            <a:spAutoFit/>
          </a:bodyPr>
          <a:lstStyle/>
          <a:p>
            <a:pPr marL="285750" indent="-285750">
              <a:buFont typeface="Arial" pitchFamily="34" charset="0"/>
              <a:buChar char="•"/>
            </a:pPr>
            <a:r>
              <a:rPr lang="en-GB" b="1" dirty="0">
                <a:solidFill>
                  <a:schemeClr val="bg1"/>
                </a:solidFill>
              </a:rPr>
              <a:t>…usually caused by disease of the brain</a:t>
            </a:r>
          </a:p>
        </p:txBody>
      </p:sp>
      <p:sp>
        <p:nvSpPr>
          <p:cNvPr id="6" name="TextBox 5"/>
          <p:cNvSpPr txBox="1"/>
          <p:nvPr/>
        </p:nvSpPr>
        <p:spPr>
          <a:xfrm>
            <a:off x="491985" y="4405368"/>
            <a:ext cx="5472608" cy="369332"/>
          </a:xfrm>
          <a:prstGeom prst="rect">
            <a:avLst/>
          </a:prstGeom>
          <a:noFill/>
        </p:spPr>
        <p:txBody>
          <a:bodyPr wrap="square" rtlCol="0">
            <a:spAutoFit/>
          </a:bodyPr>
          <a:lstStyle/>
          <a:p>
            <a:pPr marL="285750" indent="-285750">
              <a:buFont typeface="Arial" pitchFamily="34" charset="0"/>
              <a:buChar char="•"/>
            </a:pPr>
            <a:r>
              <a:rPr lang="en-GB" b="1" dirty="0">
                <a:solidFill>
                  <a:schemeClr val="bg1"/>
                </a:solidFill>
              </a:rPr>
              <a:t>….  usually progressive</a:t>
            </a:r>
          </a:p>
        </p:txBody>
      </p:sp>
      <p:sp>
        <p:nvSpPr>
          <p:cNvPr id="7" name="TextBox 6"/>
          <p:cNvSpPr txBox="1"/>
          <p:nvPr/>
        </p:nvSpPr>
        <p:spPr>
          <a:xfrm>
            <a:off x="513856" y="5839015"/>
            <a:ext cx="8018584" cy="985021"/>
          </a:xfrm>
          <a:prstGeom prst="rect">
            <a:avLst/>
          </a:prstGeom>
          <a:solidFill>
            <a:schemeClr val="accent2"/>
          </a:solidFill>
        </p:spPr>
        <p:txBody>
          <a:bodyPr wrap="square" rtlCol="0">
            <a:spAutoFit/>
          </a:bodyPr>
          <a:lstStyle/>
          <a:p>
            <a:pPr algn="ctr"/>
            <a:r>
              <a:rPr lang="en-GB" sz="2400" i="1" dirty="0"/>
              <a:t>Dementia ‘</a:t>
            </a:r>
            <a:r>
              <a:rPr lang="en-GB" sz="2400" b="1" i="1" dirty="0"/>
              <a:t>IS NOT</a:t>
            </a:r>
            <a:r>
              <a:rPr lang="en-GB" sz="2400" i="1" dirty="0"/>
              <a:t>’ necessarily a normal part of aging, </a:t>
            </a:r>
            <a:r>
              <a:rPr lang="en-GB" sz="1600" i="1" dirty="0"/>
              <a:t>but the biological processes of aging may have tremendous impact on the pathogenesis of dementia development </a:t>
            </a:r>
          </a:p>
        </p:txBody>
      </p:sp>
      <p:sp>
        <p:nvSpPr>
          <p:cNvPr id="9" name="TextBox 8"/>
          <p:cNvSpPr txBox="1"/>
          <p:nvPr/>
        </p:nvSpPr>
        <p:spPr>
          <a:xfrm>
            <a:off x="776583" y="2498389"/>
            <a:ext cx="7488832" cy="830997"/>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Decline in cognitive abilities (memory, language, perception, attention)</a:t>
            </a:r>
          </a:p>
          <a:p>
            <a:pPr marL="285750" indent="-285750">
              <a:buFont typeface="Arial" pitchFamily="34" charset="0"/>
              <a:buChar char="•"/>
            </a:pPr>
            <a:r>
              <a:rPr lang="en-GB" sz="1600" dirty="0">
                <a:solidFill>
                  <a:schemeClr val="bg1"/>
                </a:solidFill>
              </a:rPr>
              <a:t>Changes in behaviour, mood or personality</a:t>
            </a:r>
          </a:p>
          <a:p>
            <a:pPr marL="285750" indent="-285750">
              <a:buFont typeface="Arial" pitchFamily="34" charset="0"/>
              <a:buChar char="•"/>
            </a:pPr>
            <a:r>
              <a:rPr lang="en-GB" sz="1600" dirty="0">
                <a:solidFill>
                  <a:schemeClr val="bg1"/>
                </a:solidFill>
              </a:rPr>
              <a:t>Decline in our day to day functional ability</a:t>
            </a:r>
          </a:p>
        </p:txBody>
      </p:sp>
      <p:sp>
        <p:nvSpPr>
          <p:cNvPr id="10" name="TextBox 9"/>
          <p:cNvSpPr txBox="1"/>
          <p:nvPr/>
        </p:nvSpPr>
        <p:spPr>
          <a:xfrm>
            <a:off x="776583" y="3611364"/>
            <a:ext cx="6048672" cy="830997"/>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Accumulation of abnormal proteins that disrupt and kill brain cells and their connections</a:t>
            </a:r>
          </a:p>
          <a:p>
            <a:pPr marL="285750" indent="-285750">
              <a:buFont typeface="Arial" pitchFamily="34" charset="0"/>
              <a:buChar char="•"/>
            </a:pPr>
            <a:r>
              <a:rPr lang="en-GB" sz="1600" dirty="0">
                <a:solidFill>
                  <a:schemeClr val="bg1"/>
                </a:solidFill>
              </a:rPr>
              <a:t>Changes in the health  of the blood vessels &amp; supply of the brain</a:t>
            </a:r>
          </a:p>
        </p:txBody>
      </p:sp>
      <p:sp>
        <p:nvSpPr>
          <p:cNvPr id="11" name="TextBox 10"/>
          <p:cNvSpPr txBox="1"/>
          <p:nvPr/>
        </p:nvSpPr>
        <p:spPr>
          <a:xfrm>
            <a:off x="776583" y="4869160"/>
            <a:ext cx="4968552" cy="584775"/>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It is a chronic condition</a:t>
            </a:r>
          </a:p>
          <a:p>
            <a:pPr marL="285750" indent="-285750">
              <a:buFont typeface="Arial" pitchFamily="34" charset="0"/>
              <a:buChar char="•"/>
            </a:pPr>
            <a:r>
              <a:rPr lang="en-GB" sz="1600" dirty="0">
                <a:solidFill>
                  <a:schemeClr val="bg1"/>
                </a:solidFill>
              </a:rPr>
              <a:t>Differing patterns of onset and progression</a:t>
            </a:r>
          </a:p>
        </p:txBody>
      </p:sp>
      <p:sp>
        <p:nvSpPr>
          <p:cNvPr id="12" name="TextBox 11"/>
          <p:cNvSpPr txBox="1"/>
          <p:nvPr/>
        </p:nvSpPr>
        <p:spPr>
          <a:xfrm>
            <a:off x="2915816" y="1124744"/>
            <a:ext cx="6696744" cy="584775"/>
          </a:xfrm>
          <a:prstGeom prst="rect">
            <a:avLst/>
          </a:prstGeom>
          <a:noFill/>
        </p:spPr>
        <p:txBody>
          <a:bodyPr wrap="square" rtlCol="0">
            <a:spAutoFit/>
          </a:bodyPr>
          <a:lstStyle/>
          <a:p>
            <a:r>
              <a:rPr lang="en-GB" sz="3200" b="1" dirty="0">
                <a:effectLst>
                  <a:reflection blurRad="6350" stA="55000" endA="300" endPos="45500" dir="5400000" sy="-100000" algn="bl" rotWithShape="0"/>
                </a:effectLst>
              </a:rPr>
              <a:t>…. a syndrome characterised by…</a:t>
            </a:r>
          </a:p>
        </p:txBody>
      </p:sp>
      <p:sp>
        <p:nvSpPr>
          <p:cNvPr id="13" name="TextBox 12">
            <a:extLst>
              <a:ext uri="{FF2B5EF4-FFF2-40B4-BE49-F238E27FC236}">
                <a16:creationId xmlns:a16="http://schemas.microsoft.com/office/drawing/2014/main" id="{DFE18206-6EDA-0798-93B9-97103D0116C2}"/>
              </a:ext>
            </a:extLst>
          </p:cNvPr>
          <p:cNvSpPr txBox="1"/>
          <p:nvPr/>
        </p:nvSpPr>
        <p:spPr>
          <a:xfrm>
            <a:off x="3765498" y="5496148"/>
            <a:ext cx="536408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bg1"/>
                </a:solidFill>
                <a:effectLst/>
                <a:uLnTx/>
                <a:uFillTx/>
                <a:latin typeface="Candara"/>
                <a:ea typeface="+mn-ea"/>
                <a:cs typeface="+mn-cs"/>
              </a:rPr>
              <a:t>(Alzheimer’s Disease International, 2018; WHO, 2022)</a:t>
            </a:r>
          </a:p>
        </p:txBody>
      </p:sp>
    </p:spTree>
    <p:extLst>
      <p:ext uri="{BB962C8B-B14F-4D97-AF65-F5344CB8AC3E}">
        <p14:creationId xmlns:p14="http://schemas.microsoft.com/office/powerpoint/2010/main" val="358213108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750"/>
                                        <p:tgtEl>
                                          <p:spTgt spid="4"/>
                                        </p:tgtEl>
                                      </p:cBhvr>
                                    </p:animEffect>
                                  </p:childTnLst>
                                </p:cTn>
                              </p:par>
                            </p:childTnLst>
                          </p:cTn>
                        </p:par>
                        <p:par>
                          <p:cTn id="8" fill="hold">
                            <p:stCondLst>
                              <p:cond delay="750"/>
                            </p:stCondLst>
                            <p:childTnLst>
                              <p:par>
                                <p:cTn id="9" presetID="10" presetClass="entr" presetSubtype="0" fill="hold" grpId="0" nodeType="afterEffect">
                                  <p:stCondLst>
                                    <p:cond delay="25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750"/>
                                        <p:tgtEl>
                                          <p:spTgt spid="5"/>
                                        </p:tgtEl>
                                      </p:cBhvr>
                                    </p:animEffect>
                                  </p:childTnLst>
                                </p:cTn>
                              </p:par>
                            </p:childTnLst>
                          </p:cTn>
                        </p:par>
                        <p:par>
                          <p:cTn id="12" fill="hold">
                            <p:stCondLst>
                              <p:cond delay="1750"/>
                            </p:stCondLst>
                            <p:childTnLst>
                              <p:par>
                                <p:cTn id="13" presetID="10" presetClass="entr" presetSubtype="0" fill="hold" grpId="0" nodeType="afterEffect">
                                  <p:stCondLst>
                                    <p:cond delay="25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75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par>
                          <p:cTn id="31" fill="hold">
                            <p:stCondLst>
                              <p:cond delay="500"/>
                            </p:stCondLst>
                            <p:childTnLst>
                              <p:par>
                                <p:cTn id="32" presetID="10" presetClass="entr" presetSubtype="0" fill="hold" grpId="0" nodeType="afterEffect">
                                  <p:stCondLst>
                                    <p:cond delay="50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1000"/>
                                        <p:tgtEl>
                                          <p:spTgt spid="7"/>
                                        </p:tgtEl>
                                      </p:cBhvr>
                                    </p:animEffect>
                                  </p:childTnLst>
                                </p:cTn>
                              </p:par>
                              <p:par>
                                <p:cTn id="35" presetID="10" presetClass="entr" presetSubtype="0" fill="hold" grpId="0" nodeType="withEffect">
                                  <p:stCondLst>
                                    <p:cond delay="50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4" grpId="0"/>
      <p:bldP spid="5" grpId="0"/>
      <p:bldP spid="6" grpId="0"/>
      <p:bldP spid="7" grpId="0" animBg="1"/>
      <p:bldP spid="9" grpId="0"/>
      <p:bldP spid="10"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A9B2-A1AF-49D6-9A1A-86F22E5378C5}"/>
              </a:ext>
            </a:extLst>
          </p:cNvPr>
          <p:cNvSpPr>
            <a:spLocks noGrp="1"/>
          </p:cNvSpPr>
          <p:nvPr>
            <p:ph type="title"/>
          </p:nvPr>
        </p:nvSpPr>
        <p:spPr>
          <a:xfrm>
            <a:off x="457200" y="310193"/>
            <a:ext cx="8229600" cy="1252728"/>
          </a:xfrm>
        </p:spPr>
        <p:txBody>
          <a:bodyPr/>
          <a:lstStyle/>
          <a:p>
            <a:pPr algn="l"/>
            <a:r>
              <a:rPr lang="en-GB" b="1" dirty="0">
                <a:solidFill>
                  <a:schemeClr val="tx1"/>
                </a:solidFill>
              </a:rPr>
              <a:t>Dementia is the …. </a:t>
            </a:r>
          </a:p>
        </p:txBody>
      </p:sp>
      <p:sp>
        <p:nvSpPr>
          <p:cNvPr id="3" name="Rectangle 2">
            <a:extLst>
              <a:ext uri="{FF2B5EF4-FFF2-40B4-BE49-F238E27FC236}">
                <a16:creationId xmlns:a16="http://schemas.microsoft.com/office/drawing/2014/main" id="{57EBF2A0-A634-4D4A-8BED-3D27DC76F20C}"/>
              </a:ext>
            </a:extLst>
          </p:cNvPr>
          <p:cNvSpPr/>
          <p:nvPr/>
        </p:nvSpPr>
        <p:spPr>
          <a:xfrm>
            <a:off x="390363" y="2420888"/>
            <a:ext cx="8363272" cy="3416320"/>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 most important contributors, among chronic non-communicable diseases, to disability, dependence and</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transition into residential and nursing home care. </a:t>
            </a:r>
          </a:p>
          <a:p>
            <a:pPr marL="285750" indent="-285750">
              <a:buFont typeface="Wingdings" panose="05000000000000000000" pitchFamily="2" charset="2"/>
              <a:buChar char="v"/>
            </a:pPr>
            <a:endParaRPr lang="en-GB" dirty="0">
              <a:solidFill>
                <a:schemeClr val="bg1"/>
              </a:solidFill>
            </a:endParaRPr>
          </a:p>
          <a:p>
            <a:pPr marL="342900" indent="-342900">
              <a:buFont typeface="Wingdings" panose="05000000000000000000" pitchFamily="2" charset="2"/>
              <a:buChar char="v"/>
            </a:pPr>
            <a:r>
              <a:rPr lang="en-GB" sz="2000" dirty="0">
                <a:solidFill>
                  <a:schemeClr val="bg1"/>
                </a:solidFill>
              </a:rPr>
              <a:t>Behavioural and psychological symptoms (BPSD) typically occur later as the disease progresses.</a:t>
            </a:r>
          </a:p>
          <a:p>
            <a:pPr marL="285750" indent="-285750">
              <a:buFont typeface="Wingdings" panose="05000000000000000000" pitchFamily="2" charset="2"/>
              <a:buChar char="v"/>
            </a:pPr>
            <a:endParaRPr lang="en-GB" dirty="0">
              <a:solidFill>
                <a:schemeClr val="bg1"/>
              </a:solidFill>
            </a:endParaRPr>
          </a:p>
          <a:p>
            <a:pPr marL="342900" indent="-342900">
              <a:buFont typeface="Wingdings" panose="05000000000000000000" pitchFamily="2" charset="2"/>
              <a:buChar char="v"/>
            </a:pPr>
            <a:r>
              <a:rPr lang="en-GB" sz="2000" dirty="0">
                <a:solidFill>
                  <a:schemeClr val="bg1"/>
                </a:solidFill>
              </a:rPr>
              <a:t>This affect the quality of life of the aged and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 Therefore increase caregiver burden.</a:t>
            </a:r>
          </a:p>
        </p:txBody>
      </p:sp>
      <p:sp>
        <p:nvSpPr>
          <p:cNvPr id="5" name="Rectangle 4">
            <a:extLst>
              <a:ext uri="{FF2B5EF4-FFF2-40B4-BE49-F238E27FC236}">
                <a16:creationId xmlns:a16="http://schemas.microsoft.com/office/drawing/2014/main" id="{D2B6194F-BC50-4475-A160-3EA58D0EB638}"/>
              </a:ext>
            </a:extLst>
          </p:cNvPr>
          <p:cNvSpPr/>
          <p:nvPr/>
        </p:nvSpPr>
        <p:spPr>
          <a:xfrm>
            <a:off x="390363" y="6021288"/>
            <a:ext cx="8502116" cy="864848"/>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t>         </a:t>
            </a:r>
            <a:r>
              <a:rPr lang="en-GB" sz="2000" b="1" dirty="0">
                <a:solidFill>
                  <a:schemeClr val="tx1"/>
                </a:solidFill>
              </a:rPr>
              <a:t>Dementia is not a disease in itself, but is caused by different diseases</a:t>
            </a:r>
          </a:p>
        </p:txBody>
      </p:sp>
    </p:spTree>
    <p:extLst>
      <p:ext uri="{BB962C8B-B14F-4D97-AF65-F5344CB8AC3E}">
        <p14:creationId xmlns:p14="http://schemas.microsoft.com/office/powerpoint/2010/main" val="14728882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AB1C46-01F3-1C27-58D7-673C50573E1F}"/>
              </a:ext>
            </a:extLst>
          </p:cNvPr>
          <p:cNvSpPr>
            <a:spLocks noGrp="1"/>
          </p:cNvSpPr>
          <p:nvPr>
            <p:ph idx="1"/>
          </p:nvPr>
        </p:nvSpPr>
        <p:spPr>
          <a:xfrm>
            <a:off x="867833" y="2564904"/>
            <a:ext cx="7408333" cy="3450696"/>
          </a:xfrm>
        </p:spPr>
        <p:txBody>
          <a:bodyPr/>
          <a:lstStyle/>
          <a:p>
            <a:r>
              <a:rPr lang="en-GB" dirty="0">
                <a:solidFill>
                  <a:schemeClr val="bg1"/>
                </a:solidFill>
              </a:rPr>
              <a:t>Working independently research the term mild cognitive impairment</a:t>
            </a: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pPr marL="0" indent="0" algn="ctr">
              <a:buNone/>
            </a:pPr>
            <a:r>
              <a:rPr lang="en-GB" dirty="0">
                <a:solidFill>
                  <a:schemeClr val="bg1"/>
                </a:solidFill>
              </a:rPr>
              <a:t>Feedback your findings to the whole class</a:t>
            </a:r>
          </a:p>
        </p:txBody>
      </p:sp>
      <p:sp>
        <p:nvSpPr>
          <p:cNvPr id="3" name="Title 2">
            <a:extLst>
              <a:ext uri="{FF2B5EF4-FFF2-40B4-BE49-F238E27FC236}">
                <a16:creationId xmlns:a16="http://schemas.microsoft.com/office/drawing/2014/main" id="{D8AC0309-8851-F795-4768-7F26820369BB}"/>
              </a:ext>
            </a:extLst>
          </p:cNvPr>
          <p:cNvSpPr>
            <a:spLocks noGrp="1"/>
          </p:cNvSpPr>
          <p:nvPr>
            <p:ph type="title"/>
          </p:nvPr>
        </p:nvSpPr>
        <p:spPr/>
        <p:txBody>
          <a:bodyPr/>
          <a:lstStyle/>
          <a:p>
            <a:r>
              <a:rPr lang="en-GB" b="1" dirty="0"/>
              <a:t>Activity</a:t>
            </a:r>
          </a:p>
        </p:txBody>
      </p:sp>
    </p:spTree>
    <p:extLst>
      <p:ext uri="{BB962C8B-B14F-4D97-AF65-F5344CB8AC3E}">
        <p14:creationId xmlns:p14="http://schemas.microsoft.com/office/powerpoint/2010/main" val="251112901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79776" y="2420888"/>
            <a:ext cx="8229600" cy="1252728"/>
          </a:xfrm>
        </p:spPr>
        <p:txBody>
          <a:bodyPr>
            <a:noAutofit/>
            <a:scene3d>
              <a:camera prst="perspectiveHeroicExtremeLeftFacing"/>
              <a:lightRig rig="threePt" dir="t"/>
            </a:scene3d>
          </a:bodyPr>
          <a:lstStyle/>
          <a:p>
            <a:pPr algn="l"/>
            <a:r>
              <a:rPr lang="en-GB" i="1" dirty="0">
                <a:solidFill>
                  <a:schemeClr val="bg1"/>
                </a:solidFill>
                <a:effectLst>
                  <a:reflection blurRad="6350" stA="55000" endA="300" endPos="45500" dir="5400000" sy="-100000" algn="bl" rotWithShape="0"/>
                </a:effectLst>
              </a:rPr>
              <a:t>What are the types of dementia..?</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240" y="4149080"/>
            <a:ext cx="1987550" cy="2432050"/>
          </a:xfrm>
          <a:prstGeom prst="rect">
            <a:avLst/>
          </a:prstGeom>
        </p:spPr>
      </p:pic>
    </p:spTree>
    <p:extLst>
      <p:ext uri="{BB962C8B-B14F-4D97-AF65-F5344CB8AC3E}">
        <p14:creationId xmlns:p14="http://schemas.microsoft.com/office/powerpoint/2010/main" val="10370804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88640"/>
            <a:ext cx="8229600" cy="1252728"/>
          </a:xfrm>
        </p:spPr>
        <p:txBody>
          <a:bodyPr/>
          <a:lstStyle/>
          <a:p>
            <a:pPr algn="l"/>
            <a:r>
              <a:rPr lang="en-GB" b="1" dirty="0">
                <a:solidFill>
                  <a:schemeClr val="tx1"/>
                </a:solidFill>
                <a:effectLst>
                  <a:reflection blurRad="6350" stA="55000" endA="300" endPos="45500" dir="5400000" sy="-100000" algn="bl" rotWithShape="0"/>
                </a:effectLst>
              </a:rPr>
              <a:t>Types of Dementia</a:t>
            </a:r>
          </a:p>
        </p:txBody>
      </p:sp>
      <p:sp>
        <p:nvSpPr>
          <p:cNvPr id="6" name="TextBox 5"/>
          <p:cNvSpPr txBox="1"/>
          <p:nvPr/>
        </p:nvSpPr>
        <p:spPr>
          <a:xfrm>
            <a:off x="323528" y="2226727"/>
            <a:ext cx="5328592"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Alzheimer’s disease  50-70 %</a:t>
            </a:r>
          </a:p>
        </p:txBody>
      </p:sp>
      <p:sp>
        <p:nvSpPr>
          <p:cNvPr id="7" name="TextBox 6"/>
          <p:cNvSpPr txBox="1"/>
          <p:nvPr/>
        </p:nvSpPr>
        <p:spPr>
          <a:xfrm>
            <a:off x="323528" y="2910424"/>
            <a:ext cx="5328592"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Vascular dementia  15-25 %</a:t>
            </a:r>
          </a:p>
        </p:txBody>
      </p:sp>
      <p:sp>
        <p:nvSpPr>
          <p:cNvPr id="8" name="TextBox 7"/>
          <p:cNvSpPr txBox="1"/>
          <p:nvPr/>
        </p:nvSpPr>
        <p:spPr>
          <a:xfrm>
            <a:off x="323528" y="3651217"/>
            <a:ext cx="4608512"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Lewy Body Dementia &gt; 10-15 %</a:t>
            </a:r>
          </a:p>
        </p:txBody>
      </p:sp>
      <p:sp>
        <p:nvSpPr>
          <p:cNvPr id="9" name="TextBox 8"/>
          <p:cNvSpPr txBox="1"/>
          <p:nvPr/>
        </p:nvSpPr>
        <p:spPr>
          <a:xfrm>
            <a:off x="323528" y="5229200"/>
            <a:ext cx="4176464"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Frontal lobe dementia &gt; 2%</a:t>
            </a:r>
          </a:p>
        </p:txBody>
      </p:sp>
      <p:sp>
        <p:nvSpPr>
          <p:cNvPr id="10" name="TextBox 9"/>
          <p:cNvSpPr txBox="1"/>
          <p:nvPr/>
        </p:nvSpPr>
        <p:spPr>
          <a:xfrm>
            <a:off x="323528" y="4471406"/>
            <a:ext cx="3816424"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Mixed dementia &gt; 10%</a:t>
            </a:r>
          </a:p>
        </p:txBody>
      </p:sp>
      <p:sp>
        <p:nvSpPr>
          <p:cNvPr id="2" name="TextBox 1"/>
          <p:cNvSpPr txBox="1"/>
          <p:nvPr/>
        </p:nvSpPr>
        <p:spPr>
          <a:xfrm>
            <a:off x="5014391" y="3682757"/>
            <a:ext cx="3925023" cy="646331"/>
          </a:xfrm>
          <a:prstGeom prst="rect">
            <a:avLst/>
          </a:prstGeom>
          <a:noFill/>
        </p:spPr>
        <p:txBody>
          <a:bodyPr wrap="square" rtlCol="0">
            <a:spAutoFit/>
          </a:bodyPr>
          <a:lstStyle/>
          <a:p>
            <a:r>
              <a:rPr lang="en-GB" sz="1200" i="1" dirty="0">
                <a:solidFill>
                  <a:schemeClr val="bg1"/>
                </a:solidFill>
              </a:rPr>
              <a:t>Gradual progression &gt;  Fluctuating cognition, visual hallucinations, parkinsonism, falls, autonomic dysfunction, visuospatial deficits</a:t>
            </a:r>
          </a:p>
        </p:txBody>
      </p:sp>
      <p:sp>
        <p:nvSpPr>
          <p:cNvPr id="13" name="TextBox 12"/>
          <p:cNvSpPr txBox="1"/>
          <p:nvPr/>
        </p:nvSpPr>
        <p:spPr>
          <a:xfrm>
            <a:off x="4932040" y="2989668"/>
            <a:ext cx="4197003" cy="646331"/>
          </a:xfrm>
          <a:prstGeom prst="rect">
            <a:avLst/>
          </a:prstGeom>
          <a:noFill/>
        </p:spPr>
        <p:txBody>
          <a:bodyPr wrap="square" rtlCol="0">
            <a:spAutoFit/>
          </a:bodyPr>
          <a:lstStyle/>
          <a:p>
            <a:r>
              <a:rPr lang="en-GB" sz="1200" i="1" dirty="0">
                <a:solidFill>
                  <a:schemeClr val="bg1"/>
                </a:solidFill>
              </a:rPr>
              <a:t>Step-wise progression,  multiple strokes, &gt; seizures, unsteady gait, depression, behaviour change, incontinence, vascular problems</a:t>
            </a:r>
          </a:p>
        </p:txBody>
      </p:sp>
      <p:sp>
        <p:nvSpPr>
          <p:cNvPr id="14" name="Chevron 13"/>
          <p:cNvSpPr/>
          <p:nvPr/>
        </p:nvSpPr>
        <p:spPr>
          <a:xfrm>
            <a:off x="4613337" y="3782662"/>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15" name="TextBox 14"/>
          <p:cNvSpPr txBox="1"/>
          <p:nvPr/>
        </p:nvSpPr>
        <p:spPr>
          <a:xfrm>
            <a:off x="4942971" y="5117265"/>
            <a:ext cx="3996444" cy="830997"/>
          </a:xfrm>
          <a:prstGeom prst="rect">
            <a:avLst/>
          </a:prstGeom>
          <a:noFill/>
        </p:spPr>
        <p:txBody>
          <a:bodyPr wrap="square" rtlCol="0">
            <a:spAutoFit/>
          </a:bodyPr>
          <a:lstStyle/>
          <a:p>
            <a:r>
              <a:rPr lang="en-GB" sz="1200" i="1" dirty="0">
                <a:solidFill>
                  <a:schemeClr val="bg1"/>
                </a:solidFill>
              </a:rPr>
              <a:t>Gradual progression &gt; rare, younger onset,  memory initially intact, changed social conduct, speech reduction,  early loss insight, emotional blunting,  diet/eating changes, incontinence. </a:t>
            </a:r>
          </a:p>
        </p:txBody>
      </p:sp>
      <p:sp>
        <p:nvSpPr>
          <p:cNvPr id="16" name="Chevron 15"/>
          <p:cNvSpPr/>
          <p:nvPr/>
        </p:nvSpPr>
        <p:spPr>
          <a:xfrm>
            <a:off x="4427984" y="5316016"/>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17" name="Chevron 16"/>
          <p:cNvSpPr/>
          <p:nvPr/>
        </p:nvSpPr>
        <p:spPr>
          <a:xfrm>
            <a:off x="4384935" y="3030172"/>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18" name="TextBox 17"/>
          <p:cNvSpPr txBox="1"/>
          <p:nvPr/>
        </p:nvSpPr>
        <p:spPr>
          <a:xfrm>
            <a:off x="4903817" y="2399892"/>
            <a:ext cx="3916655" cy="646331"/>
          </a:xfrm>
          <a:prstGeom prst="rect">
            <a:avLst/>
          </a:prstGeom>
          <a:noFill/>
        </p:spPr>
        <p:txBody>
          <a:bodyPr wrap="square" rtlCol="0">
            <a:spAutoFit/>
          </a:bodyPr>
          <a:lstStyle/>
          <a:p>
            <a:r>
              <a:rPr lang="en-GB" sz="1200" i="1" dirty="0">
                <a:solidFill>
                  <a:schemeClr val="bg1"/>
                </a:solidFill>
              </a:rPr>
              <a:t>Gradual progression &gt; 3 types, early onset(rare &lt; 10%, late onset &amp;  familial (rare &lt; 5%); ST memory, loss of judgement, communication – global impairment</a:t>
            </a:r>
          </a:p>
        </p:txBody>
      </p:sp>
      <p:sp>
        <p:nvSpPr>
          <p:cNvPr id="20" name="Chevron 19"/>
          <p:cNvSpPr/>
          <p:nvPr/>
        </p:nvSpPr>
        <p:spPr>
          <a:xfrm>
            <a:off x="4355976" y="2367571"/>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21" name="TextBox 20"/>
          <p:cNvSpPr txBox="1"/>
          <p:nvPr/>
        </p:nvSpPr>
        <p:spPr>
          <a:xfrm>
            <a:off x="4938696" y="4516454"/>
            <a:ext cx="4039493" cy="276999"/>
          </a:xfrm>
          <a:prstGeom prst="rect">
            <a:avLst/>
          </a:prstGeom>
          <a:noFill/>
        </p:spPr>
        <p:txBody>
          <a:bodyPr wrap="square" rtlCol="0">
            <a:spAutoFit/>
          </a:bodyPr>
          <a:lstStyle/>
          <a:p>
            <a:r>
              <a:rPr lang="en-GB" sz="1200" i="1" dirty="0">
                <a:solidFill>
                  <a:schemeClr val="bg1"/>
                </a:solidFill>
              </a:rPr>
              <a:t>A mixture of both Alzheimer type and vascular type dementia</a:t>
            </a:r>
          </a:p>
        </p:txBody>
      </p:sp>
      <p:sp>
        <p:nvSpPr>
          <p:cNvPr id="22" name="Chevron 21"/>
          <p:cNvSpPr/>
          <p:nvPr/>
        </p:nvSpPr>
        <p:spPr>
          <a:xfrm>
            <a:off x="4384935" y="4490032"/>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24" name="Rectangle 23">
            <a:extLst>
              <a:ext uri="{FF2B5EF4-FFF2-40B4-BE49-F238E27FC236}">
                <a16:creationId xmlns:a16="http://schemas.microsoft.com/office/drawing/2014/main" id="{8642230E-FB6F-40DC-B4EA-A77F1C856ABE}"/>
              </a:ext>
            </a:extLst>
          </p:cNvPr>
          <p:cNvSpPr/>
          <p:nvPr/>
        </p:nvSpPr>
        <p:spPr>
          <a:xfrm>
            <a:off x="323528" y="5813295"/>
            <a:ext cx="8352928" cy="1080473"/>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sz="2000" b="1" dirty="0">
                <a:solidFill>
                  <a:schemeClr val="tx1"/>
                </a:solidFill>
              </a:rPr>
              <a:t>All affect the brain and individual in different patterns and ways.</a:t>
            </a:r>
          </a:p>
          <a:p>
            <a:pPr algn="ctr"/>
            <a:r>
              <a:rPr lang="en-GB" sz="2000" b="1" dirty="0">
                <a:solidFill>
                  <a:schemeClr val="tx1"/>
                </a:solidFill>
              </a:rPr>
              <a:t>Once diagnosed, it is too late to introduce any form of intervention.</a:t>
            </a:r>
          </a:p>
          <a:p>
            <a:pPr algn="ctr"/>
            <a:endParaRPr lang="en-GB" dirty="0"/>
          </a:p>
        </p:txBody>
      </p:sp>
    </p:spTree>
    <p:extLst>
      <p:ext uri="{BB962C8B-B14F-4D97-AF65-F5344CB8AC3E}">
        <p14:creationId xmlns:p14="http://schemas.microsoft.com/office/powerpoint/2010/main" val="251836308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75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childTnLst>
                                </p:cTn>
                              </p:par>
                            </p:childTnLst>
                          </p:cTn>
                        </p:par>
                        <p:par>
                          <p:cTn id="14" fill="hold">
                            <p:stCondLst>
                              <p:cond delay="750"/>
                            </p:stCondLst>
                            <p:childTnLst>
                              <p:par>
                                <p:cTn id="15" presetID="10" presetClass="entr"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500"/>
                                        <p:tgtEl>
                                          <p:spTgt spid="1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par>
                          <p:cTn id="24" fill="hold">
                            <p:stCondLst>
                              <p:cond delay="1750"/>
                            </p:stCondLst>
                            <p:childTnLst>
                              <p:par>
                                <p:cTn id="25" presetID="10" presetClass="entr" presetSubtype="0"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500"/>
                                        <p:tgtEl>
                                          <p:spTgt spid="2"/>
                                        </p:tgtEl>
                                      </p:cBhvr>
                                    </p:animEffect>
                                  </p:childTnLst>
                                </p:cTn>
                              </p:par>
                            </p:childTnLst>
                          </p:cTn>
                        </p:par>
                        <p:par>
                          <p:cTn id="34" fill="hold">
                            <p:stCondLst>
                              <p:cond delay="2750"/>
                            </p:stCondLst>
                            <p:childTnLst>
                              <p:par>
                                <p:cTn id="35" presetID="10" presetClass="entr" presetSubtype="0" fill="hold" grpId="0" nodeType="after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1000"/>
                                        <p:tgtEl>
                                          <p:spTgt spid="10"/>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childTnLst>
                          </p:cTn>
                        </p:par>
                        <p:par>
                          <p:cTn id="44" fill="hold">
                            <p:stCondLst>
                              <p:cond delay="3750"/>
                            </p:stCondLst>
                            <p:childTnLst>
                              <p:par>
                                <p:cTn id="45" presetID="10" presetClass="entr" presetSubtype="0" fill="hold" grpId="0" nodeType="after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1000"/>
                                        <p:tgtEl>
                                          <p:spTgt spid="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fade">
                                      <p:cBhvr>
                                        <p:cTn id="50" dur="500"/>
                                        <p:tgtEl>
                                          <p:spTgt spid="16"/>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5"/>
                                        </p:tgtEl>
                                        <p:attrNameLst>
                                          <p:attrName>style.visibility</p:attrName>
                                        </p:attrNameLst>
                                      </p:cBhvr>
                                      <p:to>
                                        <p:strVal val="visible"/>
                                      </p:to>
                                    </p:set>
                                    <p:animEffect transition="in" filter="fade">
                                      <p:cBhvr>
                                        <p:cTn id="53" dur="500"/>
                                        <p:tgtEl>
                                          <p:spTgt spid="15"/>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24"/>
                                        </p:tgtEl>
                                        <p:attrNameLst>
                                          <p:attrName>style.visibility</p:attrName>
                                        </p:attrNameLst>
                                      </p:cBhvr>
                                      <p:to>
                                        <p:strVal val="visible"/>
                                      </p:to>
                                    </p:set>
                                    <p:animEffect transition="in" filter="fade">
                                      <p:cBhvr>
                                        <p:cTn id="56"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2" grpId="0"/>
      <p:bldP spid="13" grpId="0"/>
      <p:bldP spid="14" grpId="0" animBg="1"/>
      <p:bldP spid="15" grpId="0"/>
      <p:bldP spid="16" grpId="0" animBg="1"/>
      <p:bldP spid="17" grpId="0" animBg="1"/>
      <p:bldP spid="18" grpId="0"/>
      <p:bldP spid="20" grpId="0" animBg="1"/>
      <p:bldP spid="21" grpId="0"/>
      <p:bldP spid="22" grpId="0" animBg="1"/>
      <p:bldP spid="2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E31397D-34F7-129B-A407-21500C8B860D}"/>
              </a:ext>
            </a:extLst>
          </p:cNvPr>
          <p:cNvSpPr>
            <a:spLocks noGrp="1"/>
          </p:cNvSpPr>
          <p:nvPr>
            <p:ph idx="1"/>
          </p:nvPr>
        </p:nvSpPr>
        <p:spPr>
          <a:xfrm>
            <a:off x="867833" y="2492896"/>
            <a:ext cx="7408333" cy="3450696"/>
          </a:xfrm>
        </p:spPr>
        <p:txBody>
          <a:bodyPr/>
          <a:lstStyle/>
          <a:p>
            <a:pPr marL="0" indent="0">
              <a:buNone/>
            </a:pPr>
            <a:r>
              <a:rPr lang="en-GB" dirty="0">
                <a:solidFill>
                  <a:schemeClr val="bg1"/>
                </a:solidFill>
              </a:rPr>
              <a:t>Working independently using the below link explore the causes of dementia</a:t>
            </a:r>
          </a:p>
          <a:p>
            <a:endParaRPr lang="en-GB" dirty="0">
              <a:solidFill>
                <a:schemeClr val="bg1"/>
              </a:solidFill>
              <a:hlinkClick r:id="rId3">
                <a:extLst>
                  <a:ext uri="{A12FA001-AC4F-418D-AE19-62706E023703}">
                    <ahyp:hlinkClr xmlns:ahyp="http://schemas.microsoft.com/office/drawing/2018/hyperlinkcolor" val="tx"/>
                  </a:ext>
                </a:extLst>
              </a:hlinkClick>
            </a:endParaRPr>
          </a:p>
          <a:p>
            <a:r>
              <a:rPr lang="en-GB" dirty="0">
                <a:solidFill>
                  <a:schemeClr val="bg1"/>
                </a:solidFill>
                <a:hlinkClick r:id="rId4"/>
              </a:rPr>
              <a:t>https://cks.nice.org.uk/topics/dementia/background-information/causes/</a:t>
            </a:r>
            <a:endParaRPr lang="en-GB" dirty="0">
              <a:solidFill>
                <a:schemeClr val="bg1"/>
              </a:solidFill>
            </a:endParaRPr>
          </a:p>
          <a:p>
            <a:endParaRPr lang="en-GB" dirty="0">
              <a:solidFill>
                <a:schemeClr val="bg1"/>
              </a:solidFill>
            </a:endParaRPr>
          </a:p>
          <a:p>
            <a:endParaRPr lang="en-GB" dirty="0">
              <a:solidFill>
                <a:schemeClr val="bg1"/>
              </a:solidFill>
            </a:endParaRPr>
          </a:p>
          <a:p>
            <a:pPr algn="ctr"/>
            <a:r>
              <a:rPr lang="en-GB" dirty="0">
                <a:solidFill>
                  <a:schemeClr val="bg1"/>
                </a:solidFill>
              </a:rPr>
              <a:t>Feedback your findings to the whole class</a:t>
            </a:r>
          </a:p>
        </p:txBody>
      </p:sp>
      <p:sp>
        <p:nvSpPr>
          <p:cNvPr id="3" name="Title 2">
            <a:extLst>
              <a:ext uri="{FF2B5EF4-FFF2-40B4-BE49-F238E27FC236}">
                <a16:creationId xmlns:a16="http://schemas.microsoft.com/office/drawing/2014/main" id="{AE5D6D3B-0524-6AEE-2BB6-0873C18ABAB9}"/>
              </a:ext>
            </a:extLst>
          </p:cNvPr>
          <p:cNvSpPr>
            <a:spLocks noGrp="1"/>
          </p:cNvSpPr>
          <p:nvPr>
            <p:ph type="title"/>
          </p:nvPr>
        </p:nvSpPr>
        <p:spPr/>
        <p:txBody>
          <a:bodyPr/>
          <a:lstStyle/>
          <a:p>
            <a:r>
              <a:rPr lang="en-GB" b="1" dirty="0"/>
              <a:t>Activity</a:t>
            </a:r>
          </a:p>
        </p:txBody>
      </p:sp>
    </p:spTree>
    <p:extLst>
      <p:ext uri="{BB962C8B-B14F-4D97-AF65-F5344CB8AC3E}">
        <p14:creationId xmlns:p14="http://schemas.microsoft.com/office/powerpoint/2010/main" val="327506575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2636" y="332656"/>
            <a:ext cx="8229600" cy="1252728"/>
          </a:xfrm>
        </p:spPr>
        <p:txBody>
          <a:bodyPr>
            <a:normAutofit fontScale="90000"/>
          </a:bodyPr>
          <a:lstStyle/>
          <a:p>
            <a:pPr algn="l"/>
            <a:r>
              <a:rPr lang="en-GB" b="1" dirty="0">
                <a:effectLst>
                  <a:reflection blurRad="6350" stA="55000" endA="300" endPos="45500" dir="5400000" sy="-100000" algn="bl" rotWithShape="0"/>
                </a:effectLst>
              </a:rPr>
              <a:t> </a:t>
            </a:r>
            <a:r>
              <a:rPr lang="en-GB" b="1" dirty="0">
                <a:solidFill>
                  <a:schemeClr val="tx1"/>
                </a:solidFill>
                <a:effectLst>
                  <a:reflection blurRad="6350" stA="55000" endA="300" endPos="45500" dir="5400000" sy="-100000" algn="bl" rotWithShape="0"/>
                </a:effectLst>
              </a:rPr>
              <a:t>Effect of dementia on our brain…</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158" y="2348880"/>
            <a:ext cx="4258278" cy="401904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60193" y="2636912"/>
            <a:ext cx="3156223" cy="3108582"/>
          </a:xfrm>
          <a:prstGeom prst="rect">
            <a:avLst/>
          </a:prstGeom>
        </p:spPr>
      </p:pic>
    </p:spTree>
    <p:extLst>
      <p:ext uri="{BB962C8B-B14F-4D97-AF65-F5344CB8AC3E}">
        <p14:creationId xmlns:p14="http://schemas.microsoft.com/office/powerpoint/2010/main" val="4318432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par>
                                <p:cTn id="8" presetID="21" presetClass="entr" presetSubtype="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4544" y="2492896"/>
            <a:ext cx="8229600" cy="1252728"/>
          </a:xfrm>
        </p:spPr>
        <p:txBody>
          <a:bodyPr>
            <a:noAutofit/>
            <a:scene3d>
              <a:camera prst="perspectiveHeroicExtremeLeftFacing"/>
              <a:lightRig rig="threePt" dir="t"/>
            </a:scene3d>
          </a:bodyPr>
          <a:lstStyle/>
          <a:p>
            <a:pPr algn="l"/>
            <a:r>
              <a:rPr lang="en-GB" sz="4000" i="1" dirty="0">
                <a:solidFill>
                  <a:schemeClr val="bg1"/>
                </a:solidFill>
                <a:effectLst>
                  <a:reflection blurRad="6350" stA="55000" endA="300" endPos="45500" dir="5400000" sy="-100000" algn="bl" rotWithShape="0"/>
                </a:effectLst>
              </a:rPr>
              <a:t>What are the signs and symptoms..?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11281" y="4221088"/>
            <a:ext cx="1987550" cy="2432050"/>
          </a:xfrm>
          <a:prstGeom prst="rect">
            <a:avLst/>
          </a:prstGeom>
        </p:spPr>
      </p:pic>
    </p:spTree>
    <p:extLst>
      <p:ext uri="{BB962C8B-B14F-4D97-AF65-F5344CB8AC3E}">
        <p14:creationId xmlns:p14="http://schemas.microsoft.com/office/powerpoint/2010/main" val="273437673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00808"/>
            <a:ext cx="8435280" cy="3165508"/>
          </a:xfrm>
        </p:spPr>
        <p:txBody>
          <a:bodyPr>
            <a:noAutofit/>
          </a:bodyPr>
          <a:lstStyle/>
          <a:p>
            <a:pPr>
              <a:lnSpc>
                <a:spcPct val="150000"/>
              </a:lnSpc>
              <a:buClr>
                <a:schemeClr val="bg1"/>
              </a:buClr>
              <a:buFont typeface="Wingdings" panose="05000000000000000000" pitchFamily="2" charset="2"/>
              <a:buChar char="v"/>
            </a:pPr>
            <a:r>
              <a:rPr lang="en-GB" sz="2000" b="1" dirty="0">
                <a:solidFill>
                  <a:schemeClr val="bg1"/>
                </a:solidFill>
              </a:rPr>
              <a:t>Memory loss </a:t>
            </a:r>
            <a:r>
              <a:rPr lang="en-GB" sz="2000" dirty="0">
                <a:solidFill>
                  <a:schemeClr val="bg1"/>
                </a:solidFill>
              </a:rPr>
              <a:t>– short-term memory, disorientation/getting lost</a:t>
            </a:r>
          </a:p>
          <a:p>
            <a:pPr>
              <a:lnSpc>
                <a:spcPct val="150000"/>
              </a:lnSpc>
              <a:buClr>
                <a:schemeClr val="bg1"/>
              </a:buClr>
              <a:buFont typeface="Wingdings" panose="05000000000000000000" pitchFamily="2" charset="2"/>
              <a:buChar char="v"/>
            </a:pPr>
            <a:r>
              <a:rPr lang="en-GB" sz="2000" b="1" dirty="0">
                <a:solidFill>
                  <a:schemeClr val="bg1"/>
                </a:solidFill>
              </a:rPr>
              <a:t>Difficulty with familiar tasks </a:t>
            </a:r>
            <a:r>
              <a:rPr lang="en-GB" sz="2000" dirty="0">
                <a:solidFill>
                  <a:schemeClr val="bg1"/>
                </a:solidFill>
              </a:rPr>
              <a:t>– cooking meals, organising tasks..</a:t>
            </a:r>
          </a:p>
          <a:p>
            <a:pPr>
              <a:lnSpc>
                <a:spcPct val="150000"/>
              </a:lnSpc>
              <a:buClr>
                <a:schemeClr val="bg1"/>
              </a:buClr>
              <a:buFont typeface="Wingdings" panose="05000000000000000000" pitchFamily="2" charset="2"/>
              <a:buChar char="v"/>
            </a:pPr>
            <a:r>
              <a:rPr lang="en-GB" sz="2000" b="1" dirty="0">
                <a:solidFill>
                  <a:schemeClr val="bg1"/>
                </a:solidFill>
              </a:rPr>
              <a:t>Problems with language </a:t>
            </a:r>
            <a:r>
              <a:rPr lang="en-GB" sz="2000" dirty="0">
                <a:solidFill>
                  <a:schemeClr val="bg1"/>
                </a:solidFill>
              </a:rPr>
              <a:t>– word finding, naming..</a:t>
            </a:r>
          </a:p>
          <a:p>
            <a:pPr>
              <a:lnSpc>
                <a:spcPct val="150000"/>
              </a:lnSpc>
              <a:buClr>
                <a:schemeClr val="bg1"/>
              </a:buClr>
              <a:buFont typeface="Wingdings" panose="05000000000000000000" pitchFamily="2" charset="2"/>
              <a:buChar char="v"/>
            </a:pPr>
            <a:r>
              <a:rPr lang="en-GB" sz="2000" b="1" dirty="0">
                <a:solidFill>
                  <a:schemeClr val="bg1"/>
                </a:solidFill>
              </a:rPr>
              <a:t>Poor judgement </a:t>
            </a:r>
            <a:r>
              <a:rPr lang="en-GB" sz="2000" dirty="0">
                <a:solidFill>
                  <a:schemeClr val="bg1"/>
                </a:solidFill>
              </a:rPr>
              <a:t>– e.g. dressing inappropriately for weather..</a:t>
            </a:r>
          </a:p>
          <a:p>
            <a:pPr>
              <a:lnSpc>
                <a:spcPct val="150000"/>
              </a:lnSpc>
              <a:buClr>
                <a:schemeClr val="bg1"/>
              </a:buClr>
              <a:buFont typeface="Wingdings" panose="05000000000000000000" pitchFamily="2" charset="2"/>
              <a:buChar char="v"/>
            </a:pPr>
            <a:r>
              <a:rPr lang="en-GB" sz="2000" b="1" dirty="0">
                <a:solidFill>
                  <a:schemeClr val="bg1"/>
                </a:solidFill>
              </a:rPr>
              <a:t> Trouble keeping track of things </a:t>
            </a:r>
            <a:r>
              <a:rPr lang="en-GB" sz="2000" dirty="0">
                <a:solidFill>
                  <a:schemeClr val="bg1"/>
                </a:solidFill>
              </a:rPr>
              <a:t>– conversations, finances etc</a:t>
            </a:r>
          </a:p>
          <a:p>
            <a:pPr>
              <a:lnSpc>
                <a:spcPct val="150000"/>
              </a:lnSpc>
              <a:buClr>
                <a:schemeClr val="bg1"/>
              </a:buClr>
              <a:buFont typeface="Wingdings" panose="05000000000000000000" pitchFamily="2" charset="2"/>
              <a:buChar char="v"/>
            </a:pPr>
            <a:r>
              <a:rPr lang="en-GB" sz="2000" b="1" dirty="0">
                <a:solidFill>
                  <a:schemeClr val="bg1"/>
                </a:solidFill>
              </a:rPr>
              <a:t>Misplacing things </a:t>
            </a:r>
            <a:r>
              <a:rPr lang="en-GB" sz="2000" dirty="0">
                <a:solidFill>
                  <a:schemeClr val="bg1"/>
                </a:solidFill>
              </a:rPr>
              <a:t>– putting things in unusual places</a:t>
            </a:r>
          </a:p>
          <a:p>
            <a:pPr>
              <a:lnSpc>
                <a:spcPct val="150000"/>
              </a:lnSpc>
              <a:buClr>
                <a:schemeClr val="bg1"/>
              </a:buClr>
              <a:buFont typeface="Wingdings" panose="05000000000000000000" pitchFamily="2" charset="2"/>
              <a:buChar char="v"/>
            </a:pPr>
            <a:r>
              <a:rPr lang="en-GB" sz="2000" b="1" dirty="0">
                <a:solidFill>
                  <a:schemeClr val="bg1"/>
                </a:solidFill>
              </a:rPr>
              <a:t>Changes in mood or behaviour </a:t>
            </a:r>
            <a:r>
              <a:rPr lang="en-GB" sz="2000" dirty="0">
                <a:solidFill>
                  <a:schemeClr val="bg1"/>
                </a:solidFill>
              </a:rPr>
              <a:t>– depression, mood swings, wandering</a:t>
            </a:r>
          </a:p>
          <a:p>
            <a:pPr>
              <a:lnSpc>
                <a:spcPct val="150000"/>
              </a:lnSpc>
              <a:buClr>
                <a:schemeClr val="bg1"/>
              </a:buClr>
              <a:buFont typeface="Wingdings" panose="05000000000000000000" pitchFamily="2" charset="2"/>
              <a:buChar char="v"/>
            </a:pPr>
            <a:r>
              <a:rPr lang="en-GB" sz="2000" b="1" dirty="0">
                <a:solidFill>
                  <a:schemeClr val="bg1"/>
                </a:solidFill>
              </a:rPr>
              <a:t>Change in personality </a:t>
            </a:r>
            <a:r>
              <a:rPr lang="en-GB" sz="2000" dirty="0">
                <a:solidFill>
                  <a:schemeClr val="bg1"/>
                </a:solidFill>
              </a:rPr>
              <a:t>– irritable, suspicious, anxious etc</a:t>
            </a:r>
          </a:p>
          <a:p>
            <a:pPr>
              <a:lnSpc>
                <a:spcPct val="150000"/>
              </a:lnSpc>
              <a:buClr>
                <a:schemeClr val="bg1"/>
              </a:buClr>
              <a:buFont typeface="Wingdings" panose="05000000000000000000" pitchFamily="2" charset="2"/>
              <a:buChar char="v"/>
            </a:pPr>
            <a:r>
              <a:rPr lang="en-GB" sz="2000" b="1" dirty="0">
                <a:solidFill>
                  <a:schemeClr val="bg1"/>
                </a:solidFill>
              </a:rPr>
              <a:t>Loss of initiative </a:t>
            </a:r>
            <a:r>
              <a:rPr lang="en-GB" sz="2000" dirty="0">
                <a:solidFill>
                  <a:schemeClr val="bg1"/>
                </a:solidFill>
              </a:rPr>
              <a:t>– passive, increased sleeping, loss of interest etc</a:t>
            </a:r>
          </a:p>
          <a:p>
            <a:pPr>
              <a:lnSpc>
                <a:spcPct val="150000"/>
              </a:lnSpc>
              <a:buClr>
                <a:schemeClr val="bg1"/>
              </a:buClr>
              <a:buFont typeface="Wingdings" panose="05000000000000000000" pitchFamily="2" charset="2"/>
              <a:buChar char="v"/>
            </a:pPr>
            <a:r>
              <a:rPr lang="en-GB" sz="2000" b="1" dirty="0">
                <a:solidFill>
                  <a:schemeClr val="bg1"/>
                </a:solidFill>
              </a:rPr>
              <a:t>Loss of talking and language skills</a:t>
            </a:r>
          </a:p>
          <a:p>
            <a:pPr>
              <a:lnSpc>
                <a:spcPct val="150000"/>
              </a:lnSpc>
              <a:buFont typeface="Wingdings" panose="05000000000000000000" pitchFamily="2" charset="2"/>
              <a:buChar char="v"/>
            </a:pPr>
            <a:endParaRPr lang="en-GB" sz="2000" dirty="0"/>
          </a:p>
        </p:txBody>
      </p:sp>
      <p:sp>
        <p:nvSpPr>
          <p:cNvPr id="3" name="Title 2"/>
          <p:cNvSpPr>
            <a:spLocks noGrp="1"/>
          </p:cNvSpPr>
          <p:nvPr>
            <p:ph type="title"/>
          </p:nvPr>
        </p:nvSpPr>
        <p:spPr/>
        <p:txBody>
          <a:bodyPr/>
          <a:lstStyle/>
          <a:p>
            <a:pPr algn="l"/>
            <a:r>
              <a:rPr lang="en-GB" b="1" dirty="0">
                <a:solidFill>
                  <a:schemeClr val="tx1"/>
                </a:solidFill>
                <a:effectLst>
                  <a:reflection blurRad="6350" stA="55000" endA="300" endPos="45500" dir="5400000" sy="-100000" algn="bl" rotWithShape="0"/>
                </a:effectLst>
              </a:rPr>
              <a:t>Signs and symptoms</a:t>
            </a:r>
          </a:p>
        </p:txBody>
      </p:sp>
    </p:spTree>
    <p:extLst>
      <p:ext uri="{BB962C8B-B14F-4D97-AF65-F5344CB8AC3E}">
        <p14:creationId xmlns:p14="http://schemas.microsoft.com/office/powerpoint/2010/main" val="2731603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fade">
                                      <p:cBhvr>
                                        <p:cTn id="11" dur="500"/>
                                        <p:tgtEl>
                                          <p:spTgt spid="2">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fade">
                                      <p:cBhvr>
                                        <p:cTn id="15" dur="500"/>
                                        <p:tgtEl>
                                          <p:spTgt spid="2">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fade">
                                      <p:cBhvr>
                                        <p:cTn id="19" dur="500"/>
                                        <p:tgtEl>
                                          <p:spTgt spid="2">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fade">
                                      <p:cBhvr>
                                        <p:cTn id="23" dur="500"/>
                                        <p:tgtEl>
                                          <p:spTgt spid="2">
                                            <p:txEl>
                                              <p:pRg st="4" end="4"/>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fade">
                                      <p:cBhvr>
                                        <p:cTn id="27" dur="500"/>
                                        <p:tgtEl>
                                          <p:spTgt spid="2">
                                            <p:txEl>
                                              <p:pRg st="5" end="5"/>
                                            </p:tx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fade">
                                      <p:cBhvr>
                                        <p:cTn id="31" dur="500"/>
                                        <p:tgtEl>
                                          <p:spTgt spid="2">
                                            <p:txEl>
                                              <p:pRg st="6" end="6"/>
                                            </p:txEl>
                                          </p:spTgt>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fade">
                                      <p:cBhvr>
                                        <p:cTn id="35" dur="500"/>
                                        <p:tgtEl>
                                          <p:spTgt spid="2">
                                            <p:txEl>
                                              <p:pRg st="7" end="7"/>
                                            </p:txEl>
                                          </p:spTgt>
                                        </p:tgtEl>
                                      </p:cBhvr>
                                    </p:animEffect>
                                  </p:childTnLst>
                                </p:cTn>
                              </p:par>
                            </p:childTnLst>
                          </p:cTn>
                        </p:par>
                        <p:par>
                          <p:cTn id="36" fill="hold">
                            <p:stCondLst>
                              <p:cond delay="4000"/>
                            </p:stCondLst>
                            <p:childTnLst>
                              <p:par>
                                <p:cTn id="37" presetID="10" presetClass="entr" presetSubtype="0" fill="hold" grpId="0" nodeType="after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animEffect transition="in" filter="fade">
                                      <p:cBhvr>
                                        <p:cTn id="39" dur="500"/>
                                        <p:tgtEl>
                                          <p:spTgt spid="2">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txEl>
                                              <p:pRg st="9" end="9"/>
                                            </p:txEl>
                                          </p:spTgt>
                                        </p:tgtEl>
                                        <p:attrNameLst>
                                          <p:attrName>style.visibility</p:attrName>
                                        </p:attrNameLst>
                                      </p:cBhvr>
                                      <p:to>
                                        <p:strVal val="visible"/>
                                      </p:to>
                                    </p:set>
                                    <p:animEffect transition="in" filter="fade">
                                      <p:cBhvr>
                                        <p:cTn id="44"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2420888"/>
            <a:ext cx="8229600" cy="1252728"/>
          </a:xfrm>
        </p:spPr>
        <p:txBody>
          <a:bodyPr>
            <a:noAutofit/>
            <a:scene3d>
              <a:camera prst="perspectiveHeroicExtremeLeftFacing"/>
              <a:lightRig rig="threePt" dir="t"/>
            </a:scene3d>
          </a:bodyPr>
          <a:lstStyle/>
          <a:p>
            <a:pPr algn="l"/>
            <a:r>
              <a:rPr lang="en-GB" sz="4800" i="1" dirty="0">
                <a:solidFill>
                  <a:schemeClr val="bg1"/>
                </a:solidFill>
                <a:effectLst>
                  <a:reflection blurRad="6350" stA="55000" endA="300" endPos="45500" dir="5400000" sy="-100000" algn="bl" rotWithShape="0"/>
                </a:effectLst>
              </a:rPr>
              <a:t>How big is the problem..?</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a:gradFill>
            <a:gsLst>
              <a:gs pos="0">
                <a:srgbClr val="040538"/>
              </a:gs>
              <a:gs pos="100000">
                <a:srgbClr val="080B7A"/>
              </a:gs>
            </a:gsLst>
            <a:lin ang="5400000" scaled="1"/>
          </a:gradFill>
        </p:spPr>
      </p:pic>
    </p:spTree>
    <p:extLst>
      <p:ext uri="{BB962C8B-B14F-4D97-AF65-F5344CB8AC3E}">
        <p14:creationId xmlns:p14="http://schemas.microsoft.com/office/powerpoint/2010/main" val="29426926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4260"/>
            <a:ext cx="8229600" cy="1252728"/>
          </a:xfrm>
        </p:spPr>
        <p:txBody>
          <a:bodyPr>
            <a:normAutofit/>
          </a:bodyPr>
          <a:lstStyle/>
          <a:p>
            <a:pPr algn="l"/>
            <a:r>
              <a:rPr lang="en-GB" b="1" dirty="0">
                <a:solidFill>
                  <a:schemeClr val="bg1"/>
                </a:solidFill>
                <a:effectLst>
                  <a:reflection blurRad="6350" stA="55000" endA="300" endPos="45500" dir="5400000" sy="-100000" algn="bl" rotWithShape="0"/>
                </a:effectLst>
              </a:rPr>
              <a:t>Worldwide Estimate</a:t>
            </a:r>
          </a:p>
        </p:txBody>
      </p:sp>
      <p:sp>
        <p:nvSpPr>
          <p:cNvPr id="4" name="TextBox 3"/>
          <p:cNvSpPr txBox="1"/>
          <p:nvPr/>
        </p:nvSpPr>
        <p:spPr>
          <a:xfrm>
            <a:off x="240544" y="1959223"/>
            <a:ext cx="5248852" cy="461665"/>
          </a:xfrm>
          <a:prstGeom prst="rect">
            <a:avLst/>
          </a:prstGeom>
          <a:solidFill>
            <a:schemeClr val="accent2"/>
          </a:solidFill>
          <a:effectLst>
            <a:softEdge rad="63500"/>
          </a:effectLst>
        </p:spPr>
        <p:txBody>
          <a:bodyPr wrap="square" rtlCol="0">
            <a:spAutoFit/>
          </a:bodyPr>
          <a:lstStyle/>
          <a:p>
            <a:r>
              <a:rPr lang="en-GB" sz="2400" b="1" dirty="0"/>
              <a:t>Worldwide</a:t>
            </a:r>
            <a:r>
              <a:rPr lang="en-GB" b="1" dirty="0"/>
              <a:t>: </a:t>
            </a:r>
            <a:r>
              <a:rPr lang="en-GB" sz="2000" b="1" dirty="0"/>
              <a:t>World Alzheimer’s Report (2015)</a:t>
            </a:r>
          </a:p>
        </p:txBody>
      </p:sp>
      <p:sp>
        <p:nvSpPr>
          <p:cNvPr id="7" name="TextBox 6"/>
          <p:cNvSpPr txBox="1"/>
          <p:nvPr/>
        </p:nvSpPr>
        <p:spPr>
          <a:xfrm>
            <a:off x="374191" y="2420888"/>
            <a:ext cx="8409670" cy="4031873"/>
          </a:xfrm>
          <a:prstGeom prst="rect">
            <a:avLst/>
          </a:prstGeom>
          <a:noFill/>
        </p:spPr>
        <p:txBody>
          <a:bodyPr wrap="square" rtlCol="0">
            <a:spAutoFit/>
          </a:bodyPr>
          <a:lstStyle/>
          <a:p>
            <a:pPr marL="342900" indent="-342900">
              <a:buFont typeface="Wingdings" panose="05000000000000000000" pitchFamily="2" charset="2"/>
              <a:buChar char="v"/>
            </a:pPr>
            <a:r>
              <a:rPr lang="en-GB" sz="2000" dirty="0">
                <a:solidFill>
                  <a:schemeClr val="bg1"/>
                </a:solidFill>
              </a:rPr>
              <a:t>Currently 46.8 million people  were estimated to be living with dementia</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With an increment of twice the figure every 20 years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Predicted to be 131.5 million by 2050</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 The financial implication of dementia worldwide was estimated to be $818 billion,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which is expected to increase to a trillion dollar by the year 2018 and 2 trillion dollar by 2030. </a:t>
            </a: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lvl="1"/>
            <a:endParaRPr lang="en-GB" dirty="0"/>
          </a:p>
        </p:txBody>
      </p:sp>
      <p:sp>
        <p:nvSpPr>
          <p:cNvPr id="10" name="Rectangle 9">
            <a:extLst>
              <a:ext uri="{FF2B5EF4-FFF2-40B4-BE49-F238E27FC236}">
                <a16:creationId xmlns:a16="http://schemas.microsoft.com/office/drawing/2014/main" id="{0E6C6EAF-AE17-4B7A-BC23-8ED5AC0A025D}"/>
              </a:ext>
            </a:extLst>
          </p:cNvPr>
          <p:cNvSpPr/>
          <p:nvPr/>
        </p:nvSpPr>
        <p:spPr>
          <a:xfrm>
            <a:off x="107504" y="5722196"/>
            <a:ext cx="9036496" cy="1192230"/>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rPr>
              <a:t>Globally, over 9.9 million new cases of dementia were estimated to occur annually in 2015, which signifies one new dementia case every 3.2 seconds, thus making dementia an important public health problem (WHO, 2015).</a:t>
            </a:r>
          </a:p>
        </p:txBody>
      </p:sp>
    </p:spTree>
    <p:extLst>
      <p:ext uri="{BB962C8B-B14F-4D97-AF65-F5344CB8AC3E}">
        <p14:creationId xmlns:p14="http://schemas.microsoft.com/office/powerpoint/2010/main" val="38722148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25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10"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1043608" y="2564904"/>
            <a:ext cx="7202456" cy="3030203"/>
          </a:xfrm>
        </p:spPr>
        <p:txBody>
          <a:bodyPr>
            <a:normAutofit/>
          </a:bodyPr>
          <a:lstStyle/>
          <a:p>
            <a:pPr marL="0" indent="0">
              <a:buNone/>
            </a:pPr>
            <a:r>
              <a:rPr lang="en-GB" sz="2800" dirty="0">
                <a:solidFill>
                  <a:schemeClr val="bg1"/>
                </a:solidFill>
              </a:rPr>
              <a:t>Working in pairs, research the current worldwide dementia statistics/prevalence</a:t>
            </a:r>
            <a:endParaRPr lang="en-GB" sz="2800" b="1" dirty="0">
              <a:solidFill>
                <a:schemeClr val="bg1"/>
              </a:solidFill>
            </a:endParaRPr>
          </a:p>
          <a:p>
            <a:endParaRPr lang="en-GB" sz="2800" b="1"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Share your findings with the rest of the class </a:t>
            </a:r>
          </a:p>
          <a:p>
            <a:pPr marL="0" indent="0" algn="ctr">
              <a:buNone/>
            </a:pPr>
            <a:r>
              <a:rPr lang="en-GB" sz="2800" b="1" dirty="0">
                <a:solidFill>
                  <a:schemeClr val="bg1"/>
                </a:solidFill>
              </a:rPr>
              <a:t>(5 minutes)</a:t>
            </a:r>
          </a:p>
          <a:p>
            <a:endParaRPr lang="en-GB" dirty="0"/>
          </a:p>
        </p:txBody>
      </p:sp>
    </p:spTree>
    <p:extLst>
      <p:ext uri="{BB962C8B-B14F-4D97-AF65-F5344CB8AC3E}">
        <p14:creationId xmlns:p14="http://schemas.microsoft.com/office/powerpoint/2010/main" val="261239089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76993"/>
            <a:ext cx="8229600" cy="1252728"/>
          </a:xfrm>
        </p:spPr>
        <p:txBody>
          <a:bodyPr>
            <a:normAutofit/>
          </a:bodyPr>
          <a:lstStyle/>
          <a:p>
            <a:pPr algn="l"/>
            <a:r>
              <a:rPr lang="en-GB" b="1" dirty="0">
                <a:solidFill>
                  <a:schemeClr val="bg1"/>
                </a:solidFill>
                <a:effectLst>
                  <a:reflection blurRad="6350" stA="55000" endA="300" endPos="45500" dir="5400000" sy="-100000" algn="bl" rotWithShape="0"/>
                </a:effectLst>
              </a:rPr>
              <a:t>National Estimate</a:t>
            </a:r>
          </a:p>
        </p:txBody>
      </p:sp>
      <p:sp>
        <p:nvSpPr>
          <p:cNvPr id="4" name="TextBox 3"/>
          <p:cNvSpPr txBox="1"/>
          <p:nvPr/>
        </p:nvSpPr>
        <p:spPr>
          <a:xfrm>
            <a:off x="198915" y="1660553"/>
            <a:ext cx="4661117" cy="461665"/>
          </a:xfrm>
          <a:prstGeom prst="rect">
            <a:avLst/>
          </a:prstGeom>
          <a:solidFill>
            <a:schemeClr val="accent2"/>
          </a:solidFill>
          <a:effectLst>
            <a:softEdge rad="63500"/>
          </a:effectLst>
        </p:spPr>
        <p:txBody>
          <a:bodyPr wrap="square" rtlCol="0">
            <a:spAutoFit/>
          </a:bodyPr>
          <a:lstStyle/>
          <a:p>
            <a:r>
              <a:rPr lang="en-GB" sz="2400" b="1" dirty="0"/>
              <a:t>Nationally</a:t>
            </a:r>
            <a:r>
              <a:rPr lang="en-GB" b="1" dirty="0"/>
              <a:t>: </a:t>
            </a:r>
            <a:r>
              <a:rPr lang="en-GB" sz="2000" b="1" dirty="0"/>
              <a:t>(Alzheimer’s Society, 2022)</a:t>
            </a:r>
          </a:p>
        </p:txBody>
      </p:sp>
      <p:sp>
        <p:nvSpPr>
          <p:cNvPr id="7" name="TextBox 6"/>
          <p:cNvSpPr txBox="1"/>
          <p:nvPr/>
        </p:nvSpPr>
        <p:spPr>
          <a:xfrm>
            <a:off x="232116" y="2122218"/>
            <a:ext cx="8454683" cy="4924425"/>
          </a:xfrm>
          <a:prstGeom prst="rect">
            <a:avLst/>
          </a:prstGeom>
          <a:noFill/>
        </p:spPr>
        <p:txBody>
          <a:bodyPr wrap="square" rtlCol="0">
            <a:spAutoFit/>
          </a:bodyPr>
          <a:lstStyle/>
          <a:p>
            <a:pPr marL="342900" indent="-342900">
              <a:buFont typeface="Wingdings" panose="05000000000000000000" pitchFamily="2" charset="2"/>
              <a:buChar char="v"/>
            </a:pPr>
            <a:r>
              <a:rPr lang="en-GB" sz="2000" dirty="0">
                <a:solidFill>
                  <a:schemeClr val="bg1"/>
                </a:solidFill>
              </a:rPr>
              <a:t>Currently, over 900,000 people are living with dementia in the UK and</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Almost 600 people develop dementia everyday</a:t>
            </a:r>
          </a:p>
          <a:p>
            <a:r>
              <a:rPr lang="en-GB" sz="2000" dirty="0">
                <a:solidFill>
                  <a:schemeClr val="bg1"/>
                </a:solidFill>
              </a:rPr>
              <a:t> </a:t>
            </a:r>
          </a:p>
          <a:p>
            <a:pPr marL="342900" indent="-342900">
              <a:buFont typeface="Wingdings" panose="05000000000000000000" pitchFamily="2" charset="2"/>
              <a:buChar char="v"/>
            </a:pPr>
            <a:r>
              <a:rPr lang="en-GB" sz="2000" dirty="0">
                <a:solidFill>
                  <a:schemeClr val="bg1"/>
                </a:solidFill>
              </a:rPr>
              <a:t>225,000 people afflicted annually</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Expected to be over 1 million by the year 2025 and </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Over 2 million by the year 2050</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The overall economic cost of dementia is £34.7 billion per year</a:t>
            </a:r>
          </a:p>
          <a:p>
            <a:pPr marL="342900" indent="-342900">
              <a:buFont typeface="Wingdings" panose="05000000000000000000" pitchFamily="2" charset="2"/>
              <a:buChar char="v"/>
            </a:pPr>
            <a:endParaRPr lang="en-GB" sz="2000" dirty="0">
              <a:solidFill>
                <a:schemeClr val="bg2">
                  <a:lumMod val="25000"/>
                </a:schemeClr>
              </a:solidFill>
            </a:endParaRPr>
          </a:p>
          <a:p>
            <a:endParaRPr lang="en-GB" sz="2000" dirty="0">
              <a:solidFill>
                <a:schemeClr val="bg2">
                  <a:lumMod val="25000"/>
                </a:schemeClr>
              </a:solidFill>
            </a:endParaRPr>
          </a:p>
          <a:p>
            <a:endParaRPr lang="en-GB" dirty="0">
              <a:solidFill>
                <a:schemeClr val="bg2">
                  <a:lumMod val="25000"/>
                </a:schemeClr>
              </a:solidFill>
            </a:endParaRPr>
          </a:p>
          <a:p>
            <a:pPr marL="285750" indent="-285750">
              <a:buFont typeface="Arial" panose="020B0604020202020204" pitchFamily="34" charset="0"/>
              <a:buChar char="•"/>
            </a:pPr>
            <a:endParaRPr lang="en-GB" dirty="0">
              <a:solidFill>
                <a:schemeClr val="bg2">
                  <a:lumMod val="25000"/>
                </a:schemeClr>
              </a:solidFill>
            </a:endParaRPr>
          </a:p>
          <a:p>
            <a:pPr lvl="1"/>
            <a:endParaRPr lang="en-GB" dirty="0"/>
          </a:p>
        </p:txBody>
      </p:sp>
      <p:sp>
        <p:nvSpPr>
          <p:cNvPr id="10" name="Rectangle 9">
            <a:extLst>
              <a:ext uri="{FF2B5EF4-FFF2-40B4-BE49-F238E27FC236}">
                <a16:creationId xmlns:a16="http://schemas.microsoft.com/office/drawing/2014/main" id="{0E6C6EAF-AE17-4B7A-BC23-8ED5AC0A025D}"/>
              </a:ext>
            </a:extLst>
          </p:cNvPr>
          <p:cNvSpPr/>
          <p:nvPr/>
        </p:nvSpPr>
        <p:spPr>
          <a:xfrm>
            <a:off x="107505" y="5539759"/>
            <a:ext cx="9036495" cy="1484784"/>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rPr>
              <a:t>The prevalence is 7.1% among those aged over 65years, which is equal to 1 in every 79(1.3%) of the whole UK population, and 1 in every 14 of the population aged 65 years and over as well as 1 in every 6 among people aged over 80 years old.</a:t>
            </a:r>
          </a:p>
        </p:txBody>
      </p:sp>
    </p:spTree>
    <p:extLst>
      <p:ext uri="{BB962C8B-B14F-4D97-AF65-F5344CB8AC3E}">
        <p14:creationId xmlns:p14="http://schemas.microsoft.com/office/powerpoint/2010/main" val="19671257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25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1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420888"/>
            <a:ext cx="8229600" cy="1252728"/>
          </a:xfrm>
        </p:spPr>
        <p:txBody>
          <a:bodyPr>
            <a:noAutofit/>
            <a:scene3d>
              <a:camera prst="perspectiveHeroicExtremeLeftFacing"/>
              <a:lightRig rig="threePt" dir="t"/>
            </a:scene3d>
          </a:bodyPr>
          <a:lstStyle/>
          <a:p>
            <a:pPr algn="l"/>
            <a:r>
              <a:rPr lang="en-GB" sz="4800" i="1" dirty="0">
                <a:solidFill>
                  <a:srgbClr val="FFFF00"/>
                </a:solidFill>
                <a:effectLst>
                  <a:reflection blurRad="6350" stA="55000" endA="300" endPos="45500" dir="5400000" sy="-100000" algn="bl" rotWithShape="0"/>
                </a:effectLst>
              </a:rPr>
              <a:t> </a:t>
            </a:r>
            <a:r>
              <a:rPr lang="en-GB" sz="4800" b="1" i="1" dirty="0">
                <a:solidFill>
                  <a:schemeClr val="bg1"/>
                </a:solidFill>
                <a:effectLst>
                  <a:reflection blurRad="6350" stA="55000" endA="300" endPos="45500" dir="5400000" sy="-100000" algn="bl" rotWithShape="0"/>
                </a:effectLst>
              </a:rPr>
              <a:t>What are the risk factors..?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180837527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A5351-2325-47D9-AD12-DCDB42E01A46}"/>
              </a:ext>
            </a:extLst>
          </p:cNvPr>
          <p:cNvSpPr>
            <a:spLocks noGrp="1"/>
          </p:cNvSpPr>
          <p:nvPr>
            <p:ph type="title"/>
          </p:nvPr>
        </p:nvSpPr>
        <p:spPr>
          <a:xfrm>
            <a:off x="457200" y="310192"/>
            <a:ext cx="8229600" cy="1252728"/>
          </a:xfrm>
        </p:spPr>
        <p:txBody>
          <a:bodyPr>
            <a:normAutofit/>
          </a:bodyPr>
          <a:lstStyle/>
          <a:p>
            <a:pPr algn="l"/>
            <a:r>
              <a:rPr lang="en-GB" b="1" dirty="0">
                <a:solidFill>
                  <a:schemeClr val="tx1"/>
                </a:solidFill>
              </a:rPr>
              <a:t>Dementia development is….</a:t>
            </a:r>
          </a:p>
        </p:txBody>
      </p:sp>
      <p:sp>
        <p:nvSpPr>
          <p:cNvPr id="3" name="Rectangle 2">
            <a:extLst>
              <a:ext uri="{FF2B5EF4-FFF2-40B4-BE49-F238E27FC236}">
                <a16:creationId xmlns:a16="http://schemas.microsoft.com/office/drawing/2014/main" id="{6E8F8632-DF61-4911-8DB6-484016443EB9}"/>
              </a:ext>
            </a:extLst>
          </p:cNvPr>
          <p:cNvSpPr/>
          <p:nvPr/>
        </p:nvSpPr>
        <p:spPr>
          <a:xfrm>
            <a:off x="611560" y="3066504"/>
            <a:ext cx="7920880" cy="1631216"/>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Non-modifiable: age, family history, genetic, and clinical factors. </a:t>
            </a:r>
          </a:p>
          <a:p>
            <a:pPr marL="342900" indent="-342900">
              <a:buFont typeface="Wingdings" panose="05000000000000000000" pitchFamily="2" charset="2"/>
              <a:buChar char="v"/>
            </a:pPr>
            <a:endParaRPr lang="en-GB" sz="2000" dirty="0">
              <a:solidFill>
                <a:schemeClr val="bg1"/>
              </a:solidFill>
            </a:endParaRP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Modifiable: lifestyle/environmental, psychosocial, and nutritional factors</a:t>
            </a:r>
            <a:endParaRPr lang="en-GB" dirty="0">
              <a:solidFill>
                <a:schemeClr val="bg1"/>
              </a:solidFill>
            </a:endParaRPr>
          </a:p>
        </p:txBody>
      </p:sp>
      <p:sp>
        <p:nvSpPr>
          <p:cNvPr id="4" name="Rectangle 3">
            <a:extLst>
              <a:ext uri="{FF2B5EF4-FFF2-40B4-BE49-F238E27FC236}">
                <a16:creationId xmlns:a16="http://schemas.microsoft.com/office/drawing/2014/main" id="{891D008F-67D6-47D4-9AD6-1911067813A5}"/>
              </a:ext>
            </a:extLst>
          </p:cNvPr>
          <p:cNvSpPr/>
          <p:nvPr/>
        </p:nvSpPr>
        <p:spPr>
          <a:xfrm>
            <a:off x="4716016" y="1406390"/>
            <a:ext cx="4416594" cy="584775"/>
          </a:xfrm>
          <a:prstGeom prst="rect">
            <a:avLst/>
          </a:prstGeom>
        </p:spPr>
        <p:txBody>
          <a:bodyPr wrap="none">
            <a:spAutoFit/>
          </a:bodyPr>
          <a:lstStyle/>
          <a:p>
            <a:r>
              <a:rPr lang="en-GB" sz="3200" b="1" dirty="0"/>
              <a:t>...influenced by some… </a:t>
            </a:r>
          </a:p>
        </p:txBody>
      </p:sp>
      <p:sp>
        <p:nvSpPr>
          <p:cNvPr id="5" name="Rectangle 4">
            <a:extLst>
              <a:ext uri="{FF2B5EF4-FFF2-40B4-BE49-F238E27FC236}">
                <a16:creationId xmlns:a16="http://schemas.microsoft.com/office/drawing/2014/main" id="{921E2D92-37E0-47AB-95C3-C83E8497DC47}"/>
              </a:ext>
            </a:extLst>
          </p:cNvPr>
          <p:cNvSpPr/>
          <p:nvPr/>
        </p:nvSpPr>
        <p:spPr>
          <a:xfrm>
            <a:off x="611560" y="2115305"/>
            <a:ext cx="3960440" cy="523220"/>
          </a:xfrm>
          <a:prstGeom prst="rect">
            <a:avLst/>
          </a:prstGeom>
        </p:spPr>
        <p:txBody>
          <a:bodyPr wrap="square">
            <a:spAutoFit/>
          </a:bodyPr>
          <a:lstStyle/>
          <a:p>
            <a:r>
              <a:rPr lang="en-GB" sz="2800" b="1" dirty="0">
                <a:solidFill>
                  <a:schemeClr val="bg1"/>
                </a:solidFill>
              </a:rPr>
              <a:t>Risk factors including </a:t>
            </a:r>
          </a:p>
        </p:txBody>
      </p:sp>
      <p:sp>
        <p:nvSpPr>
          <p:cNvPr id="8" name="Rectangle 7">
            <a:extLst>
              <a:ext uri="{FF2B5EF4-FFF2-40B4-BE49-F238E27FC236}">
                <a16:creationId xmlns:a16="http://schemas.microsoft.com/office/drawing/2014/main" id="{8173863C-43C8-4FE4-B7DC-82354D159A37}"/>
              </a:ext>
            </a:extLst>
          </p:cNvPr>
          <p:cNvSpPr/>
          <p:nvPr/>
        </p:nvSpPr>
        <p:spPr>
          <a:xfrm>
            <a:off x="107504" y="5373216"/>
            <a:ext cx="8972207" cy="1484784"/>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ea typeface="Calibri" panose="020F0502020204030204" pitchFamily="34" charset="0"/>
              </a:rPr>
              <a:t>Since the non-modifiable risk factors are unchangeable, strategy needed for the  prevention of dementia should focus on the modifiable risk factors that are amendable.</a:t>
            </a:r>
            <a:endParaRPr lang="en-GB" sz="2000" b="1" dirty="0">
              <a:solidFill>
                <a:schemeClr val="tx1"/>
              </a:solidFill>
            </a:endParaRPr>
          </a:p>
        </p:txBody>
      </p:sp>
    </p:spTree>
    <p:extLst>
      <p:ext uri="{BB962C8B-B14F-4D97-AF65-F5344CB8AC3E}">
        <p14:creationId xmlns:p14="http://schemas.microsoft.com/office/powerpoint/2010/main" val="11962217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91680" y="2636912"/>
            <a:ext cx="8229600" cy="1252728"/>
          </a:xfrm>
        </p:spPr>
        <p:txBody>
          <a:bodyPr>
            <a:noAutofit/>
            <a:scene3d>
              <a:camera prst="perspectiveHeroicExtremeLeftFacing"/>
              <a:lightRig rig="threePt" dir="t"/>
            </a:scene3d>
          </a:bodyPr>
          <a:lstStyle/>
          <a:p>
            <a:pPr algn="l"/>
            <a:r>
              <a:rPr lang="en-GB" sz="4800" b="1" i="1" dirty="0">
                <a:solidFill>
                  <a:schemeClr val="bg1"/>
                </a:solidFill>
                <a:effectLst>
                  <a:reflection blurRad="6350" stA="55000" endA="300" endPos="45500" dir="5400000" sy="-100000" algn="bl" rotWithShape="0"/>
                </a:effectLst>
              </a:rPr>
              <a:t>Who is at risk..?</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96483468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539552" y="1651096"/>
            <a:ext cx="3888432" cy="799881"/>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Non-Modifiable risk factors</a:t>
            </a:r>
          </a:p>
        </p:txBody>
      </p:sp>
      <p:sp>
        <p:nvSpPr>
          <p:cNvPr id="3" name="Title 2"/>
          <p:cNvSpPr>
            <a:spLocks noGrp="1"/>
          </p:cNvSpPr>
          <p:nvPr>
            <p:ph type="title"/>
          </p:nvPr>
        </p:nvSpPr>
        <p:spPr/>
        <p:txBody>
          <a:bodyPr/>
          <a:lstStyle/>
          <a:p>
            <a:pPr algn="l"/>
            <a:r>
              <a:rPr lang="en-GB" b="1" dirty="0">
                <a:solidFill>
                  <a:schemeClr val="bg1"/>
                </a:solidFill>
              </a:rPr>
              <a:t>Well, we all are…</a:t>
            </a:r>
          </a:p>
        </p:txBody>
      </p:sp>
      <p:sp>
        <p:nvSpPr>
          <p:cNvPr id="6" name="TextBox 5"/>
          <p:cNvSpPr txBox="1"/>
          <p:nvPr/>
        </p:nvSpPr>
        <p:spPr>
          <a:xfrm>
            <a:off x="323528" y="2304851"/>
            <a:ext cx="7992888" cy="800219"/>
          </a:xfrm>
          <a:prstGeom prst="rect">
            <a:avLst/>
          </a:prstGeom>
          <a:noFill/>
        </p:spPr>
        <p:txBody>
          <a:bodyPr wrap="square" rtlCol="0">
            <a:spAutoFit/>
          </a:bodyPr>
          <a:lstStyle/>
          <a:p>
            <a:r>
              <a:rPr lang="en-GB" b="1" i="1" dirty="0">
                <a:solidFill>
                  <a:schemeClr val="bg1"/>
                </a:solidFill>
              </a:rPr>
              <a:t>Age</a:t>
            </a:r>
          </a:p>
          <a:p>
            <a:r>
              <a:rPr lang="en-GB" sz="1400" i="1" dirty="0">
                <a:solidFill>
                  <a:schemeClr val="bg1"/>
                </a:solidFill>
              </a:rPr>
              <a:t>Advancing age is the greatest risk factor. The incidence of dementia approximately doubles every 5yrs after the age of 65.</a:t>
            </a:r>
          </a:p>
        </p:txBody>
      </p:sp>
      <p:sp>
        <p:nvSpPr>
          <p:cNvPr id="7" name="TextBox 6"/>
          <p:cNvSpPr txBox="1"/>
          <p:nvPr/>
        </p:nvSpPr>
        <p:spPr>
          <a:xfrm>
            <a:off x="323528" y="3104732"/>
            <a:ext cx="7992888" cy="1015663"/>
          </a:xfrm>
          <a:prstGeom prst="rect">
            <a:avLst/>
          </a:prstGeom>
          <a:noFill/>
        </p:spPr>
        <p:txBody>
          <a:bodyPr wrap="square" rtlCol="0">
            <a:spAutoFit/>
          </a:bodyPr>
          <a:lstStyle/>
          <a:p>
            <a:r>
              <a:rPr lang="en-GB" b="1" i="1" dirty="0">
                <a:solidFill>
                  <a:schemeClr val="bg1"/>
                </a:solidFill>
              </a:rPr>
              <a:t>Family History/Genetics &gt; </a:t>
            </a:r>
            <a:r>
              <a:rPr lang="en-GB" sz="1400" b="1" i="1" dirty="0">
                <a:solidFill>
                  <a:schemeClr val="bg1"/>
                </a:solidFill>
              </a:rPr>
              <a:t>interact with ‘life style’ factors.</a:t>
            </a:r>
            <a:endParaRPr lang="en-GB" b="1" i="1" dirty="0">
              <a:solidFill>
                <a:schemeClr val="bg1"/>
              </a:solidFill>
            </a:endParaRPr>
          </a:p>
          <a:p>
            <a:pPr marL="285750" indent="-285750">
              <a:buFont typeface="Arial" pitchFamily="34" charset="0"/>
              <a:buChar char="•"/>
            </a:pPr>
            <a:r>
              <a:rPr lang="en-GB" sz="1400" i="1" dirty="0">
                <a:solidFill>
                  <a:schemeClr val="bg1"/>
                </a:solidFill>
              </a:rPr>
              <a:t>A number of genes discovered that increase the ‘risk’ for AD (i.e. APOE4 allele) and Frontal lobe dementia (FTDP-17) – these effect the processing of brain proteins</a:t>
            </a:r>
          </a:p>
          <a:p>
            <a:pPr marL="285750" indent="-285750">
              <a:buFont typeface="Arial" pitchFamily="34" charset="0"/>
              <a:buChar char="•"/>
            </a:pPr>
            <a:r>
              <a:rPr lang="en-GB" sz="1400" i="1" dirty="0">
                <a:solidFill>
                  <a:schemeClr val="bg1"/>
                </a:solidFill>
              </a:rPr>
              <a:t>Family history heightens risk BUT ‘familial’ forms very rare (very early onset – 40’s).</a:t>
            </a:r>
          </a:p>
        </p:txBody>
      </p:sp>
      <p:sp>
        <p:nvSpPr>
          <p:cNvPr id="8" name="TextBox 7"/>
          <p:cNvSpPr txBox="1"/>
          <p:nvPr/>
        </p:nvSpPr>
        <p:spPr>
          <a:xfrm>
            <a:off x="323528" y="4016804"/>
            <a:ext cx="7992888" cy="800219"/>
          </a:xfrm>
          <a:prstGeom prst="rect">
            <a:avLst/>
          </a:prstGeom>
          <a:noFill/>
        </p:spPr>
        <p:txBody>
          <a:bodyPr wrap="square" rtlCol="0">
            <a:spAutoFit/>
          </a:bodyPr>
          <a:lstStyle/>
          <a:p>
            <a:r>
              <a:rPr lang="en-GB" b="1" i="1" dirty="0">
                <a:solidFill>
                  <a:schemeClr val="bg1"/>
                </a:solidFill>
              </a:rPr>
              <a:t>Gender</a:t>
            </a:r>
          </a:p>
          <a:p>
            <a:r>
              <a:rPr lang="en-GB" sz="1400" i="1" dirty="0">
                <a:solidFill>
                  <a:schemeClr val="bg1"/>
                </a:solidFill>
              </a:rPr>
              <a:t>Alzheimer’s disease – more females than males</a:t>
            </a:r>
          </a:p>
          <a:p>
            <a:r>
              <a:rPr lang="en-GB" sz="1400" i="1" dirty="0">
                <a:solidFill>
                  <a:schemeClr val="bg1"/>
                </a:solidFill>
              </a:rPr>
              <a:t>Vascular dementia – more males than females</a:t>
            </a:r>
          </a:p>
        </p:txBody>
      </p:sp>
      <p:sp>
        <p:nvSpPr>
          <p:cNvPr id="2" name="Rectangle 1">
            <a:extLst>
              <a:ext uri="{FF2B5EF4-FFF2-40B4-BE49-F238E27FC236}">
                <a16:creationId xmlns:a16="http://schemas.microsoft.com/office/drawing/2014/main" id="{34E51441-FF9A-4C9A-B1DA-A0472D55BB34}"/>
              </a:ext>
            </a:extLst>
          </p:cNvPr>
          <p:cNvSpPr/>
          <p:nvPr/>
        </p:nvSpPr>
        <p:spPr>
          <a:xfrm>
            <a:off x="250476" y="4791388"/>
            <a:ext cx="8491224" cy="800219"/>
          </a:xfrm>
          <a:prstGeom prst="rect">
            <a:avLst/>
          </a:prstGeom>
        </p:spPr>
        <p:txBody>
          <a:bodyPr wrap="square">
            <a:spAutoFit/>
          </a:bodyPr>
          <a:lstStyle/>
          <a:p>
            <a:r>
              <a:rPr lang="en-GB" b="1" i="1" dirty="0">
                <a:solidFill>
                  <a:schemeClr val="bg1"/>
                </a:solidFill>
              </a:rPr>
              <a:t>Ethnicity</a:t>
            </a:r>
          </a:p>
          <a:p>
            <a:r>
              <a:rPr lang="en-GB" sz="1400" i="1" dirty="0">
                <a:solidFill>
                  <a:schemeClr val="bg1"/>
                </a:solidFill>
              </a:rPr>
              <a:t>Some ethnic groups appear to be at higher risk  of dementia than others e.g. Dominant among South Asian, African and African-Caribbean people  than the white Europeans</a:t>
            </a:r>
          </a:p>
        </p:txBody>
      </p:sp>
      <p:sp>
        <p:nvSpPr>
          <p:cNvPr id="5" name="Rectangle 4">
            <a:extLst>
              <a:ext uri="{FF2B5EF4-FFF2-40B4-BE49-F238E27FC236}">
                <a16:creationId xmlns:a16="http://schemas.microsoft.com/office/drawing/2014/main" id="{329E4E6F-2A42-4B2E-B2B4-C7D51E8E5A5A}"/>
              </a:ext>
            </a:extLst>
          </p:cNvPr>
          <p:cNvSpPr/>
          <p:nvPr/>
        </p:nvSpPr>
        <p:spPr>
          <a:xfrm>
            <a:off x="258881" y="5733341"/>
            <a:ext cx="8208912" cy="1015663"/>
          </a:xfrm>
          <a:prstGeom prst="rect">
            <a:avLst/>
          </a:prstGeom>
        </p:spPr>
        <p:txBody>
          <a:bodyPr wrap="square">
            <a:spAutoFit/>
          </a:bodyPr>
          <a:lstStyle/>
          <a:p>
            <a:r>
              <a:rPr lang="en-GB" b="1" i="1" dirty="0">
                <a:solidFill>
                  <a:schemeClr val="bg1"/>
                </a:solidFill>
              </a:rPr>
              <a:t>Clinical Factors</a:t>
            </a:r>
          </a:p>
          <a:p>
            <a:r>
              <a:rPr lang="en-GB" sz="1400" i="1" dirty="0">
                <a:solidFill>
                  <a:schemeClr val="bg1"/>
                </a:solidFill>
              </a:rPr>
              <a:t>Conditions related to the human circulatory system (the vascular system) does have a negative impact on the risk of developing dementia e.g. cardiovascular disease, atherosclerosis, heart failure, strokes, high cholesterol level, and hypertension.</a:t>
            </a:r>
          </a:p>
        </p:txBody>
      </p:sp>
    </p:spTree>
    <p:extLst>
      <p:ext uri="{BB962C8B-B14F-4D97-AF65-F5344CB8AC3E}">
        <p14:creationId xmlns:p14="http://schemas.microsoft.com/office/powerpoint/2010/main" val="407989172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750"/>
                                        <p:tgtEl>
                                          <p:spTgt spid="13"/>
                                        </p:tgtEl>
                                      </p:cBhvr>
                                    </p:animEffect>
                                  </p:childTnLst>
                                </p:cTn>
                              </p:par>
                            </p:childTnLst>
                          </p:cTn>
                        </p:par>
                        <p:par>
                          <p:cTn id="8" fill="hold">
                            <p:stCondLst>
                              <p:cond delay="750"/>
                            </p:stCondLst>
                            <p:childTnLst>
                              <p:par>
                                <p:cTn id="9" presetID="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2000" fill="hold"/>
                                        <p:tgtEl>
                                          <p:spTgt spid="6"/>
                                        </p:tgtEl>
                                        <p:attrNameLst>
                                          <p:attrName>ppt_x</p:attrName>
                                        </p:attrNameLst>
                                      </p:cBhvr>
                                      <p:tavLst>
                                        <p:tav tm="0">
                                          <p:val>
                                            <p:strVal val="0-#ppt_w/2"/>
                                          </p:val>
                                        </p:tav>
                                        <p:tav tm="100000">
                                          <p:val>
                                            <p:strVal val="#ppt_x"/>
                                          </p:val>
                                        </p:tav>
                                      </p:tavLst>
                                    </p:anim>
                                    <p:anim calcmode="lin" valueType="num">
                                      <p:cBhvr additive="base">
                                        <p:cTn id="12" dur="2000" fill="hold"/>
                                        <p:tgtEl>
                                          <p:spTgt spid="6"/>
                                        </p:tgtEl>
                                        <p:attrNameLst>
                                          <p:attrName>ppt_y</p:attrName>
                                        </p:attrNameLst>
                                      </p:cBhvr>
                                      <p:tavLst>
                                        <p:tav tm="0">
                                          <p:val>
                                            <p:strVal val="#ppt_y"/>
                                          </p:val>
                                        </p:tav>
                                        <p:tav tm="100000">
                                          <p:val>
                                            <p:strVal val="#ppt_y"/>
                                          </p:val>
                                        </p:tav>
                                      </p:tavLst>
                                    </p:anim>
                                  </p:childTnLst>
                                </p:cTn>
                              </p:par>
                            </p:childTnLst>
                          </p:cTn>
                        </p:par>
                        <p:par>
                          <p:cTn id="13" fill="hold">
                            <p:stCondLst>
                              <p:cond delay="2750"/>
                            </p:stCondLst>
                            <p:childTnLst>
                              <p:par>
                                <p:cTn id="14" presetID="2" presetClass="entr" presetSubtype="2"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2000" fill="hold"/>
                                        <p:tgtEl>
                                          <p:spTgt spid="7"/>
                                        </p:tgtEl>
                                        <p:attrNameLst>
                                          <p:attrName>ppt_x</p:attrName>
                                        </p:attrNameLst>
                                      </p:cBhvr>
                                      <p:tavLst>
                                        <p:tav tm="0">
                                          <p:val>
                                            <p:strVal val="1+#ppt_w/2"/>
                                          </p:val>
                                        </p:tav>
                                        <p:tav tm="100000">
                                          <p:val>
                                            <p:strVal val="#ppt_x"/>
                                          </p:val>
                                        </p:tav>
                                      </p:tavLst>
                                    </p:anim>
                                    <p:anim calcmode="lin" valueType="num">
                                      <p:cBhvr additive="base">
                                        <p:cTn id="17" dur="2000" fill="hold"/>
                                        <p:tgtEl>
                                          <p:spTgt spid="7"/>
                                        </p:tgtEl>
                                        <p:attrNameLst>
                                          <p:attrName>ppt_y</p:attrName>
                                        </p:attrNameLst>
                                      </p:cBhvr>
                                      <p:tavLst>
                                        <p:tav tm="0">
                                          <p:val>
                                            <p:strVal val="#ppt_y"/>
                                          </p:val>
                                        </p:tav>
                                        <p:tav tm="100000">
                                          <p:val>
                                            <p:strVal val="#ppt_y"/>
                                          </p:val>
                                        </p:tav>
                                      </p:tavLst>
                                    </p:anim>
                                  </p:childTnLst>
                                </p:cTn>
                              </p:par>
                            </p:childTnLst>
                          </p:cTn>
                        </p:par>
                        <p:par>
                          <p:cTn id="18" fill="hold">
                            <p:stCondLst>
                              <p:cond delay="4750"/>
                            </p:stCondLst>
                            <p:childTnLst>
                              <p:par>
                                <p:cTn id="19" presetID="2" presetClass="entr" presetSubtype="8"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2000" fill="hold"/>
                                        <p:tgtEl>
                                          <p:spTgt spid="8"/>
                                        </p:tgtEl>
                                        <p:attrNameLst>
                                          <p:attrName>ppt_x</p:attrName>
                                        </p:attrNameLst>
                                      </p:cBhvr>
                                      <p:tavLst>
                                        <p:tav tm="0">
                                          <p:val>
                                            <p:strVal val="0-#ppt_w/2"/>
                                          </p:val>
                                        </p:tav>
                                        <p:tav tm="100000">
                                          <p:val>
                                            <p:strVal val="#ppt_x"/>
                                          </p:val>
                                        </p:tav>
                                      </p:tavLst>
                                    </p:anim>
                                    <p:anim calcmode="lin" valueType="num">
                                      <p:cBhvr additive="base">
                                        <p:cTn id="22" dur="2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6" grpId="0"/>
      <p:bldP spid="7" grpId="0"/>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E31397D-34F7-129B-A407-21500C8B860D}"/>
              </a:ext>
            </a:extLst>
          </p:cNvPr>
          <p:cNvSpPr>
            <a:spLocks noGrp="1"/>
          </p:cNvSpPr>
          <p:nvPr>
            <p:ph idx="1"/>
          </p:nvPr>
        </p:nvSpPr>
        <p:spPr>
          <a:xfrm>
            <a:off x="867833" y="2492896"/>
            <a:ext cx="7408333" cy="3450696"/>
          </a:xfrm>
        </p:spPr>
        <p:txBody>
          <a:bodyPr/>
          <a:lstStyle/>
          <a:p>
            <a:pPr marL="0" indent="0">
              <a:buNone/>
            </a:pPr>
            <a:r>
              <a:rPr lang="en-GB" dirty="0">
                <a:solidFill>
                  <a:schemeClr val="bg1"/>
                </a:solidFill>
              </a:rPr>
              <a:t>Working independently using the below link explore the risk factors of dementia</a:t>
            </a:r>
          </a:p>
          <a:p>
            <a:endParaRPr lang="en-GB" dirty="0">
              <a:solidFill>
                <a:schemeClr val="bg1"/>
              </a:solidFill>
              <a:hlinkClick r:id="rId3">
                <a:extLst>
                  <a:ext uri="{A12FA001-AC4F-418D-AE19-62706E023703}">
                    <ahyp:hlinkClr xmlns:ahyp="http://schemas.microsoft.com/office/drawing/2018/hyperlinkcolor" val="tx"/>
                  </a:ext>
                </a:extLst>
              </a:hlinkClick>
            </a:endParaRPr>
          </a:p>
          <a:p>
            <a:r>
              <a:rPr lang="en-GB" dirty="0">
                <a:solidFill>
                  <a:schemeClr val="bg1"/>
                </a:solidFill>
                <a:hlinkClick r:id="rId4"/>
              </a:rPr>
              <a:t>https://cks.nice.org.uk/topics/dementia/background-information/risk-factors/</a:t>
            </a:r>
            <a:endParaRPr lang="en-GB" dirty="0">
              <a:solidFill>
                <a:schemeClr val="bg1"/>
              </a:solidFill>
            </a:endParaRPr>
          </a:p>
          <a:p>
            <a:endParaRPr lang="en-GB" dirty="0">
              <a:solidFill>
                <a:schemeClr val="bg1"/>
              </a:solidFill>
            </a:endParaRPr>
          </a:p>
          <a:p>
            <a:endParaRPr lang="en-GB" dirty="0">
              <a:solidFill>
                <a:schemeClr val="bg1"/>
              </a:solidFill>
            </a:endParaRPr>
          </a:p>
          <a:p>
            <a:pPr algn="ctr"/>
            <a:r>
              <a:rPr lang="en-GB" dirty="0">
                <a:solidFill>
                  <a:schemeClr val="bg1"/>
                </a:solidFill>
              </a:rPr>
              <a:t>Feedback your findings to the whole class</a:t>
            </a:r>
          </a:p>
        </p:txBody>
      </p:sp>
      <p:sp>
        <p:nvSpPr>
          <p:cNvPr id="3" name="Title 2">
            <a:extLst>
              <a:ext uri="{FF2B5EF4-FFF2-40B4-BE49-F238E27FC236}">
                <a16:creationId xmlns:a16="http://schemas.microsoft.com/office/drawing/2014/main" id="{AE5D6D3B-0524-6AEE-2BB6-0873C18ABAB9}"/>
              </a:ext>
            </a:extLst>
          </p:cNvPr>
          <p:cNvSpPr>
            <a:spLocks noGrp="1"/>
          </p:cNvSpPr>
          <p:nvPr>
            <p:ph type="title"/>
          </p:nvPr>
        </p:nvSpPr>
        <p:spPr/>
        <p:txBody>
          <a:bodyPr/>
          <a:lstStyle/>
          <a:p>
            <a:r>
              <a:rPr lang="en-GB" b="1" dirty="0"/>
              <a:t>Activity</a:t>
            </a:r>
          </a:p>
        </p:txBody>
      </p:sp>
    </p:spTree>
    <p:extLst>
      <p:ext uri="{BB962C8B-B14F-4D97-AF65-F5344CB8AC3E}">
        <p14:creationId xmlns:p14="http://schemas.microsoft.com/office/powerpoint/2010/main" val="423808295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57200" y="2348880"/>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4800" i="1" dirty="0">
                <a:solidFill>
                  <a:schemeClr val="bg2">
                    <a:lumMod val="50000"/>
                  </a:schemeClr>
                </a:solidFill>
                <a:effectLst>
                  <a:reflection blurRad="6350" stA="55000" endA="300" endPos="45500" dir="5400000" sy="-100000" algn="bl" rotWithShape="0"/>
                </a:effectLst>
              </a:rPr>
              <a:t> </a:t>
            </a:r>
            <a:r>
              <a:rPr lang="en-GB" sz="4800" i="1" dirty="0">
                <a:solidFill>
                  <a:schemeClr val="bg1"/>
                </a:solidFill>
                <a:effectLst>
                  <a:reflection blurRad="6350" stA="55000" endA="300" endPos="45500" dir="5400000" sy="-100000" algn="bl" rotWithShape="0"/>
                </a:effectLst>
              </a:rPr>
              <a:t>Can dementia be cured..?</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410033070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41A33-F652-42EF-9F36-9751133D9D90}"/>
              </a:ext>
            </a:extLst>
          </p:cNvPr>
          <p:cNvSpPr>
            <a:spLocks noGrp="1"/>
          </p:cNvSpPr>
          <p:nvPr>
            <p:ph type="title"/>
          </p:nvPr>
        </p:nvSpPr>
        <p:spPr/>
        <p:txBody>
          <a:bodyPr/>
          <a:lstStyle/>
          <a:p>
            <a:pPr algn="l"/>
            <a:r>
              <a:rPr lang="en-GB" b="1" dirty="0">
                <a:solidFill>
                  <a:schemeClr val="tx1"/>
                </a:solidFill>
              </a:rPr>
              <a:t>No</a:t>
            </a:r>
          </a:p>
        </p:txBody>
      </p:sp>
      <p:sp>
        <p:nvSpPr>
          <p:cNvPr id="3" name="Rectangle 2">
            <a:extLst>
              <a:ext uri="{FF2B5EF4-FFF2-40B4-BE49-F238E27FC236}">
                <a16:creationId xmlns:a16="http://schemas.microsoft.com/office/drawing/2014/main" id="{35C5D7E6-D8DA-447E-A56F-35BA07020413}"/>
              </a:ext>
            </a:extLst>
          </p:cNvPr>
          <p:cNvSpPr/>
          <p:nvPr/>
        </p:nvSpPr>
        <p:spPr>
          <a:xfrm>
            <a:off x="611560" y="2636912"/>
            <a:ext cx="7272808" cy="2677656"/>
          </a:xfrm>
          <a:prstGeom prst="rect">
            <a:avLst/>
          </a:prstGeom>
        </p:spPr>
        <p:txBody>
          <a:bodyPr wrap="square">
            <a:spAutoFit/>
          </a:bodyPr>
          <a:lstStyle/>
          <a:p>
            <a:pPr marL="342900" indent="-342900">
              <a:buFont typeface="Wingdings" panose="05000000000000000000" pitchFamily="2" charset="2"/>
              <a:buChar char="v"/>
            </a:pPr>
            <a:r>
              <a:rPr lang="en-GB" sz="2400" dirty="0">
                <a:solidFill>
                  <a:schemeClr val="bg1"/>
                </a:solidFill>
              </a:rPr>
              <a:t>Presently, there is no known cure for dementia, and</a:t>
            </a:r>
          </a:p>
          <a:p>
            <a:pPr marL="342900" indent="-342900">
              <a:buFont typeface="Wingdings" panose="05000000000000000000" pitchFamily="2" charset="2"/>
              <a:buChar char="v"/>
            </a:pPr>
            <a:endParaRPr lang="en-GB" sz="2400" dirty="0">
              <a:solidFill>
                <a:schemeClr val="bg1"/>
              </a:solidFill>
            </a:endParaRPr>
          </a:p>
          <a:p>
            <a:pPr marL="342900" indent="-342900">
              <a:buFont typeface="Wingdings" panose="05000000000000000000" pitchFamily="2" charset="2"/>
              <a:buChar char="v"/>
            </a:pPr>
            <a:r>
              <a:rPr lang="en-GB" sz="2400" dirty="0">
                <a:solidFill>
                  <a:schemeClr val="bg1"/>
                </a:solidFill>
              </a:rPr>
              <a:t> Once diagnosed, an individual will have to live with it for the rest of their life.</a:t>
            </a:r>
          </a:p>
          <a:p>
            <a:pPr marL="342900" indent="-342900">
              <a:buFont typeface="Wingdings" panose="05000000000000000000" pitchFamily="2" charset="2"/>
              <a:buChar char="v"/>
            </a:pPr>
            <a:endParaRPr lang="en-GB" sz="2400" dirty="0">
              <a:solidFill>
                <a:schemeClr val="bg1"/>
              </a:solidFill>
            </a:endParaRPr>
          </a:p>
          <a:p>
            <a:pPr marL="342900" indent="-342900">
              <a:buFont typeface="Wingdings" panose="05000000000000000000" pitchFamily="2" charset="2"/>
              <a:buChar char="v"/>
            </a:pPr>
            <a:r>
              <a:rPr lang="en-GB" sz="2400" dirty="0">
                <a:solidFill>
                  <a:schemeClr val="bg1"/>
                </a:solidFill>
              </a:rPr>
              <a:t>Hence more efforts have been made to investigate its risk or protective factors for prevention.</a:t>
            </a:r>
            <a:r>
              <a:rPr lang="en-GB" sz="2400" dirty="0">
                <a:solidFill>
                  <a:srgbClr val="FFFF00"/>
                </a:solidFill>
              </a:rPr>
              <a:t> </a:t>
            </a:r>
          </a:p>
        </p:txBody>
      </p:sp>
      <p:sp>
        <p:nvSpPr>
          <p:cNvPr id="5" name="TextBox 4">
            <a:extLst>
              <a:ext uri="{FF2B5EF4-FFF2-40B4-BE49-F238E27FC236}">
                <a16:creationId xmlns:a16="http://schemas.microsoft.com/office/drawing/2014/main" id="{B796DC56-8968-2A70-17CB-577CCE7CD3EC}"/>
              </a:ext>
            </a:extLst>
          </p:cNvPr>
          <p:cNvSpPr txBox="1"/>
          <p:nvPr/>
        </p:nvSpPr>
        <p:spPr>
          <a:xfrm>
            <a:off x="6012160" y="6150340"/>
            <a:ext cx="4572000" cy="369332"/>
          </a:xfrm>
          <a:prstGeom prst="rect">
            <a:avLst/>
          </a:prstGeom>
          <a:noFill/>
        </p:spPr>
        <p:txBody>
          <a:bodyPr wrap="square">
            <a:spAutoFit/>
          </a:bodyPr>
          <a:lstStyle/>
          <a:p>
            <a:r>
              <a:rPr lang="en-GB" sz="1800" dirty="0">
                <a:solidFill>
                  <a:schemeClr val="bg1"/>
                </a:solidFill>
              </a:rPr>
              <a:t>(Alzheimer’s Society, 2022)</a:t>
            </a:r>
          </a:p>
        </p:txBody>
      </p:sp>
    </p:spTree>
    <p:extLst>
      <p:ext uri="{BB962C8B-B14F-4D97-AF65-F5344CB8AC3E}">
        <p14:creationId xmlns:p14="http://schemas.microsoft.com/office/powerpoint/2010/main" val="248139701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10630" y="2636912"/>
            <a:ext cx="8229600" cy="1252728"/>
          </a:xfrm>
        </p:spPr>
        <p:txBody>
          <a:bodyPr>
            <a:noAutofit/>
            <a:scene3d>
              <a:camera prst="perspectiveHeroicExtremeLeftFacing"/>
              <a:lightRig rig="threePt" dir="t"/>
            </a:scene3d>
          </a:bodyPr>
          <a:lstStyle/>
          <a:p>
            <a:pPr algn="l"/>
            <a:r>
              <a:rPr lang="en-GB" sz="4800" b="1" i="1" dirty="0">
                <a:solidFill>
                  <a:schemeClr val="bg1"/>
                </a:solidFill>
                <a:effectLst>
                  <a:reflection blurRad="6350" stA="55000" endA="300" endPos="45500" dir="5400000" sy="-100000" algn="bl" rotWithShape="0"/>
                </a:effectLst>
              </a:rPr>
              <a:t>What is the Prognosis of dementia..?</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334833505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B76E8A9-2BE6-E84A-37E6-D213303B0402}"/>
              </a:ext>
            </a:extLst>
          </p:cNvPr>
          <p:cNvSpPr>
            <a:spLocks noGrp="1"/>
          </p:cNvSpPr>
          <p:nvPr>
            <p:ph idx="1"/>
          </p:nvPr>
        </p:nvSpPr>
        <p:spPr/>
        <p:txBody>
          <a:bodyPr/>
          <a:lstStyle/>
          <a:p>
            <a:pPr>
              <a:buClr>
                <a:schemeClr val="bg1"/>
              </a:buClr>
            </a:pPr>
            <a:r>
              <a:rPr lang="en-GB" dirty="0">
                <a:solidFill>
                  <a:schemeClr val="bg1"/>
                </a:solidFill>
              </a:rPr>
              <a:t>Dementia is a life-limiting condition — there is no treatment available to cure dementia or to alter its progressive course (WHO, 2020). </a:t>
            </a:r>
          </a:p>
          <a:p>
            <a:pPr>
              <a:buClr>
                <a:schemeClr val="bg1"/>
              </a:buClr>
            </a:pPr>
            <a:r>
              <a:rPr lang="en-GB" dirty="0">
                <a:solidFill>
                  <a:schemeClr val="bg1"/>
                </a:solidFill>
              </a:rPr>
              <a:t>There is progressive deterioration that can be considered as </a:t>
            </a:r>
            <a:r>
              <a:rPr lang="en-GB" b="1" dirty="0">
                <a:solidFill>
                  <a:schemeClr val="bg1"/>
                </a:solidFill>
              </a:rPr>
              <a:t>three stages</a:t>
            </a:r>
            <a:r>
              <a:rPr lang="en-GB" dirty="0">
                <a:solidFill>
                  <a:schemeClr val="bg1"/>
                </a:solidFill>
              </a:rPr>
              <a:t>, although the rate of deterioration varies between individuals (WHO, 2012). </a:t>
            </a:r>
          </a:p>
        </p:txBody>
      </p:sp>
      <p:sp>
        <p:nvSpPr>
          <p:cNvPr id="3" name="Title 2">
            <a:extLst>
              <a:ext uri="{FF2B5EF4-FFF2-40B4-BE49-F238E27FC236}">
                <a16:creationId xmlns:a16="http://schemas.microsoft.com/office/drawing/2014/main" id="{16D4124C-F7AD-0EC9-1D9E-1A1015E2FCAD}"/>
              </a:ext>
            </a:extLst>
          </p:cNvPr>
          <p:cNvSpPr>
            <a:spLocks noGrp="1"/>
          </p:cNvSpPr>
          <p:nvPr>
            <p:ph type="title"/>
          </p:nvPr>
        </p:nvSpPr>
        <p:spPr/>
        <p:txBody>
          <a:bodyPr/>
          <a:lstStyle/>
          <a:p>
            <a:r>
              <a:rPr lang="en-GB" b="1" dirty="0">
                <a:solidFill>
                  <a:schemeClr val="bg1"/>
                </a:solidFill>
              </a:rPr>
              <a:t>Prognosis of Dementia</a:t>
            </a:r>
          </a:p>
        </p:txBody>
      </p:sp>
    </p:spTree>
    <p:extLst>
      <p:ext uri="{BB962C8B-B14F-4D97-AF65-F5344CB8AC3E}">
        <p14:creationId xmlns:p14="http://schemas.microsoft.com/office/powerpoint/2010/main" val="35431646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4D0657A-1A6B-4A97-0375-94C088D7F616}"/>
              </a:ext>
            </a:extLst>
          </p:cNvPr>
          <p:cNvSpPr>
            <a:spLocks noGrp="1"/>
          </p:cNvSpPr>
          <p:nvPr>
            <p:ph idx="1"/>
          </p:nvPr>
        </p:nvSpPr>
        <p:spPr>
          <a:xfrm>
            <a:off x="867833" y="2564904"/>
            <a:ext cx="7408333" cy="3450696"/>
          </a:xfrm>
        </p:spPr>
        <p:txBody>
          <a:bodyPr>
            <a:normAutofit fontScale="92500" lnSpcReduction="10000"/>
          </a:bodyPr>
          <a:lstStyle/>
          <a:p>
            <a:pPr marL="0" indent="0">
              <a:buNone/>
            </a:pPr>
            <a:r>
              <a:rPr lang="en-GB" b="1" dirty="0">
                <a:solidFill>
                  <a:schemeClr val="bg1"/>
                </a:solidFill>
              </a:rPr>
              <a:t>Early stage (mild) — years 1–2. </a:t>
            </a:r>
          </a:p>
          <a:p>
            <a:r>
              <a:rPr lang="en-GB" dirty="0">
                <a:solidFill>
                  <a:schemeClr val="bg1"/>
                </a:solidFill>
              </a:rPr>
              <a:t>This stage may be overlooked. Onset is gradual, and features include becoming forgetful, communication difficulty, losing track of time, difficulty making decisions. </a:t>
            </a:r>
          </a:p>
          <a:p>
            <a:pPr marL="0" indent="0">
              <a:buNone/>
            </a:pPr>
            <a:r>
              <a:rPr lang="en-GB" b="1" dirty="0">
                <a:solidFill>
                  <a:schemeClr val="bg1"/>
                </a:solidFill>
              </a:rPr>
              <a:t>Middle stage (moderate)</a:t>
            </a:r>
            <a:r>
              <a:rPr lang="en-GB" dirty="0">
                <a:solidFill>
                  <a:schemeClr val="bg1"/>
                </a:solidFill>
              </a:rPr>
              <a:t> — years 2–5.</a:t>
            </a:r>
          </a:p>
          <a:p>
            <a:r>
              <a:rPr lang="en-GB" dirty="0">
                <a:solidFill>
                  <a:schemeClr val="bg1"/>
                </a:solidFill>
              </a:rPr>
              <a:t>Limitations become clearer and more restricting. Features include becoming very forgetful, increasing communication difficulty, help needed with personal care, unable to prepare food, behaviour changes.</a:t>
            </a:r>
          </a:p>
          <a:p>
            <a:r>
              <a:rPr lang="en-GB" dirty="0">
                <a:solidFill>
                  <a:schemeClr val="bg1"/>
                </a:solidFill>
              </a:rPr>
              <a:t>                                                                                   (NICE, 2021)</a:t>
            </a:r>
          </a:p>
          <a:p>
            <a:endParaRPr lang="en-GB" dirty="0">
              <a:solidFill>
                <a:schemeClr val="bg1"/>
              </a:solidFill>
            </a:endParaRPr>
          </a:p>
        </p:txBody>
      </p:sp>
      <p:sp>
        <p:nvSpPr>
          <p:cNvPr id="3" name="Title 2">
            <a:extLst>
              <a:ext uri="{FF2B5EF4-FFF2-40B4-BE49-F238E27FC236}">
                <a16:creationId xmlns:a16="http://schemas.microsoft.com/office/drawing/2014/main" id="{92D85586-7903-D272-6C2D-A4C51BC6E32D}"/>
              </a:ext>
            </a:extLst>
          </p:cNvPr>
          <p:cNvSpPr>
            <a:spLocks noGrp="1"/>
          </p:cNvSpPr>
          <p:nvPr>
            <p:ph type="title"/>
          </p:nvPr>
        </p:nvSpPr>
        <p:spPr/>
        <p:txBody>
          <a:bodyPr/>
          <a:lstStyle/>
          <a:p>
            <a:r>
              <a:rPr lang="en-GB" b="1" dirty="0">
                <a:solidFill>
                  <a:schemeClr val="bg1"/>
                </a:solidFill>
              </a:rPr>
              <a:t>Prognosis of Dementia</a:t>
            </a:r>
            <a:endParaRPr lang="en-GB" dirty="0">
              <a:solidFill>
                <a:schemeClr val="bg1"/>
              </a:solidFill>
            </a:endParaRPr>
          </a:p>
        </p:txBody>
      </p:sp>
    </p:spTree>
    <p:extLst>
      <p:ext uri="{BB962C8B-B14F-4D97-AF65-F5344CB8AC3E}">
        <p14:creationId xmlns:p14="http://schemas.microsoft.com/office/powerpoint/2010/main" val="352675143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856CE41-06F4-3D9D-FAA9-1D935FA90831}"/>
              </a:ext>
            </a:extLst>
          </p:cNvPr>
          <p:cNvSpPr>
            <a:spLocks noGrp="1"/>
          </p:cNvSpPr>
          <p:nvPr>
            <p:ph idx="1"/>
          </p:nvPr>
        </p:nvSpPr>
        <p:spPr/>
        <p:txBody>
          <a:bodyPr/>
          <a:lstStyle/>
          <a:p>
            <a:pPr marL="0" indent="0">
              <a:buNone/>
            </a:pPr>
            <a:r>
              <a:rPr lang="en-GB" b="1" dirty="0">
                <a:solidFill>
                  <a:schemeClr val="bg1"/>
                </a:solidFill>
              </a:rPr>
              <a:t>Late stage (severe) </a:t>
            </a:r>
            <a:r>
              <a:rPr lang="en-GB" dirty="0">
                <a:solidFill>
                  <a:schemeClr val="bg1"/>
                </a:solidFill>
              </a:rPr>
              <a:t>— year 5 and later.</a:t>
            </a:r>
          </a:p>
          <a:p>
            <a:r>
              <a:rPr lang="en-GB" dirty="0">
                <a:solidFill>
                  <a:schemeClr val="bg1"/>
                </a:solidFill>
              </a:rPr>
              <a:t>Near-total dependence and inactivity. </a:t>
            </a:r>
          </a:p>
          <a:p>
            <a:r>
              <a:rPr lang="en-GB" dirty="0">
                <a:solidFill>
                  <a:schemeClr val="bg1"/>
                </a:solidFill>
              </a:rPr>
              <a:t>Features include very serious memory disturbances, more obvious physical features, unaware of time or place, difficulty understanding what is happening around them, unable to recognise relatives and friends, unable to eat without assistance. </a:t>
            </a:r>
          </a:p>
        </p:txBody>
      </p:sp>
      <p:sp>
        <p:nvSpPr>
          <p:cNvPr id="3" name="Title 2">
            <a:extLst>
              <a:ext uri="{FF2B5EF4-FFF2-40B4-BE49-F238E27FC236}">
                <a16:creationId xmlns:a16="http://schemas.microsoft.com/office/drawing/2014/main" id="{133397E0-A97C-306E-817C-BE1E1DD192E9}"/>
              </a:ext>
            </a:extLst>
          </p:cNvPr>
          <p:cNvSpPr>
            <a:spLocks noGrp="1"/>
          </p:cNvSpPr>
          <p:nvPr>
            <p:ph type="title"/>
          </p:nvPr>
        </p:nvSpPr>
        <p:spPr/>
        <p:txBody>
          <a:bodyPr/>
          <a:lstStyle/>
          <a:p>
            <a:r>
              <a:rPr lang="en-GB" b="1" dirty="0">
                <a:solidFill>
                  <a:schemeClr val="bg1"/>
                </a:solidFill>
              </a:rPr>
              <a:t>Prognosis of Dementia</a:t>
            </a:r>
            <a:endParaRPr lang="en-GB" dirty="0">
              <a:solidFill>
                <a:schemeClr val="bg1"/>
              </a:solidFill>
            </a:endParaRPr>
          </a:p>
        </p:txBody>
      </p:sp>
    </p:spTree>
    <p:extLst>
      <p:ext uri="{BB962C8B-B14F-4D97-AF65-F5344CB8AC3E}">
        <p14:creationId xmlns:p14="http://schemas.microsoft.com/office/powerpoint/2010/main" val="404158800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28C486F-DF22-2ABA-144D-D75282A16291}"/>
              </a:ext>
            </a:extLst>
          </p:cNvPr>
          <p:cNvSpPr>
            <a:spLocks noGrp="1"/>
          </p:cNvSpPr>
          <p:nvPr>
            <p:ph idx="1"/>
          </p:nvPr>
        </p:nvSpPr>
        <p:spPr>
          <a:xfrm>
            <a:off x="867833" y="2564904"/>
            <a:ext cx="7408333" cy="3450696"/>
          </a:xfrm>
        </p:spPr>
        <p:txBody>
          <a:bodyPr/>
          <a:lstStyle/>
          <a:p>
            <a:pPr>
              <a:buClr>
                <a:schemeClr val="bg1"/>
              </a:buClr>
            </a:pPr>
            <a:r>
              <a:rPr lang="en-GB" dirty="0">
                <a:solidFill>
                  <a:schemeClr val="bg1"/>
                </a:solidFill>
              </a:rPr>
              <a:t>Dementia and Alzheimer’s disease are the leading cause of death for women accounting for 13.4% of deaths and the second leading cause of death for men, accounting for 7% of deaths (PHE, 2016). </a:t>
            </a:r>
          </a:p>
          <a:p>
            <a:pPr>
              <a:buClr>
                <a:schemeClr val="bg1"/>
              </a:buClr>
            </a:pPr>
            <a:r>
              <a:rPr lang="en-GB" dirty="0">
                <a:solidFill>
                  <a:schemeClr val="bg1"/>
                </a:solidFill>
              </a:rPr>
              <a:t>Of all deaths registered in 2019 in England and Wales, 66,424 (12.5%) were due to dementia and Alzheimer’s disease (ONS, 2020). </a:t>
            </a:r>
          </a:p>
        </p:txBody>
      </p:sp>
      <p:sp>
        <p:nvSpPr>
          <p:cNvPr id="3" name="Title 2">
            <a:extLst>
              <a:ext uri="{FF2B5EF4-FFF2-40B4-BE49-F238E27FC236}">
                <a16:creationId xmlns:a16="http://schemas.microsoft.com/office/drawing/2014/main" id="{C55FE567-3709-E410-032D-2F7A75FAF9D5}"/>
              </a:ext>
            </a:extLst>
          </p:cNvPr>
          <p:cNvSpPr>
            <a:spLocks noGrp="1"/>
          </p:cNvSpPr>
          <p:nvPr>
            <p:ph type="title"/>
          </p:nvPr>
        </p:nvSpPr>
        <p:spPr/>
        <p:txBody>
          <a:bodyPr/>
          <a:lstStyle/>
          <a:p>
            <a:r>
              <a:rPr lang="en-GB" b="1" dirty="0"/>
              <a:t>Prognosis of Dementia</a:t>
            </a:r>
          </a:p>
        </p:txBody>
      </p:sp>
    </p:spTree>
    <p:extLst>
      <p:ext uri="{BB962C8B-B14F-4D97-AF65-F5344CB8AC3E}">
        <p14:creationId xmlns:p14="http://schemas.microsoft.com/office/powerpoint/2010/main" val="343228456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B3D779C-DB5F-B56F-6107-238057E04321}"/>
              </a:ext>
            </a:extLst>
          </p:cNvPr>
          <p:cNvSpPr>
            <a:spLocks noGrp="1"/>
          </p:cNvSpPr>
          <p:nvPr>
            <p:ph idx="1"/>
          </p:nvPr>
        </p:nvSpPr>
        <p:spPr/>
        <p:txBody>
          <a:bodyPr/>
          <a:lstStyle/>
          <a:p>
            <a:pPr>
              <a:buClr>
                <a:schemeClr val="bg1"/>
              </a:buClr>
            </a:pPr>
            <a:r>
              <a:rPr lang="en-GB" dirty="0">
                <a:solidFill>
                  <a:schemeClr val="bg1"/>
                </a:solidFill>
              </a:rPr>
              <a:t>There is “considerable variation in the time from presentation to death — people diagnosed in their late 60s to early 70s have a median lifespan of 7–10 years, </a:t>
            </a:r>
          </a:p>
          <a:p>
            <a:pPr>
              <a:buClr>
                <a:schemeClr val="bg1"/>
              </a:buClr>
            </a:pPr>
            <a:r>
              <a:rPr lang="en-GB" dirty="0">
                <a:solidFill>
                  <a:schemeClr val="bg1"/>
                </a:solidFill>
              </a:rPr>
              <a:t>But this is reduced to 3 years for people diagnosed in their 90s”. </a:t>
            </a:r>
          </a:p>
          <a:p>
            <a:pPr>
              <a:buClr>
                <a:schemeClr val="bg1"/>
              </a:buClr>
            </a:pPr>
            <a:endParaRPr lang="en-GB" dirty="0">
              <a:solidFill>
                <a:schemeClr val="bg1"/>
              </a:solidFill>
            </a:endParaRPr>
          </a:p>
          <a:p>
            <a:pPr>
              <a:buClr>
                <a:schemeClr val="bg1"/>
              </a:buClr>
            </a:pPr>
            <a:r>
              <a:rPr lang="en-GB" dirty="0">
                <a:solidFill>
                  <a:schemeClr val="bg1"/>
                </a:solidFill>
              </a:rPr>
              <a:t>                                                                       (Schott, 2020)</a:t>
            </a:r>
          </a:p>
        </p:txBody>
      </p:sp>
      <p:sp>
        <p:nvSpPr>
          <p:cNvPr id="3" name="Title 2">
            <a:extLst>
              <a:ext uri="{FF2B5EF4-FFF2-40B4-BE49-F238E27FC236}">
                <a16:creationId xmlns:a16="http://schemas.microsoft.com/office/drawing/2014/main" id="{585E0403-D7B2-A9A5-3AC4-169306DDBA19}"/>
              </a:ext>
            </a:extLst>
          </p:cNvPr>
          <p:cNvSpPr>
            <a:spLocks noGrp="1"/>
          </p:cNvSpPr>
          <p:nvPr>
            <p:ph type="title"/>
          </p:nvPr>
        </p:nvSpPr>
        <p:spPr/>
        <p:txBody>
          <a:bodyPr/>
          <a:lstStyle/>
          <a:p>
            <a:r>
              <a:rPr lang="en-GB" b="1" dirty="0">
                <a:solidFill>
                  <a:schemeClr val="bg1"/>
                </a:solidFill>
              </a:rPr>
              <a:t>Prognosis of Dementia</a:t>
            </a:r>
            <a:endParaRPr lang="en-GB" dirty="0">
              <a:solidFill>
                <a:schemeClr val="bg1"/>
              </a:solidFill>
            </a:endParaRPr>
          </a:p>
        </p:txBody>
      </p:sp>
    </p:spTree>
    <p:extLst>
      <p:ext uri="{BB962C8B-B14F-4D97-AF65-F5344CB8AC3E}">
        <p14:creationId xmlns:p14="http://schemas.microsoft.com/office/powerpoint/2010/main" val="38507051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179512" y="3212976"/>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4000" i="1" dirty="0">
                <a:solidFill>
                  <a:schemeClr val="bg1"/>
                </a:solidFill>
                <a:effectLst>
                  <a:reflection blurRad="6350" stA="55000" endA="300" endPos="45500" dir="5400000" sy="-100000" algn="bl" rotWithShape="0"/>
                </a:effectLst>
              </a:rPr>
              <a:t>What are the complications of dementia</a:t>
            </a:r>
            <a:r>
              <a:rPr lang="en-GB" sz="5400" i="1" dirty="0">
                <a:solidFill>
                  <a:schemeClr val="bg1"/>
                </a:solidFill>
                <a:effectLst>
                  <a:reflection blurRad="6350" stA="55000" endA="300" endPos="45500" dir="5400000" sy="-100000" algn="bl" rotWithShape="0"/>
                </a:effectLst>
              </a:rPr>
              <a:t>..?</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2246" y="4221088"/>
            <a:ext cx="1987550" cy="2432050"/>
          </a:xfrm>
          <a:prstGeom prst="rect">
            <a:avLst/>
          </a:prstGeom>
        </p:spPr>
      </p:pic>
    </p:spTree>
    <p:extLst>
      <p:ext uri="{BB962C8B-B14F-4D97-AF65-F5344CB8AC3E}">
        <p14:creationId xmlns:p14="http://schemas.microsoft.com/office/powerpoint/2010/main" val="335870330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F241A1A-E211-0E15-0834-F192A8D1AF7C}"/>
              </a:ext>
            </a:extLst>
          </p:cNvPr>
          <p:cNvSpPr>
            <a:spLocks noGrp="1"/>
          </p:cNvSpPr>
          <p:nvPr>
            <p:ph idx="1"/>
          </p:nvPr>
        </p:nvSpPr>
        <p:spPr>
          <a:xfrm>
            <a:off x="872067" y="2675467"/>
            <a:ext cx="7516357" cy="3450696"/>
          </a:xfrm>
        </p:spPr>
        <p:txBody>
          <a:bodyPr>
            <a:normAutofit lnSpcReduction="10000"/>
          </a:bodyPr>
          <a:lstStyle/>
          <a:p>
            <a:pPr marL="0" indent="0">
              <a:buNone/>
            </a:pPr>
            <a:r>
              <a:rPr lang="en-GB" dirty="0">
                <a:solidFill>
                  <a:schemeClr val="bg1"/>
                </a:solidFill>
              </a:rPr>
              <a:t>Dementia can lead to many clinical and social complications for the person with dementia and their family and/or carers. These include</a:t>
            </a:r>
          </a:p>
          <a:p>
            <a:r>
              <a:rPr lang="en-GB" dirty="0">
                <a:solidFill>
                  <a:schemeClr val="bg1"/>
                </a:solidFill>
              </a:rPr>
              <a:t>Disability, dependency, and morbidity </a:t>
            </a:r>
          </a:p>
          <a:p>
            <a:r>
              <a:rPr lang="en-GB" dirty="0">
                <a:solidFill>
                  <a:schemeClr val="bg1"/>
                </a:solidFill>
              </a:rPr>
              <a:t>Behavioural and psychological symptoms of dementia (BPSD) </a:t>
            </a:r>
          </a:p>
          <a:p>
            <a:r>
              <a:rPr lang="en-GB" dirty="0">
                <a:solidFill>
                  <a:schemeClr val="bg1"/>
                </a:solidFill>
              </a:rPr>
              <a:t>Institutionalisation</a:t>
            </a:r>
          </a:p>
          <a:p>
            <a:r>
              <a:rPr lang="en-GB" dirty="0">
                <a:solidFill>
                  <a:schemeClr val="bg1"/>
                </a:solidFill>
              </a:rPr>
              <a:t>Carer morbidity</a:t>
            </a:r>
          </a:p>
          <a:p>
            <a:r>
              <a:rPr lang="en-GB" dirty="0">
                <a:solidFill>
                  <a:schemeClr val="bg1"/>
                </a:solidFill>
              </a:rPr>
              <a:t>Financial hardship</a:t>
            </a:r>
          </a:p>
        </p:txBody>
      </p:sp>
      <p:sp>
        <p:nvSpPr>
          <p:cNvPr id="3" name="Title 2">
            <a:extLst>
              <a:ext uri="{FF2B5EF4-FFF2-40B4-BE49-F238E27FC236}">
                <a16:creationId xmlns:a16="http://schemas.microsoft.com/office/drawing/2014/main" id="{9B5D44DA-EAC8-1B0D-6A33-D380584EFAA5}"/>
              </a:ext>
            </a:extLst>
          </p:cNvPr>
          <p:cNvSpPr>
            <a:spLocks noGrp="1"/>
          </p:cNvSpPr>
          <p:nvPr>
            <p:ph type="title"/>
          </p:nvPr>
        </p:nvSpPr>
        <p:spPr/>
        <p:txBody>
          <a:bodyPr/>
          <a:lstStyle/>
          <a:p>
            <a:r>
              <a:rPr lang="en-GB" b="1" dirty="0">
                <a:solidFill>
                  <a:schemeClr val="bg1"/>
                </a:solidFill>
              </a:rPr>
              <a:t>Complications of Dementia</a:t>
            </a:r>
          </a:p>
        </p:txBody>
      </p:sp>
    </p:spTree>
    <p:extLst>
      <p:ext uri="{BB962C8B-B14F-4D97-AF65-F5344CB8AC3E}">
        <p14:creationId xmlns:p14="http://schemas.microsoft.com/office/powerpoint/2010/main" val="16988530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F5091B0-B3B5-287F-CE88-5DE9C2BFAE56}"/>
              </a:ext>
            </a:extLst>
          </p:cNvPr>
          <p:cNvSpPr>
            <a:spLocks noGrp="1"/>
          </p:cNvSpPr>
          <p:nvPr>
            <p:ph idx="1"/>
          </p:nvPr>
        </p:nvSpPr>
        <p:spPr>
          <a:xfrm>
            <a:off x="872067" y="2492896"/>
            <a:ext cx="7408333" cy="3888432"/>
          </a:xfrm>
        </p:spPr>
        <p:txBody>
          <a:bodyPr>
            <a:normAutofit fontScale="92500" lnSpcReduction="20000"/>
          </a:bodyPr>
          <a:lstStyle/>
          <a:p>
            <a:pPr>
              <a:buClr>
                <a:schemeClr val="bg1"/>
              </a:buClr>
            </a:pPr>
            <a:r>
              <a:rPr lang="en-GB" dirty="0">
                <a:solidFill>
                  <a:schemeClr val="bg1"/>
                </a:solidFill>
              </a:rPr>
              <a:t>Dementia is one of the major causes of disability and dependency among older people worldwide (WHO, 2020b). </a:t>
            </a:r>
          </a:p>
          <a:p>
            <a:pPr>
              <a:buClr>
                <a:schemeClr val="bg1"/>
              </a:buClr>
            </a:pPr>
            <a:r>
              <a:rPr lang="en-GB" dirty="0">
                <a:solidFill>
                  <a:schemeClr val="bg1"/>
                </a:solidFill>
              </a:rPr>
              <a:t>Reduced ability to carry out activities of daily living (ADLs) such as shopping, maintaining the home, personal hygiene, and toileting (NICE, 2018a). </a:t>
            </a:r>
          </a:p>
          <a:p>
            <a:pPr>
              <a:buClr>
                <a:schemeClr val="bg1"/>
              </a:buClr>
            </a:pPr>
            <a:r>
              <a:rPr lang="en-GB" dirty="0">
                <a:solidFill>
                  <a:schemeClr val="bg1"/>
                </a:solidFill>
              </a:rPr>
              <a:t>Complex care needs such as behaviour that challenges, restlessness and wandering, eating problems, and incontinence (WHO, 2012).</a:t>
            </a:r>
          </a:p>
          <a:p>
            <a:pPr>
              <a:buClr>
                <a:schemeClr val="bg1"/>
              </a:buClr>
            </a:pPr>
            <a:r>
              <a:rPr lang="en-GB" dirty="0">
                <a:solidFill>
                  <a:schemeClr val="bg1"/>
                </a:solidFill>
              </a:rPr>
              <a:t>Mobility difficulties that can lead to falls and fractures (NICE, 2018a; BMJ, 2019). </a:t>
            </a:r>
          </a:p>
          <a:p>
            <a:pPr>
              <a:buClr>
                <a:schemeClr val="bg1"/>
              </a:buClr>
            </a:pPr>
            <a:r>
              <a:rPr lang="en-GB" dirty="0">
                <a:solidFill>
                  <a:schemeClr val="bg1"/>
                </a:solidFill>
              </a:rPr>
              <a:t>Social isolation, loss of interest in activities and hobbies (WHO, 2012).</a:t>
            </a:r>
          </a:p>
        </p:txBody>
      </p:sp>
      <p:sp>
        <p:nvSpPr>
          <p:cNvPr id="3" name="Title 2">
            <a:extLst>
              <a:ext uri="{FF2B5EF4-FFF2-40B4-BE49-F238E27FC236}">
                <a16:creationId xmlns:a16="http://schemas.microsoft.com/office/drawing/2014/main" id="{57C18880-D531-9EBA-BCEB-9D61CE9CF462}"/>
              </a:ext>
            </a:extLst>
          </p:cNvPr>
          <p:cNvSpPr>
            <a:spLocks noGrp="1"/>
          </p:cNvSpPr>
          <p:nvPr>
            <p:ph type="title"/>
          </p:nvPr>
        </p:nvSpPr>
        <p:spPr>
          <a:xfrm>
            <a:off x="457200" y="338328"/>
            <a:ext cx="8435280" cy="1252728"/>
          </a:xfrm>
        </p:spPr>
        <p:txBody>
          <a:bodyPr>
            <a:normAutofit fontScale="90000"/>
          </a:bodyPr>
          <a:lstStyle/>
          <a:p>
            <a:r>
              <a:rPr lang="en-GB" b="1" dirty="0"/>
              <a:t>Disability, Dependency, and Morbidity </a:t>
            </a:r>
          </a:p>
        </p:txBody>
      </p:sp>
    </p:spTree>
    <p:extLst>
      <p:ext uri="{BB962C8B-B14F-4D97-AF65-F5344CB8AC3E}">
        <p14:creationId xmlns:p14="http://schemas.microsoft.com/office/powerpoint/2010/main" val="341943362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00F6028-1565-1E02-7201-47F6E7F62C9C}"/>
              </a:ext>
            </a:extLst>
          </p:cNvPr>
          <p:cNvSpPr>
            <a:spLocks noGrp="1"/>
          </p:cNvSpPr>
          <p:nvPr>
            <p:ph idx="1"/>
          </p:nvPr>
        </p:nvSpPr>
        <p:spPr>
          <a:xfrm>
            <a:off x="872067" y="2420888"/>
            <a:ext cx="7408333" cy="3705275"/>
          </a:xfrm>
        </p:spPr>
        <p:txBody>
          <a:bodyPr>
            <a:normAutofit/>
          </a:bodyPr>
          <a:lstStyle/>
          <a:p>
            <a:pPr>
              <a:buClr>
                <a:schemeClr val="bg1"/>
              </a:buClr>
            </a:pPr>
            <a:r>
              <a:rPr lang="en-GB" dirty="0">
                <a:solidFill>
                  <a:schemeClr val="bg1"/>
                </a:solidFill>
              </a:rPr>
              <a:t>BPSD include agitation, depression, apathy, repetitive questioning, psychosis, aggression, sleep problems, and wandering.</a:t>
            </a:r>
          </a:p>
          <a:p>
            <a:pPr>
              <a:buClr>
                <a:schemeClr val="bg1"/>
              </a:buClr>
            </a:pPr>
            <a:r>
              <a:rPr lang="en-GB" dirty="0">
                <a:solidFill>
                  <a:schemeClr val="bg1"/>
                </a:solidFill>
              </a:rPr>
              <a:t>More than 90% of people with dementia will experience BPSD difficulties during the course of their illness.</a:t>
            </a:r>
          </a:p>
          <a:p>
            <a:pPr>
              <a:buClr>
                <a:schemeClr val="bg1"/>
              </a:buClr>
            </a:pPr>
            <a:r>
              <a:rPr lang="en-GB" dirty="0">
                <a:solidFill>
                  <a:schemeClr val="bg1"/>
                </a:solidFill>
              </a:rPr>
              <a:t>BPSD are associated with excess mortality, morbidity, hospital admissions, and placement in long-term care.</a:t>
            </a:r>
          </a:p>
          <a:p>
            <a:pPr marL="0" indent="0">
              <a:buClr>
                <a:schemeClr val="bg1"/>
              </a:buClr>
              <a:buNone/>
            </a:pPr>
            <a:r>
              <a:rPr lang="en-GB" dirty="0">
                <a:solidFill>
                  <a:schemeClr val="bg1"/>
                </a:solidFill>
              </a:rPr>
              <a:t>                                 (WHO, 2012; Barrett, 2014; Kales, 2015)</a:t>
            </a:r>
          </a:p>
          <a:p>
            <a:pPr>
              <a:buClr>
                <a:schemeClr val="bg1"/>
              </a:buClr>
            </a:pPr>
            <a:endParaRPr lang="en-GB" dirty="0">
              <a:solidFill>
                <a:schemeClr val="bg1"/>
              </a:solidFill>
            </a:endParaRPr>
          </a:p>
        </p:txBody>
      </p:sp>
      <p:sp>
        <p:nvSpPr>
          <p:cNvPr id="3" name="Title 2">
            <a:extLst>
              <a:ext uri="{FF2B5EF4-FFF2-40B4-BE49-F238E27FC236}">
                <a16:creationId xmlns:a16="http://schemas.microsoft.com/office/drawing/2014/main" id="{5FE55220-8AA3-9CC4-4C4A-EBA73EA5CA30}"/>
              </a:ext>
            </a:extLst>
          </p:cNvPr>
          <p:cNvSpPr>
            <a:spLocks noGrp="1"/>
          </p:cNvSpPr>
          <p:nvPr>
            <p:ph type="title"/>
          </p:nvPr>
        </p:nvSpPr>
        <p:spPr/>
        <p:txBody>
          <a:bodyPr>
            <a:normAutofit fontScale="90000"/>
          </a:bodyPr>
          <a:lstStyle/>
          <a:p>
            <a:r>
              <a:rPr lang="en-GB" b="1" dirty="0">
                <a:solidFill>
                  <a:schemeClr val="bg1"/>
                </a:solidFill>
              </a:rPr>
              <a:t>Behavioural and psychological symptoms of dementia </a:t>
            </a:r>
          </a:p>
        </p:txBody>
      </p:sp>
    </p:spTree>
    <p:extLst>
      <p:ext uri="{BB962C8B-B14F-4D97-AF65-F5344CB8AC3E}">
        <p14:creationId xmlns:p14="http://schemas.microsoft.com/office/powerpoint/2010/main" val="289787537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CA4A42-BD38-407A-51BE-39C8264D4B2B}"/>
              </a:ext>
            </a:extLst>
          </p:cNvPr>
          <p:cNvSpPr>
            <a:spLocks noGrp="1"/>
          </p:cNvSpPr>
          <p:nvPr>
            <p:ph idx="1"/>
          </p:nvPr>
        </p:nvSpPr>
        <p:spPr/>
        <p:txBody>
          <a:bodyPr>
            <a:normAutofit fontScale="92500"/>
          </a:bodyPr>
          <a:lstStyle/>
          <a:p>
            <a:pPr>
              <a:buClr>
                <a:schemeClr val="bg1"/>
              </a:buClr>
              <a:buFont typeface="Wingdings" panose="05000000000000000000" pitchFamily="2" charset="2"/>
              <a:buChar char="v"/>
            </a:pPr>
            <a:r>
              <a:rPr lang="en-GB" dirty="0">
                <a:solidFill>
                  <a:schemeClr val="bg1"/>
                </a:solidFill>
              </a:rPr>
              <a:t>Loss of ability to perform ADLs, BPSD, and increasing dependence requires increasing support for the person and carer and may lead to placement in long-term care. </a:t>
            </a:r>
          </a:p>
          <a:p>
            <a:pPr>
              <a:buClr>
                <a:schemeClr val="bg1"/>
              </a:buClr>
              <a:buFont typeface="Wingdings" panose="05000000000000000000" pitchFamily="2" charset="2"/>
              <a:buChar char="v"/>
            </a:pPr>
            <a:r>
              <a:rPr lang="en-GB" dirty="0">
                <a:solidFill>
                  <a:schemeClr val="bg1"/>
                </a:solidFill>
              </a:rPr>
              <a:t>Many individuals are eventually admitted to nursing homes for daily care.</a:t>
            </a:r>
          </a:p>
          <a:p>
            <a:pPr>
              <a:buClr>
                <a:schemeClr val="bg1"/>
              </a:buClr>
              <a:buFont typeface="Wingdings" panose="05000000000000000000" pitchFamily="2" charset="2"/>
              <a:buChar char="v"/>
            </a:pPr>
            <a:r>
              <a:rPr lang="en-GB" dirty="0">
                <a:solidFill>
                  <a:schemeClr val="bg1"/>
                </a:solidFill>
              </a:rPr>
              <a:t>In England in 2012–14, 58% of deaths in people aged over 65 years where dementia was mentioned died in care homes </a:t>
            </a:r>
          </a:p>
          <a:p>
            <a:pPr>
              <a:buClr>
                <a:schemeClr val="bg1"/>
              </a:buClr>
              <a:buFont typeface="Wingdings" panose="05000000000000000000" pitchFamily="2" charset="2"/>
              <a:buChar char="v"/>
            </a:pPr>
            <a:r>
              <a:rPr lang="en-GB" dirty="0">
                <a:solidFill>
                  <a:schemeClr val="bg1"/>
                </a:solidFill>
              </a:rPr>
              <a:t>                                                                                        [PHE, 2016]. </a:t>
            </a:r>
          </a:p>
        </p:txBody>
      </p:sp>
      <p:sp>
        <p:nvSpPr>
          <p:cNvPr id="3" name="Title 2">
            <a:extLst>
              <a:ext uri="{FF2B5EF4-FFF2-40B4-BE49-F238E27FC236}">
                <a16:creationId xmlns:a16="http://schemas.microsoft.com/office/drawing/2014/main" id="{CA536D46-B71F-0C6A-A6B8-22D37670515F}"/>
              </a:ext>
            </a:extLst>
          </p:cNvPr>
          <p:cNvSpPr>
            <a:spLocks noGrp="1"/>
          </p:cNvSpPr>
          <p:nvPr>
            <p:ph type="title"/>
          </p:nvPr>
        </p:nvSpPr>
        <p:spPr/>
        <p:txBody>
          <a:bodyPr>
            <a:normAutofit/>
          </a:bodyPr>
          <a:lstStyle/>
          <a:p>
            <a:r>
              <a:rPr lang="en-GB" b="1" dirty="0">
                <a:solidFill>
                  <a:schemeClr val="bg1"/>
                </a:solidFill>
              </a:rPr>
              <a:t>Institutionalisation</a:t>
            </a:r>
          </a:p>
        </p:txBody>
      </p:sp>
    </p:spTree>
    <p:extLst>
      <p:ext uri="{BB962C8B-B14F-4D97-AF65-F5344CB8AC3E}">
        <p14:creationId xmlns:p14="http://schemas.microsoft.com/office/powerpoint/2010/main" val="289162102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8E7BF7-8C72-61C6-792A-BA66D8DB62E6}"/>
              </a:ext>
            </a:extLst>
          </p:cNvPr>
          <p:cNvSpPr>
            <a:spLocks noGrp="1"/>
          </p:cNvSpPr>
          <p:nvPr>
            <p:ph idx="1"/>
          </p:nvPr>
        </p:nvSpPr>
        <p:spPr>
          <a:xfrm>
            <a:off x="867833" y="2564904"/>
            <a:ext cx="7408333" cy="3450696"/>
          </a:xfrm>
        </p:spPr>
        <p:txBody>
          <a:bodyPr>
            <a:normAutofit fontScale="92500" lnSpcReduction="10000"/>
          </a:bodyPr>
          <a:lstStyle/>
          <a:p>
            <a:pPr>
              <a:buClr>
                <a:schemeClr val="bg1"/>
              </a:buClr>
              <a:buFont typeface="Wingdings" panose="05000000000000000000" pitchFamily="2" charset="2"/>
              <a:buChar char="v"/>
            </a:pPr>
            <a:r>
              <a:rPr lang="en-GB" dirty="0">
                <a:solidFill>
                  <a:schemeClr val="bg1"/>
                </a:solidFill>
              </a:rPr>
              <a:t>Financial stress can “occur if the person with dementia loses their job as a result of their symptoms or if a carer has to reduce their working hours or stop working to look after them”. </a:t>
            </a:r>
          </a:p>
          <a:p>
            <a:pPr>
              <a:buClr>
                <a:schemeClr val="bg1"/>
              </a:buClr>
              <a:buFont typeface="Wingdings" panose="05000000000000000000" pitchFamily="2" charset="2"/>
              <a:buChar char="v"/>
            </a:pPr>
            <a:r>
              <a:rPr lang="en-GB" dirty="0">
                <a:solidFill>
                  <a:schemeClr val="bg1"/>
                </a:solidFill>
              </a:rPr>
              <a:t>This is particularly important for people with young-onset dementia. </a:t>
            </a:r>
          </a:p>
          <a:p>
            <a:pPr>
              <a:buClr>
                <a:schemeClr val="bg1"/>
              </a:buClr>
              <a:buFont typeface="Wingdings" panose="05000000000000000000" pitchFamily="2" charset="2"/>
              <a:buChar char="v"/>
            </a:pPr>
            <a:r>
              <a:rPr lang="en-GB" dirty="0">
                <a:solidFill>
                  <a:schemeClr val="bg1"/>
                </a:solidFill>
              </a:rPr>
              <a:t>It is estimated that “two-thirds of the cost of dementia is paid by people with dementia and their family/carers”.</a:t>
            </a:r>
          </a:p>
          <a:p>
            <a:pPr marL="0" indent="0">
              <a:buClr>
                <a:schemeClr val="bg1"/>
              </a:buClr>
              <a:buNone/>
            </a:pPr>
            <a:endParaRPr lang="en-GB" dirty="0">
              <a:solidFill>
                <a:schemeClr val="bg1"/>
              </a:solidFill>
            </a:endParaRPr>
          </a:p>
          <a:p>
            <a:pPr marL="0" indent="0">
              <a:buClr>
                <a:schemeClr val="bg1"/>
              </a:buClr>
              <a:buNone/>
            </a:pPr>
            <a:r>
              <a:rPr lang="en-GB" dirty="0">
                <a:solidFill>
                  <a:schemeClr val="bg1"/>
                </a:solidFill>
              </a:rPr>
              <a:t>  </a:t>
            </a:r>
            <a:r>
              <a:rPr lang="en-GB" sz="2200" dirty="0">
                <a:solidFill>
                  <a:schemeClr val="bg1"/>
                </a:solidFill>
              </a:rPr>
              <a:t>(WHO, 2012; Alzheimer's Society, 2014; Alzheimer's Society, 2015) </a:t>
            </a:r>
          </a:p>
        </p:txBody>
      </p:sp>
      <p:sp>
        <p:nvSpPr>
          <p:cNvPr id="3" name="Title 2">
            <a:extLst>
              <a:ext uri="{FF2B5EF4-FFF2-40B4-BE49-F238E27FC236}">
                <a16:creationId xmlns:a16="http://schemas.microsoft.com/office/drawing/2014/main" id="{6C96DEA1-3D1D-F879-4992-1F278F4B17BB}"/>
              </a:ext>
            </a:extLst>
          </p:cNvPr>
          <p:cNvSpPr>
            <a:spLocks noGrp="1"/>
          </p:cNvSpPr>
          <p:nvPr>
            <p:ph type="title"/>
          </p:nvPr>
        </p:nvSpPr>
        <p:spPr/>
        <p:txBody>
          <a:bodyPr/>
          <a:lstStyle/>
          <a:p>
            <a:r>
              <a:rPr lang="en-GB" b="1" dirty="0">
                <a:solidFill>
                  <a:schemeClr val="bg1"/>
                </a:solidFill>
              </a:rPr>
              <a:t>Financial stress</a:t>
            </a:r>
          </a:p>
        </p:txBody>
      </p:sp>
    </p:spTree>
    <p:extLst>
      <p:ext uri="{BB962C8B-B14F-4D97-AF65-F5344CB8AC3E}">
        <p14:creationId xmlns:p14="http://schemas.microsoft.com/office/powerpoint/2010/main" val="26576801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323528" y="2972552"/>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4000" i="1" dirty="0">
                <a:solidFill>
                  <a:schemeClr val="bg1"/>
                </a:solidFill>
                <a:effectLst>
                  <a:reflection blurRad="6350" stA="55000" endA="300" endPos="45500" dir="5400000" sy="-100000" algn="bl" rotWithShape="0"/>
                </a:effectLst>
              </a:rPr>
              <a:t>What are the initial assessment of dementia</a:t>
            </a:r>
            <a:r>
              <a:rPr lang="en-GB" sz="5400" i="1" dirty="0">
                <a:solidFill>
                  <a:schemeClr val="bg1"/>
                </a:solidFill>
                <a:effectLst>
                  <a:reflection blurRad="6350" stA="55000" endA="300" endPos="45500" dir="5400000" sy="-100000" algn="bl" rotWithShape="0"/>
                </a:effectLst>
              </a:rPr>
              <a: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2246" y="4221088"/>
            <a:ext cx="1987550" cy="2432050"/>
          </a:xfrm>
          <a:prstGeom prst="rect">
            <a:avLst/>
          </a:prstGeom>
        </p:spPr>
      </p:pic>
    </p:spTree>
    <p:extLst>
      <p:ext uri="{BB962C8B-B14F-4D97-AF65-F5344CB8AC3E}">
        <p14:creationId xmlns:p14="http://schemas.microsoft.com/office/powerpoint/2010/main" val="396859893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D8E5753-0BDD-C25F-BBCC-F7B6020193BA}"/>
              </a:ext>
            </a:extLst>
          </p:cNvPr>
          <p:cNvSpPr>
            <a:spLocks noGrp="1"/>
          </p:cNvSpPr>
          <p:nvPr>
            <p:ph idx="1"/>
          </p:nvPr>
        </p:nvSpPr>
        <p:spPr>
          <a:xfrm>
            <a:off x="872067" y="2492896"/>
            <a:ext cx="7408333" cy="3633267"/>
          </a:xfrm>
        </p:spPr>
        <p:txBody>
          <a:bodyPr>
            <a:normAutofit fontScale="92500" lnSpcReduction="10000"/>
          </a:bodyPr>
          <a:lstStyle/>
          <a:p>
            <a:pPr algn="l">
              <a:buFont typeface="Wingdings" panose="05000000000000000000" pitchFamily="2" charset="2"/>
              <a:buChar char="v"/>
            </a:pPr>
            <a:r>
              <a:rPr lang="en-GB" i="0" dirty="0">
                <a:solidFill>
                  <a:schemeClr val="bg1"/>
                </a:solidFill>
                <a:effectLst/>
              </a:rPr>
              <a:t>Undertake an initial assessment and take a history from the person (and, if possible, from someone who knows the person well, such as a family member).</a:t>
            </a:r>
          </a:p>
          <a:p>
            <a:pPr marL="800100" lvl="1" indent="-342900" algn="l">
              <a:buFont typeface="Wingdings" panose="05000000000000000000" pitchFamily="2" charset="2"/>
              <a:buChar char="v"/>
            </a:pPr>
            <a:r>
              <a:rPr lang="en-GB" b="0" i="0" dirty="0">
                <a:solidFill>
                  <a:schemeClr val="bg1"/>
                </a:solidFill>
                <a:effectLst/>
              </a:rPr>
              <a:t>When taking a history from someone who knows the person with suspected dementia, consider supplementing this with a structured instrument such as the </a:t>
            </a:r>
            <a:r>
              <a:rPr lang="en-GB" b="0" i="0" dirty="0">
                <a:solidFill>
                  <a:schemeClr val="bg1"/>
                </a:solidFill>
                <a:effectLst/>
                <a:hlinkClick r:id="rId2">
                  <a:extLst>
                    <a:ext uri="{A12FA001-AC4F-418D-AE19-62706E023703}">
                      <ahyp:hlinkClr xmlns:ahyp="http://schemas.microsoft.com/office/drawing/2018/hyperlinkcolor" val="tx"/>
                    </a:ext>
                  </a:extLst>
                </a:hlinkClick>
              </a:rPr>
              <a:t>Informant Questionnaire on Cognitive Decline in the Elderly (IQCODE)</a:t>
            </a:r>
            <a:r>
              <a:rPr lang="en-GB" b="0" i="0" dirty="0">
                <a:solidFill>
                  <a:schemeClr val="bg1"/>
                </a:solidFill>
                <a:effectLst/>
              </a:rPr>
              <a:t> or the Functional Activities Questionnaire (FAQ).</a:t>
            </a:r>
          </a:p>
          <a:p>
            <a:pPr marL="800100" lvl="1" indent="-342900" algn="l">
              <a:buFont typeface="Wingdings" panose="05000000000000000000" pitchFamily="2" charset="2"/>
              <a:buChar char="v"/>
            </a:pPr>
            <a:r>
              <a:rPr lang="en-GB" b="0" i="0" dirty="0">
                <a:solidFill>
                  <a:schemeClr val="bg1"/>
                </a:solidFill>
                <a:effectLst/>
              </a:rPr>
              <a:t>The person's current level of cognition and functional capabilities should be compared to their baseline level to detect whether there has been a significant decline.</a:t>
            </a:r>
          </a:p>
          <a:p>
            <a:endParaRPr lang="en-GB" dirty="0"/>
          </a:p>
        </p:txBody>
      </p:sp>
      <p:sp>
        <p:nvSpPr>
          <p:cNvPr id="3" name="Title 2">
            <a:extLst>
              <a:ext uri="{FF2B5EF4-FFF2-40B4-BE49-F238E27FC236}">
                <a16:creationId xmlns:a16="http://schemas.microsoft.com/office/drawing/2014/main" id="{CAAEDAF3-63D7-85A0-424B-01AE1BDE9F01}"/>
              </a:ext>
            </a:extLst>
          </p:cNvPr>
          <p:cNvSpPr>
            <a:spLocks noGrp="1"/>
          </p:cNvSpPr>
          <p:nvPr>
            <p:ph type="title"/>
          </p:nvPr>
        </p:nvSpPr>
        <p:spPr/>
        <p:txBody>
          <a:bodyPr/>
          <a:lstStyle/>
          <a:p>
            <a:r>
              <a:rPr lang="en-GB" b="1" dirty="0"/>
              <a:t>Initial assessment</a:t>
            </a:r>
          </a:p>
        </p:txBody>
      </p:sp>
    </p:spTree>
    <p:extLst>
      <p:ext uri="{BB962C8B-B14F-4D97-AF65-F5344CB8AC3E}">
        <p14:creationId xmlns:p14="http://schemas.microsoft.com/office/powerpoint/2010/main" val="8092896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A8F724B-C156-369A-368B-E9CA41474829}"/>
              </a:ext>
            </a:extLst>
          </p:cNvPr>
          <p:cNvSpPr>
            <a:spLocks noGrp="1"/>
          </p:cNvSpPr>
          <p:nvPr>
            <p:ph idx="1"/>
          </p:nvPr>
        </p:nvSpPr>
        <p:spPr>
          <a:xfrm>
            <a:off x="867833" y="2564904"/>
            <a:ext cx="7408333" cy="3450696"/>
          </a:xfrm>
        </p:spPr>
        <p:txBody>
          <a:bodyPr>
            <a:normAutofit fontScale="85000" lnSpcReduction="10000"/>
          </a:bodyPr>
          <a:lstStyle/>
          <a:p>
            <a:pPr marL="0" indent="0">
              <a:buClr>
                <a:schemeClr val="bg1"/>
              </a:buClr>
              <a:buNone/>
            </a:pPr>
            <a:r>
              <a:rPr lang="en-GB" dirty="0">
                <a:solidFill>
                  <a:schemeClr val="bg1"/>
                </a:solidFill>
              </a:rPr>
              <a:t>Enquire/find out about</a:t>
            </a:r>
          </a:p>
          <a:p>
            <a:pPr marL="0" indent="0">
              <a:buClr>
                <a:schemeClr val="bg1"/>
              </a:buClr>
              <a:buNone/>
            </a:pPr>
            <a:endParaRPr lang="en-GB" dirty="0">
              <a:solidFill>
                <a:schemeClr val="bg1"/>
              </a:solidFill>
            </a:endParaRPr>
          </a:p>
          <a:p>
            <a:pPr>
              <a:buClr>
                <a:schemeClr val="bg1"/>
              </a:buClr>
              <a:buFont typeface="Wingdings" panose="05000000000000000000" pitchFamily="2" charset="2"/>
              <a:buChar char="v"/>
            </a:pPr>
            <a:r>
              <a:rPr lang="en-GB" dirty="0">
                <a:solidFill>
                  <a:schemeClr val="bg1"/>
                </a:solidFill>
              </a:rPr>
              <a:t>The timescale of onset of symptoms and deterioration.</a:t>
            </a:r>
          </a:p>
          <a:p>
            <a:pPr>
              <a:buClr>
                <a:schemeClr val="bg1"/>
              </a:buClr>
              <a:buFont typeface="Wingdings" panose="05000000000000000000" pitchFamily="2" charset="2"/>
              <a:buChar char="v"/>
            </a:pPr>
            <a:r>
              <a:rPr lang="en-GB" dirty="0">
                <a:solidFill>
                  <a:schemeClr val="bg1"/>
                </a:solidFill>
              </a:rPr>
              <a:t>Insidious onset with a slow (months to years) progressive course is consistent with a degenerative process, while an abrupt change, stepwise decline, or a gradual decline may suggest a vascular cause.</a:t>
            </a:r>
          </a:p>
          <a:p>
            <a:pPr>
              <a:buClr>
                <a:schemeClr val="bg1"/>
              </a:buClr>
              <a:buFont typeface="Wingdings" panose="05000000000000000000" pitchFamily="2" charset="2"/>
              <a:buChar char="v"/>
            </a:pPr>
            <a:r>
              <a:rPr lang="en-GB" dirty="0">
                <a:solidFill>
                  <a:schemeClr val="bg1"/>
                </a:solidFill>
              </a:rPr>
              <a:t>An acute or subacute course may suggest infection, a metabolic disorder, an expanding brain lesion, the effects of medication, or hydrocephalus.</a:t>
            </a:r>
          </a:p>
          <a:p>
            <a:pPr>
              <a:buClr>
                <a:schemeClr val="bg1"/>
              </a:buClr>
              <a:buFont typeface="Wingdings" panose="05000000000000000000" pitchFamily="2" charset="2"/>
              <a:buChar char="v"/>
            </a:pPr>
            <a:r>
              <a:rPr lang="en-GB" dirty="0">
                <a:solidFill>
                  <a:schemeClr val="bg1"/>
                </a:solidFill>
              </a:rPr>
              <a:t>Rapid onset suggests an acute </a:t>
            </a:r>
            <a:r>
              <a:rPr lang="en-GB" dirty="0" err="1">
                <a:solidFill>
                  <a:schemeClr val="bg1"/>
                </a:solidFill>
              </a:rPr>
              <a:t>confusional</a:t>
            </a:r>
            <a:r>
              <a:rPr lang="en-GB" dirty="0">
                <a:solidFill>
                  <a:schemeClr val="bg1"/>
                </a:solidFill>
              </a:rPr>
              <a:t> state or delirium.</a:t>
            </a:r>
          </a:p>
        </p:txBody>
      </p:sp>
      <p:sp>
        <p:nvSpPr>
          <p:cNvPr id="3" name="Title 2">
            <a:extLst>
              <a:ext uri="{FF2B5EF4-FFF2-40B4-BE49-F238E27FC236}">
                <a16:creationId xmlns:a16="http://schemas.microsoft.com/office/drawing/2014/main" id="{4261930E-3E8E-5B18-824B-7AADDCB9FCB7}"/>
              </a:ext>
            </a:extLst>
          </p:cNvPr>
          <p:cNvSpPr>
            <a:spLocks noGrp="1"/>
          </p:cNvSpPr>
          <p:nvPr>
            <p:ph type="title"/>
          </p:nvPr>
        </p:nvSpPr>
        <p:spPr/>
        <p:txBody>
          <a:bodyPr/>
          <a:lstStyle/>
          <a:p>
            <a:r>
              <a:rPr lang="en-GB" b="1" dirty="0"/>
              <a:t>Initial assessment</a:t>
            </a:r>
            <a:endParaRPr lang="en-GB" dirty="0"/>
          </a:p>
        </p:txBody>
      </p:sp>
    </p:spTree>
    <p:extLst>
      <p:ext uri="{BB962C8B-B14F-4D97-AF65-F5344CB8AC3E}">
        <p14:creationId xmlns:p14="http://schemas.microsoft.com/office/powerpoint/2010/main" val="428499557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D13F047-13C5-7A60-79C8-2569F9E74F06}"/>
              </a:ext>
            </a:extLst>
          </p:cNvPr>
          <p:cNvSpPr>
            <a:spLocks noGrp="1"/>
          </p:cNvSpPr>
          <p:nvPr>
            <p:ph idx="1"/>
          </p:nvPr>
        </p:nvSpPr>
        <p:spPr>
          <a:xfrm>
            <a:off x="867833" y="2348880"/>
            <a:ext cx="7408333" cy="4170792"/>
          </a:xfrm>
        </p:spPr>
        <p:txBody>
          <a:bodyPr>
            <a:normAutofit fontScale="70000" lnSpcReduction="20000"/>
          </a:bodyPr>
          <a:lstStyle/>
          <a:p>
            <a:pPr marL="0" indent="0">
              <a:buClr>
                <a:schemeClr val="bg1"/>
              </a:buClr>
              <a:buNone/>
            </a:pPr>
            <a:r>
              <a:rPr lang="en-GB" dirty="0">
                <a:solidFill>
                  <a:schemeClr val="bg1"/>
                </a:solidFill>
              </a:rPr>
              <a:t>Enquire/find out about</a:t>
            </a:r>
          </a:p>
          <a:p>
            <a:pPr>
              <a:buClr>
                <a:schemeClr val="bg1"/>
              </a:buClr>
              <a:buFont typeface="Wingdings" panose="05000000000000000000" pitchFamily="2" charset="2"/>
              <a:buChar char="v"/>
            </a:pPr>
            <a:r>
              <a:rPr lang="en-GB" dirty="0">
                <a:solidFill>
                  <a:schemeClr val="bg1"/>
                </a:solidFill>
              </a:rPr>
              <a:t>The impact symptoms have on activities of daily life (ADLs) — for example, eating, bathing, dressing, continence, managing personal finances, and taking prescribed medicines. </a:t>
            </a:r>
          </a:p>
          <a:p>
            <a:pPr>
              <a:buClr>
                <a:schemeClr val="bg1"/>
              </a:buClr>
              <a:buFont typeface="Wingdings" panose="05000000000000000000" pitchFamily="2" charset="2"/>
              <a:buChar char="v"/>
            </a:pPr>
            <a:r>
              <a:rPr lang="en-GB" dirty="0">
                <a:solidFill>
                  <a:schemeClr val="bg1"/>
                </a:solidFill>
              </a:rPr>
              <a:t>Also ask about safety in the home and outside, social functioning and available support, and whether they currently drive. </a:t>
            </a:r>
          </a:p>
          <a:p>
            <a:pPr>
              <a:buClr>
                <a:schemeClr val="bg1"/>
              </a:buClr>
              <a:buFont typeface="Wingdings" panose="05000000000000000000" pitchFamily="2" charset="2"/>
              <a:buChar char="v"/>
            </a:pPr>
            <a:r>
              <a:rPr lang="en-GB" dirty="0">
                <a:solidFill>
                  <a:schemeClr val="bg1"/>
                </a:solidFill>
              </a:rPr>
              <a:t>Cognitive, behavioural, and psychological symptoms of dementia (BPSD). </a:t>
            </a:r>
          </a:p>
          <a:p>
            <a:pPr>
              <a:buClr>
                <a:schemeClr val="bg1"/>
              </a:buClr>
              <a:buFont typeface="Wingdings" panose="05000000000000000000" pitchFamily="2" charset="2"/>
              <a:buChar char="v"/>
            </a:pPr>
            <a:r>
              <a:rPr lang="en-GB" dirty="0">
                <a:solidFill>
                  <a:schemeClr val="bg1"/>
                </a:solidFill>
              </a:rPr>
              <a:t>Ask about factors that may trigger or exacerbate BPSD (for example, personal or environmental causes).</a:t>
            </a:r>
          </a:p>
          <a:p>
            <a:pPr>
              <a:buClr>
                <a:schemeClr val="bg1"/>
              </a:buClr>
              <a:buFont typeface="Wingdings" panose="05000000000000000000" pitchFamily="2" charset="2"/>
              <a:buChar char="v"/>
            </a:pPr>
            <a:r>
              <a:rPr lang="en-GB" dirty="0">
                <a:solidFill>
                  <a:schemeClr val="bg1"/>
                </a:solidFill>
              </a:rPr>
              <a:t>Comorbidities — such as stroke, Parkinson's disease, depression, or epilepsy. </a:t>
            </a:r>
          </a:p>
          <a:p>
            <a:pPr>
              <a:buClr>
                <a:schemeClr val="bg1"/>
              </a:buClr>
              <a:buFont typeface="Wingdings" panose="05000000000000000000" pitchFamily="2" charset="2"/>
              <a:buChar char="v"/>
            </a:pPr>
            <a:r>
              <a:rPr lang="en-GB" dirty="0">
                <a:solidFill>
                  <a:schemeClr val="bg1"/>
                </a:solidFill>
              </a:rPr>
              <a:t>Management of comorbidities can improve functional ability in people with dementia.</a:t>
            </a:r>
          </a:p>
          <a:p>
            <a:pPr>
              <a:buClr>
                <a:schemeClr val="bg1"/>
              </a:buClr>
              <a:buFont typeface="Wingdings" panose="05000000000000000000" pitchFamily="2" charset="2"/>
              <a:buChar char="v"/>
            </a:pPr>
            <a:r>
              <a:rPr lang="en-GB" dirty="0">
                <a:solidFill>
                  <a:schemeClr val="bg1"/>
                </a:solidFill>
              </a:rPr>
              <a:t>Risk factors for dementia. </a:t>
            </a:r>
          </a:p>
          <a:p>
            <a:pPr marL="0" indent="0">
              <a:buClr>
                <a:schemeClr val="bg1"/>
              </a:buClr>
              <a:buNone/>
            </a:pPr>
            <a:r>
              <a:rPr lang="en-GB" dirty="0">
                <a:solidFill>
                  <a:schemeClr val="bg1"/>
                </a:solidFill>
              </a:rPr>
              <a:t>                                                                                                        ( NICE, 2021)</a:t>
            </a:r>
          </a:p>
          <a:p>
            <a:pPr>
              <a:buClr>
                <a:schemeClr val="bg1"/>
              </a:buClr>
              <a:buFont typeface="Wingdings" panose="05000000000000000000" pitchFamily="2" charset="2"/>
              <a:buChar char="v"/>
            </a:pPr>
            <a:endParaRPr lang="en-GB" dirty="0">
              <a:solidFill>
                <a:schemeClr val="bg1"/>
              </a:solidFill>
            </a:endParaRPr>
          </a:p>
        </p:txBody>
      </p:sp>
      <p:sp>
        <p:nvSpPr>
          <p:cNvPr id="3" name="Title 2">
            <a:extLst>
              <a:ext uri="{FF2B5EF4-FFF2-40B4-BE49-F238E27FC236}">
                <a16:creationId xmlns:a16="http://schemas.microsoft.com/office/drawing/2014/main" id="{2F3A33B7-C9B2-2E8E-D69C-6AA10504DF0D}"/>
              </a:ext>
            </a:extLst>
          </p:cNvPr>
          <p:cNvSpPr>
            <a:spLocks noGrp="1"/>
          </p:cNvSpPr>
          <p:nvPr>
            <p:ph type="title"/>
          </p:nvPr>
        </p:nvSpPr>
        <p:spPr/>
        <p:txBody>
          <a:bodyPr/>
          <a:lstStyle/>
          <a:p>
            <a:r>
              <a:rPr lang="en-GB" b="1" dirty="0"/>
              <a:t>Initial assessment</a:t>
            </a:r>
            <a:endParaRPr lang="en-GB" dirty="0"/>
          </a:p>
        </p:txBody>
      </p:sp>
    </p:spTree>
    <p:extLst>
      <p:ext uri="{BB962C8B-B14F-4D97-AF65-F5344CB8AC3E}">
        <p14:creationId xmlns:p14="http://schemas.microsoft.com/office/powerpoint/2010/main" val="36369666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73F0274-B12A-2556-CFDE-B4216B4CFA87}"/>
              </a:ext>
            </a:extLst>
          </p:cNvPr>
          <p:cNvSpPr>
            <a:spLocks noGrp="1"/>
          </p:cNvSpPr>
          <p:nvPr>
            <p:ph idx="1"/>
          </p:nvPr>
        </p:nvSpPr>
        <p:spPr>
          <a:xfrm>
            <a:off x="867833" y="2420888"/>
            <a:ext cx="7408333" cy="3594712"/>
          </a:xfrm>
        </p:spPr>
        <p:txBody>
          <a:bodyPr>
            <a:normAutofit fontScale="92500" lnSpcReduction="10000"/>
          </a:bodyPr>
          <a:lstStyle/>
          <a:p>
            <a:r>
              <a:rPr lang="en-GB" dirty="0">
                <a:solidFill>
                  <a:schemeClr val="bg1"/>
                </a:solidFill>
              </a:rPr>
              <a:t>Medication history (including prescribed medicines, over-the-counter medicines, and alternative medicines) — some commonly prescribed medicines are associated with an increased anticholinergic burden and therefore cognitive impairment. </a:t>
            </a:r>
          </a:p>
          <a:p>
            <a:r>
              <a:rPr lang="en-GB" dirty="0">
                <a:solidFill>
                  <a:schemeClr val="bg1"/>
                </a:solidFill>
              </a:rPr>
              <a:t>For example, benzodiazepines, anticholinergic drugs, and opioids.</a:t>
            </a:r>
          </a:p>
          <a:p>
            <a:r>
              <a:rPr lang="en-GB" dirty="0">
                <a:solidFill>
                  <a:schemeClr val="bg1"/>
                </a:solidFill>
              </a:rPr>
              <a:t>Family history of dementia.</a:t>
            </a:r>
          </a:p>
          <a:p>
            <a:r>
              <a:rPr lang="en-GB" dirty="0">
                <a:solidFill>
                  <a:schemeClr val="bg1"/>
                </a:solidFill>
              </a:rPr>
              <a:t>Alcohol or drug use. </a:t>
            </a:r>
          </a:p>
          <a:p>
            <a:pPr marL="0" indent="0">
              <a:buNone/>
            </a:pPr>
            <a:r>
              <a:rPr lang="en-GB" dirty="0">
                <a:solidFill>
                  <a:schemeClr val="bg1"/>
                </a:solidFill>
              </a:rPr>
              <a:t>                                                                                  ( NICE, 2021)</a:t>
            </a:r>
          </a:p>
        </p:txBody>
      </p:sp>
      <p:sp>
        <p:nvSpPr>
          <p:cNvPr id="3" name="Title 2">
            <a:extLst>
              <a:ext uri="{FF2B5EF4-FFF2-40B4-BE49-F238E27FC236}">
                <a16:creationId xmlns:a16="http://schemas.microsoft.com/office/drawing/2014/main" id="{B3C6524C-8813-8891-2FA7-0D89A49A3732}"/>
              </a:ext>
            </a:extLst>
          </p:cNvPr>
          <p:cNvSpPr>
            <a:spLocks noGrp="1"/>
          </p:cNvSpPr>
          <p:nvPr>
            <p:ph type="title"/>
          </p:nvPr>
        </p:nvSpPr>
        <p:spPr/>
        <p:txBody>
          <a:bodyPr/>
          <a:lstStyle/>
          <a:p>
            <a:r>
              <a:rPr lang="en-GB" b="1" dirty="0"/>
              <a:t>Initial assessment</a:t>
            </a:r>
            <a:endParaRPr lang="en-GB" dirty="0"/>
          </a:p>
        </p:txBody>
      </p:sp>
    </p:spTree>
    <p:extLst>
      <p:ext uri="{BB962C8B-B14F-4D97-AF65-F5344CB8AC3E}">
        <p14:creationId xmlns:p14="http://schemas.microsoft.com/office/powerpoint/2010/main" val="110287889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2A6FF6A-98CD-5E1D-D85B-58BC85E6EF53}"/>
              </a:ext>
            </a:extLst>
          </p:cNvPr>
          <p:cNvSpPr>
            <a:spLocks noGrp="1"/>
          </p:cNvSpPr>
          <p:nvPr>
            <p:ph idx="1"/>
          </p:nvPr>
        </p:nvSpPr>
        <p:spPr>
          <a:xfrm>
            <a:off x="867833" y="2276872"/>
            <a:ext cx="7408333" cy="4032448"/>
          </a:xfrm>
        </p:spPr>
        <p:txBody>
          <a:bodyPr>
            <a:normAutofit fontScale="85000" lnSpcReduction="20000"/>
          </a:bodyPr>
          <a:lstStyle/>
          <a:p>
            <a:pPr marL="0" indent="0">
              <a:buNone/>
            </a:pPr>
            <a:r>
              <a:rPr lang="en-GB" dirty="0">
                <a:solidFill>
                  <a:schemeClr val="bg1"/>
                </a:solidFill>
              </a:rPr>
              <a:t>After the initial assessment, physical examination, including a neurological examination can be conducted if dementia is still suspected: Examine the</a:t>
            </a:r>
          </a:p>
          <a:p>
            <a:r>
              <a:rPr lang="en-GB" dirty="0">
                <a:solidFill>
                  <a:schemeClr val="bg1"/>
                </a:solidFill>
              </a:rPr>
              <a:t>Focal neurological signs.  </a:t>
            </a:r>
          </a:p>
          <a:p>
            <a:r>
              <a:rPr lang="en-GB" dirty="0">
                <a:solidFill>
                  <a:schemeClr val="bg1"/>
                </a:solidFill>
              </a:rPr>
              <a:t>Coordination and gait abnormalities. </a:t>
            </a:r>
          </a:p>
          <a:p>
            <a:r>
              <a:rPr lang="en-GB" dirty="0">
                <a:solidFill>
                  <a:schemeClr val="bg1"/>
                </a:solidFill>
              </a:rPr>
              <a:t>Sensory findings — such as peripheral neuropathy. </a:t>
            </a:r>
          </a:p>
          <a:p>
            <a:r>
              <a:rPr lang="en-GB" dirty="0">
                <a:solidFill>
                  <a:schemeClr val="bg1"/>
                </a:solidFill>
              </a:rPr>
              <a:t>Motor symptoms  — hemiparesis, tremor, rigidity, bradykinesia. </a:t>
            </a:r>
          </a:p>
          <a:p>
            <a:r>
              <a:rPr lang="en-GB" dirty="0">
                <a:solidFill>
                  <a:schemeClr val="bg1"/>
                </a:solidFill>
              </a:rPr>
              <a:t>Visual or auditory problems. </a:t>
            </a:r>
          </a:p>
          <a:p>
            <a:r>
              <a:rPr lang="en-GB" dirty="0">
                <a:solidFill>
                  <a:schemeClr val="bg1"/>
                </a:solidFill>
              </a:rPr>
              <a:t>Cardiovascular signs, such as hypertension, arrhythmias, or peripheral vascular disease. </a:t>
            </a:r>
          </a:p>
          <a:p>
            <a:r>
              <a:rPr lang="en-GB" dirty="0">
                <a:solidFill>
                  <a:schemeClr val="bg1"/>
                </a:solidFill>
              </a:rPr>
              <a:t>Other possible causes of symptoms, such as physical or mental illness (for example, head trauma or delirium)</a:t>
            </a:r>
          </a:p>
          <a:p>
            <a:r>
              <a:rPr lang="en-GB" dirty="0">
                <a:solidFill>
                  <a:schemeClr val="bg1"/>
                </a:solidFill>
              </a:rPr>
              <a:t>Arrange appropriate blood tests to exclude reversible causes of cognitive decline                                                                   ( NICE, 2021)</a:t>
            </a:r>
          </a:p>
        </p:txBody>
      </p:sp>
      <p:sp>
        <p:nvSpPr>
          <p:cNvPr id="3" name="Title 2">
            <a:extLst>
              <a:ext uri="{FF2B5EF4-FFF2-40B4-BE49-F238E27FC236}">
                <a16:creationId xmlns:a16="http://schemas.microsoft.com/office/drawing/2014/main" id="{B0E6B011-FF0E-078B-BC8E-17F56B4B3B88}"/>
              </a:ext>
            </a:extLst>
          </p:cNvPr>
          <p:cNvSpPr>
            <a:spLocks noGrp="1"/>
          </p:cNvSpPr>
          <p:nvPr>
            <p:ph type="title"/>
          </p:nvPr>
        </p:nvSpPr>
        <p:spPr/>
        <p:txBody>
          <a:bodyPr>
            <a:normAutofit fontScale="90000"/>
          </a:bodyPr>
          <a:lstStyle/>
          <a:p>
            <a:r>
              <a:rPr lang="en-GB" b="1" dirty="0"/>
              <a:t>Physical/Neurological examination</a:t>
            </a:r>
          </a:p>
        </p:txBody>
      </p:sp>
    </p:spTree>
    <p:extLst>
      <p:ext uri="{BB962C8B-B14F-4D97-AF65-F5344CB8AC3E}">
        <p14:creationId xmlns:p14="http://schemas.microsoft.com/office/powerpoint/2010/main" val="10689581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F1186A-7FEE-8112-E406-EA5B7A4CED96}"/>
              </a:ext>
            </a:extLst>
          </p:cNvPr>
          <p:cNvSpPr>
            <a:spLocks noGrp="1"/>
          </p:cNvSpPr>
          <p:nvPr>
            <p:ph idx="1"/>
          </p:nvPr>
        </p:nvSpPr>
        <p:spPr>
          <a:xfrm>
            <a:off x="867833" y="2564904"/>
            <a:ext cx="7408333" cy="3450696"/>
          </a:xfrm>
        </p:spPr>
        <p:txBody>
          <a:bodyPr/>
          <a:lstStyle/>
          <a:p>
            <a:r>
              <a:rPr lang="en-GB" dirty="0">
                <a:solidFill>
                  <a:schemeClr val="bg1"/>
                </a:solidFill>
              </a:rPr>
              <a:t>Working independently explore the Conditions that can present with similar symptoms to dementia</a:t>
            </a:r>
          </a:p>
          <a:p>
            <a:pPr marL="0" indent="0">
              <a:buNone/>
            </a:pPr>
            <a:endParaRPr lang="en-GB" dirty="0">
              <a:solidFill>
                <a:schemeClr val="bg1"/>
              </a:solidFill>
            </a:endParaRPr>
          </a:p>
          <a:p>
            <a:pPr marL="0" indent="0">
              <a:buNone/>
            </a:pPr>
            <a:r>
              <a:rPr lang="en-GB" dirty="0">
                <a:solidFill>
                  <a:schemeClr val="bg1"/>
                </a:solidFill>
                <a:hlinkClick r:id="rId2">
                  <a:extLst>
                    <a:ext uri="{A12FA001-AC4F-418D-AE19-62706E023703}">
                      <ahyp:hlinkClr xmlns:ahyp="http://schemas.microsoft.com/office/drawing/2018/hyperlinkcolor" val="tx"/>
                    </a:ext>
                  </a:extLst>
                </a:hlinkClick>
              </a:rPr>
              <a:t>https://cks.nice.org.uk/topics/dementia/diagnosis/differential-diagnosis/</a:t>
            </a:r>
            <a:endParaRPr lang="en-GB" dirty="0">
              <a:solidFill>
                <a:schemeClr val="bg1"/>
              </a:solidFill>
            </a:endParaRPr>
          </a:p>
          <a:p>
            <a:endParaRPr lang="en-GB" dirty="0"/>
          </a:p>
          <a:p>
            <a:pPr algn="ctr"/>
            <a:r>
              <a:rPr lang="en-GB" dirty="0">
                <a:solidFill>
                  <a:schemeClr val="bg1"/>
                </a:solidFill>
              </a:rPr>
              <a:t>Share your findings with the rest of the class </a:t>
            </a:r>
          </a:p>
          <a:p>
            <a:pPr algn="ctr"/>
            <a:r>
              <a:rPr lang="en-GB" dirty="0">
                <a:solidFill>
                  <a:schemeClr val="bg1"/>
                </a:solidFill>
              </a:rPr>
              <a:t>(10 minutes)</a:t>
            </a:r>
          </a:p>
          <a:p>
            <a:endParaRPr lang="en-GB" dirty="0"/>
          </a:p>
          <a:p>
            <a:endParaRPr lang="en-GB" dirty="0"/>
          </a:p>
        </p:txBody>
      </p:sp>
      <p:sp>
        <p:nvSpPr>
          <p:cNvPr id="3" name="Title 2">
            <a:extLst>
              <a:ext uri="{FF2B5EF4-FFF2-40B4-BE49-F238E27FC236}">
                <a16:creationId xmlns:a16="http://schemas.microsoft.com/office/drawing/2014/main" id="{81D52018-33E1-65B1-458C-3DE753866340}"/>
              </a:ext>
            </a:extLst>
          </p:cNvPr>
          <p:cNvSpPr>
            <a:spLocks noGrp="1"/>
          </p:cNvSpPr>
          <p:nvPr>
            <p:ph type="title"/>
          </p:nvPr>
        </p:nvSpPr>
        <p:spPr/>
        <p:txBody>
          <a:bodyPr/>
          <a:lstStyle/>
          <a:p>
            <a:r>
              <a:rPr lang="en-GB" b="1" dirty="0"/>
              <a:t>Activity</a:t>
            </a:r>
          </a:p>
        </p:txBody>
      </p:sp>
    </p:spTree>
    <p:extLst>
      <p:ext uri="{BB962C8B-B14F-4D97-AF65-F5344CB8AC3E}">
        <p14:creationId xmlns:p14="http://schemas.microsoft.com/office/powerpoint/2010/main" val="248934269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179512" y="2735463"/>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4000" i="1" dirty="0">
                <a:solidFill>
                  <a:schemeClr val="bg1"/>
                </a:solidFill>
                <a:effectLst>
                  <a:reflection blurRad="6350" stA="55000" endA="300" endPos="45500" dir="5400000" sy="-100000" algn="bl" rotWithShape="0"/>
                </a:effectLst>
              </a:rPr>
              <a:t>How can a person with suspected dementia be managed?</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0272" y="4221088"/>
            <a:ext cx="1987550" cy="2432050"/>
          </a:xfrm>
          <a:prstGeom prst="rect">
            <a:avLst/>
          </a:prstGeom>
        </p:spPr>
      </p:pic>
    </p:spTree>
    <p:extLst>
      <p:ext uri="{BB962C8B-B14F-4D97-AF65-F5344CB8AC3E}">
        <p14:creationId xmlns:p14="http://schemas.microsoft.com/office/powerpoint/2010/main" val="39930252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B4CB57-F3B0-9130-34F7-83137EC45F1E}"/>
              </a:ext>
            </a:extLst>
          </p:cNvPr>
          <p:cNvSpPr>
            <a:spLocks noGrp="1"/>
          </p:cNvSpPr>
          <p:nvPr>
            <p:ph idx="1"/>
          </p:nvPr>
        </p:nvSpPr>
        <p:spPr>
          <a:xfrm>
            <a:off x="867833" y="2492896"/>
            <a:ext cx="7408333" cy="3450696"/>
          </a:xfrm>
        </p:spPr>
        <p:txBody>
          <a:bodyPr>
            <a:normAutofit fontScale="85000" lnSpcReduction="10000"/>
          </a:bodyPr>
          <a:lstStyle/>
          <a:p>
            <a:r>
              <a:rPr lang="en-GB" dirty="0">
                <a:solidFill>
                  <a:schemeClr val="bg1"/>
                </a:solidFill>
              </a:rPr>
              <a:t>Arrange admission for people with suspected dementia </a:t>
            </a:r>
          </a:p>
          <a:p>
            <a:r>
              <a:rPr lang="en-GB" dirty="0">
                <a:solidFill>
                  <a:schemeClr val="bg1"/>
                </a:solidFill>
              </a:rPr>
              <a:t>Refer people to a specialist dementia diagnostic service (such as a memory clinic or community old age psychiatry service)</a:t>
            </a:r>
          </a:p>
          <a:p>
            <a:r>
              <a:rPr lang="en-GB" dirty="0">
                <a:solidFill>
                  <a:schemeClr val="bg1"/>
                </a:solidFill>
              </a:rPr>
              <a:t>Refer people with learning disabilities with suspected dementia to a psychiatrist with expertise in assessing and treating mental health problems in people with learning disabilities.</a:t>
            </a:r>
          </a:p>
          <a:p>
            <a:r>
              <a:rPr lang="en-GB" dirty="0">
                <a:solidFill>
                  <a:schemeClr val="bg1"/>
                </a:solidFill>
              </a:rPr>
              <a:t> Refer people with suspected rapidly progressive dementia to a neurological service with access to tests (including cerebrospinal fluid examination) for Creutzfeldt–Jakob disease and similar conditions. </a:t>
            </a:r>
          </a:p>
          <a:p>
            <a:r>
              <a:rPr lang="en-GB" dirty="0">
                <a:solidFill>
                  <a:schemeClr val="bg1"/>
                </a:solidFill>
              </a:rPr>
              <a:t>                                                                                            ( NICE, 2021)</a:t>
            </a:r>
          </a:p>
        </p:txBody>
      </p:sp>
      <p:sp>
        <p:nvSpPr>
          <p:cNvPr id="3" name="Title 2">
            <a:extLst>
              <a:ext uri="{FF2B5EF4-FFF2-40B4-BE49-F238E27FC236}">
                <a16:creationId xmlns:a16="http://schemas.microsoft.com/office/drawing/2014/main" id="{5A2AA30B-4DC8-0038-5DB4-57FC79135E83}"/>
              </a:ext>
            </a:extLst>
          </p:cNvPr>
          <p:cNvSpPr>
            <a:spLocks noGrp="1"/>
          </p:cNvSpPr>
          <p:nvPr>
            <p:ph type="title"/>
          </p:nvPr>
        </p:nvSpPr>
        <p:spPr>
          <a:xfrm>
            <a:off x="457200" y="338328"/>
            <a:ext cx="8363272" cy="1252728"/>
          </a:xfrm>
        </p:spPr>
        <p:txBody>
          <a:bodyPr>
            <a:normAutofit fontScale="90000"/>
          </a:bodyPr>
          <a:lstStyle/>
          <a:p>
            <a:r>
              <a:rPr lang="en-GB" b="1" dirty="0"/>
              <a:t>Managing a suspected Dementia case</a:t>
            </a:r>
          </a:p>
        </p:txBody>
      </p:sp>
    </p:spTree>
    <p:extLst>
      <p:ext uri="{BB962C8B-B14F-4D97-AF65-F5344CB8AC3E}">
        <p14:creationId xmlns:p14="http://schemas.microsoft.com/office/powerpoint/2010/main" val="327321059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70C4B8-9D92-EAF2-93FF-7698547D7034}"/>
              </a:ext>
            </a:extLst>
          </p:cNvPr>
          <p:cNvSpPr>
            <a:spLocks noGrp="1"/>
          </p:cNvSpPr>
          <p:nvPr>
            <p:ph idx="1"/>
          </p:nvPr>
        </p:nvSpPr>
        <p:spPr>
          <a:xfrm>
            <a:off x="867833" y="2564904"/>
            <a:ext cx="7408333" cy="3450696"/>
          </a:xfrm>
        </p:spPr>
        <p:txBody>
          <a:bodyPr>
            <a:normAutofit fontScale="92500"/>
          </a:bodyPr>
          <a:lstStyle/>
          <a:p>
            <a:r>
              <a:rPr lang="en-GB" dirty="0">
                <a:solidFill>
                  <a:schemeClr val="bg1"/>
                </a:solidFill>
              </a:rPr>
              <a:t>“For people with mild cognitive impairment (depending on local pathways and protocols): </a:t>
            </a:r>
          </a:p>
          <a:p>
            <a:r>
              <a:rPr lang="en-GB" dirty="0">
                <a:solidFill>
                  <a:schemeClr val="bg1"/>
                </a:solidFill>
              </a:rPr>
              <a:t>Discuss the diagnosis without provoking undue anxiety. </a:t>
            </a:r>
          </a:p>
          <a:p>
            <a:r>
              <a:rPr lang="en-GB" dirty="0">
                <a:solidFill>
                  <a:schemeClr val="bg1"/>
                </a:solidFill>
              </a:rPr>
              <a:t>Arrange regular follow-up visits (for example annually) to monitor possible progression of cognitive deficit. </a:t>
            </a:r>
          </a:p>
          <a:p>
            <a:r>
              <a:rPr lang="en-GB" dirty="0">
                <a:solidFill>
                  <a:schemeClr val="bg1"/>
                </a:solidFill>
              </a:rPr>
              <a:t>If symptoms deteriorate refer for specialist assessment and management. </a:t>
            </a:r>
          </a:p>
          <a:p>
            <a:r>
              <a:rPr lang="en-GB" dirty="0">
                <a:solidFill>
                  <a:schemeClr val="bg1"/>
                </a:solidFill>
              </a:rPr>
              <a:t>Suggest healthy brain activities such as regular exercise, word games, and socialization”. </a:t>
            </a:r>
          </a:p>
        </p:txBody>
      </p:sp>
      <p:sp>
        <p:nvSpPr>
          <p:cNvPr id="3" name="Title 2">
            <a:extLst>
              <a:ext uri="{FF2B5EF4-FFF2-40B4-BE49-F238E27FC236}">
                <a16:creationId xmlns:a16="http://schemas.microsoft.com/office/drawing/2014/main" id="{FAE305A6-6D6E-E818-3954-33151B530A0A}"/>
              </a:ext>
            </a:extLst>
          </p:cNvPr>
          <p:cNvSpPr>
            <a:spLocks noGrp="1"/>
          </p:cNvSpPr>
          <p:nvPr>
            <p:ph type="title"/>
          </p:nvPr>
        </p:nvSpPr>
        <p:spPr>
          <a:xfrm>
            <a:off x="457200" y="338328"/>
            <a:ext cx="8435280" cy="1252728"/>
          </a:xfrm>
        </p:spPr>
        <p:txBody>
          <a:bodyPr>
            <a:normAutofit fontScale="90000"/>
          </a:bodyPr>
          <a:lstStyle/>
          <a:p>
            <a:pPr algn="l"/>
            <a:r>
              <a:rPr lang="en-GB" b="1" dirty="0"/>
              <a:t>Managing a suspected Dementia case</a:t>
            </a:r>
            <a:endParaRPr lang="en-GB" dirty="0"/>
          </a:p>
        </p:txBody>
      </p:sp>
    </p:spTree>
    <p:extLst>
      <p:ext uri="{BB962C8B-B14F-4D97-AF65-F5344CB8AC3E}">
        <p14:creationId xmlns:p14="http://schemas.microsoft.com/office/powerpoint/2010/main" val="187191395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3DA935-BEA5-E9C1-6F9F-A42D4D3DA45D}"/>
              </a:ext>
            </a:extLst>
          </p:cNvPr>
          <p:cNvSpPr>
            <a:spLocks noGrp="1"/>
          </p:cNvSpPr>
          <p:nvPr>
            <p:ph idx="1"/>
          </p:nvPr>
        </p:nvSpPr>
        <p:spPr>
          <a:xfrm>
            <a:off x="867833" y="2564904"/>
            <a:ext cx="7408333" cy="3450696"/>
          </a:xfrm>
        </p:spPr>
        <p:txBody>
          <a:bodyPr>
            <a:normAutofit lnSpcReduction="10000"/>
          </a:bodyPr>
          <a:lstStyle/>
          <a:p>
            <a:r>
              <a:rPr lang="en-GB" dirty="0">
                <a:solidFill>
                  <a:schemeClr val="bg1"/>
                </a:solidFill>
              </a:rPr>
              <a:t>Discuss the Driver and Vehicle Licensing Agency (DVLA) regulations on driving and cognitive impairment.</a:t>
            </a:r>
          </a:p>
          <a:p>
            <a:endParaRPr lang="en-GB" dirty="0">
              <a:solidFill>
                <a:schemeClr val="bg1"/>
              </a:solidFill>
            </a:endParaRPr>
          </a:p>
          <a:p>
            <a:r>
              <a:rPr lang="en-GB" dirty="0">
                <a:solidFill>
                  <a:schemeClr val="bg1"/>
                </a:solidFill>
              </a:rPr>
              <a:t>Treat any identified, modifiable risk factors for cognitive impairment (such as excess alcohol consumption, diabetes mellitus, cardiovascular risk factors) where possible.</a:t>
            </a:r>
          </a:p>
          <a:p>
            <a:pPr marL="0" indent="0">
              <a:buNone/>
            </a:pPr>
            <a:r>
              <a:rPr lang="en-GB" dirty="0">
                <a:solidFill>
                  <a:schemeClr val="bg1"/>
                </a:solidFill>
              </a:rPr>
              <a:t>                                                                                (NICE, 2021)</a:t>
            </a:r>
          </a:p>
        </p:txBody>
      </p:sp>
      <p:sp>
        <p:nvSpPr>
          <p:cNvPr id="3" name="Title 2">
            <a:extLst>
              <a:ext uri="{FF2B5EF4-FFF2-40B4-BE49-F238E27FC236}">
                <a16:creationId xmlns:a16="http://schemas.microsoft.com/office/drawing/2014/main" id="{89E6E220-00E4-D841-5BAB-8FAD66E7D41B}"/>
              </a:ext>
            </a:extLst>
          </p:cNvPr>
          <p:cNvSpPr>
            <a:spLocks noGrp="1"/>
          </p:cNvSpPr>
          <p:nvPr>
            <p:ph type="title"/>
          </p:nvPr>
        </p:nvSpPr>
        <p:spPr>
          <a:xfrm>
            <a:off x="457200" y="338328"/>
            <a:ext cx="8363272" cy="1252728"/>
          </a:xfrm>
        </p:spPr>
        <p:txBody>
          <a:bodyPr>
            <a:normAutofit fontScale="90000"/>
          </a:bodyPr>
          <a:lstStyle/>
          <a:p>
            <a:pPr algn="l"/>
            <a:r>
              <a:rPr lang="en-GB" b="1" dirty="0"/>
              <a:t>Managing a suspected Dementia case</a:t>
            </a:r>
            <a:endParaRPr lang="en-GB" dirty="0"/>
          </a:p>
        </p:txBody>
      </p:sp>
    </p:spTree>
    <p:extLst>
      <p:ext uri="{BB962C8B-B14F-4D97-AF65-F5344CB8AC3E}">
        <p14:creationId xmlns:p14="http://schemas.microsoft.com/office/powerpoint/2010/main" val="288200743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BDC157D-1ABE-277D-4F57-DD8AD2D630A3}"/>
              </a:ext>
            </a:extLst>
          </p:cNvPr>
          <p:cNvSpPr>
            <a:spLocks noGrp="1"/>
          </p:cNvSpPr>
          <p:nvPr>
            <p:ph idx="1"/>
          </p:nvPr>
        </p:nvSpPr>
        <p:spPr>
          <a:xfrm>
            <a:off x="872067" y="2675466"/>
            <a:ext cx="7408333" cy="3844205"/>
          </a:xfrm>
        </p:spPr>
        <p:txBody>
          <a:bodyPr>
            <a:normAutofit fontScale="92500" lnSpcReduction="20000"/>
          </a:bodyPr>
          <a:lstStyle/>
          <a:p>
            <a:pPr>
              <a:buClr>
                <a:schemeClr val="bg1"/>
              </a:buClr>
              <a:buFont typeface="Wingdings" panose="05000000000000000000" pitchFamily="2" charset="2"/>
              <a:buChar char="v"/>
            </a:pPr>
            <a:r>
              <a:rPr lang="en-GB" dirty="0">
                <a:solidFill>
                  <a:schemeClr val="bg1"/>
                </a:solidFill>
              </a:rPr>
              <a:t>Should include structural imaging — magnetic resonance imaging [MRI] or computed tomography [CT] scan.</a:t>
            </a:r>
          </a:p>
          <a:p>
            <a:pPr>
              <a:buClr>
                <a:schemeClr val="bg1"/>
              </a:buClr>
              <a:buFont typeface="Wingdings" panose="05000000000000000000" pitchFamily="2" charset="2"/>
              <a:buChar char="v"/>
            </a:pPr>
            <a:r>
              <a:rPr lang="en-GB" dirty="0">
                <a:solidFill>
                  <a:schemeClr val="bg1"/>
                </a:solidFill>
              </a:rPr>
              <a:t>Fluorodeoxyglucose-positron emission tomography-CT (FDG-PET) or Perfusion SPECT (single-photon emission CT).</a:t>
            </a:r>
          </a:p>
          <a:p>
            <a:pPr>
              <a:buClr>
                <a:schemeClr val="bg1"/>
              </a:buClr>
              <a:buFont typeface="Wingdings" panose="05000000000000000000" pitchFamily="2" charset="2"/>
              <a:buChar char="v"/>
            </a:pPr>
            <a:r>
              <a:rPr lang="en-GB" dirty="0">
                <a:solidFill>
                  <a:schemeClr val="bg1"/>
                </a:solidFill>
              </a:rPr>
              <a:t>I-FP-CIT SPECT where a potential diagnosis of dementia with Lewy bodies (DLB) is suspected, or I-MIBG cardiac scintigraphy. </a:t>
            </a:r>
          </a:p>
          <a:p>
            <a:pPr>
              <a:buClr>
                <a:schemeClr val="bg1"/>
              </a:buClr>
              <a:buFont typeface="Wingdings" panose="05000000000000000000" pitchFamily="2" charset="2"/>
              <a:buChar char="v"/>
            </a:pPr>
            <a:r>
              <a:rPr lang="en-GB" dirty="0">
                <a:solidFill>
                  <a:schemeClr val="bg1"/>
                </a:solidFill>
              </a:rPr>
              <a:t>Cerebrospinal fluid examination — “this may not only be helpful in excluding infection, inflammation, or malignancy, but also in making a positive diagnosis of Alzheimer’s disease and diagnosing prion disease”.</a:t>
            </a:r>
          </a:p>
          <a:p>
            <a:pPr marL="0" indent="0">
              <a:buClr>
                <a:schemeClr val="bg1"/>
              </a:buClr>
              <a:buNone/>
            </a:pPr>
            <a:r>
              <a:rPr lang="en-GB" dirty="0">
                <a:solidFill>
                  <a:schemeClr val="bg1"/>
                </a:solidFill>
              </a:rPr>
              <a:t>                                  (Robinson, 2015; NICE, 2018; Schott, 2020)</a:t>
            </a:r>
          </a:p>
        </p:txBody>
      </p:sp>
      <p:sp>
        <p:nvSpPr>
          <p:cNvPr id="3" name="Title 2">
            <a:extLst>
              <a:ext uri="{FF2B5EF4-FFF2-40B4-BE49-F238E27FC236}">
                <a16:creationId xmlns:a16="http://schemas.microsoft.com/office/drawing/2014/main" id="{B4EC0FA5-A6FD-7AC7-4001-476DD9632C76}"/>
              </a:ext>
            </a:extLst>
          </p:cNvPr>
          <p:cNvSpPr>
            <a:spLocks noGrp="1"/>
          </p:cNvSpPr>
          <p:nvPr>
            <p:ph type="title"/>
          </p:nvPr>
        </p:nvSpPr>
        <p:spPr/>
        <p:txBody>
          <a:bodyPr>
            <a:normAutofit fontScale="90000"/>
          </a:bodyPr>
          <a:lstStyle/>
          <a:p>
            <a:r>
              <a:rPr lang="en-GB" b="1" i="0" dirty="0">
                <a:solidFill>
                  <a:schemeClr val="bg1"/>
                </a:solidFill>
                <a:effectLst/>
              </a:rPr>
              <a:t>Specialist investigations for suspected dementia</a:t>
            </a:r>
            <a:endParaRPr lang="en-GB" dirty="0">
              <a:solidFill>
                <a:schemeClr val="bg1"/>
              </a:solidFill>
            </a:endParaRPr>
          </a:p>
        </p:txBody>
      </p:sp>
    </p:spTree>
    <p:extLst>
      <p:ext uri="{BB962C8B-B14F-4D97-AF65-F5344CB8AC3E}">
        <p14:creationId xmlns:p14="http://schemas.microsoft.com/office/powerpoint/2010/main" val="8412188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EF5A238-7779-8C04-1098-07B7B9B355C0}"/>
              </a:ext>
            </a:extLst>
          </p:cNvPr>
          <p:cNvSpPr>
            <a:spLocks noGrp="1"/>
          </p:cNvSpPr>
          <p:nvPr>
            <p:ph idx="1"/>
          </p:nvPr>
        </p:nvSpPr>
        <p:spPr>
          <a:xfrm>
            <a:off x="872067" y="2492896"/>
            <a:ext cx="7408333" cy="4026776"/>
          </a:xfrm>
        </p:spPr>
        <p:txBody>
          <a:bodyPr>
            <a:normAutofit fontScale="85000" lnSpcReduction="20000"/>
          </a:bodyPr>
          <a:lstStyle/>
          <a:p>
            <a:pPr marL="0" indent="0">
              <a:buNone/>
            </a:pPr>
            <a:r>
              <a:rPr lang="en-GB" dirty="0">
                <a:solidFill>
                  <a:schemeClr val="bg1"/>
                </a:solidFill>
              </a:rPr>
              <a:t>“Non-pharmacological interventions to promote cognition, independence, and wellbeing for people with mild to moderate dementia may include [NICE, 2018a]:</a:t>
            </a:r>
          </a:p>
          <a:p>
            <a:r>
              <a:rPr lang="en-GB" b="1" dirty="0">
                <a:solidFill>
                  <a:schemeClr val="bg1"/>
                </a:solidFill>
              </a:rPr>
              <a:t>Cognitive stimulation therapy </a:t>
            </a:r>
            <a:r>
              <a:rPr lang="en-GB" dirty="0">
                <a:solidFill>
                  <a:schemeClr val="bg1"/>
                </a:solidFill>
              </a:rPr>
              <a:t>— a range of activities and discussions (usually in a group) that are aimed at general improvement of cognitive and social functioning.</a:t>
            </a:r>
          </a:p>
          <a:p>
            <a:r>
              <a:rPr lang="en-GB" b="1" dirty="0">
                <a:solidFill>
                  <a:schemeClr val="bg1"/>
                </a:solidFill>
              </a:rPr>
              <a:t>Group reminiscence therapy </a:t>
            </a:r>
            <a:r>
              <a:rPr lang="en-GB" dirty="0">
                <a:solidFill>
                  <a:schemeClr val="bg1"/>
                </a:solidFill>
              </a:rPr>
              <a:t>— this uses objects from daily life to stimulate memory and enable people to value their experiences [</a:t>
            </a:r>
            <a:r>
              <a:rPr lang="en-GB" dirty="0" err="1">
                <a:solidFill>
                  <a:schemeClr val="bg1"/>
                </a:solidFill>
              </a:rPr>
              <a:t>Tible</a:t>
            </a:r>
            <a:r>
              <a:rPr lang="en-GB" dirty="0">
                <a:solidFill>
                  <a:schemeClr val="bg1"/>
                </a:solidFill>
              </a:rPr>
              <a:t>, 2017].</a:t>
            </a:r>
          </a:p>
          <a:p>
            <a:r>
              <a:rPr lang="en-GB" b="1" dirty="0">
                <a:solidFill>
                  <a:schemeClr val="bg1"/>
                </a:solidFill>
              </a:rPr>
              <a:t>Cognitive rehabilitation or occupational therapy </a:t>
            </a:r>
            <a:r>
              <a:rPr lang="en-GB" dirty="0">
                <a:solidFill>
                  <a:schemeClr val="bg1"/>
                </a:solidFill>
              </a:rPr>
              <a:t>to support functional </a:t>
            </a:r>
            <a:r>
              <a:rPr lang="en-GB" dirty="0" err="1">
                <a:solidFill>
                  <a:schemeClr val="bg1"/>
                </a:solidFill>
              </a:rPr>
              <a:t>ability:the</a:t>
            </a:r>
            <a:r>
              <a:rPr lang="en-GB" dirty="0">
                <a:solidFill>
                  <a:schemeClr val="bg1"/>
                </a:solidFill>
              </a:rPr>
              <a:t> aim is to addresses the disability resulting from the impact of cognitive impairment on everyday functioning and activity by identifying goals that are relevant to the person”. </a:t>
            </a:r>
          </a:p>
          <a:p>
            <a:r>
              <a:rPr lang="en-GB" dirty="0">
                <a:solidFill>
                  <a:schemeClr val="bg1"/>
                </a:solidFill>
              </a:rPr>
              <a:t>                                                                                                 (NICE, 2021)</a:t>
            </a:r>
          </a:p>
        </p:txBody>
      </p:sp>
      <p:sp>
        <p:nvSpPr>
          <p:cNvPr id="3" name="Title 2">
            <a:extLst>
              <a:ext uri="{FF2B5EF4-FFF2-40B4-BE49-F238E27FC236}">
                <a16:creationId xmlns:a16="http://schemas.microsoft.com/office/drawing/2014/main" id="{7994F6BD-9628-D0D8-3A20-6E50DC067365}"/>
              </a:ext>
            </a:extLst>
          </p:cNvPr>
          <p:cNvSpPr>
            <a:spLocks noGrp="1"/>
          </p:cNvSpPr>
          <p:nvPr>
            <p:ph type="title"/>
          </p:nvPr>
        </p:nvSpPr>
        <p:spPr/>
        <p:txBody>
          <a:bodyPr/>
          <a:lstStyle/>
          <a:p>
            <a:r>
              <a:rPr lang="en-GB" b="1" dirty="0"/>
              <a:t>Expert management of Dementia</a:t>
            </a:r>
          </a:p>
        </p:txBody>
      </p:sp>
    </p:spTree>
    <p:extLst>
      <p:ext uri="{BB962C8B-B14F-4D97-AF65-F5344CB8AC3E}">
        <p14:creationId xmlns:p14="http://schemas.microsoft.com/office/powerpoint/2010/main" val="100974015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8F26491-CE82-282D-FABF-40E314F93C9A}"/>
              </a:ext>
            </a:extLst>
          </p:cNvPr>
          <p:cNvSpPr>
            <a:spLocks noGrp="1"/>
          </p:cNvSpPr>
          <p:nvPr>
            <p:ph idx="1"/>
          </p:nvPr>
        </p:nvSpPr>
        <p:spPr/>
        <p:txBody>
          <a:bodyPr>
            <a:normAutofit fontScale="77500" lnSpcReduction="20000"/>
          </a:bodyPr>
          <a:lstStyle/>
          <a:p>
            <a:pPr>
              <a:buClr>
                <a:schemeClr val="bg1"/>
              </a:buClr>
              <a:buFont typeface="Wingdings" panose="05000000000000000000" pitchFamily="2" charset="2"/>
              <a:buChar char="v"/>
            </a:pPr>
            <a:r>
              <a:rPr lang="en-GB" dirty="0">
                <a:solidFill>
                  <a:schemeClr val="bg1"/>
                </a:solidFill>
              </a:rPr>
              <a:t>Drug treatments for cognitive symptoms should only be initiated on the advice of a clinician who has the necessary knowledge and skills</a:t>
            </a:r>
          </a:p>
          <a:p>
            <a:pPr>
              <a:buClr>
                <a:schemeClr val="bg1"/>
              </a:buClr>
              <a:buFont typeface="Wingdings" panose="05000000000000000000" pitchFamily="2" charset="2"/>
              <a:buChar char="v"/>
            </a:pPr>
            <a:r>
              <a:rPr lang="en-GB" dirty="0">
                <a:solidFill>
                  <a:schemeClr val="bg1"/>
                </a:solidFill>
              </a:rPr>
              <a:t>Treatment may be continued in primary care under a shared-care protocol, and include</a:t>
            </a:r>
          </a:p>
          <a:p>
            <a:pPr>
              <a:buClr>
                <a:schemeClr val="bg1"/>
              </a:buClr>
              <a:buFont typeface="Wingdings" panose="05000000000000000000" pitchFamily="2" charset="2"/>
              <a:buChar char="§"/>
            </a:pPr>
            <a:r>
              <a:rPr lang="en-GB" dirty="0">
                <a:solidFill>
                  <a:schemeClr val="bg1"/>
                </a:solidFill>
              </a:rPr>
              <a:t>Acetylcholinesterase (</a:t>
            </a:r>
            <a:r>
              <a:rPr lang="en-GB" dirty="0" err="1">
                <a:solidFill>
                  <a:schemeClr val="bg1"/>
                </a:solidFill>
              </a:rPr>
              <a:t>AChE</a:t>
            </a:r>
            <a:r>
              <a:rPr lang="en-GB" dirty="0">
                <a:solidFill>
                  <a:schemeClr val="bg1"/>
                </a:solidFill>
              </a:rPr>
              <a:t>) inhibitors (donepezil, galantamine, and rivastigmine) — as monotherapies for managing mild to moderate Alzheimer's disease.</a:t>
            </a:r>
          </a:p>
          <a:p>
            <a:pPr>
              <a:buClr>
                <a:schemeClr val="bg1"/>
              </a:buClr>
              <a:buFont typeface="Wingdings" panose="05000000000000000000" pitchFamily="2" charset="2"/>
              <a:buChar char="§"/>
            </a:pPr>
            <a:r>
              <a:rPr lang="en-GB" dirty="0">
                <a:solidFill>
                  <a:schemeClr val="bg1"/>
                </a:solidFill>
              </a:rPr>
              <a:t>Memantine (a N-methyl-D-aspartic acid receptor antagonist):</a:t>
            </a:r>
          </a:p>
          <a:p>
            <a:pPr>
              <a:buClr>
                <a:schemeClr val="bg1"/>
              </a:buClr>
              <a:buFont typeface="Wingdings" panose="05000000000000000000" pitchFamily="2" charset="2"/>
              <a:buChar char="§"/>
            </a:pPr>
            <a:r>
              <a:rPr lang="en-GB" dirty="0">
                <a:solidFill>
                  <a:schemeClr val="bg1"/>
                </a:solidFill>
              </a:rPr>
              <a:t>As monotherapy for managing Alzheimer's disease for people with moderate Alzheimer's disease who are intolerant of, or have a contraindication to, </a:t>
            </a:r>
            <a:r>
              <a:rPr lang="en-GB" dirty="0" err="1">
                <a:solidFill>
                  <a:schemeClr val="bg1"/>
                </a:solidFill>
              </a:rPr>
              <a:t>AChE</a:t>
            </a:r>
            <a:r>
              <a:rPr lang="en-GB" dirty="0">
                <a:solidFill>
                  <a:schemeClr val="bg1"/>
                </a:solidFill>
              </a:rPr>
              <a:t> inhibitors, or for people with severe Alzheimer's disease.</a:t>
            </a:r>
          </a:p>
          <a:p>
            <a:pPr>
              <a:buClr>
                <a:schemeClr val="bg1"/>
              </a:buClr>
              <a:buFont typeface="Wingdings" panose="05000000000000000000" pitchFamily="2" charset="2"/>
              <a:buChar char="§"/>
            </a:pPr>
            <a:r>
              <a:rPr lang="en-GB" dirty="0">
                <a:solidFill>
                  <a:schemeClr val="bg1"/>
                </a:solidFill>
              </a:rPr>
              <a:t>                                                                                      (NICE, 2018a)</a:t>
            </a:r>
          </a:p>
          <a:p>
            <a:pPr>
              <a:buClr>
                <a:schemeClr val="bg1"/>
              </a:buClr>
              <a:buFont typeface="Wingdings" panose="05000000000000000000" pitchFamily="2" charset="2"/>
              <a:buChar char="§"/>
            </a:pPr>
            <a:endParaRPr lang="en-GB" dirty="0">
              <a:solidFill>
                <a:schemeClr val="bg1"/>
              </a:solidFill>
            </a:endParaRPr>
          </a:p>
        </p:txBody>
      </p:sp>
      <p:sp>
        <p:nvSpPr>
          <p:cNvPr id="3" name="Title 2">
            <a:extLst>
              <a:ext uri="{FF2B5EF4-FFF2-40B4-BE49-F238E27FC236}">
                <a16:creationId xmlns:a16="http://schemas.microsoft.com/office/drawing/2014/main" id="{CFB59326-FD82-34B5-FC6E-D65143ECCEC3}"/>
              </a:ext>
            </a:extLst>
          </p:cNvPr>
          <p:cNvSpPr>
            <a:spLocks noGrp="1"/>
          </p:cNvSpPr>
          <p:nvPr>
            <p:ph type="title"/>
          </p:nvPr>
        </p:nvSpPr>
        <p:spPr/>
        <p:txBody>
          <a:bodyPr/>
          <a:lstStyle/>
          <a:p>
            <a:r>
              <a:rPr kumimoji="0" lang="en-GB" sz="4400" b="1" i="0" u="none" strike="noStrike" kern="1200" cap="none" spc="0" normalizeH="0" baseline="0" noProof="0" dirty="0">
                <a:ln>
                  <a:noFill/>
                </a:ln>
                <a:solidFill>
                  <a:srgbClr val="FFFFFF"/>
                </a:solidFill>
                <a:effectLst/>
                <a:uLnTx/>
                <a:uFillTx/>
                <a:latin typeface="Candara"/>
                <a:ea typeface="+mj-ea"/>
                <a:cs typeface="+mj-cs"/>
              </a:rPr>
              <a:t>Expert management of Dementia</a:t>
            </a:r>
            <a:endParaRPr lang="en-GB" dirty="0"/>
          </a:p>
        </p:txBody>
      </p:sp>
    </p:spTree>
    <p:extLst>
      <p:ext uri="{BB962C8B-B14F-4D97-AF65-F5344CB8AC3E}">
        <p14:creationId xmlns:p14="http://schemas.microsoft.com/office/powerpoint/2010/main" val="187608058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AD7DFFA-24D0-617A-0C08-DF5C7B19C630}"/>
              </a:ext>
            </a:extLst>
          </p:cNvPr>
          <p:cNvSpPr>
            <a:spLocks noGrp="1"/>
          </p:cNvSpPr>
          <p:nvPr>
            <p:ph idx="1"/>
          </p:nvPr>
        </p:nvSpPr>
        <p:spPr>
          <a:xfrm>
            <a:off x="867833" y="2564904"/>
            <a:ext cx="7408333" cy="3450696"/>
          </a:xfrm>
        </p:spPr>
        <p:txBody>
          <a:bodyPr/>
          <a:lstStyle/>
          <a:p>
            <a:r>
              <a:rPr lang="en-GB" dirty="0">
                <a:solidFill>
                  <a:schemeClr val="bg1"/>
                </a:solidFill>
              </a:rPr>
              <a:t>Working independently explore the end of life care management of person with dementia</a:t>
            </a:r>
          </a:p>
          <a:p>
            <a:pPr marL="0" indent="0">
              <a:buNone/>
            </a:pPr>
            <a:endParaRPr lang="en-GB" dirty="0">
              <a:solidFill>
                <a:schemeClr val="bg1"/>
              </a:solidFill>
            </a:endParaRPr>
          </a:p>
          <a:p>
            <a:pPr marL="0" indent="0" algn="ctr">
              <a:buNone/>
            </a:pPr>
            <a:r>
              <a:rPr lang="en-GB" dirty="0">
                <a:solidFill>
                  <a:schemeClr val="bg1"/>
                </a:solidFill>
                <a:hlinkClick r:id="rId2"/>
              </a:rPr>
              <a:t>https://cks.nice.org.uk/topics/dementia/management/management-of-end-stage-dementia/</a:t>
            </a:r>
            <a:endParaRPr lang="en-GB" dirty="0">
              <a:solidFill>
                <a:schemeClr val="bg1"/>
              </a:solidFill>
            </a:endParaRPr>
          </a:p>
          <a:p>
            <a:endParaRPr lang="en-GB" dirty="0">
              <a:solidFill>
                <a:schemeClr val="bg1"/>
              </a:solidFill>
            </a:endParaRPr>
          </a:p>
          <a:p>
            <a:pPr algn="ctr"/>
            <a:r>
              <a:rPr lang="en-GB" dirty="0">
                <a:solidFill>
                  <a:schemeClr val="bg1"/>
                </a:solidFill>
              </a:rPr>
              <a:t>Share your findings with the rest of the class </a:t>
            </a:r>
          </a:p>
          <a:p>
            <a:pPr marL="0" indent="0" algn="ctr">
              <a:buNone/>
            </a:pPr>
            <a:r>
              <a:rPr lang="en-GB" dirty="0">
                <a:solidFill>
                  <a:schemeClr val="bg1"/>
                </a:solidFill>
              </a:rPr>
              <a:t>(15 minutes)</a:t>
            </a:r>
          </a:p>
          <a:p>
            <a:pPr algn="ctr"/>
            <a:endParaRPr lang="en-GB" dirty="0">
              <a:solidFill>
                <a:schemeClr val="bg1"/>
              </a:solidFill>
            </a:endParaRPr>
          </a:p>
          <a:p>
            <a:pPr marL="0" indent="0">
              <a:buNone/>
            </a:pPr>
            <a:endParaRPr lang="en-GB" dirty="0"/>
          </a:p>
        </p:txBody>
      </p:sp>
      <p:sp>
        <p:nvSpPr>
          <p:cNvPr id="3" name="Title 2">
            <a:extLst>
              <a:ext uri="{FF2B5EF4-FFF2-40B4-BE49-F238E27FC236}">
                <a16:creationId xmlns:a16="http://schemas.microsoft.com/office/drawing/2014/main" id="{A95177F0-8B8D-4F74-320E-88668681669B}"/>
              </a:ext>
            </a:extLst>
          </p:cNvPr>
          <p:cNvSpPr>
            <a:spLocks noGrp="1"/>
          </p:cNvSpPr>
          <p:nvPr>
            <p:ph type="title"/>
          </p:nvPr>
        </p:nvSpPr>
        <p:spPr/>
        <p:txBody>
          <a:bodyPr/>
          <a:lstStyle/>
          <a:p>
            <a:r>
              <a:rPr lang="en-GB" b="1" dirty="0"/>
              <a:t>Activity</a:t>
            </a:r>
          </a:p>
        </p:txBody>
      </p:sp>
    </p:spTree>
    <p:extLst>
      <p:ext uri="{BB962C8B-B14F-4D97-AF65-F5344CB8AC3E}">
        <p14:creationId xmlns:p14="http://schemas.microsoft.com/office/powerpoint/2010/main" val="104674080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179512" y="2735463"/>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5400" i="1" dirty="0">
                <a:solidFill>
                  <a:schemeClr val="bg1"/>
                </a:solidFill>
                <a:effectLst>
                  <a:reflection blurRad="6350" stA="55000" endA="300" endPos="45500" dir="5400000" sy="-100000" algn="bl" rotWithShape="0"/>
                </a:effectLst>
              </a:rPr>
              <a:t>But, can dementia be prevented..?</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13093391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970772" y="2636912"/>
            <a:ext cx="7202456" cy="3030203"/>
          </a:xfrm>
        </p:spPr>
        <p:txBody>
          <a:bodyPr>
            <a:normAutofit/>
          </a:bodyPr>
          <a:lstStyle/>
          <a:p>
            <a:pPr marL="0" indent="0">
              <a:buNone/>
            </a:pPr>
            <a:r>
              <a:rPr lang="en-GB" sz="2800" dirty="0">
                <a:solidFill>
                  <a:schemeClr val="bg1"/>
                </a:solidFill>
              </a:rPr>
              <a:t>Working in a groups, research the different  ways by which dementia can be prevented</a:t>
            </a:r>
            <a:endParaRPr lang="en-GB" sz="2800" b="1" dirty="0">
              <a:solidFill>
                <a:schemeClr val="bg1"/>
              </a:solidFill>
            </a:endParaRPr>
          </a:p>
          <a:p>
            <a:endParaRPr lang="en-GB" sz="2800" b="1"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Share your findings with the rest of the class </a:t>
            </a:r>
          </a:p>
          <a:p>
            <a:pPr marL="0" indent="0" algn="ctr">
              <a:buNone/>
            </a:pPr>
            <a:r>
              <a:rPr lang="en-GB" sz="2800" b="1" dirty="0">
                <a:solidFill>
                  <a:schemeClr val="bg1"/>
                </a:solidFill>
              </a:rPr>
              <a:t>(10 minutes)</a:t>
            </a:r>
          </a:p>
          <a:p>
            <a:endParaRPr lang="en-GB" dirty="0"/>
          </a:p>
        </p:txBody>
      </p:sp>
    </p:spTree>
    <p:extLst>
      <p:ext uri="{BB962C8B-B14F-4D97-AF65-F5344CB8AC3E}">
        <p14:creationId xmlns:p14="http://schemas.microsoft.com/office/powerpoint/2010/main" val="232289076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1252728"/>
          </a:xfrm>
        </p:spPr>
        <p:txBody>
          <a:bodyPr>
            <a:normAutofit fontScale="90000"/>
          </a:bodyPr>
          <a:lstStyle/>
          <a:p>
            <a:r>
              <a:rPr lang="en-GB" b="1" dirty="0">
                <a:solidFill>
                  <a:schemeClr val="tx1"/>
                </a:solidFill>
              </a:rPr>
              <a:t>Yes…The ‘seven step’ for optimal cognitive function</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80312" y="1052736"/>
            <a:ext cx="1478595" cy="1191964"/>
          </a:xfrm>
          <a:prstGeom prst="rect">
            <a:avLst/>
          </a:prstGeom>
        </p:spPr>
      </p:pic>
      <p:sp>
        <p:nvSpPr>
          <p:cNvPr id="4" name="TextBox 3"/>
          <p:cNvSpPr txBox="1"/>
          <p:nvPr/>
        </p:nvSpPr>
        <p:spPr>
          <a:xfrm>
            <a:off x="42203" y="2134616"/>
            <a:ext cx="8229600" cy="707886"/>
          </a:xfrm>
          <a:prstGeom prst="rect">
            <a:avLst/>
          </a:prstGeom>
          <a:noFill/>
        </p:spPr>
        <p:txBody>
          <a:bodyPr wrap="square" rtlCol="0">
            <a:spAutoFit/>
          </a:bodyPr>
          <a:lstStyle/>
          <a:p>
            <a:r>
              <a:rPr lang="en-GB" sz="2000" b="1" dirty="0">
                <a:solidFill>
                  <a:schemeClr val="bg1"/>
                </a:solidFill>
              </a:rPr>
              <a:t>There is Increasing evidence that some lifestyle factors can delay or prevent problems that affect proper cognitive function - The Seven Step:</a:t>
            </a:r>
          </a:p>
        </p:txBody>
      </p:sp>
      <p:sp>
        <p:nvSpPr>
          <p:cNvPr id="5" name="TextBox 4"/>
          <p:cNvSpPr txBox="1"/>
          <p:nvPr/>
        </p:nvSpPr>
        <p:spPr>
          <a:xfrm>
            <a:off x="1223628" y="2816004"/>
            <a:ext cx="6696744" cy="3693319"/>
          </a:xfrm>
          <a:prstGeom prst="rect">
            <a:avLst/>
          </a:prstGeom>
          <a:noFill/>
        </p:spPr>
        <p:txBody>
          <a:bodyPr wrap="square" rtlCol="0">
            <a:spAutoFit/>
          </a:bodyPr>
          <a:lstStyle/>
          <a:p>
            <a:pPr marL="457200" indent="-457200">
              <a:buFont typeface="Wingdings" panose="05000000000000000000" pitchFamily="2" charset="2"/>
              <a:buChar char="v"/>
            </a:pPr>
            <a:r>
              <a:rPr lang="en-GB" b="1" dirty="0">
                <a:solidFill>
                  <a:schemeClr val="bg1"/>
                </a:solidFill>
              </a:rPr>
              <a:t>Nutrition (Diet)</a:t>
            </a:r>
          </a:p>
          <a:p>
            <a:pPr marL="457200" indent="-457200">
              <a:buFont typeface="Wingdings" panose="05000000000000000000" pitchFamily="2" charset="2"/>
              <a:buChar char="v"/>
            </a:pPr>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Physical activity</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Mental stimulation (keep learning)</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Socialisation</a:t>
            </a:r>
          </a:p>
          <a:p>
            <a:pPr marL="457200" indent="-457200">
              <a:buFont typeface="Wingdings" panose="05000000000000000000" pitchFamily="2" charset="2"/>
              <a:buChar char="v"/>
            </a:pPr>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Stress alleviation</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Sleep well</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Manage chronic diseases</a:t>
            </a:r>
          </a:p>
        </p:txBody>
      </p:sp>
      <p:sp>
        <p:nvSpPr>
          <p:cNvPr id="6" name="TextBox 5"/>
          <p:cNvSpPr txBox="1"/>
          <p:nvPr/>
        </p:nvSpPr>
        <p:spPr>
          <a:xfrm>
            <a:off x="42203" y="6431309"/>
            <a:ext cx="9101797" cy="400110"/>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2000" b="1" dirty="0">
                <a:solidFill>
                  <a:schemeClr val="tx1"/>
                </a:solidFill>
              </a:rPr>
              <a:t>Dementia burden can be averted through risk reduction and lifestyle modification</a:t>
            </a:r>
          </a:p>
        </p:txBody>
      </p:sp>
    </p:spTree>
    <p:extLst>
      <p:ext uri="{BB962C8B-B14F-4D97-AF65-F5344CB8AC3E}">
        <p14:creationId xmlns:p14="http://schemas.microsoft.com/office/powerpoint/2010/main" val="312636727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250"/>
                                        <p:tgtEl>
                                          <p:spTgt spid="4"/>
                                        </p:tgtEl>
                                      </p:cBhvr>
                                    </p:animEffect>
                                  </p:childTnLst>
                                </p:cTn>
                              </p:par>
                            </p:childTnLst>
                          </p:cTn>
                        </p:par>
                        <p:par>
                          <p:cTn id="8" fill="hold">
                            <p:stCondLst>
                              <p:cond delay="2000"/>
                            </p:stCondLst>
                            <p:childTnLst>
                              <p:par>
                                <p:cTn id="9" presetID="10" presetClass="entr" presetSubtype="0" fill="hold" grpId="0" nodeType="afterEffect">
                                  <p:stCondLst>
                                    <p:cond delay="150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childTnLst>
                                </p:cTn>
                              </p:par>
                            </p:childTnLst>
                          </p:cTn>
                        </p:par>
                        <p:par>
                          <p:cTn id="12" fill="hold">
                            <p:stCondLst>
                              <p:cond delay="5500"/>
                            </p:stCondLst>
                            <p:childTnLst>
                              <p:par>
                                <p:cTn id="13" presetID="10" presetClass="entr" presetSubtype="0" fill="hold" grpId="0" nodeType="afterEffect">
                                  <p:stCondLst>
                                    <p:cond delay="300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827584" y="2564904"/>
            <a:ext cx="7776864" cy="3030203"/>
          </a:xfrm>
        </p:spPr>
        <p:txBody>
          <a:bodyPr>
            <a:normAutofit/>
          </a:bodyPr>
          <a:lstStyle/>
          <a:p>
            <a:pPr marL="0" indent="0">
              <a:buNone/>
            </a:pPr>
            <a:r>
              <a:rPr lang="en-GB" sz="2800" dirty="0">
                <a:solidFill>
                  <a:schemeClr val="bg1"/>
                </a:solidFill>
              </a:rPr>
              <a:t>Watch the video below then discuss</a:t>
            </a:r>
          </a:p>
          <a:p>
            <a:pPr marL="0" indent="0">
              <a:buNone/>
            </a:pPr>
            <a:endParaRPr lang="en-GB" sz="2800" dirty="0">
              <a:solidFill>
                <a:schemeClr val="bg1"/>
              </a:solidFill>
            </a:endParaRPr>
          </a:p>
          <a:p>
            <a:pPr marL="0" indent="0">
              <a:buNone/>
            </a:pPr>
            <a:r>
              <a:rPr lang="en-GB" sz="2800" dirty="0">
                <a:solidFill>
                  <a:schemeClr val="bg1"/>
                </a:solidFill>
                <a:hlinkClick r:id="rId3"/>
              </a:rPr>
              <a:t>https://www.youtube.com/watch?v=RjtUcJqRE8U</a:t>
            </a:r>
            <a:endParaRPr lang="en-GB" sz="2800"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 Feedback to the whole class</a:t>
            </a:r>
          </a:p>
          <a:p>
            <a:endParaRPr lang="en-GB" sz="2800" b="1" dirty="0">
              <a:solidFill>
                <a:schemeClr val="bg1"/>
              </a:solidFill>
            </a:endParaRPr>
          </a:p>
          <a:p>
            <a:endParaRPr lang="en-GB" dirty="0"/>
          </a:p>
        </p:txBody>
      </p:sp>
    </p:spTree>
    <p:extLst>
      <p:ext uri="{BB962C8B-B14F-4D97-AF65-F5344CB8AC3E}">
        <p14:creationId xmlns:p14="http://schemas.microsoft.com/office/powerpoint/2010/main" val="6107026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D0905-CEBF-4CEC-823C-70274702DC56}"/>
              </a:ext>
            </a:extLst>
          </p:cNvPr>
          <p:cNvSpPr>
            <a:spLocks noGrp="1"/>
          </p:cNvSpPr>
          <p:nvPr>
            <p:ph type="title"/>
          </p:nvPr>
        </p:nvSpPr>
        <p:spPr>
          <a:xfrm>
            <a:off x="457200" y="338328"/>
            <a:ext cx="8507288" cy="1252728"/>
          </a:xfrm>
        </p:spPr>
        <p:txBody>
          <a:bodyPr>
            <a:normAutofit fontScale="90000"/>
          </a:bodyPr>
          <a:lstStyle/>
          <a:p>
            <a:pPr algn="l"/>
            <a:r>
              <a:rPr lang="en-GB" b="1" dirty="0">
                <a:solidFill>
                  <a:schemeClr val="tx1"/>
                </a:solidFill>
              </a:rPr>
              <a:t>What is good for your heart is….</a:t>
            </a:r>
            <a:br>
              <a:rPr lang="en-GB" b="1" dirty="0">
                <a:solidFill>
                  <a:schemeClr val="tx1"/>
                </a:solidFill>
              </a:rPr>
            </a:br>
            <a:r>
              <a:rPr lang="en-GB" b="1" dirty="0">
                <a:solidFill>
                  <a:schemeClr val="tx1"/>
                </a:solidFill>
              </a:rPr>
              <a:t>                 …ALSO good for your brain</a:t>
            </a:r>
          </a:p>
        </p:txBody>
      </p:sp>
      <p:sp>
        <p:nvSpPr>
          <p:cNvPr id="3" name="Rectangle 2">
            <a:extLst>
              <a:ext uri="{FF2B5EF4-FFF2-40B4-BE49-F238E27FC236}">
                <a16:creationId xmlns:a16="http://schemas.microsoft.com/office/drawing/2014/main" id="{F6BF3C2A-6FD7-4E0B-8120-B0B7DB7F5D6F}"/>
              </a:ext>
            </a:extLst>
          </p:cNvPr>
          <p:cNvSpPr/>
          <p:nvPr/>
        </p:nvSpPr>
        <p:spPr>
          <a:xfrm>
            <a:off x="457200" y="2492896"/>
            <a:ext cx="8052854" cy="3477875"/>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Evidence have shown that brain health is connected to the general health of the blood vessels and the heart,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Because the brain is dependent on the nourishment received from one of the richest network of blood vessels in the body. </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Therefore, any risk factor that can affect the proper wellbeing of the cardiovascular system can</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 Also affect the cognitive wellbeing of the central nervous system (the brain) e.g. smoking, diabetes mellitus, midlife obesity</a:t>
            </a:r>
          </a:p>
        </p:txBody>
      </p:sp>
      <p:sp>
        <p:nvSpPr>
          <p:cNvPr id="5" name="TextBox 4">
            <a:extLst>
              <a:ext uri="{FF2B5EF4-FFF2-40B4-BE49-F238E27FC236}">
                <a16:creationId xmlns:a16="http://schemas.microsoft.com/office/drawing/2014/main" id="{7DF314AC-E92A-4AC7-937F-78C02A9EADFC}"/>
              </a:ext>
            </a:extLst>
          </p:cNvPr>
          <p:cNvSpPr txBox="1"/>
          <p:nvPr/>
        </p:nvSpPr>
        <p:spPr>
          <a:xfrm>
            <a:off x="42203" y="6380946"/>
            <a:ext cx="9101797" cy="400110"/>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2000" b="1" dirty="0">
                <a:solidFill>
                  <a:schemeClr val="tx1"/>
                </a:solidFill>
              </a:rPr>
              <a:t>Therefore, eating healthy, exercising for your heart is also beneficial for the brain</a:t>
            </a:r>
          </a:p>
        </p:txBody>
      </p:sp>
    </p:spTree>
    <p:extLst>
      <p:ext uri="{BB962C8B-B14F-4D97-AF65-F5344CB8AC3E}">
        <p14:creationId xmlns:p14="http://schemas.microsoft.com/office/powerpoint/2010/main" val="212550031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30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In summary: 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1043608" y="2564904"/>
            <a:ext cx="7202456" cy="3030203"/>
          </a:xfrm>
        </p:spPr>
        <p:txBody>
          <a:bodyPr>
            <a:normAutofit fontScale="92500" lnSpcReduction="10000"/>
          </a:bodyPr>
          <a:lstStyle/>
          <a:p>
            <a:pPr marL="0" indent="0">
              <a:buNone/>
            </a:pPr>
            <a:r>
              <a:rPr lang="en-GB" sz="2800" dirty="0">
                <a:solidFill>
                  <a:schemeClr val="bg1"/>
                </a:solidFill>
              </a:rPr>
              <a:t>Watch the video below then discuss</a:t>
            </a:r>
          </a:p>
          <a:p>
            <a:pPr marL="0" indent="0">
              <a:buNone/>
            </a:pPr>
            <a:endParaRPr lang="en-GB" sz="2800" dirty="0">
              <a:solidFill>
                <a:schemeClr val="bg1"/>
              </a:solidFill>
            </a:endParaRPr>
          </a:p>
          <a:p>
            <a:pPr marL="0" indent="0">
              <a:buNone/>
            </a:pPr>
            <a:r>
              <a:rPr lang="en-GB" sz="2800" dirty="0">
                <a:solidFill>
                  <a:schemeClr val="bg1"/>
                </a:solidFill>
                <a:hlinkClick r:id="rId3"/>
              </a:rPr>
              <a:t>https://www.youtube.com/watch?v=HobxLbPhrMc</a:t>
            </a:r>
            <a:endParaRPr lang="en-GB" sz="2800" dirty="0">
              <a:solidFill>
                <a:schemeClr val="bg1"/>
              </a:solidFill>
            </a:endParaRPr>
          </a:p>
          <a:p>
            <a:pPr marL="0" indent="0">
              <a:buNone/>
            </a:pPr>
            <a:r>
              <a:rPr lang="en-GB" sz="2800" dirty="0">
                <a:solidFill>
                  <a:schemeClr val="bg1"/>
                </a:solidFill>
                <a:hlinkClick r:id="rId4"/>
              </a:rPr>
              <a:t>https://www.youtube.com/watch?v=fmaEql66gB0</a:t>
            </a:r>
            <a:endParaRPr lang="en-GB" sz="2800"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 Feedback to the whole class</a:t>
            </a:r>
          </a:p>
          <a:p>
            <a:endParaRPr lang="en-GB" sz="2800" b="1" dirty="0">
              <a:solidFill>
                <a:schemeClr val="bg1"/>
              </a:solidFill>
            </a:endParaRPr>
          </a:p>
          <a:p>
            <a:endParaRPr lang="en-GB" dirty="0"/>
          </a:p>
        </p:txBody>
      </p:sp>
    </p:spTree>
    <p:extLst>
      <p:ext uri="{BB962C8B-B14F-4D97-AF65-F5344CB8AC3E}">
        <p14:creationId xmlns:p14="http://schemas.microsoft.com/office/powerpoint/2010/main" val="8283905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87BDA20-BB41-0FA0-0894-0DB1D56CE27C}"/>
              </a:ext>
            </a:extLst>
          </p:cNvPr>
          <p:cNvSpPr>
            <a:spLocks noGrp="1"/>
          </p:cNvSpPr>
          <p:nvPr>
            <p:ph idx="1"/>
          </p:nvPr>
        </p:nvSpPr>
        <p:spPr/>
        <p:txBody>
          <a:bodyPr>
            <a:normAutofit/>
          </a:bodyPr>
          <a:lstStyle/>
          <a:p>
            <a:pPr>
              <a:buClr>
                <a:schemeClr val="bg1"/>
              </a:buClr>
              <a:buFont typeface="Wingdings" panose="05000000000000000000" pitchFamily="2" charset="2"/>
              <a:buChar char="v"/>
            </a:pPr>
            <a:r>
              <a:rPr lang="en-GB" sz="1800" i="0" dirty="0">
                <a:solidFill>
                  <a:schemeClr val="bg1"/>
                </a:solidFill>
                <a:effectLst/>
              </a:rPr>
              <a:t>Alzheimer’s Society (2022) Dementia UK report Available at: </a:t>
            </a:r>
            <a:r>
              <a:rPr lang="en-GB" sz="1800" dirty="0">
                <a:solidFill>
                  <a:schemeClr val="bg1"/>
                </a:solidFill>
                <a:hlinkClick r:id="rId2">
                  <a:extLst>
                    <a:ext uri="{A12FA001-AC4F-418D-AE19-62706E023703}">
                      <ahyp:hlinkClr xmlns:ahyp="http://schemas.microsoft.com/office/drawing/2018/hyperlinkcolor" val="tx"/>
                    </a:ext>
                  </a:extLst>
                </a:hlinkClick>
              </a:rPr>
              <a:t>https://www.alzheimers.org.uk/about-us/policy-and-influencing/dementia-uk-report</a:t>
            </a:r>
            <a:r>
              <a:rPr lang="en-GB" sz="1800" dirty="0">
                <a:solidFill>
                  <a:schemeClr val="bg1"/>
                </a:solidFill>
              </a:rPr>
              <a:t> (Accessed date 9th September 2022)</a:t>
            </a:r>
          </a:p>
          <a:p>
            <a:pPr>
              <a:buClr>
                <a:schemeClr val="bg1"/>
              </a:buClr>
              <a:buFont typeface="Wingdings" panose="05000000000000000000" pitchFamily="2" charset="2"/>
              <a:buChar char="v"/>
            </a:pPr>
            <a:r>
              <a:rPr lang="en-GB" sz="1800" dirty="0">
                <a:solidFill>
                  <a:schemeClr val="bg1"/>
                </a:solidFill>
              </a:rPr>
              <a:t>Alzheimer’s Society, 2022) Key facts and statistics on dementia and other dementia related topics. Available at: </a:t>
            </a:r>
            <a:r>
              <a:rPr lang="en-GB" sz="1800" dirty="0">
                <a:solidFill>
                  <a:schemeClr val="bg1"/>
                </a:solidFill>
                <a:hlinkClick r:id="rId3">
                  <a:extLst>
                    <a:ext uri="{A12FA001-AC4F-418D-AE19-62706E023703}">
                      <ahyp:hlinkClr xmlns:ahyp="http://schemas.microsoft.com/office/drawing/2018/hyperlinkcolor" val="tx"/>
                    </a:ext>
                  </a:extLst>
                </a:hlinkClick>
              </a:rPr>
              <a:t>https://www.alzheimers.org.uk/about-us/news-and-media/facts-media</a:t>
            </a:r>
            <a:r>
              <a:rPr lang="en-GB" sz="1800" dirty="0">
                <a:solidFill>
                  <a:schemeClr val="bg1"/>
                </a:solidFill>
              </a:rPr>
              <a:t>  (Accessed date 9</a:t>
            </a:r>
            <a:r>
              <a:rPr lang="en-GB" sz="1800" baseline="30000" dirty="0">
                <a:solidFill>
                  <a:schemeClr val="bg1"/>
                </a:solidFill>
              </a:rPr>
              <a:t>th</a:t>
            </a:r>
            <a:r>
              <a:rPr lang="en-GB" sz="1800" dirty="0">
                <a:solidFill>
                  <a:schemeClr val="bg1"/>
                </a:solidFill>
              </a:rPr>
              <a:t> September 2022)</a:t>
            </a:r>
          </a:p>
          <a:p>
            <a:pPr>
              <a:buClr>
                <a:schemeClr val="bg1"/>
              </a:buClr>
              <a:buFont typeface="Wingdings" panose="05000000000000000000" pitchFamily="2" charset="2"/>
              <a:buChar char="v"/>
            </a:pPr>
            <a:r>
              <a:rPr lang="en-GB" sz="1800" dirty="0">
                <a:solidFill>
                  <a:schemeClr val="bg1"/>
                </a:solidFill>
              </a:rPr>
              <a:t>Alzheimer’s Disease International (2018) World Alzheimer Report 2018 Available at:  </a:t>
            </a:r>
            <a:r>
              <a:rPr lang="en-GB" sz="1800" dirty="0">
                <a:solidFill>
                  <a:schemeClr val="bg1"/>
                </a:solidFill>
                <a:hlinkClick r:id="rId4"/>
              </a:rPr>
              <a:t>https://www.alz.co.uk/research/world-report-2018</a:t>
            </a:r>
            <a:r>
              <a:rPr lang="en-GB" sz="1800" dirty="0">
                <a:solidFill>
                  <a:schemeClr val="bg1"/>
                </a:solidFill>
              </a:rPr>
              <a:t> (Accessed 9th  September 2022).</a:t>
            </a:r>
          </a:p>
          <a:p>
            <a:endParaRPr lang="en-GB" dirty="0"/>
          </a:p>
        </p:txBody>
      </p:sp>
      <p:sp>
        <p:nvSpPr>
          <p:cNvPr id="3" name="Title 2">
            <a:extLst>
              <a:ext uri="{FF2B5EF4-FFF2-40B4-BE49-F238E27FC236}">
                <a16:creationId xmlns:a16="http://schemas.microsoft.com/office/drawing/2014/main" id="{AADD3B87-1935-86C9-FD37-D575CD605D0B}"/>
              </a:ext>
            </a:extLst>
          </p:cNvPr>
          <p:cNvSpPr>
            <a:spLocks noGrp="1"/>
          </p:cNvSpPr>
          <p:nvPr>
            <p:ph type="title"/>
          </p:nvPr>
        </p:nvSpPr>
        <p:spPr/>
        <p:txBody>
          <a:bodyPr/>
          <a:lstStyle/>
          <a:p>
            <a:r>
              <a:rPr lang="en-GB" b="1" dirty="0"/>
              <a:t>References</a:t>
            </a:r>
          </a:p>
        </p:txBody>
      </p:sp>
    </p:spTree>
    <p:extLst>
      <p:ext uri="{BB962C8B-B14F-4D97-AF65-F5344CB8AC3E}">
        <p14:creationId xmlns:p14="http://schemas.microsoft.com/office/powerpoint/2010/main" val="39252782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DDA0904-31B1-398C-BE37-413A8DE7B0C8}"/>
              </a:ext>
            </a:extLst>
          </p:cNvPr>
          <p:cNvSpPr>
            <a:spLocks noGrp="1"/>
          </p:cNvSpPr>
          <p:nvPr>
            <p:ph idx="1"/>
          </p:nvPr>
        </p:nvSpPr>
        <p:spPr/>
        <p:txBody>
          <a:bodyPr>
            <a:normAutofit fontScale="62500" lnSpcReduction="20000"/>
          </a:bodyPr>
          <a:lstStyle/>
          <a:p>
            <a:pPr>
              <a:buClr>
                <a:schemeClr val="bg1"/>
              </a:buClr>
            </a:pPr>
            <a:r>
              <a:rPr lang="en-GB" dirty="0">
                <a:solidFill>
                  <a:schemeClr val="bg1"/>
                </a:solidFill>
              </a:rPr>
              <a:t>National Institute for Health and Care Excellence (2021) Diagnosis of dementia  Ava</a:t>
            </a:r>
            <a:r>
              <a:rPr lang="en-GB" dirty="0">
                <a:solidFill>
                  <a:schemeClr val="bg1"/>
                </a:solidFill>
                <a:hlinkClick r:id="rId2">
                  <a:extLst>
                    <a:ext uri="{A12FA001-AC4F-418D-AE19-62706E023703}">
                      <ahyp:hlinkClr xmlns:ahyp="http://schemas.microsoft.com/office/drawing/2018/hyperlinkcolor" val="tx"/>
                    </a:ext>
                  </a:extLst>
                </a:hlinkClick>
              </a:rPr>
              <a:t>i</a:t>
            </a:r>
            <a:r>
              <a:rPr lang="en-GB" dirty="0">
                <a:solidFill>
                  <a:schemeClr val="bg1"/>
                </a:solidFill>
              </a:rPr>
              <a:t>lable at</a:t>
            </a:r>
            <a:r>
              <a:rPr lang="en-GB" dirty="0">
                <a:solidFill>
                  <a:srgbClr val="0080FF"/>
                </a:solidFill>
              </a:rPr>
              <a:t> </a:t>
            </a:r>
            <a:r>
              <a:rPr lang="en-GB" dirty="0">
                <a:solidFill>
                  <a:schemeClr val="bg1"/>
                </a:solidFill>
                <a:hlinkClick r:id="rId2">
                  <a:extLst>
                    <a:ext uri="{A12FA001-AC4F-418D-AE19-62706E023703}">
                      <ahyp:hlinkClr xmlns:ahyp="http://schemas.microsoft.com/office/drawing/2018/hyperlinkcolor" val="tx"/>
                    </a:ext>
                  </a:extLst>
                </a:hlinkClick>
              </a:rPr>
              <a:t>https://cks.nice.org.uk/topics/dementia/diagnosis/assessment/</a:t>
            </a:r>
            <a:r>
              <a:rPr lang="en-GB" dirty="0">
                <a:solidFill>
                  <a:schemeClr val="bg1"/>
                </a:solidFill>
              </a:rPr>
              <a:t> (Accessed date 20</a:t>
            </a:r>
            <a:r>
              <a:rPr lang="en-GB" baseline="30000" dirty="0">
                <a:solidFill>
                  <a:schemeClr val="bg1"/>
                </a:solidFill>
              </a:rPr>
              <a:t>th</a:t>
            </a:r>
            <a:r>
              <a:rPr lang="en-GB" dirty="0">
                <a:solidFill>
                  <a:schemeClr val="bg1"/>
                </a:solidFill>
              </a:rPr>
              <a:t> October 2022)</a:t>
            </a:r>
          </a:p>
          <a:p>
            <a:pPr>
              <a:buClr>
                <a:schemeClr val="bg1"/>
              </a:buClr>
            </a:pPr>
            <a:r>
              <a:rPr lang="en-GB" dirty="0">
                <a:solidFill>
                  <a:schemeClr val="bg1"/>
                </a:solidFill>
              </a:rPr>
              <a:t>National Institute for Health and Care Excellence (2021) causes of Dementia Available at: </a:t>
            </a:r>
            <a:r>
              <a:rPr lang="en-GB" dirty="0">
                <a:solidFill>
                  <a:schemeClr val="bg1"/>
                </a:solidFill>
                <a:hlinkClick r:id="rId3">
                  <a:extLst>
                    <a:ext uri="{A12FA001-AC4F-418D-AE19-62706E023703}">
                      <ahyp:hlinkClr xmlns:ahyp="http://schemas.microsoft.com/office/drawing/2018/hyperlinkcolor" val="tx"/>
                    </a:ext>
                  </a:extLst>
                </a:hlinkClick>
              </a:rPr>
              <a:t>https://cks.nice.org.uk/topics/dementia/background-information/causes/</a:t>
            </a:r>
            <a:r>
              <a:rPr lang="en-GB" dirty="0">
                <a:solidFill>
                  <a:schemeClr val="bg1"/>
                </a:solidFill>
              </a:rPr>
              <a:t> (Accessed date 20th October 2022)</a:t>
            </a:r>
          </a:p>
          <a:p>
            <a:pPr>
              <a:buClr>
                <a:schemeClr val="bg1"/>
              </a:buClr>
            </a:pPr>
            <a:r>
              <a:rPr lang="en-GB" dirty="0">
                <a:solidFill>
                  <a:schemeClr val="bg1"/>
                </a:solidFill>
              </a:rPr>
              <a:t>National Institute for Health and Care Excellence (2021) Risk factors of dementia  Ava</a:t>
            </a:r>
            <a:r>
              <a:rPr lang="en-GB" dirty="0">
                <a:solidFill>
                  <a:schemeClr val="bg1"/>
                </a:solidFill>
                <a:hlinkClick r:id="rId2">
                  <a:extLst>
                    <a:ext uri="{A12FA001-AC4F-418D-AE19-62706E023703}">
                      <ahyp:hlinkClr xmlns:ahyp="http://schemas.microsoft.com/office/drawing/2018/hyperlinkcolor" val="tx"/>
                    </a:ext>
                  </a:extLst>
                </a:hlinkClick>
              </a:rPr>
              <a:t>i</a:t>
            </a:r>
            <a:r>
              <a:rPr lang="en-GB" dirty="0">
                <a:solidFill>
                  <a:schemeClr val="bg1"/>
                </a:solidFill>
              </a:rPr>
              <a:t>lable at</a:t>
            </a:r>
            <a:r>
              <a:rPr lang="en-GB" dirty="0">
                <a:solidFill>
                  <a:srgbClr val="0080FF"/>
                </a:solidFill>
              </a:rPr>
              <a:t> </a:t>
            </a:r>
            <a:r>
              <a:rPr lang="en-GB" dirty="0">
                <a:solidFill>
                  <a:schemeClr val="bg1"/>
                </a:solidFill>
                <a:hlinkClick r:id="rId4">
                  <a:extLst>
                    <a:ext uri="{A12FA001-AC4F-418D-AE19-62706E023703}">
                      <ahyp:hlinkClr xmlns:ahyp="http://schemas.microsoft.com/office/drawing/2018/hyperlinkcolor" val="tx"/>
                    </a:ext>
                  </a:extLst>
                </a:hlinkClick>
              </a:rPr>
              <a:t>https://cks.nice.org.uk/topics/dementia/background-information/risk-factors/</a:t>
            </a:r>
            <a:r>
              <a:rPr lang="en-GB" dirty="0">
                <a:solidFill>
                  <a:schemeClr val="bg1"/>
                </a:solidFill>
              </a:rPr>
              <a:t> (Accessed date 20th October 2022)</a:t>
            </a:r>
          </a:p>
          <a:p>
            <a:pPr>
              <a:buClr>
                <a:schemeClr val="bg1"/>
              </a:buClr>
            </a:pPr>
            <a:endParaRPr lang="en-GB" dirty="0">
              <a:solidFill>
                <a:schemeClr val="bg1"/>
              </a:solidFill>
            </a:endParaRPr>
          </a:p>
          <a:p>
            <a:pPr>
              <a:buClr>
                <a:schemeClr val="bg1"/>
              </a:buClr>
            </a:pPr>
            <a:r>
              <a:rPr lang="en-GB" dirty="0">
                <a:solidFill>
                  <a:schemeClr val="bg1"/>
                </a:solidFill>
              </a:rPr>
              <a:t>National Institute for Health and Care Excellence (2021) Health Topics  Ava</a:t>
            </a:r>
            <a:r>
              <a:rPr lang="en-GB" dirty="0">
                <a:solidFill>
                  <a:schemeClr val="bg1"/>
                </a:solidFill>
                <a:hlinkClick r:id="rId2">
                  <a:extLst>
                    <a:ext uri="{A12FA001-AC4F-418D-AE19-62706E023703}">
                      <ahyp:hlinkClr xmlns:ahyp="http://schemas.microsoft.com/office/drawing/2018/hyperlinkcolor" val="tx"/>
                    </a:ext>
                  </a:extLst>
                </a:hlinkClick>
              </a:rPr>
              <a:t>i</a:t>
            </a:r>
            <a:r>
              <a:rPr lang="en-GB" dirty="0">
                <a:solidFill>
                  <a:schemeClr val="bg1"/>
                </a:solidFill>
              </a:rPr>
              <a:t>lable at</a:t>
            </a:r>
            <a:r>
              <a:rPr lang="en-GB" dirty="0">
                <a:solidFill>
                  <a:srgbClr val="0080FF"/>
                </a:solidFill>
              </a:rPr>
              <a:t> </a:t>
            </a:r>
            <a:r>
              <a:rPr lang="en-GB" dirty="0">
                <a:solidFill>
                  <a:schemeClr val="bg1"/>
                </a:solidFill>
                <a:hlinkClick r:id="rId5">
                  <a:extLst>
                    <a:ext uri="{A12FA001-AC4F-418D-AE19-62706E023703}">
                      <ahyp:hlinkClr xmlns:ahyp="http://schemas.microsoft.com/office/drawing/2018/hyperlinkcolor" val="tx"/>
                    </a:ext>
                  </a:extLst>
                </a:hlinkClick>
              </a:rPr>
              <a:t>https://cks.nice.org.uk/topics/</a:t>
            </a:r>
            <a:r>
              <a:rPr lang="en-GB" dirty="0">
                <a:solidFill>
                  <a:schemeClr val="bg1"/>
                </a:solidFill>
              </a:rPr>
              <a:t> (Accessed date 20th October 2022)</a:t>
            </a:r>
          </a:p>
          <a:p>
            <a:pPr>
              <a:buClr>
                <a:schemeClr val="bg1"/>
              </a:buClr>
            </a:pPr>
            <a:endParaRPr lang="en-GB" dirty="0">
              <a:solidFill>
                <a:schemeClr val="bg1"/>
              </a:solidFill>
            </a:endParaRPr>
          </a:p>
          <a:p>
            <a:pPr>
              <a:buClr>
                <a:schemeClr val="bg1"/>
              </a:buClr>
            </a:pPr>
            <a:r>
              <a:rPr lang="en-GB" dirty="0">
                <a:solidFill>
                  <a:schemeClr val="bg1"/>
                </a:solidFill>
              </a:rPr>
              <a:t>National Institute for Health and Care Excellence (2021) Differential Diagnosis. Ava</a:t>
            </a:r>
            <a:r>
              <a:rPr lang="en-GB" dirty="0">
                <a:solidFill>
                  <a:schemeClr val="bg1"/>
                </a:solidFill>
                <a:hlinkClick r:id="rId2">
                  <a:extLst>
                    <a:ext uri="{A12FA001-AC4F-418D-AE19-62706E023703}">
                      <ahyp:hlinkClr xmlns:ahyp="http://schemas.microsoft.com/office/drawing/2018/hyperlinkcolor" val="tx"/>
                    </a:ext>
                  </a:extLst>
                </a:hlinkClick>
              </a:rPr>
              <a:t>i</a:t>
            </a:r>
            <a:r>
              <a:rPr lang="en-GB" dirty="0">
                <a:solidFill>
                  <a:schemeClr val="bg1"/>
                </a:solidFill>
              </a:rPr>
              <a:t>lable at</a:t>
            </a:r>
            <a:r>
              <a:rPr lang="en-GB" dirty="0">
                <a:solidFill>
                  <a:srgbClr val="0080FF"/>
                </a:solidFill>
              </a:rPr>
              <a:t> </a:t>
            </a:r>
            <a:r>
              <a:rPr lang="en-GB" dirty="0">
                <a:solidFill>
                  <a:schemeClr val="bg1"/>
                </a:solidFill>
                <a:hlinkClick r:id="rId6">
                  <a:extLst>
                    <a:ext uri="{A12FA001-AC4F-418D-AE19-62706E023703}">
                      <ahyp:hlinkClr xmlns:ahyp="http://schemas.microsoft.com/office/drawing/2018/hyperlinkcolor" val="tx"/>
                    </a:ext>
                  </a:extLst>
                </a:hlinkClick>
              </a:rPr>
              <a:t>https://cks.nice.org.uk/topics/dementia/diagnosis/differential-diagnosis/</a:t>
            </a:r>
            <a:r>
              <a:rPr lang="en-GB" dirty="0">
                <a:solidFill>
                  <a:schemeClr val="bg1"/>
                </a:solidFill>
              </a:rPr>
              <a:t> (Accessed date 20th October 2022)</a:t>
            </a:r>
          </a:p>
          <a:p>
            <a:pPr>
              <a:buClr>
                <a:schemeClr val="bg1"/>
              </a:buClr>
            </a:pPr>
            <a:endParaRPr lang="en-GB" dirty="0">
              <a:solidFill>
                <a:schemeClr val="bg1"/>
              </a:solidFill>
            </a:endParaRPr>
          </a:p>
          <a:p>
            <a:pPr>
              <a:buClr>
                <a:schemeClr val="bg1"/>
              </a:buClr>
            </a:pPr>
            <a:endParaRPr lang="en-GB" dirty="0">
              <a:solidFill>
                <a:schemeClr val="bg1"/>
              </a:solidFill>
            </a:endParaRPr>
          </a:p>
          <a:p>
            <a:pPr>
              <a:buClr>
                <a:schemeClr val="bg1"/>
              </a:buClr>
            </a:pPr>
            <a:endParaRPr lang="en-GB" dirty="0">
              <a:solidFill>
                <a:schemeClr val="bg1"/>
              </a:solidFill>
            </a:endParaRPr>
          </a:p>
          <a:p>
            <a:pPr>
              <a:buClr>
                <a:schemeClr val="bg1"/>
              </a:buClr>
            </a:pPr>
            <a:endParaRPr lang="en-GB" dirty="0">
              <a:solidFill>
                <a:schemeClr val="bg1"/>
              </a:solidFill>
            </a:endParaRPr>
          </a:p>
        </p:txBody>
      </p:sp>
      <p:sp>
        <p:nvSpPr>
          <p:cNvPr id="3" name="Title 2">
            <a:extLst>
              <a:ext uri="{FF2B5EF4-FFF2-40B4-BE49-F238E27FC236}">
                <a16:creationId xmlns:a16="http://schemas.microsoft.com/office/drawing/2014/main" id="{BBC0BD59-E322-0C42-F0D0-8A7024AA5E80}"/>
              </a:ext>
            </a:extLst>
          </p:cNvPr>
          <p:cNvSpPr>
            <a:spLocks noGrp="1"/>
          </p:cNvSpPr>
          <p:nvPr>
            <p:ph type="title"/>
          </p:nvPr>
        </p:nvSpPr>
        <p:spPr/>
        <p:txBody>
          <a:bodyPr/>
          <a:lstStyle/>
          <a:p>
            <a:r>
              <a:rPr lang="en-GB" b="1" dirty="0"/>
              <a:t>Further Reading</a:t>
            </a:r>
          </a:p>
        </p:txBody>
      </p:sp>
    </p:spTree>
    <p:extLst>
      <p:ext uri="{BB962C8B-B14F-4D97-AF65-F5344CB8AC3E}">
        <p14:creationId xmlns:p14="http://schemas.microsoft.com/office/powerpoint/2010/main" val="222426105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mbership2">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ABA252-5FA5-462A-9464-F77497AFB7F3}">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C0EF55B8-371B-454E-B1A8-31C7D983D7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3280C5-5395-4F51-8F09-98FB6607BBA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4339</Words>
  <Application>Microsoft Office PowerPoint</Application>
  <PresentationFormat>On-screen Show (4:3)</PresentationFormat>
  <Paragraphs>418</Paragraphs>
  <Slides>62</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62</vt:i4>
      </vt:variant>
    </vt:vector>
  </HeadingPairs>
  <TitlesOfParts>
    <vt:vector size="70" baseType="lpstr">
      <vt:lpstr>ASLetteraTextWeb</vt:lpstr>
      <vt:lpstr>Inter</vt:lpstr>
      <vt:lpstr>Arial</vt:lpstr>
      <vt:lpstr>Calibri</vt:lpstr>
      <vt:lpstr>Candara</vt:lpstr>
      <vt:lpstr>Symbol</vt:lpstr>
      <vt:lpstr>Wingdings</vt:lpstr>
      <vt:lpstr>membership2</vt:lpstr>
      <vt:lpstr>Community Care and Management of Longer-term Conditions</vt:lpstr>
      <vt:lpstr>Learning outcomes</vt:lpstr>
      <vt:lpstr>Module Summary</vt:lpstr>
      <vt:lpstr>Learning objectives</vt:lpstr>
      <vt:lpstr>PowerPoint Presentation</vt:lpstr>
      <vt:lpstr>So, what is dementia..?</vt:lpstr>
      <vt:lpstr>Dementia  is ….</vt:lpstr>
      <vt:lpstr>Dementia is…..</vt:lpstr>
      <vt:lpstr>Dementia is the …. </vt:lpstr>
      <vt:lpstr>Activity</vt:lpstr>
      <vt:lpstr>What are the types of dementia..?</vt:lpstr>
      <vt:lpstr>Types of Dementia</vt:lpstr>
      <vt:lpstr>Activity</vt:lpstr>
      <vt:lpstr> Effect of dementia on our brain…</vt:lpstr>
      <vt:lpstr>What are the signs and symptoms..?</vt:lpstr>
      <vt:lpstr>Signs and symptoms</vt:lpstr>
      <vt:lpstr>How big is the problem..?</vt:lpstr>
      <vt:lpstr>Worldwide Estimate</vt:lpstr>
      <vt:lpstr>Activity</vt:lpstr>
      <vt:lpstr>National Estimate</vt:lpstr>
      <vt:lpstr> What are the risk factors..?</vt:lpstr>
      <vt:lpstr>Dementia development is….</vt:lpstr>
      <vt:lpstr>Who is at risk..?</vt:lpstr>
      <vt:lpstr>Well, we all are…</vt:lpstr>
      <vt:lpstr>Activity</vt:lpstr>
      <vt:lpstr>PowerPoint Presentation</vt:lpstr>
      <vt:lpstr>No</vt:lpstr>
      <vt:lpstr>What is the Prognosis of dementia..?</vt:lpstr>
      <vt:lpstr>Prognosis of Dementia</vt:lpstr>
      <vt:lpstr>Prognosis of Dementia</vt:lpstr>
      <vt:lpstr>Prognosis of Dementia</vt:lpstr>
      <vt:lpstr>Prognosis of Dementia</vt:lpstr>
      <vt:lpstr>Prognosis of Dementia</vt:lpstr>
      <vt:lpstr>PowerPoint Presentation</vt:lpstr>
      <vt:lpstr>Complications of Dementia</vt:lpstr>
      <vt:lpstr>Disability, Dependency, and Morbidity </vt:lpstr>
      <vt:lpstr>Behavioural and psychological symptoms of dementia </vt:lpstr>
      <vt:lpstr>Institutionalisation</vt:lpstr>
      <vt:lpstr>Financial stress</vt:lpstr>
      <vt:lpstr>PowerPoint Presentation</vt:lpstr>
      <vt:lpstr>Initial assessment</vt:lpstr>
      <vt:lpstr>Initial assessment</vt:lpstr>
      <vt:lpstr>Initial assessment</vt:lpstr>
      <vt:lpstr>Initial assessment</vt:lpstr>
      <vt:lpstr>Physical/Neurological examination</vt:lpstr>
      <vt:lpstr>Activity</vt:lpstr>
      <vt:lpstr>PowerPoint Presentation</vt:lpstr>
      <vt:lpstr>Managing a suspected Dementia case</vt:lpstr>
      <vt:lpstr>Managing a suspected Dementia case</vt:lpstr>
      <vt:lpstr>Managing a suspected Dementia case</vt:lpstr>
      <vt:lpstr>Specialist investigations for suspected dementia</vt:lpstr>
      <vt:lpstr>Expert management of Dementia</vt:lpstr>
      <vt:lpstr>Expert management of Dementia</vt:lpstr>
      <vt:lpstr>Activity</vt:lpstr>
      <vt:lpstr>PowerPoint Presentation</vt:lpstr>
      <vt:lpstr>Activity</vt:lpstr>
      <vt:lpstr>Yes…The ‘seven step’ for optimal cognitive function</vt:lpstr>
      <vt:lpstr>Activity</vt:lpstr>
      <vt:lpstr>What is good for your heart is….                  …ALSO good for your brain</vt:lpstr>
      <vt:lpstr>In summary: Activity</vt:lpstr>
      <vt:lpstr>References</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AND DEMENTIA</dc:title>
  <dc:creator>Bakre, Aishat T.</dc:creator>
  <cp:lastModifiedBy>Aishat Bakre</cp:lastModifiedBy>
  <cp:revision>22</cp:revision>
  <dcterms:created xsi:type="dcterms:W3CDTF">2019-10-17T09:52:38Z</dcterms:created>
  <dcterms:modified xsi:type="dcterms:W3CDTF">2026-01-25T12:09:18Z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