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59" r:id="rId3"/>
    <p:sldId id="260" r:id="rId4"/>
    <p:sldId id="261" r:id="rId5"/>
    <p:sldId id="262" r:id="rId6"/>
    <p:sldId id="264" r:id="rId7"/>
    <p:sldId id="284" r:id="rId8"/>
    <p:sldId id="285" r:id="rId9"/>
    <p:sldId id="266" r:id="rId10"/>
    <p:sldId id="286" r:id="rId11"/>
    <p:sldId id="287" r:id="rId12"/>
    <p:sldId id="288" r:id="rId13"/>
    <p:sldId id="289" r:id="rId14"/>
    <p:sldId id="290" r:id="rId15"/>
    <p:sldId id="294" r:id="rId16"/>
    <p:sldId id="291" r:id="rId17"/>
    <p:sldId id="292" r:id="rId18"/>
    <p:sldId id="295" r:id="rId19"/>
    <p:sldId id="293" r:id="rId20"/>
    <p:sldId id="307" r:id="rId21"/>
    <p:sldId id="276" r:id="rId22"/>
    <p:sldId id="308"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220"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BECC2-DCCD-43EA-A187-26125C19E849}" type="datetimeFigureOut">
              <a:rPr lang="en-GB" smtClean="0"/>
              <a:t>10/07/2022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EB362-4DAD-492C-8F17-2F59E9E4110B}" type="slidenum">
              <a:rPr lang="en-GB" smtClean="0"/>
              <a:t>‹#›</a:t>
            </a:fld>
            <a:endParaRPr lang="en-GB"/>
          </a:p>
        </p:txBody>
      </p:sp>
    </p:spTree>
    <p:extLst>
      <p:ext uri="{BB962C8B-B14F-4D97-AF65-F5344CB8AC3E}">
        <p14:creationId xmlns:p14="http://schemas.microsoft.com/office/powerpoint/2010/main" val="165096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8</a:t>
            </a:fld>
            <a:endParaRPr lang="en-GB"/>
          </a:p>
        </p:txBody>
      </p:sp>
    </p:spTree>
    <p:extLst>
      <p:ext uri="{BB962C8B-B14F-4D97-AF65-F5344CB8AC3E}">
        <p14:creationId xmlns:p14="http://schemas.microsoft.com/office/powerpoint/2010/main" val="2955304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10</a:t>
            </a:fld>
            <a:endParaRPr lang="en-GB"/>
          </a:p>
        </p:txBody>
      </p:sp>
    </p:spTree>
    <p:extLst>
      <p:ext uri="{BB962C8B-B14F-4D97-AF65-F5344CB8AC3E}">
        <p14:creationId xmlns:p14="http://schemas.microsoft.com/office/powerpoint/2010/main" val="723239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11</a:t>
            </a:fld>
            <a:endParaRPr lang="en-GB"/>
          </a:p>
        </p:txBody>
      </p:sp>
    </p:spTree>
    <p:extLst>
      <p:ext uri="{BB962C8B-B14F-4D97-AF65-F5344CB8AC3E}">
        <p14:creationId xmlns:p14="http://schemas.microsoft.com/office/powerpoint/2010/main" val="2609786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10/07/2022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10/07/2022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XmNh8rtCcBs-the" TargetMode="External"/><Relationship Id="rId2" Type="http://schemas.openxmlformats.org/officeDocument/2006/relationships/hyperlink" Target="https://youtu.be/XmNh8rtCcBs" TargetMode="External"/><Relationship Id="rId1" Type="http://schemas.openxmlformats.org/officeDocument/2006/relationships/slideLayout" Target="../slideLayouts/slideLayout2.xml"/><Relationship Id="rId4" Type="http://schemas.openxmlformats.org/officeDocument/2006/relationships/hyperlink" Target="https://youtu.be/G54x6Y-aJvE-Jessica&#8217;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623" y="1628801"/>
            <a:ext cx="10910657" cy="1470025"/>
          </a:xfrm>
        </p:spPr>
        <p:txBody>
          <a:bodyPr>
            <a:normAutofit fontScale="90000"/>
          </a:bodyPr>
          <a:lstStyle/>
          <a:p>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67746" y="4043260"/>
            <a:ext cx="10255470" cy="1200329"/>
          </a:xfrm>
          <a:prstGeom prst="rect">
            <a:avLst/>
          </a:prstGeom>
          <a:noFill/>
        </p:spPr>
        <p:txBody>
          <a:bodyPr wrap="square" rtlCol="0">
            <a:spAutoFit/>
          </a:bodyPr>
          <a:lstStyle/>
          <a:p>
            <a:pPr algn="ctr"/>
            <a:r>
              <a:rPr lang="en-GB" sz="3600" b="1" dirty="0">
                <a:solidFill>
                  <a:prstClr val="white"/>
                </a:solidFill>
                <a:latin typeface="Myriad Pro"/>
              </a:rPr>
              <a:t>WEEK 8 – Contextual Factors and their Impact on Health and Wellbeing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pPr marL="0" indent="0">
              <a:buNone/>
            </a:pPr>
            <a:endParaRPr lang="en-GB" b="0" i="0" dirty="0">
              <a:solidFill>
                <a:srgbClr val="000000"/>
              </a:solidFill>
              <a:effectLst/>
              <a:latin typeface="Times New Roman" panose="02020603050405020304" pitchFamily="18" charset="0"/>
            </a:endParaRPr>
          </a:p>
          <a:p>
            <a:r>
              <a:rPr lang="en-GB" dirty="0"/>
              <a:t>Discuss about the environment and social determinants of health</a:t>
            </a:r>
          </a:p>
          <a:p>
            <a:r>
              <a:rPr lang="en-GB" dirty="0"/>
              <a:t>Discuss the cultural aspects that have impact on health and wellbeing </a:t>
            </a:r>
          </a:p>
          <a:p>
            <a:r>
              <a:rPr lang="en-GB" dirty="0"/>
              <a:t>Reflect on the global political determinants of health equity </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Social determinants of health and wellbeing</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838200" y="1628775"/>
            <a:ext cx="9734550" cy="3888458"/>
          </a:xfrm>
        </p:spPr>
        <p:txBody>
          <a:bodyPr>
            <a:normAutofit/>
          </a:bodyPr>
          <a:lstStyle/>
          <a:p>
            <a:pPr algn="l"/>
            <a:r>
              <a:rPr lang="en-GB" sz="2100" dirty="0"/>
              <a:t>The social determinants of health (SDH) are the non-medical factors that influence health outcomes. </a:t>
            </a:r>
          </a:p>
          <a:p>
            <a:pPr algn="l"/>
            <a:r>
              <a:rPr lang="en-GB" sz="2100" dirty="0"/>
              <a:t>They are the conditions in which people are born, grow, work, live, and age, and the wider set of forces and systems shaping the conditions of daily life. </a:t>
            </a:r>
          </a:p>
          <a:p>
            <a:pPr algn="l"/>
            <a:r>
              <a:rPr lang="en-GB" sz="2100" dirty="0"/>
              <a:t>These forces and systems include economic policies and systems, development agendas, social norms, social policies and political systems.</a:t>
            </a:r>
          </a:p>
          <a:p>
            <a:pPr algn="l"/>
            <a:r>
              <a:rPr lang="en-GB" sz="2100" dirty="0"/>
              <a:t>The SDH have an important influence on health inequities - the unfair and avoidable differences in health status seen within and between countries.</a:t>
            </a:r>
          </a:p>
          <a:p>
            <a:pPr algn="l"/>
            <a:r>
              <a:rPr lang="en-GB" sz="2100" dirty="0"/>
              <a:t>In countries at all levels of income, health and illness follow a social gradient: the lower the socioeconomic position, the worse the health.</a:t>
            </a:r>
          </a:p>
          <a:p>
            <a:endParaRPr lang="en-GB" sz="2100" dirty="0"/>
          </a:p>
        </p:txBody>
      </p:sp>
    </p:spTree>
    <p:extLst>
      <p:ext uri="{BB962C8B-B14F-4D97-AF65-F5344CB8AC3E}">
        <p14:creationId xmlns:p14="http://schemas.microsoft.com/office/powerpoint/2010/main" val="1705163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a:xfrm>
            <a:off x="609600" y="274638"/>
            <a:ext cx="10972800" cy="684150"/>
          </a:xfrm>
        </p:spPr>
        <p:txBody>
          <a:bodyPr>
            <a:normAutofit fontScale="90000"/>
          </a:bodyPr>
          <a:lstStyle/>
          <a:p>
            <a:r>
              <a:rPr lang="en-GB" dirty="0"/>
              <a:t>Social determinants of health and wellbeing</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1104900" y="1552574"/>
            <a:ext cx="9667875" cy="4111193"/>
          </a:xfrm>
        </p:spPr>
        <p:txBody>
          <a:bodyPr>
            <a:normAutofit fontScale="70000" lnSpcReduction="20000"/>
          </a:bodyPr>
          <a:lstStyle/>
          <a:p>
            <a:pPr marL="0" indent="0" algn="l">
              <a:buNone/>
            </a:pPr>
            <a:r>
              <a:rPr lang="en-GB" dirty="0"/>
              <a:t>The following list provides examples of the social determinants of health, which can influence health equity in positive and negative ways:</a:t>
            </a:r>
          </a:p>
          <a:p>
            <a:pPr algn="l">
              <a:buFont typeface="Arial" panose="020B0604020202020204" pitchFamily="34" charset="0"/>
              <a:buChar char="•"/>
            </a:pPr>
            <a:r>
              <a:rPr lang="en-GB" dirty="0"/>
              <a:t>Income and social protection</a:t>
            </a:r>
          </a:p>
          <a:p>
            <a:pPr algn="l">
              <a:buFont typeface="Arial" panose="020B0604020202020204" pitchFamily="34" charset="0"/>
              <a:buChar char="•"/>
            </a:pPr>
            <a:r>
              <a:rPr lang="en-GB" dirty="0"/>
              <a:t>Education</a:t>
            </a:r>
          </a:p>
          <a:p>
            <a:pPr algn="l">
              <a:buFont typeface="Arial" panose="020B0604020202020204" pitchFamily="34" charset="0"/>
              <a:buChar char="•"/>
            </a:pPr>
            <a:r>
              <a:rPr lang="en-GB" dirty="0"/>
              <a:t>Unemployment and job insecurity</a:t>
            </a:r>
          </a:p>
          <a:p>
            <a:pPr algn="l">
              <a:buFont typeface="Arial" panose="020B0604020202020204" pitchFamily="34" charset="0"/>
              <a:buChar char="•"/>
            </a:pPr>
            <a:r>
              <a:rPr lang="en-GB" dirty="0"/>
              <a:t>Working life conditions</a:t>
            </a:r>
          </a:p>
          <a:p>
            <a:pPr algn="l">
              <a:buFont typeface="Arial" panose="020B0604020202020204" pitchFamily="34" charset="0"/>
              <a:buChar char="•"/>
            </a:pPr>
            <a:r>
              <a:rPr lang="en-GB" dirty="0"/>
              <a:t>Food insecurity</a:t>
            </a:r>
          </a:p>
          <a:p>
            <a:pPr algn="l">
              <a:buFont typeface="Arial" panose="020B0604020202020204" pitchFamily="34" charset="0"/>
              <a:buChar char="•"/>
            </a:pPr>
            <a:r>
              <a:rPr lang="en-GB" dirty="0"/>
              <a:t>Housing, basic amenities and the environment</a:t>
            </a:r>
          </a:p>
          <a:p>
            <a:pPr algn="l">
              <a:buFont typeface="Arial" panose="020B0604020202020204" pitchFamily="34" charset="0"/>
              <a:buChar char="•"/>
            </a:pPr>
            <a:r>
              <a:rPr lang="en-GB" dirty="0"/>
              <a:t>Early childhood development</a:t>
            </a:r>
          </a:p>
          <a:p>
            <a:pPr algn="l">
              <a:buFont typeface="Arial" panose="020B0604020202020204" pitchFamily="34" charset="0"/>
              <a:buChar char="•"/>
            </a:pPr>
            <a:r>
              <a:rPr lang="en-GB" dirty="0"/>
              <a:t>Social inclusion and non-discrimination</a:t>
            </a:r>
          </a:p>
          <a:p>
            <a:pPr algn="l">
              <a:buFont typeface="Arial" panose="020B0604020202020204" pitchFamily="34" charset="0"/>
              <a:buChar char="•"/>
            </a:pPr>
            <a:r>
              <a:rPr lang="en-GB" dirty="0"/>
              <a:t>Structural conflict</a:t>
            </a:r>
          </a:p>
          <a:p>
            <a:pPr algn="l">
              <a:buFont typeface="Arial" panose="020B0604020202020204" pitchFamily="34" charset="0"/>
              <a:buChar char="•"/>
            </a:pPr>
            <a:r>
              <a:rPr lang="en-GB" dirty="0"/>
              <a:t>Access to affordable health services of decent quality.</a:t>
            </a:r>
          </a:p>
          <a:p>
            <a:endParaRPr lang="en-GB" dirty="0"/>
          </a:p>
          <a:p>
            <a:endParaRPr lang="en-GB" dirty="0"/>
          </a:p>
        </p:txBody>
      </p:sp>
    </p:spTree>
    <p:extLst>
      <p:ext uri="{BB962C8B-B14F-4D97-AF65-F5344CB8AC3E}">
        <p14:creationId xmlns:p14="http://schemas.microsoft.com/office/powerpoint/2010/main" val="3320695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4E4E38-6D13-4297-AF4F-179BF98D8D72}"/>
              </a:ext>
            </a:extLst>
          </p:cNvPr>
          <p:cNvSpPr>
            <a:spLocks noGrp="1"/>
          </p:cNvSpPr>
          <p:nvPr>
            <p:ph type="title"/>
          </p:nvPr>
        </p:nvSpPr>
        <p:spPr>
          <a:xfrm>
            <a:off x="609600" y="274638"/>
            <a:ext cx="10972800" cy="1110279"/>
          </a:xfrm>
        </p:spPr>
        <p:txBody>
          <a:bodyPr>
            <a:normAutofit fontScale="90000"/>
          </a:bodyPr>
          <a:lstStyle/>
          <a:p>
            <a:r>
              <a:rPr lang="en-GB" dirty="0"/>
              <a:t>Global Actions on Social Determinants of Health</a:t>
            </a:r>
            <a:endParaRPr lang="en-US" dirty="0"/>
          </a:p>
        </p:txBody>
      </p:sp>
      <p:sp>
        <p:nvSpPr>
          <p:cNvPr id="3" name="Content Placeholder 2">
            <a:extLst>
              <a:ext uri="{FF2B5EF4-FFF2-40B4-BE49-F238E27FC236}">
                <a16:creationId xmlns:a16="http://schemas.microsoft.com/office/drawing/2014/main" id="{AFD96398-11F5-40DF-8856-C333469B876F}"/>
              </a:ext>
            </a:extLst>
          </p:cNvPr>
          <p:cNvSpPr>
            <a:spLocks noGrp="1"/>
          </p:cNvSpPr>
          <p:nvPr>
            <p:ph sz="half" idx="2"/>
          </p:nvPr>
        </p:nvSpPr>
        <p:spPr>
          <a:xfrm>
            <a:off x="923924" y="1857375"/>
            <a:ext cx="9744075" cy="3636616"/>
          </a:xfrm>
        </p:spPr>
        <p:txBody>
          <a:bodyPr>
            <a:normAutofit fontScale="85000" lnSpcReduction="10000"/>
          </a:bodyPr>
          <a:lstStyle/>
          <a:p>
            <a:r>
              <a:rPr lang="en-GB" sz="2700" dirty="0"/>
              <a:t>World Health Organization (WHO) has set up a commission called </a:t>
            </a:r>
            <a:r>
              <a:rPr lang="en-GB" sz="2700" b="1" i="1" dirty="0"/>
              <a:t>Commission on Social Determinants of Health (CSDH)</a:t>
            </a:r>
            <a:r>
              <a:rPr lang="en-GB" sz="2700" dirty="0"/>
              <a:t> to identify the impact of social determinants on health. </a:t>
            </a:r>
          </a:p>
          <a:p>
            <a:r>
              <a:rPr lang="en-GB" sz="2700" dirty="0"/>
              <a:t>CSDH really believe it to be possible to close the health gap by improving the conditions in which people are born, grow, live, work and age. </a:t>
            </a:r>
          </a:p>
          <a:p>
            <a:r>
              <a:rPr lang="en-GB" sz="2700" dirty="0"/>
              <a:t>These include ensuring: </a:t>
            </a:r>
          </a:p>
          <a:p>
            <a:r>
              <a:rPr lang="en-GB" sz="2700" i="1" dirty="0">
                <a:solidFill>
                  <a:schemeClr val="tx2">
                    <a:lumMod val="75000"/>
                  </a:schemeClr>
                </a:solidFill>
              </a:rPr>
              <a:t>equity for every child from the start</a:t>
            </a:r>
            <a:r>
              <a:rPr lang="en-GB" sz="2700" dirty="0"/>
              <a:t>, </a:t>
            </a:r>
          </a:p>
          <a:p>
            <a:r>
              <a:rPr lang="en-GB" sz="2700" i="1" dirty="0">
                <a:solidFill>
                  <a:schemeClr val="tx2">
                    <a:lumMod val="75000"/>
                  </a:schemeClr>
                </a:solidFill>
              </a:rPr>
              <a:t>healthier environments, fair employment and decent work</a:t>
            </a:r>
            <a:r>
              <a:rPr lang="en-GB" sz="2700" dirty="0"/>
              <a:t>, </a:t>
            </a:r>
          </a:p>
          <a:p>
            <a:r>
              <a:rPr lang="en-GB" sz="2700" i="1" dirty="0">
                <a:solidFill>
                  <a:schemeClr val="tx2">
                    <a:lumMod val="75000"/>
                  </a:schemeClr>
                </a:solidFill>
              </a:rPr>
              <a:t>social protection across the life course and universal health care </a:t>
            </a:r>
            <a:r>
              <a:rPr lang="en-GB" sz="2700" dirty="0"/>
              <a:t>(WHO) </a:t>
            </a:r>
          </a:p>
        </p:txBody>
      </p:sp>
    </p:spTree>
    <p:extLst>
      <p:ext uri="{BB962C8B-B14F-4D97-AF65-F5344CB8AC3E}">
        <p14:creationId xmlns:p14="http://schemas.microsoft.com/office/powerpoint/2010/main" val="709544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588885" y="141473"/>
            <a:ext cx="10972800" cy="746294"/>
          </a:xfrm>
        </p:spPr>
        <p:txBody>
          <a:bodyPr>
            <a:normAutofit fontScale="90000"/>
          </a:bodyPr>
          <a:lstStyle/>
          <a:p>
            <a:r>
              <a:rPr lang="en-GB" dirty="0"/>
              <a:t>Global Actions on Social Determinants of Health</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1066800" y="1657350"/>
            <a:ext cx="10020301" cy="3914775"/>
          </a:xfrm>
        </p:spPr>
        <p:txBody>
          <a:bodyPr>
            <a:normAutofit fontScale="77500" lnSpcReduction="20000"/>
          </a:bodyPr>
          <a:lstStyle/>
          <a:p>
            <a:r>
              <a:rPr lang="en-GB" dirty="0"/>
              <a:t>Several countries have explicitly taken on the </a:t>
            </a:r>
            <a:r>
              <a:rPr lang="en-GB" i="1" dirty="0"/>
              <a:t>social determinants of health agenda. </a:t>
            </a:r>
          </a:p>
          <a:p>
            <a:r>
              <a:rPr lang="en-GB" i="1" dirty="0">
                <a:solidFill>
                  <a:srgbClr val="7030A0"/>
                </a:solidFill>
              </a:rPr>
              <a:t>Brazil, Denmark, England, Norway, Scotland and Slovenia </a:t>
            </a:r>
            <a:r>
              <a:rPr lang="en-GB" dirty="0"/>
              <a:t>are among many countries that have commissioned reviews and/or produced strategies for action on this subject. </a:t>
            </a:r>
          </a:p>
          <a:p>
            <a:r>
              <a:rPr lang="en-GB" dirty="0"/>
              <a:t>The </a:t>
            </a:r>
            <a:r>
              <a:rPr lang="en-GB" i="1" dirty="0">
                <a:solidFill>
                  <a:srgbClr val="7030A0"/>
                </a:solidFill>
              </a:rPr>
              <a:t>state of South Australia </a:t>
            </a:r>
            <a:r>
              <a:rPr lang="en-GB" dirty="0"/>
              <a:t>has made the </a:t>
            </a:r>
            <a:r>
              <a:rPr lang="en-GB" i="1" dirty="0">
                <a:solidFill>
                  <a:srgbClr val="7030A0"/>
                </a:solidFill>
              </a:rPr>
              <a:t>Health in All Policies approach </a:t>
            </a:r>
            <a:r>
              <a:rPr lang="en-GB" dirty="0"/>
              <a:t>a central plank of government action. </a:t>
            </a:r>
          </a:p>
          <a:p>
            <a:r>
              <a:rPr lang="en-GB" i="1" dirty="0">
                <a:solidFill>
                  <a:srgbClr val="7030A0"/>
                </a:solidFill>
              </a:rPr>
              <a:t>India</a:t>
            </a:r>
            <a:r>
              <a:rPr lang="en-GB" dirty="0"/>
              <a:t>, while not explicitly addressing the social determinants of health has, nevertheless, pursued </a:t>
            </a:r>
            <a:r>
              <a:rPr lang="en-GB" i="1" dirty="0"/>
              <a:t>policy initiatives </a:t>
            </a:r>
            <a:r>
              <a:rPr lang="en-GB" dirty="0"/>
              <a:t>that will have important impact on health equity, these include: </a:t>
            </a:r>
          </a:p>
          <a:p>
            <a:r>
              <a:rPr lang="en-GB" dirty="0"/>
              <a:t>rural employment guarantees, </a:t>
            </a:r>
          </a:p>
          <a:p>
            <a:r>
              <a:rPr lang="en-GB" dirty="0"/>
              <a:t>food security, universal health care, social security for informal workers, education, housing and rights of tribal and forest dwellers</a:t>
            </a:r>
          </a:p>
        </p:txBody>
      </p:sp>
    </p:spTree>
    <p:extLst>
      <p:ext uri="{BB962C8B-B14F-4D97-AF65-F5344CB8AC3E}">
        <p14:creationId xmlns:p14="http://schemas.microsoft.com/office/powerpoint/2010/main" val="84599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52F4B-0530-4AC4-A5EB-BD3BF60010DA}"/>
              </a:ext>
            </a:extLst>
          </p:cNvPr>
          <p:cNvSpPr>
            <a:spLocks noGrp="1"/>
          </p:cNvSpPr>
          <p:nvPr>
            <p:ph type="title"/>
          </p:nvPr>
        </p:nvSpPr>
        <p:spPr>
          <a:xfrm>
            <a:off x="609600" y="274639"/>
            <a:ext cx="10972800" cy="701906"/>
          </a:xfrm>
        </p:spPr>
        <p:txBody>
          <a:bodyPr>
            <a:normAutofit fontScale="90000"/>
          </a:bodyPr>
          <a:lstStyle/>
          <a:p>
            <a:r>
              <a:rPr lang="en-GB" dirty="0"/>
              <a:t>England’s Actions on Social Determinants of Health</a:t>
            </a:r>
          </a:p>
        </p:txBody>
      </p:sp>
      <p:sp>
        <p:nvSpPr>
          <p:cNvPr id="3" name="Content Placeholder 2">
            <a:extLst>
              <a:ext uri="{FF2B5EF4-FFF2-40B4-BE49-F238E27FC236}">
                <a16:creationId xmlns:a16="http://schemas.microsoft.com/office/drawing/2014/main" id="{DB67639B-ED99-4E91-9DE1-B9A81D9974BA}"/>
              </a:ext>
            </a:extLst>
          </p:cNvPr>
          <p:cNvSpPr>
            <a:spLocks noGrp="1"/>
          </p:cNvSpPr>
          <p:nvPr>
            <p:ph sz="half" idx="1"/>
          </p:nvPr>
        </p:nvSpPr>
        <p:spPr>
          <a:xfrm>
            <a:off x="1057274" y="1771650"/>
            <a:ext cx="10172701" cy="3817591"/>
          </a:xfrm>
        </p:spPr>
        <p:txBody>
          <a:bodyPr>
            <a:normAutofit fontScale="77500" lnSpcReduction="20000"/>
          </a:bodyPr>
          <a:lstStyle/>
          <a:p>
            <a:pPr marL="0" indent="0">
              <a:buNone/>
            </a:pPr>
            <a:r>
              <a:rPr lang="en-GB" sz="2600" dirty="0"/>
              <a:t>The review of health inequalities in England, published as Fair society, healthy lives, adapted the CSDH recommendations into six domains: </a:t>
            </a:r>
          </a:p>
          <a:p>
            <a:r>
              <a:rPr lang="en-GB" sz="2600" dirty="0"/>
              <a:t>(i) give every child the best start in life, </a:t>
            </a:r>
          </a:p>
          <a:p>
            <a:r>
              <a:rPr lang="en-GB" sz="2600" dirty="0"/>
              <a:t>(ii) improve education and life-long learning, </a:t>
            </a:r>
          </a:p>
          <a:p>
            <a:r>
              <a:rPr lang="en-GB" sz="2600" dirty="0"/>
              <a:t>(iii) create fair employment and jobs, </a:t>
            </a:r>
          </a:p>
          <a:p>
            <a:r>
              <a:rPr lang="en-GB" sz="2600" dirty="0"/>
              <a:t>(iv) ensure a minimum income for a healthy standard of living, </a:t>
            </a:r>
          </a:p>
          <a:p>
            <a:r>
              <a:rPr lang="en-GB" sz="2600" dirty="0"/>
              <a:t>(v) build healthy and sustainable communities, and</a:t>
            </a:r>
          </a:p>
          <a:p>
            <a:r>
              <a:rPr lang="en-GB" sz="2600" dirty="0"/>
              <a:t>(vi) apply a social determinants' approach to prevention. </a:t>
            </a:r>
          </a:p>
          <a:p>
            <a:endParaRPr lang="en-GB" sz="2600" dirty="0"/>
          </a:p>
          <a:p>
            <a:r>
              <a:rPr lang="en-GB" sz="2600" dirty="0"/>
              <a:t>In the wake of this review there are encouraging signs of impact on policy and practice at national and local level in the United Kingdom of Great Britain and Northern Ireland.</a:t>
            </a:r>
          </a:p>
        </p:txBody>
      </p:sp>
    </p:spTree>
    <p:extLst>
      <p:ext uri="{BB962C8B-B14F-4D97-AF65-F5344CB8AC3E}">
        <p14:creationId xmlns:p14="http://schemas.microsoft.com/office/powerpoint/2010/main" val="3330780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39912-EE78-46A7-AB58-F0D0F8944A76}"/>
              </a:ext>
            </a:extLst>
          </p:cNvPr>
          <p:cNvSpPr>
            <a:spLocks noGrp="1"/>
          </p:cNvSpPr>
          <p:nvPr>
            <p:ph type="title"/>
          </p:nvPr>
        </p:nvSpPr>
        <p:spPr>
          <a:xfrm>
            <a:off x="221941" y="274638"/>
            <a:ext cx="11904955" cy="826193"/>
          </a:xfrm>
        </p:spPr>
        <p:txBody>
          <a:bodyPr>
            <a:normAutofit fontScale="90000"/>
          </a:bodyPr>
          <a:lstStyle/>
          <a:p>
            <a:r>
              <a:rPr lang="en-GB" sz="4000" dirty="0"/>
              <a:t>Frameworks to Address Social Determinants of Health</a:t>
            </a:r>
            <a:br>
              <a:rPr lang="en-GB" b="1" i="0" dirty="0">
                <a:solidFill>
                  <a:srgbClr val="000000"/>
                </a:solidFill>
                <a:effectLst/>
                <a:latin typeface="Georgia" panose="02040502050405020303" pitchFamily="18" charset="0"/>
              </a:rPr>
            </a:br>
            <a:endParaRPr lang="en-GB" dirty="0"/>
          </a:p>
        </p:txBody>
      </p:sp>
      <p:sp>
        <p:nvSpPr>
          <p:cNvPr id="3" name="Content Placeholder 2">
            <a:extLst>
              <a:ext uri="{FF2B5EF4-FFF2-40B4-BE49-F238E27FC236}">
                <a16:creationId xmlns:a16="http://schemas.microsoft.com/office/drawing/2014/main" id="{F4E37BBD-0DC8-499D-B0E7-D3BA5F765342}"/>
              </a:ext>
            </a:extLst>
          </p:cNvPr>
          <p:cNvSpPr>
            <a:spLocks noGrp="1"/>
          </p:cNvSpPr>
          <p:nvPr>
            <p:ph sz="half" idx="1"/>
          </p:nvPr>
        </p:nvSpPr>
        <p:spPr>
          <a:xfrm>
            <a:off x="1266825" y="1552575"/>
            <a:ext cx="9172576" cy="4004846"/>
          </a:xfrm>
        </p:spPr>
        <p:txBody>
          <a:bodyPr>
            <a:normAutofit fontScale="77500" lnSpcReduction="20000"/>
          </a:bodyPr>
          <a:lstStyle/>
          <a:p>
            <a:pPr marL="0" indent="0">
              <a:buNone/>
            </a:pPr>
            <a:r>
              <a:rPr lang="en-GB" b="1" i="1" dirty="0">
                <a:solidFill>
                  <a:srgbClr val="7030A0"/>
                </a:solidFill>
              </a:rPr>
              <a:t>WHO’s Conceptual Social Determinants of Health (SDOH) framework - </a:t>
            </a:r>
            <a:r>
              <a:rPr lang="en-GB" dirty="0"/>
              <a:t>This demonstrates how social, economic, and political factors such as income, education, occupation, gender, race, and ethnicity influence a person's socioeconomic position which, in turn, plays a role in determining health outcomes.</a:t>
            </a:r>
          </a:p>
          <a:p>
            <a:r>
              <a:rPr lang="en-GB" dirty="0"/>
              <a:t>These factors can influence a person's ability to lead a healthy life, </a:t>
            </a:r>
          </a:p>
          <a:p>
            <a:r>
              <a:rPr lang="en-GB" dirty="0"/>
              <a:t>In this framework, SDOH are categorized into two broad types that work together to impact health and well-being </a:t>
            </a:r>
          </a:p>
          <a:p>
            <a:r>
              <a:rPr lang="en-GB" dirty="0"/>
              <a:t>These determinants are structural determinants, which include socioeconomic status and community/societal context, and intermediary determinants, which include the living and working conditions of people.</a:t>
            </a:r>
          </a:p>
          <a:p>
            <a:endParaRPr lang="en-GB" dirty="0"/>
          </a:p>
        </p:txBody>
      </p:sp>
    </p:spTree>
    <p:extLst>
      <p:ext uri="{BB962C8B-B14F-4D97-AF65-F5344CB8AC3E}">
        <p14:creationId xmlns:p14="http://schemas.microsoft.com/office/powerpoint/2010/main" val="4208960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9027731-CB58-4B33-8B6D-F04B3CDAA187}"/>
              </a:ext>
            </a:extLst>
          </p:cNvPr>
          <p:cNvPicPr>
            <a:picLocks noChangeAspect="1"/>
          </p:cNvPicPr>
          <p:nvPr/>
        </p:nvPicPr>
        <p:blipFill>
          <a:blip r:embed="rId2"/>
          <a:stretch>
            <a:fillRect/>
          </a:stretch>
        </p:blipFill>
        <p:spPr>
          <a:xfrm>
            <a:off x="230818" y="1147444"/>
            <a:ext cx="11718525" cy="4563112"/>
          </a:xfrm>
          <a:prstGeom prst="rect">
            <a:avLst/>
          </a:prstGeom>
        </p:spPr>
      </p:pic>
      <p:sp>
        <p:nvSpPr>
          <p:cNvPr id="7" name="TextBox 6">
            <a:extLst>
              <a:ext uri="{FF2B5EF4-FFF2-40B4-BE49-F238E27FC236}">
                <a16:creationId xmlns:a16="http://schemas.microsoft.com/office/drawing/2014/main" id="{D3CDB88C-D901-4A18-AA92-4F82DB236667}"/>
              </a:ext>
            </a:extLst>
          </p:cNvPr>
          <p:cNvSpPr txBox="1"/>
          <p:nvPr/>
        </p:nvSpPr>
        <p:spPr>
          <a:xfrm>
            <a:off x="414976" y="104716"/>
            <a:ext cx="11151909" cy="707886"/>
          </a:xfrm>
          <a:prstGeom prst="rect">
            <a:avLst/>
          </a:prstGeom>
          <a:noFill/>
        </p:spPr>
        <p:txBody>
          <a:bodyPr wrap="square">
            <a:spAutoFit/>
          </a:bodyPr>
          <a:lstStyle/>
          <a:p>
            <a:pPr algn="ctr"/>
            <a:r>
              <a:rPr lang="en-GB" sz="4000" dirty="0">
                <a:latin typeface="+mj-lt"/>
              </a:rPr>
              <a:t>WHO’s Conceptual SDOH framework </a:t>
            </a:r>
          </a:p>
        </p:txBody>
      </p:sp>
    </p:spTree>
    <p:extLst>
      <p:ext uri="{BB962C8B-B14F-4D97-AF65-F5344CB8AC3E}">
        <p14:creationId xmlns:p14="http://schemas.microsoft.com/office/powerpoint/2010/main" val="384383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8C1B-9BBA-4687-BCAD-AA9D3F1AD1D5}"/>
              </a:ext>
            </a:extLst>
          </p:cNvPr>
          <p:cNvSpPr>
            <a:spLocks noGrp="1"/>
          </p:cNvSpPr>
          <p:nvPr>
            <p:ph type="title"/>
          </p:nvPr>
        </p:nvSpPr>
        <p:spPr>
          <a:xfrm>
            <a:off x="381740" y="274638"/>
            <a:ext cx="11200660" cy="906092"/>
          </a:xfrm>
        </p:spPr>
        <p:txBody>
          <a:bodyPr>
            <a:noAutofit/>
          </a:bodyPr>
          <a:lstStyle/>
          <a:p>
            <a:r>
              <a:rPr lang="en-GB" sz="4000" dirty="0"/>
              <a:t>Frameworks to Address Social Determinants of Health</a:t>
            </a:r>
          </a:p>
        </p:txBody>
      </p:sp>
      <p:sp>
        <p:nvSpPr>
          <p:cNvPr id="3" name="Content Placeholder 2">
            <a:extLst>
              <a:ext uri="{FF2B5EF4-FFF2-40B4-BE49-F238E27FC236}">
                <a16:creationId xmlns:a16="http://schemas.microsoft.com/office/drawing/2014/main" id="{B821BA51-1AC0-405A-B29B-9AE404229E46}"/>
              </a:ext>
            </a:extLst>
          </p:cNvPr>
          <p:cNvSpPr>
            <a:spLocks noGrp="1"/>
          </p:cNvSpPr>
          <p:nvPr>
            <p:ph sz="half" idx="1"/>
          </p:nvPr>
        </p:nvSpPr>
        <p:spPr>
          <a:xfrm>
            <a:off x="884502" y="2019299"/>
            <a:ext cx="10021624" cy="3569941"/>
          </a:xfrm>
        </p:spPr>
        <p:txBody>
          <a:bodyPr>
            <a:normAutofit fontScale="92500" lnSpcReduction="10000"/>
          </a:bodyPr>
          <a:lstStyle/>
          <a:p>
            <a:r>
              <a:rPr lang="en-GB" sz="2600" b="1" i="1" dirty="0">
                <a:solidFill>
                  <a:srgbClr val="7030A0"/>
                </a:solidFill>
              </a:rPr>
              <a:t>Ecological Model of SDOH- </a:t>
            </a:r>
            <a:r>
              <a:rPr lang="en-GB" sz="2600" dirty="0"/>
              <a:t>this model acknowledge the interaction of several levels of individual, interpersonal, institutional, policy, and structural factors that affect health and well-being. </a:t>
            </a:r>
          </a:p>
          <a:p>
            <a:r>
              <a:rPr lang="en-GB" sz="2600" dirty="0"/>
              <a:t>One rural adaptation of an ecological mode in an African American community categorizes SDOH into five areas: </a:t>
            </a:r>
          </a:p>
          <a:p>
            <a:r>
              <a:rPr lang="en-GB" sz="2600" dirty="0"/>
              <a:t>Individual traits and behaviours, </a:t>
            </a:r>
          </a:p>
          <a:p>
            <a:r>
              <a:rPr lang="en-GB" sz="2600" dirty="0"/>
              <a:t>Relationships and social support, built environment, </a:t>
            </a:r>
          </a:p>
          <a:p>
            <a:r>
              <a:rPr lang="en-GB" sz="2600" dirty="0"/>
              <a:t>Laws and policies,</a:t>
            </a:r>
          </a:p>
          <a:p>
            <a:r>
              <a:rPr lang="en-GB" sz="2600" dirty="0"/>
              <a:t>Superstructural social issues such as racism and sexism.</a:t>
            </a:r>
          </a:p>
          <a:p>
            <a:endParaRPr lang="en-GB" dirty="0"/>
          </a:p>
        </p:txBody>
      </p:sp>
    </p:spTree>
    <p:extLst>
      <p:ext uri="{BB962C8B-B14F-4D97-AF65-F5344CB8AC3E}">
        <p14:creationId xmlns:p14="http://schemas.microsoft.com/office/powerpoint/2010/main" val="1962512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73F1-B5AF-4D38-BA95-06CE68173095}"/>
              </a:ext>
            </a:extLst>
          </p:cNvPr>
          <p:cNvSpPr>
            <a:spLocks noGrp="1"/>
          </p:cNvSpPr>
          <p:nvPr>
            <p:ph type="title"/>
          </p:nvPr>
        </p:nvSpPr>
        <p:spPr/>
        <p:txBody>
          <a:bodyPr>
            <a:normAutofit fontScale="90000"/>
          </a:bodyPr>
          <a:lstStyle/>
          <a:p>
            <a:r>
              <a:rPr lang="en-GB" sz="4400" dirty="0"/>
              <a:t>Frameworks to Address Social Determinants of Health</a:t>
            </a:r>
            <a:endParaRPr lang="en-GB" dirty="0"/>
          </a:p>
        </p:txBody>
      </p:sp>
      <p:sp>
        <p:nvSpPr>
          <p:cNvPr id="3" name="Content Placeholder 2">
            <a:extLst>
              <a:ext uri="{FF2B5EF4-FFF2-40B4-BE49-F238E27FC236}">
                <a16:creationId xmlns:a16="http://schemas.microsoft.com/office/drawing/2014/main" id="{8D5396D9-F7E3-42F6-A13D-6F561FD8B90B}"/>
              </a:ext>
            </a:extLst>
          </p:cNvPr>
          <p:cNvSpPr>
            <a:spLocks noGrp="1"/>
          </p:cNvSpPr>
          <p:nvPr>
            <p:ph sz="half" idx="1"/>
          </p:nvPr>
        </p:nvSpPr>
        <p:spPr>
          <a:xfrm>
            <a:off x="1133475" y="2047875"/>
            <a:ext cx="9620250" cy="3541366"/>
          </a:xfrm>
        </p:spPr>
        <p:txBody>
          <a:bodyPr>
            <a:normAutofit/>
          </a:bodyPr>
          <a:lstStyle/>
          <a:p>
            <a:pPr algn="l"/>
            <a:r>
              <a:rPr lang="en-GB" b="1" i="1" dirty="0">
                <a:solidFill>
                  <a:srgbClr val="7030A0"/>
                </a:solidFill>
                <a:effectLst/>
              </a:rPr>
              <a:t>Rural Community Health &amp; Well-Being Framework-</a:t>
            </a:r>
          </a:p>
          <a:p>
            <a:pPr algn="l"/>
            <a:r>
              <a:rPr lang="en-GB" sz="2600" dirty="0"/>
              <a:t>Canadian researchers from the Rural Development Institute have also developed a rural-specific framework to describe SDOH and factors that make up healthy communities.</a:t>
            </a:r>
          </a:p>
          <a:p>
            <a:pPr algn="l"/>
            <a:r>
              <a:rPr lang="en-GB" sz="2600" dirty="0"/>
              <a:t>This framework identifies social, economic and environmental factors as key drivers of health in rural communities but adds ten additional categories that rural residents have highlighted as important factors in determining health and well-being. </a:t>
            </a:r>
          </a:p>
        </p:txBody>
      </p:sp>
    </p:spTree>
    <p:extLst>
      <p:ext uri="{BB962C8B-B14F-4D97-AF65-F5344CB8AC3E}">
        <p14:creationId xmlns:p14="http://schemas.microsoft.com/office/powerpoint/2010/main" val="1033644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79CE-ED93-4553-8298-AE9E6923A70E}"/>
              </a:ext>
            </a:extLst>
          </p:cNvPr>
          <p:cNvSpPr>
            <a:spLocks noGrp="1"/>
          </p:cNvSpPr>
          <p:nvPr>
            <p:ph type="title"/>
          </p:nvPr>
        </p:nvSpPr>
        <p:spPr>
          <a:xfrm>
            <a:off x="405353" y="274638"/>
            <a:ext cx="11177047" cy="849624"/>
          </a:xfrm>
        </p:spPr>
        <p:txBody>
          <a:bodyPr>
            <a:normAutofit fontScale="90000"/>
          </a:bodyPr>
          <a:lstStyle/>
          <a:p>
            <a:r>
              <a:rPr lang="en-GB" sz="4400" dirty="0"/>
              <a:t>Frameworks to Address Social Determinants of Health</a:t>
            </a:r>
            <a:endParaRPr lang="en-GB" dirty="0"/>
          </a:p>
        </p:txBody>
      </p:sp>
      <p:sp>
        <p:nvSpPr>
          <p:cNvPr id="3" name="Content Placeholder 2">
            <a:extLst>
              <a:ext uri="{FF2B5EF4-FFF2-40B4-BE49-F238E27FC236}">
                <a16:creationId xmlns:a16="http://schemas.microsoft.com/office/drawing/2014/main" id="{A57880B5-48DC-4DC6-AA11-C1DE53EC7E86}"/>
              </a:ext>
            </a:extLst>
          </p:cNvPr>
          <p:cNvSpPr>
            <a:spLocks noGrp="1"/>
          </p:cNvSpPr>
          <p:nvPr>
            <p:ph sz="half" idx="1"/>
          </p:nvPr>
        </p:nvSpPr>
        <p:spPr>
          <a:xfrm>
            <a:off x="609599" y="1609725"/>
            <a:ext cx="10972799" cy="3979516"/>
          </a:xfrm>
        </p:spPr>
        <p:txBody>
          <a:bodyPr>
            <a:normAutofit fontScale="55000" lnSpcReduction="20000"/>
          </a:bodyPr>
          <a:lstStyle/>
          <a:p>
            <a:pPr algn="l"/>
            <a:r>
              <a:rPr lang="en-GB" sz="4200" dirty="0"/>
              <a:t>These </a:t>
            </a:r>
            <a:r>
              <a:rPr lang="en-GB" sz="4200" b="1" i="1" dirty="0"/>
              <a:t>additional categories</a:t>
            </a:r>
            <a:r>
              <a:rPr lang="en-GB" sz="4200" dirty="0"/>
              <a:t> include:</a:t>
            </a:r>
          </a:p>
          <a:p>
            <a:pPr marL="742950" indent="-742950" algn="l">
              <a:buFont typeface="+mj-lt"/>
              <a:buAutoNum type="arabicPeriod"/>
            </a:pPr>
            <a:r>
              <a:rPr lang="en-GB" sz="4200" dirty="0"/>
              <a:t>Health</a:t>
            </a:r>
          </a:p>
          <a:p>
            <a:pPr marL="742950" indent="-742950" algn="l">
              <a:buFont typeface="+mj-lt"/>
              <a:buAutoNum type="arabicPeriod"/>
            </a:pPr>
            <a:r>
              <a:rPr lang="en-GB" sz="4200" dirty="0"/>
              <a:t>Safety and security</a:t>
            </a:r>
          </a:p>
          <a:p>
            <a:pPr marL="742950" indent="-742950" algn="l">
              <a:buFont typeface="+mj-lt"/>
              <a:buAutoNum type="arabicPeriod"/>
            </a:pPr>
            <a:r>
              <a:rPr lang="en-GB" sz="4200" dirty="0"/>
              <a:t>Economics</a:t>
            </a:r>
          </a:p>
          <a:p>
            <a:pPr marL="742950" indent="-742950" algn="l">
              <a:buFont typeface="+mj-lt"/>
              <a:buAutoNum type="arabicPeriod"/>
            </a:pPr>
            <a:r>
              <a:rPr lang="en-GB" sz="4200" dirty="0"/>
              <a:t>Education</a:t>
            </a:r>
          </a:p>
          <a:p>
            <a:pPr marL="742950" indent="-742950" algn="l">
              <a:buFont typeface="+mj-lt"/>
              <a:buAutoNum type="arabicPeriod"/>
            </a:pPr>
            <a:r>
              <a:rPr lang="en-GB" sz="4200" dirty="0"/>
              <a:t>Environment</a:t>
            </a:r>
          </a:p>
          <a:p>
            <a:pPr marL="742950" indent="-742950" algn="l">
              <a:buFont typeface="+mj-lt"/>
              <a:buAutoNum type="arabicPeriod"/>
            </a:pPr>
            <a:r>
              <a:rPr lang="en-GB" sz="4200" dirty="0"/>
              <a:t>Community infrastructure</a:t>
            </a:r>
          </a:p>
          <a:p>
            <a:pPr marL="742950" indent="-742950" algn="l">
              <a:buFont typeface="+mj-lt"/>
              <a:buAutoNum type="arabicPeriod"/>
            </a:pPr>
            <a:r>
              <a:rPr lang="en-GB" sz="4200" dirty="0"/>
              <a:t>Recreation/heritage and arts</a:t>
            </a:r>
          </a:p>
          <a:p>
            <a:pPr marL="742950" indent="-742950" algn="l">
              <a:buFont typeface="+mj-lt"/>
              <a:buAutoNum type="arabicPeriod"/>
            </a:pPr>
            <a:r>
              <a:rPr lang="en-GB" sz="4200" dirty="0"/>
              <a:t>Community processes</a:t>
            </a:r>
          </a:p>
          <a:p>
            <a:pPr marL="742950" indent="-742950" algn="l">
              <a:buFont typeface="+mj-lt"/>
              <a:buAutoNum type="arabicPeriod"/>
            </a:pPr>
            <a:r>
              <a:rPr lang="en-GB" sz="4200" dirty="0"/>
              <a:t>Social supports</a:t>
            </a:r>
          </a:p>
          <a:p>
            <a:pPr marL="742950" indent="-742950" algn="l">
              <a:buFont typeface="+mj-lt"/>
              <a:buAutoNum type="arabicPeriod"/>
            </a:pPr>
            <a:r>
              <a:rPr lang="en-GB" sz="4200" dirty="0"/>
              <a:t>Population</a:t>
            </a:r>
          </a:p>
          <a:p>
            <a:endParaRPr lang="en-GB" dirty="0"/>
          </a:p>
        </p:txBody>
      </p:sp>
    </p:spTree>
    <p:extLst>
      <p:ext uri="{BB962C8B-B14F-4D97-AF65-F5344CB8AC3E}">
        <p14:creationId xmlns:p14="http://schemas.microsoft.com/office/powerpoint/2010/main" val="1196457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76EAD-C2DA-4C34-9229-CD744E65B1B0}"/>
              </a:ext>
            </a:extLst>
          </p:cNvPr>
          <p:cNvSpPr>
            <a:spLocks noGrp="1"/>
          </p:cNvSpPr>
          <p:nvPr>
            <p:ph type="title"/>
          </p:nvPr>
        </p:nvSpPr>
        <p:spPr>
          <a:xfrm>
            <a:off x="254522" y="86101"/>
            <a:ext cx="11613823" cy="724603"/>
          </a:xfrm>
        </p:spPr>
        <p:txBody>
          <a:bodyPr>
            <a:normAutofit fontScale="90000"/>
          </a:bodyPr>
          <a:lstStyle/>
          <a:p>
            <a:r>
              <a:rPr lang="en-GB" dirty="0"/>
              <a:t>Environmental Determinants of Health</a:t>
            </a:r>
          </a:p>
        </p:txBody>
      </p:sp>
      <p:sp>
        <p:nvSpPr>
          <p:cNvPr id="3" name="Content Placeholder 2">
            <a:extLst>
              <a:ext uri="{FF2B5EF4-FFF2-40B4-BE49-F238E27FC236}">
                <a16:creationId xmlns:a16="http://schemas.microsoft.com/office/drawing/2014/main" id="{03F046E2-7B05-4C7F-9BF8-677AC1E56E45}"/>
              </a:ext>
            </a:extLst>
          </p:cNvPr>
          <p:cNvSpPr>
            <a:spLocks noGrp="1"/>
          </p:cNvSpPr>
          <p:nvPr>
            <p:ph idx="1"/>
          </p:nvPr>
        </p:nvSpPr>
        <p:spPr>
          <a:xfrm>
            <a:off x="1047750" y="1419225"/>
            <a:ext cx="9877425" cy="4086225"/>
          </a:xfrm>
        </p:spPr>
        <p:txBody>
          <a:bodyPr>
            <a:normAutofit fontScale="70000" lnSpcReduction="20000"/>
          </a:bodyPr>
          <a:lstStyle/>
          <a:p>
            <a:pPr algn="l"/>
            <a:r>
              <a:rPr lang="en-GB" sz="3400" dirty="0"/>
              <a:t>A healthy environment is vital to ensure healthy lives and promote well-being for all at all ages.</a:t>
            </a:r>
          </a:p>
          <a:p>
            <a:pPr algn="l"/>
            <a:r>
              <a:rPr lang="en-GB" sz="3400" dirty="0"/>
              <a:t>Environmental public health addresses global, regional, national, and local environmental factors that influence human health, including physical, chemical, and biological factors external to a person, and all related behaviours. Collectively, these conditions are referred to as environmental determinants of health (EDHs).</a:t>
            </a:r>
          </a:p>
          <a:p>
            <a:pPr algn="l"/>
            <a:r>
              <a:rPr lang="en-GB" sz="3400" dirty="0"/>
              <a:t>Threats to any one of the EDHs can have an adverse impact on health and well-being at the population level.</a:t>
            </a:r>
          </a:p>
          <a:p>
            <a:pPr algn="l"/>
            <a:r>
              <a:rPr lang="en-GB" sz="3400" dirty="0"/>
              <a:t>Addressing EDHs improves directly the health of populations. Indirectly, it also improves productivity and increases the enjoyment of consumption of goods and services unrelated to health.</a:t>
            </a:r>
          </a:p>
          <a:p>
            <a:endParaRPr lang="en-GB" dirty="0"/>
          </a:p>
        </p:txBody>
      </p:sp>
    </p:spTree>
    <p:extLst>
      <p:ext uri="{BB962C8B-B14F-4D97-AF65-F5344CB8AC3E}">
        <p14:creationId xmlns:p14="http://schemas.microsoft.com/office/powerpoint/2010/main" val="1572488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DC44-6E16-4804-A64E-A95EC14BE134}"/>
              </a:ext>
            </a:extLst>
          </p:cNvPr>
          <p:cNvSpPr>
            <a:spLocks noGrp="1"/>
          </p:cNvSpPr>
          <p:nvPr>
            <p:ph type="title"/>
          </p:nvPr>
        </p:nvSpPr>
        <p:spPr>
          <a:xfrm>
            <a:off x="490194" y="-339365"/>
            <a:ext cx="10828256" cy="1482365"/>
          </a:xfrm>
        </p:spPr>
        <p:txBody>
          <a:bodyPr>
            <a:normAutofit/>
          </a:bodyPr>
          <a:lstStyle/>
          <a:p>
            <a:r>
              <a:rPr lang="en-GB" sz="3600" dirty="0"/>
              <a:t>Environmental Determinants of Health</a:t>
            </a:r>
          </a:p>
        </p:txBody>
      </p:sp>
      <p:sp>
        <p:nvSpPr>
          <p:cNvPr id="3" name="Content Placeholder 2">
            <a:extLst>
              <a:ext uri="{FF2B5EF4-FFF2-40B4-BE49-F238E27FC236}">
                <a16:creationId xmlns:a16="http://schemas.microsoft.com/office/drawing/2014/main" id="{027BD131-D1FC-4E6D-92EE-D038C4BAB9CD}"/>
              </a:ext>
            </a:extLst>
          </p:cNvPr>
          <p:cNvSpPr>
            <a:spLocks noGrp="1"/>
          </p:cNvSpPr>
          <p:nvPr>
            <p:ph idx="1"/>
          </p:nvPr>
        </p:nvSpPr>
        <p:spPr>
          <a:xfrm>
            <a:off x="916069" y="1181100"/>
            <a:ext cx="10828255" cy="4673338"/>
          </a:xfrm>
        </p:spPr>
        <p:txBody>
          <a:bodyPr>
            <a:noAutofit/>
          </a:bodyPr>
          <a:lstStyle/>
          <a:p>
            <a:pPr algn="l">
              <a:buFont typeface="Arial" panose="020B0604020202020204" pitchFamily="34" charset="0"/>
              <a:buChar char="•"/>
            </a:pPr>
            <a:r>
              <a:rPr lang="en-GB" sz="2000" b="1" i="1" dirty="0">
                <a:solidFill>
                  <a:srgbClr val="7030A0"/>
                </a:solidFill>
              </a:rPr>
              <a:t>Key Facts on EDHs- </a:t>
            </a:r>
            <a:r>
              <a:rPr lang="en-GB" sz="2000" dirty="0"/>
              <a:t>Approximately 83 million people still do not have adequate sanitation systems of which 15.6 million people still practice open defecation and 28 million do not have access to improve sources of safe drinking water, resulting in about 30 thousand preventable deaths each year.</a:t>
            </a:r>
          </a:p>
          <a:p>
            <a:pPr algn="l">
              <a:buFont typeface="Arial" panose="020B0604020202020204" pitchFamily="34" charset="0"/>
              <a:buChar char="•"/>
            </a:pPr>
            <a:r>
              <a:rPr lang="en-GB" sz="2000" dirty="0"/>
              <a:t>Hazardous chemical risks, such as exposure to toxic pesticides, lead, and mercury tend to disproportionally impact children and pregnant women;</a:t>
            </a:r>
          </a:p>
          <a:p>
            <a:pPr algn="l">
              <a:buFont typeface="Arial" panose="020B0604020202020204" pitchFamily="34" charset="0"/>
              <a:buChar char="•"/>
            </a:pPr>
            <a:r>
              <a:rPr lang="en-GB" sz="2000" dirty="0"/>
              <a:t>Exposure to toxic chemicals can lead to chronic and often irreversible health conditions such as neurodevelopment problems, and congenital defects and diseases associated with endocrine disruption;</a:t>
            </a:r>
          </a:p>
          <a:p>
            <a:pPr algn="l">
              <a:buFont typeface="Arial" panose="020B0604020202020204" pitchFamily="34" charset="0"/>
              <a:buChar char="•"/>
            </a:pPr>
            <a:r>
              <a:rPr lang="en-GB" sz="2000" dirty="0"/>
              <a:t>Environmental changes such as climate change/extreme weather events have exacerbated food insecurity, air pollution, access to clean water, population migration and transmission patterns of vector-borne illnesses leading to increased respiratory, cardiovascular, and infectious disease; injuries; heat stress and mental health problems.</a:t>
            </a:r>
          </a:p>
          <a:p>
            <a:endParaRPr lang="en-GB" sz="2000" dirty="0"/>
          </a:p>
        </p:txBody>
      </p:sp>
    </p:spTree>
    <p:extLst>
      <p:ext uri="{BB962C8B-B14F-4D97-AF65-F5344CB8AC3E}">
        <p14:creationId xmlns:p14="http://schemas.microsoft.com/office/powerpoint/2010/main" val="2089137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2FD-DCAD-48BA-85B4-C4F5A7AD3186}"/>
              </a:ext>
            </a:extLst>
          </p:cNvPr>
          <p:cNvSpPr>
            <a:spLocks noGrp="1"/>
          </p:cNvSpPr>
          <p:nvPr>
            <p:ph type="title"/>
          </p:nvPr>
        </p:nvSpPr>
        <p:spPr>
          <a:xfrm>
            <a:off x="150829" y="274638"/>
            <a:ext cx="11736371" cy="771737"/>
          </a:xfrm>
        </p:spPr>
        <p:txBody>
          <a:bodyPr/>
          <a:lstStyle/>
          <a:p>
            <a:r>
              <a:rPr lang="en-GB" dirty="0"/>
              <a:t>Activity -1 – 30 minutes</a:t>
            </a:r>
          </a:p>
        </p:txBody>
      </p:sp>
      <p:sp>
        <p:nvSpPr>
          <p:cNvPr id="3" name="Content Placeholder 2">
            <a:extLst>
              <a:ext uri="{FF2B5EF4-FFF2-40B4-BE49-F238E27FC236}">
                <a16:creationId xmlns:a16="http://schemas.microsoft.com/office/drawing/2014/main" id="{5A1F2EA0-02A7-49DD-B6F3-E78C58F41552}"/>
              </a:ext>
            </a:extLst>
          </p:cNvPr>
          <p:cNvSpPr>
            <a:spLocks noGrp="1"/>
          </p:cNvSpPr>
          <p:nvPr>
            <p:ph idx="1"/>
          </p:nvPr>
        </p:nvSpPr>
        <p:spPr>
          <a:xfrm>
            <a:off x="609600" y="1187778"/>
            <a:ext cx="10972800" cy="4329456"/>
          </a:xfrm>
        </p:spPr>
        <p:txBody>
          <a:bodyPr>
            <a:normAutofit/>
          </a:bodyPr>
          <a:lstStyle/>
          <a:p>
            <a:pPr marL="0" indent="0">
              <a:buNone/>
            </a:pPr>
            <a:r>
              <a:rPr lang="en-GB" sz="2400" dirty="0">
                <a:hlinkClick r:id="rId2">
                  <a:extLst>
                    <a:ext uri="{A12FA001-AC4F-418D-AE19-62706E023703}">
                      <ahyp:hlinkClr xmlns:ahyp="http://schemas.microsoft.com/office/drawing/2018/hyperlinkcolor" val="tx"/>
                    </a:ext>
                  </a:extLst>
                </a:hlinkClick>
              </a:rPr>
              <a:t> </a:t>
            </a:r>
          </a:p>
          <a:p>
            <a:r>
              <a:rPr lang="en-GB" sz="2400" dirty="0">
                <a:hlinkClick r:id="rId3"/>
              </a:rPr>
              <a:t>https://youtu.be/XmNh8rtCcBs</a:t>
            </a:r>
            <a:r>
              <a:rPr lang="en-GB" sz="2400" dirty="0"/>
              <a:t> - the global political determinants of health equity </a:t>
            </a:r>
          </a:p>
          <a:p>
            <a:r>
              <a:rPr lang="en-GB" sz="2400" dirty="0">
                <a:hlinkClick r:id="rId4"/>
              </a:rPr>
              <a:t>https://youtu.be/G54x6Y-aJvE</a:t>
            </a:r>
            <a:r>
              <a:rPr lang="en-GB" sz="2400" dirty="0"/>
              <a:t> - Jessica’s Story</a:t>
            </a:r>
          </a:p>
          <a:p>
            <a:endParaRPr lang="en-GB" sz="2400" dirty="0"/>
          </a:p>
          <a:p>
            <a:r>
              <a:rPr lang="en-GB" sz="2400" dirty="0"/>
              <a:t>Watch these videos to identify the </a:t>
            </a:r>
            <a:r>
              <a:rPr lang="en-GB" sz="2400" b="1" i="1" dirty="0">
                <a:solidFill>
                  <a:srgbClr val="7030A0"/>
                </a:solidFill>
              </a:rPr>
              <a:t>political determinants of health</a:t>
            </a:r>
          </a:p>
          <a:p>
            <a:r>
              <a:rPr lang="en-GB" sz="2400" dirty="0"/>
              <a:t>Once you identify the political determinants, reflect how these are impacting the current healthcare conditions in the UK. </a:t>
            </a:r>
          </a:p>
          <a:p>
            <a:r>
              <a:rPr lang="en-GB" sz="2400" dirty="0"/>
              <a:t>Some papers to read are available on your Moodle page</a:t>
            </a:r>
          </a:p>
          <a:p>
            <a:r>
              <a:rPr lang="en-GB" sz="2400" dirty="0"/>
              <a:t>Share your reflections in class.</a:t>
            </a:r>
          </a:p>
        </p:txBody>
      </p:sp>
    </p:spTree>
    <p:extLst>
      <p:ext uri="{BB962C8B-B14F-4D97-AF65-F5344CB8AC3E}">
        <p14:creationId xmlns:p14="http://schemas.microsoft.com/office/powerpoint/2010/main" val="1082650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8147-23DD-418C-B436-FD916EDFD5A4}"/>
              </a:ext>
            </a:extLst>
          </p:cNvPr>
          <p:cNvSpPr>
            <a:spLocks noGrp="1"/>
          </p:cNvSpPr>
          <p:nvPr>
            <p:ph type="title"/>
          </p:nvPr>
        </p:nvSpPr>
        <p:spPr/>
        <p:txBody>
          <a:bodyPr>
            <a:normAutofit fontScale="90000"/>
          </a:bodyPr>
          <a:lstStyle/>
          <a:p>
            <a:r>
              <a:rPr lang="en-GB" sz="4000" dirty="0"/>
              <a:t>How Culture Influences Health</a:t>
            </a:r>
            <a:br>
              <a:rPr lang="en-GB" b="0" i="0" dirty="0">
                <a:solidFill>
                  <a:srgbClr val="B34215"/>
                </a:solidFill>
                <a:effectLst/>
                <a:latin typeface="Franklin Gothic Medium" panose="020B0603020102020204" pitchFamily="34" charset="0"/>
              </a:rPr>
            </a:br>
            <a:endParaRPr lang="en-GB" dirty="0"/>
          </a:p>
        </p:txBody>
      </p:sp>
      <p:sp>
        <p:nvSpPr>
          <p:cNvPr id="3" name="Content Placeholder 2">
            <a:extLst>
              <a:ext uri="{FF2B5EF4-FFF2-40B4-BE49-F238E27FC236}">
                <a16:creationId xmlns:a16="http://schemas.microsoft.com/office/drawing/2014/main" id="{4C5CDD9E-701C-441E-9A57-22426BD24DE4}"/>
              </a:ext>
            </a:extLst>
          </p:cNvPr>
          <p:cNvSpPr>
            <a:spLocks noGrp="1"/>
          </p:cNvSpPr>
          <p:nvPr>
            <p:ph idx="1"/>
          </p:nvPr>
        </p:nvSpPr>
        <p:spPr>
          <a:xfrm>
            <a:off x="723900" y="1046162"/>
            <a:ext cx="10858500" cy="4172457"/>
          </a:xfrm>
        </p:spPr>
        <p:txBody>
          <a:bodyPr>
            <a:noAutofit/>
          </a:bodyPr>
          <a:lstStyle/>
          <a:p>
            <a:pPr marL="0" indent="0" algn="l" rtl="0">
              <a:buNone/>
            </a:pPr>
            <a:r>
              <a:rPr lang="en-GB" sz="2000" b="1" i="1" dirty="0">
                <a:solidFill>
                  <a:srgbClr val="7030A0"/>
                </a:solidFill>
              </a:rPr>
              <a:t>                                                        What is culture?</a:t>
            </a:r>
          </a:p>
          <a:p>
            <a:pPr algn="l" rtl="0"/>
            <a:r>
              <a:rPr lang="en-GB" sz="2000" dirty="0"/>
              <a:t>Culture is the patterns of ideas, customs and behaviours shared by a particular people or society. These patterns identify members as part of a group and distinguish members from other groups. </a:t>
            </a:r>
          </a:p>
          <a:p>
            <a:pPr marL="0" indent="0" algn="l" rtl="0">
              <a:buNone/>
            </a:pPr>
            <a:r>
              <a:rPr lang="en-GB" sz="2000" dirty="0"/>
              <a:t>                  </a:t>
            </a:r>
            <a:r>
              <a:rPr lang="en-GB" sz="2000" b="1" i="1" dirty="0">
                <a:solidFill>
                  <a:srgbClr val="7030A0"/>
                </a:solidFill>
              </a:rPr>
              <a:t>Culture may include all or a subset of the following characteristics:-</a:t>
            </a:r>
          </a:p>
          <a:p>
            <a:pPr algn="l" rtl="0">
              <a:buFont typeface="Arial" panose="020B0604020202020204" pitchFamily="34" charset="0"/>
              <a:buChar char="•"/>
            </a:pPr>
            <a:r>
              <a:rPr lang="en-GB" sz="2000" dirty="0"/>
              <a:t>Ethnicity, language, religion and spiritual beliefs, gender, socio-economic class, age, sexual orientation, geographic origin, group history, education, upbringing and life experience</a:t>
            </a:r>
          </a:p>
          <a:p>
            <a:pPr marL="0" indent="0" algn="l" rtl="0">
              <a:buNone/>
            </a:pPr>
            <a:r>
              <a:rPr lang="en-GB" sz="2000" dirty="0"/>
              <a:t>                                                  </a:t>
            </a:r>
            <a:r>
              <a:rPr lang="en-GB" sz="2000" b="1" i="1" dirty="0">
                <a:solidFill>
                  <a:srgbClr val="7030A0"/>
                </a:solidFill>
              </a:rPr>
              <a:t>To summarise, culture is:</a:t>
            </a:r>
          </a:p>
          <a:p>
            <a:pPr algn="l" rtl="0">
              <a:buFont typeface="Arial" panose="020B0604020202020204" pitchFamily="34" charset="0"/>
              <a:buChar char="•"/>
            </a:pPr>
            <a:r>
              <a:rPr lang="en-GB" sz="2000" dirty="0"/>
              <a:t>dynamic and evolving,</a:t>
            </a:r>
          </a:p>
          <a:p>
            <a:pPr algn="l" rtl="0">
              <a:buFont typeface="Arial" panose="020B0604020202020204" pitchFamily="34" charset="0"/>
              <a:buChar char="•"/>
            </a:pPr>
            <a:r>
              <a:rPr lang="en-GB" sz="2000" dirty="0"/>
              <a:t>learned and passed on through generations,</a:t>
            </a:r>
          </a:p>
          <a:p>
            <a:pPr algn="l" rtl="0">
              <a:buFont typeface="Arial" panose="020B0604020202020204" pitchFamily="34" charset="0"/>
              <a:buChar char="•"/>
            </a:pPr>
            <a:r>
              <a:rPr lang="en-GB" sz="2000" dirty="0"/>
              <a:t>shared among those who agree on the way they name and understand reality,</a:t>
            </a:r>
          </a:p>
          <a:p>
            <a:pPr algn="l" rtl="0">
              <a:buFont typeface="Arial" panose="020B0604020202020204" pitchFamily="34" charset="0"/>
              <a:buChar char="•"/>
            </a:pPr>
            <a:r>
              <a:rPr lang="en-GB" sz="2000" dirty="0"/>
              <a:t>often identified ‘symbolically’, through language, dress, music and behaviours, and</a:t>
            </a:r>
          </a:p>
          <a:p>
            <a:pPr algn="l" rtl="0">
              <a:buFont typeface="Arial" panose="020B0604020202020204" pitchFamily="34" charset="0"/>
              <a:buChar char="•"/>
            </a:pPr>
            <a:r>
              <a:rPr lang="en-GB" sz="2000" dirty="0"/>
              <a:t>integrated into all aspects of an individual’s life.</a:t>
            </a:r>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b="0" i="0" dirty="0">
              <a:solidFill>
                <a:srgbClr val="333333"/>
              </a:solidFill>
              <a:effectLst/>
              <a:latin typeface="Open Sans" panose="020B0606030504020204" pitchFamily="34" charset="0"/>
            </a:endParaRPr>
          </a:p>
          <a:p>
            <a:pPr algn="l" rtl="0"/>
            <a:endParaRPr lang="en-GB" sz="2000" b="0" i="0" dirty="0">
              <a:solidFill>
                <a:srgbClr val="333333"/>
              </a:solidFill>
              <a:effectLst/>
              <a:latin typeface="inherit"/>
            </a:endParaRPr>
          </a:p>
          <a:p>
            <a:endParaRPr lang="en-GB" sz="2000" dirty="0"/>
          </a:p>
        </p:txBody>
      </p:sp>
    </p:spTree>
    <p:extLst>
      <p:ext uri="{BB962C8B-B14F-4D97-AF65-F5344CB8AC3E}">
        <p14:creationId xmlns:p14="http://schemas.microsoft.com/office/powerpoint/2010/main" val="1615488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F113-86D2-4820-BD37-17A0E377C1CB}"/>
              </a:ext>
            </a:extLst>
          </p:cNvPr>
          <p:cNvSpPr>
            <a:spLocks noGrp="1"/>
          </p:cNvSpPr>
          <p:nvPr>
            <p:ph type="title"/>
          </p:nvPr>
        </p:nvSpPr>
        <p:spPr>
          <a:xfrm>
            <a:off x="609600" y="-111861"/>
            <a:ext cx="10972800" cy="1143000"/>
          </a:xfrm>
        </p:spPr>
        <p:txBody>
          <a:bodyPr/>
          <a:lstStyle/>
          <a:p>
            <a:r>
              <a:rPr lang="en-GB" sz="4400" dirty="0"/>
              <a:t>How Culture Influences Health</a:t>
            </a:r>
            <a:endParaRPr lang="en-GB" dirty="0"/>
          </a:p>
        </p:txBody>
      </p:sp>
      <p:sp>
        <p:nvSpPr>
          <p:cNvPr id="3" name="Content Placeholder 2">
            <a:extLst>
              <a:ext uri="{FF2B5EF4-FFF2-40B4-BE49-F238E27FC236}">
                <a16:creationId xmlns:a16="http://schemas.microsoft.com/office/drawing/2014/main" id="{E7131B0E-34CE-4C11-A088-8E48719A8B42}"/>
              </a:ext>
            </a:extLst>
          </p:cNvPr>
          <p:cNvSpPr>
            <a:spLocks noGrp="1"/>
          </p:cNvSpPr>
          <p:nvPr>
            <p:ph idx="1"/>
          </p:nvPr>
        </p:nvSpPr>
        <p:spPr>
          <a:xfrm>
            <a:off x="1016720" y="1200149"/>
            <a:ext cx="10432330" cy="4076701"/>
          </a:xfrm>
        </p:spPr>
        <p:txBody>
          <a:bodyPr>
            <a:noAutofit/>
          </a:bodyPr>
          <a:lstStyle/>
          <a:p>
            <a:pPr algn="l" rtl="0"/>
            <a:r>
              <a:rPr lang="en-GB" sz="2400" b="1" i="1" dirty="0">
                <a:solidFill>
                  <a:srgbClr val="7030A0"/>
                </a:solidFill>
              </a:rPr>
              <a:t>Impact of Culture on Health-</a:t>
            </a:r>
            <a:r>
              <a:rPr lang="en-GB" sz="2400" dirty="0"/>
              <a:t>Health is a cultural concept because culture frames and shapes how we perceive the world and our experiences. Along with other determinants of health and disease, culture helps to define:- </a:t>
            </a:r>
          </a:p>
          <a:p>
            <a:pPr marL="0" indent="0" algn="l" rtl="0">
              <a:buNone/>
            </a:pPr>
            <a:endParaRPr lang="en-GB" sz="2400" dirty="0"/>
          </a:p>
          <a:p>
            <a:pPr algn="l" rtl="0">
              <a:buFont typeface="Arial" panose="020B0604020202020204" pitchFamily="34" charset="0"/>
              <a:buChar char="•"/>
            </a:pPr>
            <a:r>
              <a:rPr lang="en-GB" sz="2400" dirty="0"/>
              <a:t>How patients and health care providers view health and illness.</a:t>
            </a:r>
          </a:p>
          <a:p>
            <a:pPr algn="l" rtl="0">
              <a:buFont typeface="Arial" panose="020B0604020202020204" pitchFamily="34" charset="0"/>
              <a:buChar char="•"/>
            </a:pPr>
            <a:r>
              <a:rPr lang="en-GB" sz="2400" dirty="0"/>
              <a:t>What patients and health care providers believe about the causes of disease. </a:t>
            </a:r>
          </a:p>
          <a:p>
            <a:pPr algn="l" rtl="0">
              <a:buFont typeface="Arial" panose="020B0604020202020204" pitchFamily="34" charset="0"/>
              <a:buChar char="•"/>
            </a:pPr>
            <a:r>
              <a:rPr lang="en-GB" sz="2400" dirty="0"/>
              <a:t>Which diseases or conditions are stigmatized and why. In many cultures, depression is a common stigma and seeing a psychiatrist means a person is “crazy”.</a:t>
            </a:r>
          </a:p>
          <a:p>
            <a:endParaRPr lang="en-GB" sz="2400" dirty="0"/>
          </a:p>
        </p:txBody>
      </p:sp>
    </p:spTree>
    <p:extLst>
      <p:ext uri="{BB962C8B-B14F-4D97-AF65-F5344CB8AC3E}">
        <p14:creationId xmlns:p14="http://schemas.microsoft.com/office/powerpoint/2010/main" val="176848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F113-86D2-4820-BD37-17A0E377C1CB}"/>
              </a:ext>
            </a:extLst>
          </p:cNvPr>
          <p:cNvSpPr>
            <a:spLocks noGrp="1"/>
          </p:cNvSpPr>
          <p:nvPr>
            <p:ph type="title"/>
          </p:nvPr>
        </p:nvSpPr>
        <p:spPr>
          <a:xfrm>
            <a:off x="609600" y="-111861"/>
            <a:ext cx="10972800" cy="1143000"/>
          </a:xfrm>
        </p:spPr>
        <p:txBody>
          <a:bodyPr/>
          <a:lstStyle/>
          <a:p>
            <a:r>
              <a:rPr lang="en-GB" sz="4400" dirty="0"/>
              <a:t>How Culture Influences Health</a:t>
            </a:r>
            <a:endParaRPr lang="en-GB" dirty="0"/>
          </a:p>
        </p:txBody>
      </p:sp>
      <p:sp>
        <p:nvSpPr>
          <p:cNvPr id="3" name="Content Placeholder 2">
            <a:extLst>
              <a:ext uri="{FF2B5EF4-FFF2-40B4-BE49-F238E27FC236}">
                <a16:creationId xmlns:a16="http://schemas.microsoft.com/office/drawing/2014/main" id="{E7131B0E-34CE-4C11-A088-8E48719A8B42}"/>
              </a:ext>
            </a:extLst>
          </p:cNvPr>
          <p:cNvSpPr>
            <a:spLocks noGrp="1"/>
          </p:cNvSpPr>
          <p:nvPr>
            <p:ph idx="1"/>
          </p:nvPr>
        </p:nvSpPr>
        <p:spPr>
          <a:xfrm>
            <a:off x="1016720" y="1114424"/>
            <a:ext cx="10308505" cy="4076701"/>
          </a:xfrm>
        </p:spPr>
        <p:txBody>
          <a:bodyPr>
            <a:noAutofit/>
          </a:bodyPr>
          <a:lstStyle/>
          <a:p>
            <a:pPr marL="0" indent="0" algn="l" rtl="0">
              <a:buNone/>
            </a:pPr>
            <a:r>
              <a:rPr lang="en-GB" sz="2400" dirty="0"/>
              <a:t>Continued…</a:t>
            </a:r>
          </a:p>
          <a:p>
            <a:pPr marL="0" indent="0" algn="l" rtl="0">
              <a:buNone/>
            </a:pPr>
            <a:endParaRPr lang="en-GB" sz="2400" dirty="0"/>
          </a:p>
          <a:p>
            <a:pPr algn="l" rtl="0">
              <a:buFont typeface="Arial" panose="020B0604020202020204" pitchFamily="34" charset="0"/>
              <a:buChar char="•"/>
            </a:pPr>
            <a:r>
              <a:rPr lang="en-GB" sz="2400" dirty="0"/>
              <a:t>What types of health promotion activities are practiced, recommended or insured. In some cultures, being “strong” (or what Canadians would consider “overweight”) means having a store of energy against famine, and “strong” women are desirable and healthy.</a:t>
            </a:r>
          </a:p>
          <a:p>
            <a:pPr algn="l" rtl="0">
              <a:buFont typeface="Arial" panose="020B0604020202020204" pitchFamily="34" charset="0"/>
              <a:buChar char="•"/>
            </a:pPr>
            <a:endParaRPr lang="en-GB" sz="2400" dirty="0"/>
          </a:p>
          <a:p>
            <a:pPr algn="l" rtl="0">
              <a:buFont typeface="Arial" panose="020B0604020202020204" pitchFamily="34" charset="0"/>
              <a:buChar char="•"/>
            </a:pPr>
            <a:r>
              <a:rPr lang="en-GB" sz="2400" dirty="0"/>
              <a:t>How illness and pain are experienced and expressed. In some cultures, stoicism is the norm, even in the face of severe pain. In other cultures, people openly express moderately painful feelings. The degree to which pain should be investigated or treated may differ.</a:t>
            </a:r>
          </a:p>
          <a:p>
            <a:endParaRPr lang="en-GB" sz="2400" dirty="0"/>
          </a:p>
        </p:txBody>
      </p:sp>
    </p:spTree>
    <p:extLst>
      <p:ext uri="{BB962C8B-B14F-4D97-AF65-F5344CB8AC3E}">
        <p14:creationId xmlns:p14="http://schemas.microsoft.com/office/powerpoint/2010/main" val="1477607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4BAE-3DF5-4196-A444-91585C46C640}"/>
              </a:ext>
            </a:extLst>
          </p:cNvPr>
          <p:cNvSpPr>
            <a:spLocks noGrp="1"/>
          </p:cNvSpPr>
          <p:nvPr>
            <p:ph type="title"/>
          </p:nvPr>
        </p:nvSpPr>
        <p:spPr>
          <a:xfrm>
            <a:off x="235670" y="274638"/>
            <a:ext cx="11792932" cy="705750"/>
          </a:xfrm>
        </p:spPr>
        <p:txBody>
          <a:bodyPr>
            <a:normAutofit fontScale="90000"/>
          </a:bodyPr>
          <a:lstStyle/>
          <a:p>
            <a:r>
              <a:rPr lang="en-GB" sz="4400" dirty="0"/>
              <a:t>How Culture Influences Health</a:t>
            </a:r>
            <a:endParaRPr lang="en-GB" dirty="0"/>
          </a:p>
        </p:txBody>
      </p:sp>
      <p:sp>
        <p:nvSpPr>
          <p:cNvPr id="3" name="Content Placeholder 2">
            <a:extLst>
              <a:ext uri="{FF2B5EF4-FFF2-40B4-BE49-F238E27FC236}">
                <a16:creationId xmlns:a16="http://schemas.microsoft.com/office/drawing/2014/main" id="{D601D03C-E1CC-4CB6-A4F3-C61A53383778}"/>
              </a:ext>
            </a:extLst>
          </p:cNvPr>
          <p:cNvSpPr>
            <a:spLocks noGrp="1"/>
          </p:cNvSpPr>
          <p:nvPr>
            <p:ph idx="1"/>
          </p:nvPr>
        </p:nvSpPr>
        <p:spPr>
          <a:xfrm>
            <a:off x="952500" y="1300899"/>
            <a:ext cx="10115550" cy="4337901"/>
          </a:xfrm>
        </p:spPr>
        <p:txBody>
          <a:bodyPr>
            <a:normAutofit fontScale="62500" lnSpcReduction="20000"/>
          </a:bodyPr>
          <a:lstStyle/>
          <a:p>
            <a:pPr algn="l" rtl="0">
              <a:buFont typeface="Arial" panose="020B0604020202020204" pitchFamily="34" charset="0"/>
              <a:buChar char="•"/>
            </a:pPr>
            <a:r>
              <a:rPr lang="en-GB" sz="3300" dirty="0"/>
              <a:t>Where patients seek help, how they ask for help and, perhaps, when they make their first approach. Some cultures tend to consult allied health care providers first, saving a visit to the doctor for when a problem becomes severe.</a:t>
            </a:r>
          </a:p>
          <a:p>
            <a:pPr algn="l" rtl="0">
              <a:buFont typeface="Arial" panose="020B0604020202020204" pitchFamily="34" charset="0"/>
              <a:buChar char="•"/>
            </a:pPr>
            <a:r>
              <a:rPr lang="en-GB" sz="3300" dirty="0"/>
              <a:t>Patient interaction with health care providers. For example, not making direct eye contact is a sign of respect in many cultures, but a care provider may wonder if the same behaviour means her patient is depressed.</a:t>
            </a:r>
          </a:p>
          <a:p>
            <a:pPr algn="l" rtl="0">
              <a:buFont typeface="Arial" panose="020B0604020202020204" pitchFamily="34" charset="0"/>
              <a:buChar char="•"/>
            </a:pPr>
            <a:endParaRPr lang="en-GB" sz="3300" dirty="0"/>
          </a:p>
          <a:p>
            <a:pPr marL="0" indent="0" algn="l" rtl="0">
              <a:buNone/>
            </a:pPr>
            <a:r>
              <a:rPr lang="en-GB" sz="3300" dirty="0"/>
              <a:t>                              </a:t>
            </a:r>
            <a:r>
              <a:rPr lang="en-GB" sz="3300" b="1" i="1" dirty="0">
                <a:solidFill>
                  <a:srgbClr val="7030A0"/>
                </a:solidFill>
              </a:rPr>
              <a:t>Culture also affects health in other ways, such as:</a:t>
            </a:r>
          </a:p>
          <a:p>
            <a:pPr algn="l" rtl="0">
              <a:buFont typeface="Arial" panose="020B0604020202020204" pitchFamily="34" charset="0"/>
              <a:buChar char="•"/>
            </a:pPr>
            <a:r>
              <a:rPr lang="en-GB" sz="3300" dirty="0"/>
              <a:t>Acceptance of a diagnosis, including who should be told, when and how.</a:t>
            </a:r>
          </a:p>
          <a:p>
            <a:pPr algn="l" rtl="0">
              <a:buFont typeface="Arial" panose="020B0604020202020204" pitchFamily="34" charset="0"/>
              <a:buChar char="•"/>
            </a:pPr>
            <a:r>
              <a:rPr lang="en-GB" sz="3300" dirty="0"/>
              <a:t>Acceptance of preventive or health promotion measures (e.g., vaccines, prenatal care, birth control, screening tests, etc.).</a:t>
            </a:r>
          </a:p>
          <a:p>
            <a:pPr algn="l" rtl="0">
              <a:buFont typeface="Arial" panose="020B0604020202020204" pitchFamily="34" charset="0"/>
              <a:buChar char="•"/>
            </a:pPr>
            <a:r>
              <a:rPr lang="en-GB" sz="3300" dirty="0"/>
              <a:t>Perception of the amount of control individuals have in preventing and controlling disease.</a:t>
            </a:r>
          </a:p>
          <a:p>
            <a:pPr algn="l" rtl="0">
              <a:buFont typeface="Arial" panose="020B0604020202020204" pitchFamily="34" charset="0"/>
              <a:buChar char="•"/>
            </a:pPr>
            <a:r>
              <a:rPr lang="en-GB" sz="3300" dirty="0"/>
              <a:t>Perceptions of death, dying and who should be involved.</a:t>
            </a:r>
          </a:p>
          <a:p>
            <a:pPr algn="l" rtl="0">
              <a:buFont typeface="Arial" panose="020B0604020202020204" pitchFamily="34" charset="0"/>
              <a:buChar char="•"/>
            </a:pPr>
            <a:endParaRPr lang="en-GB" sz="3200" dirty="0"/>
          </a:p>
          <a:p>
            <a:pPr algn="l" rtl="0">
              <a:buFont typeface="Arial" panose="020B0604020202020204" pitchFamily="34" charset="0"/>
              <a:buChar char="•"/>
            </a:pPr>
            <a:endParaRPr lang="en-GB" sz="3200" dirty="0"/>
          </a:p>
          <a:p>
            <a:endParaRPr lang="en-GB" dirty="0"/>
          </a:p>
        </p:txBody>
      </p:sp>
    </p:spTree>
    <p:extLst>
      <p:ext uri="{BB962C8B-B14F-4D97-AF65-F5344CB8AC3E}">
        <p14:creationId xmlns:p14="http://schemas.microsoft.com/office/powerpoint/2010/main" val="4041897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F143E-4918-4710-898F-DCFB4E5F44E1}"/>
              </a:ext>
            </a:extLst>
          </p:cNvPr>
          <p:cNvSpPr>
            <a:spLocks noGrp="1"/>
          </p:cNvSpPr>
          <p:nvPr>
            <p:ph type="title"/>
          </p:nvPr>
        </p:nvSpPr>
        <p:spPr/>
        <p:txBody>
          <a:bodyPr/>
          <a:lstStyle/>
          <a:p>
            <a:r>
              <a:rPr lang="en-GB" dirty="0"/>
              <a:t>Activity – 2 – 30 minutes</a:t>
            </a:r>
            <a:endParaRPr lang="en-US" dirty="0"/>
          </a:p>
        </p:txBody>
      </p:sp>
      <p:sp>
        <p:nvSpPr>
          <p:cNvPr id="3" name="Content Placeholder 2">
            <a:extLst>
              <a:ext uri="{FF2B5EF4-FFF2-40B4-BE49-F238E27FC236}">
                <a16:creationId xmlns:a16="http://schemas.microsoft.com/office/drawing/2014/main" id="{D6795192-4C2A-4293-A76F-F7D85189C0C4}"/>
              </a:ext>
            </a:extLst>
          </p:cNvPr>
          <p:cNvSpPr>
            <a:spLocks noGrp="1"/>
          </p:cNvSpPr>
          <p:nvPr>
            <p:ph idx="1"/>
          </p:nvPr>
        </p:nvSpPr>
        <p:spPr/>
        <p:txBody>
          <a:bodyPr>
            <a:normAutofit lnSpcReduction="10000"/>
          </a:bodyPr>
          <a:lstStyle/>
          <a:p>
            <a:r>
              <a:rPr lang="en-GB" dirty="0"/>
              <a:t>In groups, discuss the role of individual in the maintenance of their health</a:t>
            </a:r>
          </a:p>
          <a:p>
            <a:r>
              <a:rPr lang="en-US" dirty="0"/>
              <a:t>Also discuss different models of behavior change to guide the development of strategies that foster self-protective action, reduce behaviors that increase health risk, and facilitate effective adaptation to and coping with illness. </a:t>
            </a:r>
          </a:p>
          <a:p>
            <a:r>
              <a:rPr lang="en-US" dirty="0"/>
              <a:t>One person from each group present the summary of their discussion</a:t>
            </a:r>
          </a:p>
        </p:txBody>
      </p:sp>
    </p:spTree>
    <p:extLst>
      <p:ext uri="{BB962C8B-B14F-4D97-AF65-F5344CB8AC3E}">
        <p14:creationId xmlns:p14="http://schemas.microsoft.com/office/powerpoint/2010/main" val="995181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1290637" y="1714500"/>
            <a:ext cx="9610725" cy="3707483"/>
          </a:xfrm>
        </p:spPr>
        <p:txBody>
          <a:bodyPr>
            <a:noAutofit/>
          </a:bodyPr>
          <a:lstStyle/>
          <a:p>
            <a:pPr algn="l"/>
            <a:r>
              <a:rPr lang="en-GB" sz="2400" dirty="0"/>
              <a:t>To summarise the determinants of health, include:</a:t>
            </a:r>
          </a:p>
          <a:p>
            <a:pPr marL="0" indent="0" algn="l">
              <a:buNone/>
            </a:pPr>
            <a:r>
              <a:rPr lang="en-GB" sz="2400" dirty="0"/>
              <a:t>-</a:t>
            </a:r>
            <a:r>
              <a:rPr lang="en-GB" sz="2400" i="1" dirty="0"/>
              <a:t>the social and economic environment,</a:t>
            </a:r>
          </a:p>
          <a:p>
            <a:pPr marL="0" indent="0" algn="l">
              <a:buNone/>
            </a:pPr>
            <a:r>
              <a:rPr lang="en-GB" sz="2400" i="1" dirty="0"/>
              <a:t>-the physical environment, and</a:t>
            </a:r>
          </a:p>
          <a:p>
            <a:pPr marL="0" indent="0" algn="l">
              <a:buNone/>
            </a:pPr>
            <a:r>
              <a:rPr lang="en-GB" sz="2400" i="1" dirty="0"/>
              <a:t>-the person’s individual characteristics and behaviours</a:t>
            </a:r>
            <a:r>
              <a:rPr lang="en-GB" sz="2400" dirty="0"/>
              <a:t>.</a:t>
            </a:r>
          </a:p>
          <a:p>
            <a:pPr algn="l"/>
            <a:r>
              <a:rPr lang="en-GB" sz="2400" dirty="0"/>
              <a:t>The context of people’s lives determine their health, and so blaming individuals for having poor health or crediting them for good health is not appropriate. </a:t>
            </a:r>
          </a:p>
          <a:p>
            <a:pPr algn="l"/>
            <a:r>
              <a:rPr lang="en-GB" sz="2400" dirty="0"/>
              <a:t>Individuals are unlikely to be able to directly control many of the determinants of health.</a:t>
            </a:r>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9579-2647-4AF5-DAF9-A9E208802428}"/>
              </a:ext>
            </a:extLst>
          </p:cNvPr>
          <p:cNvSpPr>
            <a:spLocks noGrp="1"/>
          </p:cNvSpPr>
          <p:nvPr>
            <p:ph type="title"/>
          </p:nvPr>
        </p:nvSpPr>
        <p:spPr>
          <a:xfrm>
            <a:off x="490331" y="2381734"/>
            <a:ext cx="10972800" cy="1143000"/>
          </a:xfrm>
        </p:spPr>
        <p:txBody>
          <a:bodyPr/>
          <a:lstStyle/>
          <a:p>
            <a:r>
              <a:rPr lang="en-GB" dirty="0"/>
              <a:t>Assignment Workshop -  45 minutes</a:t>
            </a:r>
            <a:endParaRPr lang="en-US" dirty="0"/>
          </a:p>
        </p:txBody>
      </p:sp>
    </p:spTree>
    <p:extLst>
      <p:ext uri="{BB962C8B-B14F-4D97-AF65-F5344CB8AC3E}">
        <p14:creationId xmlns:p14="http://schemas.microsoft.com/office/powerpoint/2010/main" val="3964558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609600" y="1343025"/>
            <a:ext cx="10810875" cy="4324350"/>
          </a:xfrm>
        </p:spPr>
        <p:txBody>
          <a:bodyPr>
            <a:normAutofit lnSpcReduction="10000"/>
          </a:bodyPr>
          <a:lstStyle/>
          <a:p>
            <a:pPr algn="l"/>
            <a:r>
              <a:rPr lang="en-US" sz="2000" dirty="0"/>
              <a:t>WHO. (2008) Closing the gap in a generation: health equity through action on the social determinants of health - Final report of the commission on social determinants of health. [online] Available at: &lt;https://www.who.int/publications/i/item/WHO-IER-CSDH-08.1&gt; [Accessed 14 November 2021].</a:t>
            </a:r>
            <a:endParaRPr lang="en-GB" sz="2000" dirty="0"/>
          </a:p>
          <a:p>
            <a:pPr algn="l"/>
            <a:endParaRPr lang="en-GB" sz="2000" dirty="0"/>
          </a:p>
          <a:p>
            <a:r>
              <a:rPr lang="en-US" sz="2000" dirty="0"/>
              <a:t>Gov UK. (2021) Chapter 6: social determinants of health. [online] Available at: &lt;https://www.gov.uk/government/publications/health-profile-for-england/chapter-6-social-determinants-of-health&gt; [Accessed 14 November 2021].</a:t>
            </a:r>
          </a:p>
          <a:p>
            <a:endParaRPr lang="en-US" sz="2000" dirty="0"/>
          </a:p>
          <a:p>
            <a:r>
              <a:rPr lang="en-US" sz="2000" dirty="0"/>
              <a:t>Palmer, R.C., </a:t>
            </a:r>
            <a:r>
              <a:rPr lang="en-US" sz="2000" dirty="0" err="1"/>
              <a:t>Ismond</a:t>
            </a:r>
            <a:r>
              <a:rPr lang="en-US" sz="2000" dirty="0"/>
              <a:t>, D., Rodriquez, E.J. and Kaufman, J.S., (2019) Social determinants of health: future directions for health disparities research.</a:t>
            </a:r>
          </a:p>
          <a:p>
            <a:endParaRPr lang="en-US" sz="2000" dirty="0"/>
          </a:p>
          <a:p>
            <a:r>
              <a:rPr lang="en-US" sz="2000" dirty="0"/>
              <a:t>Gibson, J.M</a:t>
            </a:r>
            <a:r>
              <a:rPr lang="en-US" sz="2000"/>
              <a:t>., (2018) </a:t>
            </a:r>
            <a:r>
              <a:rPr lang="en-US" sz="2000" dirty="0"/>
              <a:t>Environmental determinants of health. In Chronic Illness Care (pp. 451-467). Springer, Cham.</a:t>
            </a:r>
          </a:p>
          <a:p>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1652</TotalTime>
  <Words>2107</Words>
  <Application>Microsoft Office PowerPoint</Application>
  <PresentationFormat>Widescreen</PresentationFormat>
  <Paragraphs>155</Paragraphs>
  <Slides>23</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inherit</vt:lpstr>
      <vt:lpstr>Myriad Pro</vt:lpstr>
      <vt:lpstr>Arial</vt:lpstr>
      <vt:lpstr>Calibri</vt:lpstr>
      <vt:lpstr>Franklin Gothic Medium</vt:lpstr>
      <vt:lpstr>Georgia</vt:lpstr>
      <vt:lpstr>Open Sans</vt:lpstr>
      <vt:lpstr>Times New Roman</vt:lpstr>
      <vt:lpstr>20140311PresentationUWTSDTemplate</vt:lpstr>
      <vt:lpstr>Health, Wellbeing and Sustainable Development (BMHP6021)</vt:lpstr>
      <vt:lpstr>Lesson Objectives</vt:lpstr>
      <vt:lpstr>Social determinants of health and wellbeing</vt:lpstr>
      <vt:lpstr>Social determinants of health and wellbeing</vt:lpstr>
      <vt:lpstr>Global Actions on Social Determinants of Health</vt:lpstr>
      <vt:lpstr>Global Actions on Social Determinants of Health</vt:lpstr>
      <vt:lpstr>England’s Actions on Social Determinants of Health</vt:lpstr>
      <vt:lpstr>Frameworks to Address Social Determinants of Health </vt:lpstr>
      <vt:lpstr>PowerPoint Presentation</vt:lpstr>
      <vt:lpstr>Frameworks to Address Social Determinants of Health</vt:lpstr>
      <vt:lpstr>Frameworks to Address Social Determinants of Health</vt:lpstr>
      <vt:lpstr>Frameworks to Address Social Determinants of Health</vt:lpstr>
      <vt:lpstr>Environmental Determinants of Health</vt:lpstr>
      <vt:lpstr>Environmental Determinants of Health</vt:lpstr>
      <vt:lpstr>Activity -1 – 30 minutes</vt:lpstr>
      <vt:lpstr>How Culture Influences Health </vt:lpstr>
      <vt:lpstr>How Culture Influences Health</vt:lpstr>
      <vt:lpstr>How Culture Influences Health</vt:lpstr>
      <vt:lpstr>How Culture Influences Health</vt:lpstr>
      <vt:lpstr>Activity – 2 – 30 minutes</vt:lpstr>
      <vt:lpstr>Conclusion</vt:lpstr>
      <vt:lpstr>Assignment Workshop -  45 minutes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12</cp:revision>
  <dcterms:created xsi:type="dcterms:W3CDTF">2021-06-30T17:36:36Z</dcterms:created>
  <dcterms:modified xsi:type="dcterms:W3CDTF">2022-07-10T17:47:30Z</dcterms:modified>
</cp:coreProperties>
</file>