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6" r:id="rId2"/>
  </p:sldIdLst>
  <p:sldSz cx="15113000" cy="213741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3" d="100"/>
          <a:sy n="23" d="100"/>
        </p:scale>
        <p:origin x="2088"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s://pdfs.semanticscholar.org/c71f/c987829d59f4856c72d931b46b7ee3b4037a.pdf" TargetMode="External"/><Relationship Id="rId7" Type="http://schemas.openxmlformats.org/officeDocument/2006/relationships/image" Target="../media/image4.png"/><Relationship Id="rId2" Type="http://schemas.openxmlformats.org/officeDocument/2006/relationships/hyperlink" Target="https://www.statista.com/statistics/632210/nike-brand-value/?srsltid=AfmBOopZFVBAk0P-VPysLZrh3sU1OUC-wVmeUP8kgxbl4hJcozwwtYNP" TargetMode="Externa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CE1F42">
                <a:alpha val="100000"/>
              </a:srgbClr>
            </a:gs>
            <a:gs pos="100000">
              <a:srgbClr val="28147A">
                <a:alpha val="100000"/>
              </a:srgbClr>
            </a:gs>
          </a:gsLst>
          <a:lin ang="2700000"/>
        </a:gradFill>
        <a:effectLst/>
      </p:bgPr>
    </p:bg>
    <p:spTree>
      <p:nvGrpSpPr>
        <p:cNvPr id="1" name=""/>
        <p:cNvGrpSpPr/>
        <p:nvPr/>
      </p:nvGrpSpPr>
      <p:grpSpPr>
        <a:xfrm>
          <a:off x="0" y="0"/>
          <a:ext cx="0" cy="0"/>
          <a:chOff x="0" y="0"/>
          <a:chExt cx="0" cy="0"/>
        </a:xfrm>
      </p:grpSpPr>
      <p:sp>
        <p:nvSpPr>
          <p:cNvPr id="2" name="TextBox 2"/>
          <p:cNvSpPr txBox="1"/>
          <p:nvPr/>
        </p:nvSpPr>
        <p:spPr>
          <a:xfrm>
            <a:off x="1921425" y="485426"/>
            <a:ext cx="12614842" cy="1354217"/>
          </a:xfrm>
          <a:prstGeom prst="rect">
            <a:avLst/>
          </a:prstGeom>
        </p:spPr>
        <p:txBody>
          <a:bodyPr wrap="square" lIns="0" tIns="0" rIns="0" bIns="0" rtlCol="0" anchor="t">
            <a:spAutoFit/>
          </a:bodyPr>
          <a:lstStyle/>
          <a:p>
            <a:pPr algn="ctr"/>
            <a:r>
              <a:rPr lang="en-US" sz="4400" b="1" dirty="0">
                <a:solidFill>
                  <a:schemeClr val="bg1"/>
                </a:solidFill>
                <a:latin typeface="Arial" panose="020B0604020202020204" pitchFamily="34" charset="0"/>
                <a:cs typeface="Arial" panose="020B0604020202020204" pitchFamily="34" charset="0"/>
              </a:rPr>
              <a:t>Nike Solar Smart Backpack: A Sustainable Brand Extension Strategy for Business Growth</a:t>
            </a:r>
            <a:endParaRPr lang="en-US" sz="4400" b="1" spc="-404" dirty="0">
              <a:solidFill>
                <a:schemeClr val="bg1"/>
              </a:solidFill>
              <a:latin typeface="Arial" panose="020B0604020202020204" pitchFamily="34" charset="0"/>
              <a:ea typeface="Heading Now 31-38 Bold"/>
              <a:cs typeface="Arial" panose="020B0604020202020204" pitchFamily="34" charset="0"/>
              <a:sym typeface="Heading Now 31-38 Bold"/>
            </a:endParaRPr>
          </a:p>
        </p:txBody>
      </p:sp>
      <p:sp>
        <p:nvSpPr>
          <p:cNvPr id="12" name="TextBox 12"/>
          <p:cNvSpPr txBox="1"/>
          <p:nvPr/>
        </p:nvSpPr>
        <p:spPr>
          <a:xfrm>
            <a:off x="340833" y="19444104"/>
            <a:ext cx="8434866" cy="1508105"/>
          </a:xfrm>
          <a:prstGeom prst="rect">
            <a:avLst/>
          </a:prstGeom>
        </p:spPr>
        <p:txBody>
          <a:bodyPr wrap="square" lIns="0" tIns="0" rIns="0" bIns="0" rtlCol="0" anchor="t">
            <a:spAutoFit/>
          </a:bodyPr>
          <a:lstStyle/>
          <a:p>
            <a:r>
              <a:rPr lang="en-US" sz="2000" b="1" dirty="0">
                <a:solidFill>
                  <a:schemeClr val="bg1"/>
                </a:solidFill>
                <a:latin typeface="Arial" panose="020B0604020202020204" pitchFamily="34" charset="0"/>
                <a:cs typeface="Arial" panose="020B0604020202020204" pitchFamily="34" charset="0"/>
              </a:rPr>
              <a:t>Reference </a:t>
            </a:r>
          </a:p>
          <a:p>
            <a:pPr marL="285750" indent="-285750">
              <a:buFont typeface="Wingdings" panose="05000000000000000000" pitchFamily="2" charset="2"/>
              <a:buChar char="Ø"/>
            </a:pPr>
            <a:r>
              <a:rPr lang="en-US" sz="1100" dirty="0">
                <a:solidFill>
                  <a:schemeClr val="bg1"/>
                </a:solidFill>
                <a:latin typeface="Arial" panose="020B0604020202020204" pitchFamily="34" charset="0"/>
                <a:cs typeface="Arial" panose="020B0604020202020204" pitchFamily="34" charset="0"/>
              </a:rPr>
              <a:t>Rocco., B (2025).</a:t>
            </a:r>
            <a:r>
              <a:rPr lang="en-US" sz="1100" i="1" dirty="0">
                <a:solidFill>
                  <a:schemeClr val="bg1"/>
                </a:solidFill>
                <a:latin typeface="Arial" panose="020B0604020202020204" pitchFamily="34" charset="0"/>
                <a:cs typeface="Arial" panose="020B0604020202020204" pitchFamily="34" charset="0"/>
              </a:rPr>
              <a:t> Brand value of the sports company Nike worldwide from 2016 to 2025. </a:t>
            </a:r>
            <a:r>
              <a:rPr lang="en-US" sz="1100" dirty="0">
                <a:solidFill>
                  <a:schemeClr val="bg1"/>
                </a:solidFill>
                <a:latin typeface="Arial" panose="020B0604020202020204" pitchFamily="34" charset="0"/>
                <a:cs typeface="Arial" panose="020B0604020202020204" pitchFamily="34" charset="0"/>
              </a:rPr>
              <a:t>Available </a:t>
            </a:r>
            <a:r>
              <a:rPr lang="en-US" sz="1100" dirty="0" err="1">
                <a:solidFill>
                  <a:schemeClr val="bg1"/>
                </a:solidFill>
                <a:latin typeface="Arial" panose="020B0604020202020204" pitchFamily="34" charset="0"/>
                <a:cs typeface="Arial" panose="020B0604020202020204" pitchFamily="34" charset="0"/>
              </a:rPr>
              <a:t>from:</a:t>
            </a:r>
            <a:r>
              <a:rPr lang="en-US" sz="1100" u="sng" dirty="0" err="1">
                <a:solidFill>
                  <a:schemeClr val="bg1"/>
                </a:solidFill>
                <a:latin typeface="Arial" panose="020B0604020202020204" pitchFamily="34" charset="0"/>
                <a:cs typeface="Arial" panose="020B0604020202020204" pitchFamily="34" charset="0"/>
                <a:hlinkClick r:id="rId2"/>
              </a:rPr>
              <a:t>https</a:t>
            </a:r>
            <a:r>
              <a:rPr lang="en-US" sz="1100" u="sng" dirty="0">
                <a:solidFill>
                  <a:schemeClr val="bg1"/>
                </a:solidFill>
                <a:latin typeface="Arial" panose="020B0604020202020204" pitchFamily="34" charset="0"/>
                <a:cs typeface="Arial" panose="020B0604020202020204" pitchFamily="34" charset="0"/>
                <a:hlinkClick r:id="rId2"/>
              </a:rPr>
              <a:t>://www.statista.com/statistics/632210/nike-brand-value/?srsltid=AfmBOopZFVBAk0P-VPysLZrh3sU1OUC-wVmeUP8kgxbl4hJcozwwtYNP</a:t>
            </a:r>
            <a:r>
              <a:rPr lang="en-US" sz="1100" dirty="0">
                <a:solidFill>
                  <a:schemeClr val="bg1"/>
                </a:solidFill>
                <a:latin typeface="Arial" panose="020B0604020202020204" pitchFamily="34" charset="0"/>
                <a:cs typeface="Arial" panose="020B0604020202020204" pitchFamily="34" charset="0"/>
              </a:rPr>
              <a:t> (Accessed 30th July, 2026)</a:t>
            </a:r>
          </a:p>
          <a:p>
            <a:pPr marL="285750" indent="-285750">
              <a:buFont typeface="Wingdings" panose="05000000000000000000" pitchFamily="2" charset="2"/>
              <a:buChar char="Ø"/>
            </a:pPr>
            <a:r>
              <a:rPr lang="en-US" sz="1100" dirty="0">
                <a:solidFill>
                  <a:schemeClr val="bg1"/>
                </a:solidFill>
                <a:latin typeface="Arial" panose="020B0604020202020204" pitchFamily="34" charset="0"/>
                <a:cs typeface="Arial" panose="020B0604020202020204" pitchFamily="34" charset="0"/>
              </a:rPr>
              <a:t>Wu, G., 2022. The brand analysis of Nike based on its emotional branding and marketing strategies. </a:t>
            </a:r>
            <a:r>
              <a:rPr lang="en-US" sz="1100" i="1" dirty="0">
                <a:solidFill>
                  <a:schemeClr val="bg1"/>
                </a:solidFill>
                <a:latin typeface="Arial" panose="020B0604020202020204" pitchFamily="34" charset="0"/>
                <a:cs typeface="Arial" panose="020B0604020202020204" pitchFamily="34" charset="0"/>
              </a:rPr>
              <a:t>BCP Business &amp; Management</a:t>
            </a:r>
            <a:r>
              <a:rPr lang="en-US" sz="1100" dirty="0">
                <a:solidFill>
                  <a:schemeClr val="bg1"/>
                </a:solidFill>
                <a:latin typeface="Arial" panose="020B0604020202020204" pitchFamily="34" charset="0"/>
                <a:cs typeface="Arial" panose="020B0604020202020204" pitchFamily="34" charset="0"/>
              </a:rPr>
              <a:t>, </a:t>
            </a:r>
            <a:r>
              <a:rPr lang="en-US" sz="1100" i="1" dirty="0">
                <a:solidFill>
                  <a:schemeClr val="bg1"/>
                </a:solidFill>
                <a:latin typeface="Arial" panose="020B0604020202020204" pitchFamily="34" charset="0"/>
                <a:cs typeface="Arial" panose="020B0604020202020204" pitchFamily="34" charset="0"/>
              </a:rPr>
              <a:t>19</a:t>
            </a:r>
            <a:r>
              <a:rPr lang="en-US" sz="1100" dirty="0">
                <a:solidFill>
                  <a:schemeClr val="bg1"/>
                </a:solidFill>
                <a:latin typeface="Arial" panose="020B0604020202020204" pitchFamily="34" charset="0"/>
                <a:cs typeface="Arial" panose="020B0604020202020204" pitchFamily="34" charset="0"/>
              </a:rPr>
              <a:t>, pp.278-284.</a:t>
            </a:r>
            <a:r>
              <a:rPr lang="en-US" sz="1400" dirty="0">
                <a:solidFill>
                  <a:schemeClr val="bg1"/>
                </a:solidFill>
                <a:latin typeface="Arial" panose="020B0604020202020204" pitchFamily="34" charset="0"/>
                <a:cs typeface="Arial" panose="020B0604020202020204" pitchFamily="34" charset="0"/>
              </a:rPr>
              <a:t> </a:t>
            </a:r>
            <a:r>
              <a:rPr lang="en-US" sz="1400" u="sng" dirty="0">
                <a:solidFill>
                  <a:schemeClr val="bg1"/>
                </a:solidFill>
                <a:latin typeface="Arial" panose="020B0604020202020204" pitchFamily="34" charset="0"/>
                <a:cs typeface="Arial" panose="020B0604020202020204" pitchFamily="34" charset="0"/>
                <a:hlinkClick r:id="rId3"/>
              </a:rPr>
              <a:t>https://pdfs.semanticscholar.org/c71f/c987829d59f4856c72d931b46b7ee3b4037a.pdf</a:t>
            </a:r>
            <a:r>
              <a:rPr lang="en-US" sz="1400" dirty="0">
                <a:solidFill>
                  <a:schemeClr val="bg1"/>
                </a:solidFill>
                <a:latin typeface="Arial" panose="020B0604020202020204" pitchFamily="34" charset="0"/>
                <a:cs typeface="Arial" panose="020B0604020202020204" pitchFamily="34" charset="0"/>
              </a:rPr>
              <a:t> </a:t>
            </a:r>
            <a:br>
              <a:rPr lang="en-US" sz="1400" dirty="0">
                <a:solidFill>
                  <a:schemeClr val="bg1"/>
                </a:solidFill>
                <a:latin typeface="Arial" panose="020B0604020202020204" pitchFamily="34" charset="0"/>
                <a:cs typeface="Arial" panose="020B0604020202020204" pitchFamily="34" charset="0"/>
              </a:rPr>
            </a:br>
            <a:endParaRPr lang="en-US" sz="2000" dirty="0">
              <a:solidFill>
                <a:schemeClr val="bg1"/>
              </a:solidFill>
              <a:latin typeface="Arial" panose="020B0604020202020204" pitchFamily="34" charset="0"/>
              <a:ea typeface="Helvetica World"/>
              <a:cs typeface="Arial" panose="020B0604020202020204" pitchFamily="34" charset="0"/>
              <a:sym typeface="Helvetica World"/>
            </a:endParaRPr>
          </a:p>
        </p:txBody>
      </p:sp>
      <p:sp>
        <p:nvSpPr>
          <p:cNvPr id="13" name="TextBox 13"/>
          <p:cNvSpPr txBox="1"/>
          <p:nvPr/>
        </p:nvSpPr>
        <p:spPr>
          <a:xfrm>
            <a:off x="10244793" y="3436920"/>
            <a:ext cx="4769967" cy="1362745"/>
          </a:xfrm>
          <a:prstGeom prst="rect">
            <a:avLst/>
          </a:prstGeom>
          <a:solidFill>
            <a:srgbClr val="00B0F0"/>
          </a:solidFill>
        </p:spPr>
        <p:txBody>
          <a:bodyPr wrap="square" lIns="0" tIns="0" rIns="0" bIns="0" rtlCol="0" anchor="t">
            <a:spAutoFit/>
          </a:bodyPr>
          <a:lstStyle/>
          <a:p>
            <a:pPr algn="ctr">
              <a:lnSpc>
                <a:spcPts val="3500"/>
              </a:lnSpc>
            </a:pPr>
            <a:endParaRPr lang="en-US" sz="5400" b="1" spc="-151" dirty="0">
              <a:solidFill>
                <a:srgbClr val="FFFFFF"/>
              </a:solidFill>
              <a:latin typeface="Arial" panose="020B0604020202020204" pitchFamily="34" charset="0"/>
              <a:ea typeface="Helvetica World Bold"/>
              <a:cs typeface="Arial" panose="020B0604020202020204" pitchFamily="34" charset="0"/>
              <a:sym typeface="Helvetica World Bold"/>
            </a:endParaRPr>
          </a:p>
          <a:p>
            <a:pPr algn="ctr">
              <a:lnSpc>
                <a:spcPts val="3500"/>
              </a:lnSpc>
            </a:pPr>
            <a:r>
              <a:rPr lang="en-US" sz="4400" b="1" spc="-151" dirty="0">
                <a:solidFill>
                  <a:srgbClr val="FFFFFF"/>
                </a:solidFill>
                <a:latin typeface="Arial" panose="020B0604020202020204" pitchFamily="34" charset="0"/>
                <a:ea typeface="Helvetica World Bold"/>
                <a:cs typeface="Arial" panose="020B0604020202020204" pitchFamily="34" charset="0"/>
                <a:sym typeface="Helvetica World Bold"/>
              </a:rPr>
              <a:t>Sustainable Brand Extension</a:t>
            </a:r>
          </a:p>
        </p:txBody>
      </p:sp>
      <p:sp>
        <p:nvSpPr>
          <p:cNvPr id="17" name="TextBox 17"/>
          <p:cNvSpPr txBox="1"/>
          <p:nvPr/>
        </p:nvSpPr>
        <p:spPr>
          <a:xfrm>
            <a:off x="729533" y="5153732"/>
            <a:ext cx="9036766" cy="3385542"/>
          </a:xfrm>
          <a:prstGeom prst="rect">
            <a:avLst/>
          </a:prstGeom>
        </p:spPr>
        <p:txBody>
          <a:bodyPr wrap="square" lIns="0" tIns="0" rIns="0" bIns="0" rtlCol="0" anchor="t">
            <a:spAutoFit/>
          </a:bodyPr>
          <a:lstStyle/>
          <a:p>
            <a:pPr algn="just">
              <a:lnSpc>
                <a:spcPts val="3325"/>
              </a:lnSpc>
            </a:pPr>
            <a:r>
              <a:rPr lang="en-US" sz="2500" dirty="0">
                <a:solidFill>
                  <a:srgbClr val="FFFFFF"/>
                </a:solidFill>
                <a:latin typeface="Arial" panose="020B0604020202020204" pitchFamily="34" charset="0"/>
                <a:ea typeface="Open Sauce"/>
                <a:cs typeface="Arial" panose="020B0604020202020204" pitchFamily="34" charset="0"/>
                <a:sym typeface="Open Sauce"/>
              </a:rPr>
              <a:t>The company Nike, a popular leading sportswear brand, offers their customers a variety of products which helps them to generate almost 29.4 billion U.S. dollars in 2025 found in the figure below (Rocco, 2025). Becoming the sustainability strategy, the company integrated initiatives like Circular Design and Move to Zero, and raised the </a:t>
            </a:r>
            <a:r>
              <a:rPr lang="en-US" sz="2500" dirty="0" err="1">
                <a:solidFill>
                  <a:srgbClr val="FFFFFF"/>
                </a:solidFill>
                <a:latin typeface="Arial" panose="020B0604020202020204" pitchFamily="34" charset="0"/>
                <a:ea typeface="Open Sauce"/>
                <a:cs typeface="Arial" panose="020B0604020202020204" pitchFamily="34" charset="0"/>
                <a:sym typeface="Open Sauce"/>
              </a:rPr>
              <a:t>utilisation</a:t>
            </a:r>
            <a:r>
              <a:rPr lang="en-US" sz="2500" dirty="0">
                <a:solidFill>
                  <a:srgbClr val="FFFFFF"/>
                </a:solidFill>
                <a:latin typeface="Arial" panose="020B0604020202020204" pitchFamily="34" charset="0"/>
                <a:ea typeface="Open Sauce"/>
                <a:cs typeface="Arial" panose="020B0604020202020204" pitchFamily="34" charset="0"/>
                <a:sym typeface="Open Sauce"/>
              </a:rPr>
              <a:t> of recyclable materials to decrease environmental impact and aided sustainable business growth. </a:t>
            </a:r>
          </a:p>
        </p:txBody>
      </p:sp>
      <p:sp>
        <p:nvSpPr>
          <p:cNvPr id="18" name="TextBox 18"/>
          <p:cNvSpPr txBox="1"/>
          <p:nvPr/>
        </p:nvSpPr>
        <p:spPr>
          <a:xfrm>
            <a:off x="1538030" y="4235370"/>
            <a:ext cx="5760167" cy="782265"/>
          </a:xfrm>
          <a:prstGeom prst="rect">
            <a:avLst/>
          </a:prstGeom>
          <a:solidFill>
            <a:srgbClr val="0070C0"/>
          </a:solidFill>
        </p:spPr>
        <p:txBody>
          <a:bodyPr wrap="square" lIns="0" tIns="0" rIns="0" bIns="0" rtlCol="0" anchor="t">
            <a:spAutoFit/>
          </a:bodyPr>
          <a:lstStyle/>
          <a:p>
            <a:pPr>
              <a:lnSpc>
                <a:spcPts val="6077"/>
              </a:lnSpc>
            </a:pPr>
            <a:r>
              <a:rPr lang="en-US" sz="5400" b="1" spc="-309" dirty="0">
                <a:solidFill>
                  <a:srgbClr val="FFFFFF"/>
                </a:solidFill>
                <a:latin typeface="Arial" panose="020B0604020202020204" pitchFamily="34" charset="0"/>
                <a:ea typeface="Helvetica World Bold"/>
                <a:cs typeface="Arial" panose="020B0604020202020204" pitchFamily="34" charset="0"/>
                <a:sym typeface="Helvetica World Bold"/>
              </a:rPr>
              <a:t>Introduction to Nike</a:t>
            </a:r>
          </a:p>
        </p:txBody>
      </p:sp>
      <p:pic>
        <p:nvPicPr>
          <p:cNvPr id="20" name="Picture 19"/>
          <p:cNvPicPr>
            <a:picLocks noChangeAspect="1"/>
          </p:cNvPicPr>
          <p:nvPr/>
        </p:nvPicPr>
        <p:blipFill rotWithShape="1">
          <a:blip r:embed="rId4"/>
          <a:srcRect r="14715"/>
          <a:stretch/>
        </p:blipFill>
        <p:spPr>
          <a:xfrm>
            <a:off x="1564585" y="2134209"/>
            <a:ext cx="4364322" cy="1633855"/>
          </a:xfrm>
          <a:prstGeom prst="rect">
            <a:avLst/>
          </a:prstGeom>
        </p:spPr>
      </p:pic>
      <p:sp>
        <p:nvSpPr>
          <p:cNvPr id="21" name="TextBox 17"/>
          <p:cNvSpPr txBox="1"/>
          <p:nvPr/>
        </p:nvSpPr>
        <p:spPr>
          <a:xfrm>
            <a:off x="10244793" y="5265985"/>
            <a:ext cx="4744567" cy="5501506"/>
          </a:xfrm>
          <a:prstGeom prst="rect">
            <a:avLst/>
          </a:prstGeom>
        </p:spPr>
        <p:txBody>
          <a:bodyPr wrap="square" lIns="0" tIns="0" rIns="0" bIns="0" rtlCol="0" anchor="t">
            <a:spAutoFit/>
          </a:bodyPr>
          <a:lstStyle/>
          <a:p>
            <a:pPr algn="just">
              <a:lnSpc>
                <a:spcPts val="3325"/>
              </a:lnSpc>
            </a:pPr>
            <a:r>
              <a:rPr lang="en-US" sz="2500" dirty="0">
                <a:solidFill>
                  <a:srgbClr val="FFFFFF"/>
                </a:solidFill>
                <a:latin typeface="Arial" panose="020B0604020202020204" pitchFamily="34" charset="0"/>
                <a:ea typeface="Open Sauce"/>
                <a:cs typeface="Arial" panose="020B0604020202020204" pitchFamily="34" charset="0"/>
                <a:sym typeface="Open Sauce"/>
              </a:rPr>
              <a:t>To diversify their product portfolio and strengthen their sustainability positioning, the company Nike tried to launch the Nike Solar Smart Backpack for </a:t>
            </a:r>
            <a:r>
              <a:rPr lang="en-US" sz="2500" dirty="0" err="1">
                <a:solidFill>
                  <a:srgbClr val="FFFFFF"/>
                </a:solidFill>
                <a:latin typeface="Arial" panose="020B0604020202020204" pitchFamily="34" charset="0"/>
                <a:ea typeface="Open Sauce"/>
                <a:cs typeface="Arial" panose="020B0604020202020204" pitchFamily="34" charset="0"/>
                <a:sym typeface="Open Sauce"/>
              </a:rPr>
              <a:t>travellers</a:t>
            </a:r>
            <a:r>
              <a:rPr lang="en-US" sz="2500" dirty="0">
                <a:solidFill>
                  <a:srgbClr val="FFFFFF"/>
                </a:solidFill>
                <a:latin typeface="Arial" panose="020B0604020202020204" pitchFamily="34" charset="0"/>
                <a:ea typeface="Open Sauce"/>
                <a:cs typeface="Arial" panose="020B0604020202020204" pitchFamily="34" charset="0"/>
                <a:sym typeface="Open Sauce"/>
              </a:rPr>
              <a:t> and professionals (Wu, 2022). Therefore, the backpack implements the smart battery monitoring application, USB charging system, a solar charging panel, carbon-neutral manufacturing procedures and recycled ocean plastic materials.</a:t>
            </a:r>
          </a:p>
        </p:txBody>
      </p:sp>
      <p:pic>
        <p:nvPicPr>
          <p:cNvPr id="22" name="image6.png"/>
          <p:cNvPicPr/>
          <p:nvPr/>
        </p:nvPicPr>
        <p:blipFill>
          <a:blip r:embed="rId5"/>
          <a:srcRect/>
          <a:stretch>
            <a:fillRect/>
          </a:stretch>
        </p:blipFill>
        <p:spPr>
          <a:xfrm>
            <a:off x="407591" y="8750847"/>
            <a:ext cx="4626557" cy="5630380"/>
          </a:xfrm>
          <a:prstGeom prst="rect">
            <a:avLst/>
          </a:prstGeom>
          <a:ln/>
        </p:spPr>
      </p:pic>
      <p:pic>
        <p:nvPicPr>
          <p:cNvPr id="23" name="image4.png"/>
          <p:cNvPicPr/>
          <p:nvPr/>
        </p:nvPicPr>
        <p:blipFill>
          <a:blip r:embed="rId6"/>
          <a:srcRect/>
          <a:stretch>
            <a:fillRect/>
          </a:stretch>
        </p:blipFill>
        <p:spPr>
          <a:xfrm>
            <a:off x="5307332" y="8500779"/>
            <a:ext cx="4804436" cy="3737632"/>
          </a:xfrm>
          <a:prstGeom prst="rect">
            <a:avLst/>
          </a:prstGeom>
          <a:ln/>
        </p:spPr>
      </p:pic>
      <p:sp>
        <p:nvSpPr>
          <p:cNvPr id="24" name="TextBox 18"/>
          <p:cNvSpPr txBox="1"/>
          <p:nvPr/>
        </p:nvSpPr>
        <p:spPr>
          <a:xfrm>
            <a:off x="5256302" y="12282641"/>
            <a:ext cx="4804436" cy="923330"/>
          </a:xfrm>
          <a:prstGeom prst="rect">
            <a:avLst/>
          </a:prstGeom>
          <a:solidFill>
            <a:srgbClr val="0070C0"/>
          </a:solidFill>
        </p:spPr>
        <p:txBody>
          <a:bodyPr wrap="square" lIns="0" tIns="0" rIns="0" bIns="0" rtlCol="0" anchor="t">
            <a:spAutoFit/>
          </a:bodyPr>
          <a:lstStyle/>
          <a:p>
            <a:pPr algn="ctr"/>
            <a:r>
              <a:rPr lang="en-US" sz="2000" b="1" spc="-309" dirty="0">
                <a:solidFill>
                  <a:srgbClr val="FFFFFF"/>
                </a:solidFill>
                <a:latin typeface="Arial" panose="020B0604020202020204" pitchFamily="34" charset="0"/>
                <a:ea typeface="Helvetica World Bold"/>
                <a:cs typeface="Arial" panose="020B0604020202020204" pitchFamily="34" charset="0"/>
                <a:sym typeface="Helvetica World Bold"/>
              </a:rPr>
              <a:t>Figure 1:  Brand value of the sports company Nike worldwide</a:t>
            </a:r>
          </a:p>
          <a:p>
            <a:pPr algn="ctr"/>
            <a:r>
              <a:rPr lang="en-US" sz="2000" b="1" spc="-309" dirty="0">
                <a:solidFill>
                  <a:srgbClr val="FFFFFF"/>
                </a:solidFill>
                <a:latin typeface="Arial" panose="020B0604020202020204" pitchFamily="34" charset="0"/>
                <a:ea typeface="Helvetica World Bold"/>
                <a:cs typeface="Arial" panose="020B0604020202020204" pitchFamily="34" charset="0"/>
                <a:sym typeface="Helvetica World Bold"/>
              </a:rPr>
              <a:t>(Source: Rocco, 2025)</a:t>
            </a:r>
          </a:p>
        </p:txBody>
      </p:sp>
      <p:pic>
        <p:nvPicPr>
          <p:cNvPr id="26" name="image2.png"/>
          <p:cNvPicPr/>
          <p:nvPr/>
        </p:nvPicPr>
        <p:blipFill>
          <a:blip r:embed="rId7"/>
          <a:srcRect/>
          <a:stretch>
            <a:fillRect/>
          </a:stretch>
        </p:blipFill>
        <p:spPr>
          <a:xfrm>
            <a:off x="7628418" y="3199193"/>
            <a:ext cx="2483350" cy="1555850"/>
          </a:xfrm>
          <a:prstGeom prst="rect">
            <a:avLst/>
          </a:prstGeom>
          <a:ln/>
        </p:spPr>
      </p:pic>
      <p:sp>
        <p:nvSpPr>
          <p:cNvPr id="27" name="TextBox 13"/>
          <p:cNvSpPr txBox="1"/>
          <p:nvPr/>
        </p:nvSpPr>
        <p:spPr>
          <a:xfrm>
            <a:off x="10257492" y="12039281"/>
            <a:ext cx="4769967" cy="1362745"/>
          </a:xfrm>
          <a:prstGeom prst="rect">
            <a:avLst/>
          </a:prstGeom>
          <a:solidFill>
            <a:srgbClr val="00B0F0"/>
          </a:solidFill>
        </p:spPr>
        <p:txBody>
          <a:bodyPr wrap="square" lIns="0" tIns="0" rIns="0" bIns="0" rtlCol="0" anchor="t">
            <a:spAutoFit/>
          </a:bodyPr>
          <a:lstStyle/>
          <a:p>
            <a:pPr algn="ctr">
              <a:lnSpc>
                <a:spcPts val="3500"/>
              </a:lnSpc>
            </a:pPr>
            <a:endParaRPr lang="en-US" sz="4400" b="1" spc="-151" dirty="0">
              <a:solidFill>
                <a:srgbClr val="FFFFFF"/>
              </a:solidFill>
              <a:latin typeface="Arial" panose="020B0604020202020204" pitchFamily="34" charset="0"/>
              <a:ea typeface="Helvetica World Bold"/>
              <a:cs typeface="Arial" panose="020B0604020202020204" pitchFamily="34" charset="0"/>
              <a:sym typeface="Helvetica World Bold"/>
            </a:endParaRPr>
          </a:p>
          <a:p>
            <a:pPr algn="ctr">
              <a:lnSpc>
                <a:spcPts val="3500"/>
              </a:lnSpc>
            </a:pPr>
            <a:r>
              <a:rPr lang="en-US" sz="4400" b="1" spc="-151" dirty="0">
                <a:solidFill>
                  <a:srgbClr val="FFFFFF"/>
                </a:solidFill>
                <a:latin typeface="Arial" panose="020B0604020202020204" pitchFamily="34" charset="0"/>
                <a:ea typeface="Helvetica World Bold"/>
                <a:cs typeface="Arial" panose="020B0604020202020204" pitchFamily="34" charset="0"/>
                <a:sym typeface="Helvetica World Bold"/>
              </a:rPr>
              <a:t>Sustainability Value Proposition</a:t>
            </a:r>
          </a:p>
        </p:txBody>
      </p:sp>
      <p:sp>
        <p:nvSpPr>
          <p:cNvPr id="28" name="TextBox 17"/>
          <p:cNvSpPr txBox="1"/>
          <p:nvPr/>
        </p:nvSpPr>
        <p:spPr>
          <a:xfrm>
            <a:off x="5762179" y="13927254"/>
            <a:ext cx="8990627" cy="1660006"/>
          </a:xfrm>
          <a:prstGeom prst="rect">
            <a:avLst/>
          </a:prstGeom>
        </p:spPr>
        <p:txBody>
          <a:bodyPr wrap="square" lIns="0" tIns="0" rIns="0" bIns="0" rtlCol="0" anchor="t">
            <a:spAutoFit/>
          </a:bodyPr>
          <a:lstStyle/>
          <a:p>
            <a:pPr algn="just">
              <a:lnSpc>
                <a:spcPts val="3325"/>
              </a:lnSpc>
            </a:pPr>
            <a:r>
              <a:rPr lang="en-US" sz="2500" dirty="0">
                <a:solidFill>
                  <a:srgbClr val="FFFFFF"/>
                </a:solidFill>
                <a:latin typeface="Arial" panose="020B0604020202020204" pitchFamily="34" charset="0"/>
                <a:ea typeface="Open Sauce"/>
                <a:cs typeface="Arial" panose="020B0604020202020204" pitchFamily="34" charset="0"/>
                <a:sym typeface="Open Sauce"/>
              </a:rPr>
              <a:t>These products easily connect the increasing demand for technology and sustainability-empowered products. As users want eco-friendly solutions that aid mobile lifestyles while decreasing environmental impact. </a:t>
            </a:r>
          </a:p>
        </p:txBody>
      </p:sp>
      <p:sp>
        <p:nvSpPr>
          <p:cNvPr id="29" name="TextBox 13"/>
          <p:cNvSpPr txBox="1"/>
          <p:nvPr/>
        </p:nvSpPr>
        <p:spPr>
          <a:xfrm>
            <a:off x="335885" y="15044080"/>
            <a:ext cx="4971447" cy="1391984"/>
          </a:xfrm>
          <a:prstGeom prst="rect">
            <a:avLst/>
          </a:prstGeom>
          <a:solidFill>
            <a:srgbClr val="00B0F0"/>
          </a:solidFill>
        </p:spPr>
        <p:txBody>
          <a:bodyPr wrap="square" lIns="0" tIns="0" rIns="0" bIns="0" rtlCol="0" anchor="t">
            <a:spAutoFit/>
          </a:bodyPr>
          <a:lstStyle/>
          <a:p>
            <a:pPr algn="ctr">
              <a:lnSpc>
                <a:spcPts val="3500"/>
              </a:lnSpc>
            </a:pPr>
            <a:endParaRPr lang="en-US" sz="5400" b="1" spc="-151" dirty="0">
              <a:solidFill>
                <a:srgbClr val="FFFFFF"/>
              </a:solidFill>
              <a:latin typeface="Arial" panose="020B0604020202020204" pitchFamily="34" charset="0"/>
              <a:ea typeface="Helvetica World Bold"/>
              <a:cs typeface="Arial" panose="020B0604020202020204" pitchFamily="34" charset="0"/>
              <a:sym typeface="Helvetica World Bold"/>
            </a:endParaRPr>
          </a:p>
          <a:p>
            <a:pPr algn="ctr">
              <a:lnSpc>
                <a:spcPts val="3500"/>
              </a:lnSpc>
            </a:pPr>
            <a:r>
              <a:rPr lang="en-US" sz="4400" b="1" spc="-151" dirty="0">
                <a:solidFill>
                  <a:srgbClr val="FFFFFF"/>
                </a:solidFill>
                <a:latin typeface="Arial" panose="020B0604020202020204" pitchFamily="34" charset="0"/>
                <a:ea typeface="Helvetica World Bold"/>
                <a:cs typeface="Arial" panose="020B0604020202020204" pitchFamily="34" charset="0"/>
                <a:sym typeface="Helvetica World Bold"/>
              </a:rPr>
              <a:t>Why Customers Will Buy It</a:t>
            </a:r>
          </a:p>
        </p:txBody>
      </p:sp>
      <p:pic>
        <p:nvPicPr>
          <p:cNvPr id="30" name="image1.png"/>
          <p:cNvPicPr/>
          <p:nvPr/>
        </p:nvPicPr>
        <p:blipFill>
          <a:blip r:embed="rId8"/>
          <a:srcRect/>
          <a:stretch>
            <a:fillRect/>
          </a:stretch>
        </p:blipFill>
        <p:spPr>
          <a:xfrm>
            <a:off x="9103235" y="15797002"/>
            <a:ext cx="5860725" cy="4730995"/>
          </a:xfrm>
          <a:prstGeom prst="rect">
            <a:avLst/>
          </a:prstGeom>
          <a:ln/>
        </p:spPr>
      </p:pic>
      <p:sp>
        <p:nvSpPr>
          <p:cNvPr id="31" name="TextBox 17"/>
          <p:cNvSpPr txBox="1"/>
          <p:nvPr/>
        </p:nvSpPr>
        <p:spPr>
          <a:xfrm>
            <a:off x="317500" y="16554820"/>
            <a:ext cx="8458199" cy="2962349"/>
          </a:xfrm>
          <a:prstGeom prst="rect">
            <a:avLst/>
          </a:prstGeom>
        </p:spPr>
        <p:txBody>
          <a:bodyPr wrap="square" lIns="0" tIns="0" rIns="0" bIns="0" rtlCol="0" anchor="t">
            <a:spAutoFit/>
          </a:bodyPr>
          <a:lstStyle/>
          <a:p>
            <a:pPr algn="just">
              <a:lnSpc>
                <a:spcPts val="3325"/>
              </a:lnSpc>
            </a:pPr>
            <a:r>
              <a:rPr lang="en-US" sz="2500" dirty="0">
                <a:solidFill>
                  <a:srgbClr val="FFFFFF"/>
                </a:solidFill>
                <a:latin typeface="Arial" panose="020B0604020202020204" pitchFamily="34" charset="0"/>
                <a:ea typeface="Open Sauce"/>
                <a:cs typeface="Arial" panose="020B0604020202020204" pitchFamily="34" charset="0"/>
                <a:sym typeface="Open Sauce"/>
              </a:rPr>
              <a:t>These backpacks aided UN SDG 13 (Climate Action) and UN SDG 12 (Responsible Consumption and Production) through decreasing plastic waste and promoting renewable energy use.  As a result, these innovative brand extensions raise the company's sustainability positioning, deliver value and build new growth for environmentally conscious consumers.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355</Words>
  <Application>Microsoft Office PowerPoint</Application>
  <PresentationFormat>Custom</PresentationFormat>
  <Paragraphs>17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Wingdings</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2026-08-02T09:06:06Z</dcterms:created>
  <dcterms:modified xsi:type="dcterms:W3CDTF">2026-08-02T09:06:09Z</dcterms:modified>
  <dc:identifier/>
</cp:coreProperties>
</file>