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9" r:id="rId1"/>
  </p:sldMasterIdLst>
  <p:notesMasterIdLst>
    <p:notesMasterId r:id="rId25"/>
  </p:notesMasterIdLst>
  <p:handoutMasterIdLst>
    <p:handoutMasterId r:id="rId26"/>
  </p:handoutMasterIdLst>
  <p:sldIdLst>
    <p:sldId id="270" r:id="rId2"/>
    <p:sldId id="275" r:id="rId3"/>
    <p:sldId id="268" r:id="rId4"/>
    <p:sldId id="298" r:id="rId5"/>
    <p:sldId id="285" r:id="rId6"/>
    <p:sldId id="274" r:id="rId7"/>
    <p:sldId id="290" r:id="rId8"/>
    <p:sldId id="286" r:id="rId9"/>
    <p:sldId id="297" r:id="rId10"/>
    <p:sldId id="294" r:id="rId11"/>
    <p:sldId id="304" r:id="rId12"/>
    <p:sldId id="287" r:id="rId13"/>
    <p:sldId id="288" r:id="rId14"/>
    <p:sldId id="299" r:id="rId15"/>
    <p:sldId id="302" r:id="rId16"/>
    <p:sldId id="303" r:id="rId17"/>
    <p:sldId id="300" r:id="rId18"/>
    <p:sldId id="301" r:id="rId19"/>
    <p:sldId id="289" r:id="rId20"/>
    <p:sldId id="293" r:id="rId21"/>
    <p:sldId id="295" r:id="rId22"/>
    <p:sldId id="305" r:id="rId23"/>
    <p:sldId id="296"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92C48"/>
    <a:srgbClr val="2C2D39"/>
    <a:srgbClr val="242630"/>
    <a:srgbClr val="2A1F43"/>
    <a:srgbClr val="0C1B43"/>
    <a:srgbClr val="000000"/>
    <a:srgbClr val="1D2225"/>
    <a:srgbClr val="F8F8F8"/>
    <a:srgbClr val="363C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771" autoAdjust="0"/>
    <p:restoredTop sz="83912" autoAdjust="0"/>
  </p:normalViewPr>
  <p:slideViewPr>
    <p:cSldViewPr snapToGrid="0" snapToObjects="1">
      <p:cViewPr varScale="1">
        <p:scale>
          <a:sx n="65" d="100"/>
          <a:sy n="65" d="100"/>
        </p:scale>
        <p:origin x="656" y="56"/>
      </p:cViewPr>
      <p:guideLst/>
    </p:cSldViewPr>
  </p:slideViewPr>
  <p:notesTextViewPr>
    <p:cViewPr>
      <p:scale>
        <a:sx n="1" d="1"/>
        <a:sy n="1" d="1"/>
      </p:scale>
      <p:origin x="0" y="0"/>
    </p:cViewPr>
  </p:notesTextViewPr>
  <p:notesViewPr>
    <p:cSldViewPr snapToGrid="0" snapToObjects="1">
      <p:cViewPr varScale="1">
        <p:scale>
          <a:sx n="60" d="100"/>
          <a:sy n="60" d="100"/>
        </p:scale>
        <p:origin x="2424" y="3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477B28F-41AE-4BE8-904B-A68B4914CC0B}" type="doc">
      <dgm:prSet loTypeId="urn:microsoft.com/office/officeart/2005/8/layout/vList2" loCatId="list" qsTypeId="urn:microsoft.com/office/officeart/2005/8/quickstyle/simple4" qsCatId="simple" csTypeId="urn:microsoft.com/office/officeart/2005/8/colors/accent1_2" csCatId="accent1"/>
      <dgm:spPr/>
      <dgm:t>
        <a:bodyPr/>
        <a:lstStyle/>
        <a:p>
          <a:endParaRPr lang="en-US"/>
        </a:p>
      </dgm:t>
    </dgm:pt>
    <dgm:pt modelId="{C335D10E-857A-40BB-917C-ABE8EAC3DD80}">
      <dgm:prSet/>
      <dgm:spPr/>
      <dgm:t>
        <a:bodyPr/>
        <a:lstStyle/>
        <a:p>
          <a:r>
            <a:rPr lang="en-GB" dirty="0"/>
            <a:t>Aims and Learning Objectives </a:t>
          </a:r>
          <a:endParaRPr lang="en-US" dirty="0"/>
        </a:p>
      </dgm:t>
    </dgm:pt>
    <dgm:pt modelId="{4F9635B6-5A66-41D8-B1F6-E0D89BCBDC63}" type="parTrans" cxnId="{29C7AA93-69DE-4B11-B25A-FC338D0BDE98}">
      <dgm:prSet/>
      <dgm:spPr/>
      <dgm:t>
        <a:bodyPr/>
        <a:lstStyle/>
        <a:p>
          <a:endParaRPr lang="en-US"/>
        </a:p>
      </dgm:t>
    </dgm:pt>
    <dgm:pt modelId="{5BB8C5D7-2A82-472D-8A9E-C08EE507BC77}" type="sibTrans" cxnId="{29C7AA93-69DE-4B11-B25A-FC338D0BDE98}">
      <dgm:prSet/>
      <dgm:spPr/>
      <dgm:t>
        <a:bodyPr/>
        <a:lstStyle/>
        <a:p>
          <a:endParaRPr lang="en-US"/>
        </a:p>
      </dgm:t>
    </dgm:pt>
    <dgm:pt modelId="{889876D3-9CCA-4F63-8640-1DEA7E3199C6}">
      <dgm:prSet/>
      <dgm:spPr/>
      <dgm:t>
        <a:bodyPr/>
        <a:lstStyle/>
        <a:p>
          <a:r>
            <a:rPr lang="en-GB" dirty="0"/>
            <a:t>Rule of Law </a:t>
          </a:r>
          <a:endParaRPr lang="en-US" dirty="0"/>
        </a:p>
      </dgm:t>
    </dgm:pt>
    <dgm:pt modelId="{8EC8EF5E-085A-40A5-800D-691EF6FF0BB5}" type="parTrans" cxnId="{E29E9FF0-411B-4946-9A41-A6371DD2F793}">
      <dgm:prSet/>
      <dgm:spPr/>
      <dgm:t>
        <a:bodyPr/>
        <a:lstStyle/>
        <a:p>
          <a:endParaRPr lang="en-US"/>
        </a:p>
      </dgm:t>
    </dgm:pt>
    <dgm:pt modelId="{125F1924-E92A-405C-84FC-216A072EDDFF}" type="sibTrans" cxnId="{E29E9FF0-411B-4946-9A41-A6371DD2F793}">
      <dgm:prSet/>
      <dgm:spPr/>
      <dgm:t>
        <a:bodyPr/>
        <a:lstStyle/>
        <a:p>
          <a:endParaRPr lang="en-US"/>
        </a:p>
      </dgm:t>
    </dgm:pt>
    <dgm:pt modelId="{42E806D7-571B-48C4-9839-126BDAEA678B}">
      <dgm:prSet/>
      <dgm:spPr/>
      <dgm:t>
        <a:bodyPr/>
        <a:lstStyle/>
        <a:p>
          <a:r>
            <a:rPr lang="en-GB" dirty="0"/>
            <a:t>Parliamentary Sovereignty</a:t>
          </a:r>
          <a:endParaRPr lang="en-US" dirty="0"/>
        </a:p>
      </dgm:t>
    </dgm:pt>
    <dgm:pt modelId="{1035CBE6-6CF1-4D1B-9D9E-AA2366725AB4}" type="parTrans" cxnId="{0ED8AE4D-80CF-4C7D-A068-CDBEE75FDE89}">
      <dgm:prSet/>
      <dgm:spPr/>
      <dgm:t>
        <a:bodyPr/>
        <a:lstStyle/>
        <a:p>
          <a:endParaRPr lang="en-US"/>
        </a:p>
      </dgm:t>
    </dgm:pt>
    <dgm:pt modelId="{075E1E8C-9C20-4A7E-892D-0550C96970A7}" type="sibTrans" cxnId="{0ED8AE4D-80CF-4C7D-A068-CDBEE75FDE89}">
      <dgm:prSet/>
      <dgm:spPr/>
      <dgm:t>
        <a:bodyPr/>
        <a:lstStyle/>
        <a:p>
          <a:endParaRPr lang="en-US"/>
        </a:p>
      </dgm:t>
    </dgm:pt>
    <dgm:pt modelId="{372920C3-68A0-4497-BE5F-206D71900D94}">
      <dgm:prSet/>
      <dgm:spPr/>
      <dgm:t>
        <a:bodyPr/>
        <a:lstStyle/>
        <a:p>
          <a:r>
            <a:rPr lang="en-GB" dirty="0"/>
            <a:t>Activities </a:t>
          </a:r>
          <a:endParaRPr lang="en-US" dirty="0"/>
        </a:p>
      </dgm:t>
    </dgm:pt>
    <dgm:pt modelId="{8D64F80E-AA3E-407B-81DF-644689CB73DD}" type="parTrans" cxnId="{4165F605-9AD8-4570-B154-BF10D6AD3480}">
      <dgm:prSet/>
      <dgm:spPr/>
      <dgm:t>
        <a:bodyPr/>
        <a:lstStyle/>
        <a:p>
          <a:endParaRPr lang="en-US"/>
        </a:p>
      </dgm:t>
    </dgm:pt>
    <dgm:pt modelId="{CD5EF453-0AA6-4F57-ACAF-F9FA71FE66E1}" type="sibTrans" cxnId="{4165F605-9AD8-4570-B154-BF10D6AD3480}">
      <dgm:prSet/>
      <dgm:spPr/>
      <dgm:t>
        <a:bodyPr/>
        <a:lstStyle/>
        <a:p>
          <a:endParaRPr lang="en-US"/>
        </a:p>
      </dgm:t>
    </dgm:pt>
    <dgm:pt modelId="{F0190332-B852-4BA3-A159-5181B1909A67}">
      <dgm:prSet/>
      <dgm:spPr/>
      <dgm:t>
        <a:bodyPr/>
        <a:lstStyle/>
        <a:p>
          <a:r>
            <a:rPr lang="en-GB" dirty="0"/>
            <a:t>Summary </a:t>
          </a:r>
          <a:endParaRPr lang="en-US" dirty="0"/>
        </a:p>
      </dgm:t>
    </dgm:pt>
    <dgm:pt modelId="{02E316FD-453F-4E03-A61E-1645B805FF81}" type="parTrans" cxnId="{F70B4212-0C70-49C3-B312-473CB859B37F}">
      <dgm:prSet/>
      <dgm:spPr/>
      <dgm:t>
        <a:bodyPr/>
        <a:lstStyle/>
        <a:p>
          <a:endParaRPr lang="en-US"/>
        </a:p>
      </dgm:t>
    </dgm:pt>
    <dgm:pt modelId="{BB7312BE-2EBC-4F4D-91F1-51AA3D67A218}" type="sibTrans" cxnId="{F70B4212-0C70-49C3-B312-473CB859B37F}">
      <dgm:prSet/>
      <dgm:spPr/>
      <dgm:t>
        <a:bodyPr/>
        <a:lstStyle/>
        <a:p>
          <a:endParaRPr lang="en-US"/>
        </a:p>
      </dgm:t>
    </dgm:pt>
    <dgm:pt modelId="{6DC08166-CBF4-4628-B915-9EB0BDFACEEE}">
      <dgm:prSet/>
      <dgm:spPr/>
      <dgm:t>
        <a:bodyPr/>
        <a:lstStyle/>
        <a:p>
          <a:r>
            <a:rPr lang="en-GB" dirty="0"/>
            <a:t>Thank You  </a:t>
          </a:r>
          <a:endParaRPr lang="en-US" dirty="0"/>
        </a:p>
      </dgm:t>
    </dgm:pt>
    <dgm:pt modelId="{DB613A5C-EEB2-4333-BE02-169F419540E8}" type="parTrans" cxnId="{2059C853-6968-473F-B4A9-8E3526854835}">
      <dgm:prSet/>
      <dgm:spPr/>
      <dgm:t>
        <a:bodyPr/>
        <a:lstStyle/>
        <a:p>
          <a:endParaRPr lang="en-US"/>
        </a:p>
      </dgm:t>
    </dgm:pt>
    <dgm:pt modelId="{3AB0B581-EFC8-4C16-844A-B655BC410F06}" type="sibTrans" cxnId="{2059C853-6968-473F-B4A9-8E3526854835}">
      <dgm:prSet/>
      <dgm:spPr/>
      <dgm:t>
        <a:bodyPr/>
        <a:lstStyle/>
        <a:p>
          <a:endParaRPr lang="en-US"/>
        </a:p>
      </dgm:t>
    </dgm:pt>
    <dgm:pt modelId="{7776BFF7-1200-4EB3-B18A-BA4E7B7D8A40}" type="pres">
      <dgm:prSet presAssocID="{7477B28F-41AE-4BE8-904B-A68B4914CC0B}" presName="linear" presStyleCnt="0">
        <dgm:presLayoutVars>
          <dgm:animLvl val="lvl"/>
          <dgm:resizeHandles val="exact"/>
        </dgm:presLayoutVars>
      </dgm:prSet>
      <dgm:spPr/>
    </dgm:pt>
    <dgm:pt modelId="{72C7A6F2-9263-41A6-8660-00085654473B}" type="pres">
      <dgm:prSet presAssocID="{C335D10E-857A-40BB-917C-ABE8EAC3DD80}" presName="parentText" presStyleLbl="node1" presStyleIdx="0" presStyleCnt="6">
        <dgm:presLayoutVars>
          <dgm:chMax val="0"/>
          <dgm:bulletEnabled val="1"/>
        </dgm:presLayoutVars>
      </dgm:prSet>
      <dgm:spPr/>
    </dgm:pt>
    <dgm:pt modelId="{A6D8DF8F-1103-43FB-A131-FB7F481EB21A}" type="pres">
      <dgm:prSet presAssocID="{5BB8C5D7-2A82-472D-8A9E-C08EE507BC77}" presName="spacer" presStyleCnt="0"/>
      <dgm:spPr/>
    </dgm:pt>
    <dgm:pt modelId="{B616B7B6-758D-4708-B330-5F88EC2F55B4}" type="pres">
      <dgm:prSet presAssocID="{889876D3-9CCA-4F63-8640-1DEA7E3199C6}" presName="parentText" presStyleLbl="node1" presStyleIdx="1" presStyleCnt="6">
        <dgm:presLayoutVars>
          <dgm:chMax val="0"/>
          <dgm:bulletEnabled val="1"/>
        </dgm:presLayoutVars>
      </dgm:prSet>
      <dgm:spPr/>
    </dgm:pt>
    <dgm:pt modelId="{86FAB14C-242B-412C-ACA6-C70043191FF9}" type="pres">
      <dgm:prSet presAssocID="{125F1924-E92A-405C-84FC-216A072EDDFF}" presName="spacer" presStyleCnt="0"/>
      <dgm:spPr/>
    </dgm:pt>
    <dgm:pt modelId="{3A1B59AC-0752-4A58-9348-7F226670A087}" type="pres">
      <dgm:prSet presAssocID="{42E806D7-571B-48C4-9839-126BDAEA678B}" presName="parentText" presStyleLbl="node1" presStyleIdx="2" presStyleCnt="6">
        <dgm:presLayoutVars>
          <dgm:chMax val="0"/>
          <dgm:bulletEnabled val="1"/>
        </dgm:presLayoutVars>
      </dgm:prSet>
      <dgm:spPr/>
    </dgm:pt>
    <dgm:pt modelId="{7FFB1613-1D16-4F96-8BF3-09A74EB78E25}" type="pres">
      <dgm:prSet presAssocID="{075E1E8C-9C20-4A7E-892D-0550C96970A7}" presName="spacer" presStyleCnt="0"/>
      <dgm:spPr/>
    </dgm:pt>
    <dgm:pt modelId="{09078A31-39F5-4228-B419-5F4C4C05F81D}" type="pres">
      <dgm:prSet presAssocID="{372920C3-68A0-4497-BE5F-206D71900D94}" presName="parentText" presStyleLbl="node1" presStyleIdx="3" presStyleCnt="6">
        <dgm:presLayoutVars>
          <dgm:chMax val="0"/>
          <dgm:bulletEnabled val="1"/>
        </dgm:presLayoutVars>
      </dgm:prSet>
      <dgm:spPr/>
    </dgm:pt>
    <dgm:pt modelId="{3777AAED-4EDB-4CDF-8382-4FF8A949E0C9}" type="pres">
      <dgm:prSet presAssocID="{CD5EF453-0AA6-4F57-ACAF-F9FA71FE66E1}" presName="spacer" presStyleCnt="0"/>
      <dgm:spPr/>
    </dgm:pt>
    <dgm:pt modelId="{DC419B42-B796-48D3-9870-CAF314D844F5}" type="pres">
      <dgm:prSet presAssocID="{F0190332-B852-4BA3-A159-5181B1909A67}" presName="parentText" presStyleLbl="node1" presStyleIdx="4" presStyleCnt="6">
        <dgm:presLayoutVars>
          <dgm:chMax val="0"/>
          <dgm:bulletEnabled val="1"/>
        </dgm:presLayoutVars>
      </dgm:prSet>
      <dgm:spPr/>
    </dgm:pt>
    <dgm:pt modelId="{33C61DA5-EE65-4733-A756-3860FF7C4DBF}" type="pres">
      <dgm:prSet presAssocID="{BB7312BE-2EBC-4F4D-91F1-51AA3D67A218}" presName="spacer" presStyleCnt="0"/>
      <dgm:spPr/>
    </dgm:pt>
    <dgm:pt modelId="{C6CA6CDC-EE11-480B-806E-811DEA55D926}" type="pres">
      <dgm:prSet presAssocID="{6DC08166-CBF4-4628-B915-9EB0BDFACEEE}" presName="parentText" presStyleLbl="node1" presStyleIdx="5" presStyleCnt="6">
        <dgm:presLayoutVars>
          <dgm:chMax val="0"/>
          <dgm:bulletEnabled val="1"/>
        </dgm:presLayoutVars>
      </dgm:prSet>
      <dgm:spPr/>
    </dgm:pt>
  </dgm:ptLst>
  <dgm:cxnLst>
    <dgm:cxn modelId="{4165F605-9AD8-4570-B154-BF10D6AD3480}" srcId="{7477B28F-41AE-4BE8-904B-A68B4914CC0B}" destId="{372920C3-68A0-4497-BE5F-206D71900D94}" srcOrd="3" destOrd="0" parTransId="{8D64F80E-AA3E-407B-81DF-644689CB73DD}" sibTransId="{CD5EF453-0AA6-4F57-ACAF-F9FA71FE66E1}"/>
    <dgm:cxn modelId="{F70B4212-0C70-49C3-B312-473CB859B37F}" srcId="{7477B28F-41AE-4BE8-904B-A68B4914CC0B}" destId="{F0190332-B852-4BA3-A159-5181B1909A67}" srcOrd="4" destOrd="0" parTransId="{02E316FD-453F-4E03-A61E-1645B805FF81}" sibTransId="{BB7312BE-2EBC-4F4D-91F1-51AA3D67A218}"/>
    <dgm:cxn modelId="{2A92C81D-5524-4792-9388-170F56F334E8}" type="presOf" srcId="{372920C3-68A0-4497-BE5F-206D71900D94}" destId="{09078A31-39F5-4228-B419-5F4C4C05F81D}" srcOrd="0" destOrd="0" presId="urn:microsoft.com/office/officeart/2005/8/layout/vList2"/>
    <dgm:cxn modelId="{2D90DB31-1502-4340-A0AE-BF8200364AEE}" type="presOf" srcId="{7477B28F-41AE-4BE8-904B-A68B4914CC0B}" destId="{7776BFF7-1200-4EB3-B18A-BA4E7B7D8A40}" srcOrd="0" destOrd="0" presId="urn:microsoft.com/office/officeart/2005/8/layout/vList2"/>
    <dgm:cxn modelId="{D274E133-F422-487A-B653-D48F50C41BFA}" type="presOf" srcId="{6DC08166-CBF4-4628-B915-9EB0BDFACEEE}" destId="{C6CA6CDC-EE11-480B-806E-811DEA55D926}" srcOrd="0" destOrd="0" presId="urn:microsoft.com/office/officeart/2005/8/layout/vList2"/>
    <dgm:cxn modelId="{7D7CA268-4AF4-4611-A7E7-5E80A7206FB0}" type="presOf" srcId="{889876D3-9CCA-4F63-8640-1DEA7E3199C6}" destId="{B616B7B6-758D-4708-B330-5F88EC2F55B4}" srcOrd="0" destOrd="0" presId="urn:microsoft.com/office/officeart/2005/8/layout/vList2"/>
    <dgm:cxn modelId="{0ED8AE4D-80CF-4C7D-A068-CDBEE75FDE89}" srcId="{7477B28F-41AE-4BE8-904B-A68B4914CC0B}" destId="{42E806D7-571B-48C4-9839-126BDAEA678B}" srcOrd="2" destOrd="0" parTransId="{1035CBE6-6CF1-4D1B-9D9E-AA2366725AB4}" sibTransId="{075E1E8C-9C20-4A7E-892D-0550C96970A7}"/>
    <dgm:cxn modelId="{2059C853-6968-473F-B4A9-8E3526854835}" srcId="{7477B28F-41AE-4BE8-904B-A68B4914CC0B}" destId="{6DC08166-CBF4-4628-B915-9EB0BDFACEEE}" srcOrd="5" destOrd="0" parTransId="{DB613A5C-EEB2-4333-BE02-169F419540E8}" sibTransId="{3AB0B581-EFC8-4C16-844A-B655BC410F06}"/>
    <dgm:cxn modelId="{29C7AA93-69DE-4B11-B25A-FC338D0BDE98}" srcId="{7477B28F-41AE-4BE8-904B-A68B4914CC0B}" destId="{C335D10E-857A-40BB-917C-ABE8EAC3DD80}" srcOrd="0" destOrd="0" parTransId="{4F9635B6-5A66-41D8-B1F6-E0D89BCBDC63}" sibTransId="{5BB8C5D7-2A82-472D-8A9E-C08EE507BC77}"/>
    <dgm:cxn modelId="{E36C14AF-73D2-49A1-910E-8625BA22235B}" type="presOf" srcId="{42E806D7-571B-48C4-9839-126BDAEA678B}" destId="{3A1B59AC-0752-4A58-9348-7F226670A087}" srcOrd="0" destOrd="0" presId="urn:microsoft.com/office/officeart/2005/8/layout/vList2"/>
    <dgm:cxn modelId="{2EBCB1B3-F96C-4790-AF48-36352CBCB5B2}" type="presOf" srcId="{F0190332-B852-4BA3-A159-5181B1909A67}" destId="{DC419B42-B796-48D3-9870-CAF314D844F5}" srcOrd="0" destOrd="0" presId="urn:microsoft.com/office/officeart/2005/8/layout/vList2"/>
    <dgm:cxn modelId="{E29E9FF0-411B-4946-9A41-A6371DD2F793}" srcId="{7477B28F-41AE-4BE8-904B-A68B4914CC0B}" destId="{889876D3-9CCA-4F63-8640-1DEA7E3199C6}" srcOrd="1" destOrd="0" parTransId="{8EC8EF5E-085A-40A5-800D-691EF6FF0BB5}" sibTransId="{125F1924-E92A-405C-84FC-216A072EDDFF}"/>
    <dgm:cxn modelId="{DB19FAF0-8989-45FC-833D-DA7FBDAEA7BD}" type="presOf" srcId="{C335D10E-857A-40BB-917C-ABE8EAC3DD80}" destId="{72C7A6F2-9263-41A6-8660-00085654473B}" srcOrd="0" destOrd="0" presId="urn:microsoft.com/office/officeart/2005/8/layout/vList2"/>
    <dgm:cxn modelId="{1393BDDA-FD20-4F1C-A54C-16E9C6A4D227}" type="presParOf" srcId="{7776BFF7-1200-4EB3-B18A-BA4E7B7D8A40}" destId="{72C7A6F2-9263-41A6-8660-00085654473B}" srcOrd="0" destOrd="0" presId="urn:microsoft.com/office/officeart/2005/8/layout/vList2"/>
    <dgm:cxn modelId="{15F75903-DFA2-4EC0-A396-6EB8C56A6F8B}" type="presParOf" srcId="{7776BFF7-1200-4EB3-B18A-BA4E7B7D8A40}" destId="{A6D8DF8F-1103-43FB-A131-FB7F481EB21A}" srcOrd="1" destOrd="0" presId="urn:microsoft.com/office/officeart/2005/8/layout/vList2"/>
    <dgm:cxn modelId="{F7881E7E-50F5-43C4-86CF-8823A9151ECD}" type="presParOf" srcId="{7776BFF7-1200-4EB3-B18A-BA4E7B7D8A40}" destId="{B616B7B6-758D-4708-B330-5F88EC2F55B4}" srcOrd="2" destOrd="0" presId="urn:microsoft.com/office/officeart/2005/8/layout/vList2"/>
    <dgm:cxn modelId="{2BC34D08-C849-4332-8136-B47B8E7D5B82}" type="presParOf" srcId="{7776BFF7-1200-4EB3-B18A-BA4E7B7D8A40}" destId="{86FAB14C-242B-412C-ACA6-C70043191FF9}" srcOrd="3" destOrd="0" presId="urn:microsoft.com/office/officeart/2005/8/layout/vList2"/>
    <dgm:cxn modelId="{02A9207F-E071-4462-8937-4BB1CFDB0E41}" type="presParOf" srcId="{7776BFF7-1200-4EB3-B18A-BA4E7B7D8A40}" destId="{3A1B59AC-0752-4A58-9348-7F226670A087}" srcOrd="4" destOrd="0" presId="urn:microsoft.com/office/officeart/2005/8/layout/vList2"/>
    <dgm:cxn modelId="{E4A0080F-1D9F-4BD8-9C7D-35D3552ACB81}" type="presParOf" srcId="{7776BFF7-1200-4EB3-B18A-BA4E7B7D8A40}" destId="{7FFB1613-1D16-4F96-8BF3-09A74EB78E25}" srcOrd="5" destOrd="0" presId="urn:microsoft.com/office/officeart/2005/8/layout/vList2"/>
    <dgm:cxn modelId="{50BC1702-CA84-4965-B352-0FAA8A62F3B6}" type="presParOf" srcId="{7776BFF7-1200-4EB3-B18A-BA4E7B7D8A40}" destId="{09078A31-39F5-4228-B419-5F4C4C05F81D}" srcOrd="6" destOrd="0" presId="urn:microsoft.com/office/officeart/2005/8/layout/vList2"/>
    <dgm:cxn modelId="{3408BE46-48B9-4AF1-BACF-D9789861F376}" type="presParOf" srcId="{7776BFF7-1200-4EB3-B18A-BA4E7B7D8A40}" destId="{3777AAED-4EDB-4CDF-8382-4FF8A949E0C9}" srcOrd="7" destOrd="0" presId="urn:microsoft.com/office/officeart/2005/8/layout/vList2"/>
    <dgm:cxn modelId="{54AF4764-B2DF-4AE6-B3A5-8D3F81DFA23D}" type="presParOf" srcId="{7776BFF7-1200-4EB3-B18A-BA4E7B7D8A40}" destId="{DC419B42-B796-48D3-9870-CAF314D844F5}" srcOrd="8" destOrd="0" presId="urn:microsoft.com/office/officeart/2005/8/layout/vList2"/>
    <dgm:cxn modelId="{21ADF3D8-68F7-4547-A330-207E5DCCEDF9}" type="presParOf" srcId="{7776BFF7-1200-4EB3-B18A-BA4E7B7D8A40}" destId="{33C61DA5-EE65-4733-A756-3860FF7C4DBF}" srcOrd="9" destOrd="0" presId="urn:microsoft.com/office/officeart/2005/8/layout/vList2"/>
    <dgm:cxn modelId="{2F3399DC-9E29-4F46-B8CA-CB61C46E2521}" type="presParOf" srcId="{7776BFF7-1200-4EB3-B18A-BA4E7B7D8A40}" destId="{C6CA6CDC-EE11-480B-806E-811DEA55D926}"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C7A6F2-9263-41A6-8660-00085654473B}">
      <dsp:nvSpPr>
        <dsp:cNvPr id="0" name=""/>
        <dsp:cNvSpPr/>
      </dsp:nvSpPr>
      <dsp:spPr>
        <a:xfrm>
          <a:off x="0" y="38237"/>
          <a:ext cx="10524343" cy="745875"/>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Aims and Learning Objectives </a:t>
          </a:r>
          <a:endParaRPr lang="en-US" sz="2500" kern="1200" dirty="0"/>
        </a:p>
      </dsp:txBody>
      <dsp:txXfrm>
        <a:off x="36411" y="74648"/>
        <a:ext cx="10451521" cy="673053"/>
      </dsp:txXfrm>
    </dsp:sp>
    <dsp:sp modelId="{B616B7B6-758D-4708-B330-5F88EC2F55B4}">
      <dsp:nvSpPr>
        <dsp:cNvPr id="0" name=""/>
        <dsp:cNvSpPr/>
      </dsp:nvSpPr>
      <dsp:spPr>
        <a:xfrm>
          <a:off x="0" y="856112"/>
          <a:ext cx="10524343" cy="745875"/>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Rule of Law </a:t>
          </a:r>
          <a:endParaRPr lang="en-US" sz="2500" kern="1200" dirty="0"/>
        </a:p>
      </dsp:txBody>
      <dsp:txXfrm>
        <a:off x="36411" y="892523"/>
        <a:ext cx="10451521" cy="673053"/>
      </dsp:txXfrm>
    </dsp:sp>
    <dsp:sp modelId="{3A1B59AC-0752-4A58-9348-7F226670A087}">
      <dsp:nvSpPr>
        <dsp:cNvPr id="0" name=""/>
        <dsp:cNvSpPr/>
      </dsp:nvSpPr>
      <dsp:spPr>
        <a:xfrm>
          <a:off x="0" y="1673987"/>
          <a:ext cx="10524343" cy="745875"/>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Parliamentary Sovereignty</a:t>
          </a:r>
          <a:endParaRPr lang="en-US" sz="2500" kern="1200" dirty="0"/>
        </a:p>
      </dsp:txBody>
      <dsp:txXfrm>
        <a:off x="36411" y="1710398"/>
        <a:ext cx="10451521" cy="673053"/>
      </dsp:txXfrm>
    </dsp:sp>
    <dsp:sp modelId="{09078A31-39F5-4228-B419-5F4C4C05F81D}">
      <dsp:nvSpPr>
        <dsp:cNvPr id="0" name=""/>
        <dsp:cNvSpPr/>
      </dsp:nvSpPr>
      <dsp:spPr>
        <a:xfrm>
          <a:off x="0" y="2491862"/>
          <a:ext cx="10524343" cy="745875"/>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Activities </a:t>
          </a:r>
          <a:endParaRPr lang="en-US" sz="2500" kern="1200" dirty="0"/>
        </a:p>
      </dsp:txBody>
      <dsp:txXfrm>
        <a:off x="36411" y="2528273"/>
        <a:ext cx="10451521" cy="673053"/>
      </dsp:txXfrm>
    </dsp:sp>
    <dsp:sp modelId="{DC419B42-B796-48D3-9870-CAF314D844F5}">
      <dsp:nvSpPr>
        <dsp:cNvPr id="0" name=""/>
        <dsp:cNvSpPr/>
      </dsp:nvSpPr>
      <dsp:spPr>
        <a:xfrm>
          <a:off x="0" y="3309737"/>
          <a:ext cx="10524343" cy="745875"/>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Summary </a:t>
          </a:r>
          <a:endParaRPr lang="en-US" sz="2500" kern="1200" dirty="0"/>
        </a:p>
      </dsp:txBody>
      <dsp:txXfrm>
        <a:off x="36411" y="3346148"/>
        <a:ext cx="10451521" cy="673053"/>
      </dsp:txXfrm>
    </dsp:sp>
    <dsp:sp modelId="{C6CA6CDC-EE11-480B-806E-811DEA55D926}">
      <dsp:nvSpPr>
        <dsp:cNvPr id="0" name=""/>
        <dsp:cNvSpPr/>
      </dsp:nvSpPr>
      <dsp:spPr>
        <a:xfrm>
          <a:off x="0" y="4127612"/>
          <a:ext cx="10524343" cy="745875"/>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Thank You  </a:t>
          </a:r>
          <a:endParaRPr lang="en-US" sz="2500" kern="1200" dirty="0"/>
        </a:p>
      </dsp:txBody>
      <dsp:txXfrm>
        <a:off x="36411" y="4164023"/>
        <a:ext cx="10451521" cy="67305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D5A2E05-2C6E-484E-9BB1-366C90717B9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D2043844-B7FE-EC43-89AA-8831B859F94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FB138B2-18CD-1D41-89B0-ADB5F3BA92A3}" type="datetimeFigureOut">
              <a:rPr lang="en-US" smtClean="0"/>
              <a:t>1/30/2022</a:t>
            </a:fld>
            <a:endParaRPr lang="en-US" dirty="0"/>
          </a:p>
        </p:txBody>
      </p:sp>
      <p:sp>
        <p:nvSpPr>
          <p:cNvPr id="4" name="Footer Placeholder 3">
            <a:extLst>
              <a:ext uri="{FF2B5EF4-FFF2-40B4-BE49-F238E27FC236}">
                <a16:creationId xmlns:a16="http://schemas.microsoft.com/office/drawing/2014/main" id="{BFAC2EDC-03FB-D147-9BAA-37FCFF988C7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98E195D-E935-D746-A5D1-61E2EBF7EF6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F57D167-9BB5-2048-9DDA-7DF8E5D94DC9}" type="slidenum">
              <a:rPr lang="en-US" smtClean="0"/>
              <a:t>‹#›</a:t>
            </a:fld>
            <a:endParaRPr lang="en-US" dirty="0"/>
          </a:p>
        </p:txBody>
      </p:sp>
    </p:spTree>
    <p:extLst>
      <p:ext uri="{BB962C8B-B14F-4D97-AF65-F5344CB8AC3E}">
        <p14:creationId xmlns:p14="http://schemas.microsoft.com/office/powerpoint/2010/main" val="29775121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E7A355-8776-CB43-838E-ED9EE2F8390B}" type="datetimeFigureOut">
              <a:rPr lang="en-US" smtClean="0"/>
              <a:t>1/30/2022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B303FA8-A3F3-7640-B13D-36C73B3E5587}" type="slidenum">
              <a:rPr lang="en-US" smtClean="0"/>
              <a:t>‹#›</a:t>
            </a:fld>
            <a:endParaRPr lang="en-US" dirty="0"/>
          </a:p>
        </p:txBody>
      </p:sp>
    </p:spTree>
    <p:extLst>
      <p:ext uri="{BB962C8B-B14F-4D97-AF65-F5344CB8AC3E}">
        <p14:creationId xmlns:p14="http://schemas.microsoft.com/office/powerpoint/2010/main" val="32201785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303FA8-A3F3-7640-B13D-36C73B3E5587}" type="slidenum">
              <a:rPr lang="en-US" smtClean="0"/>
              <a:t>4</a:t>
            </a:fld>
            <a:endParaRPr lang="en-US" dirty="0"/>
          </a:p>
        </p:txBody>
      </p:sp>
    </p:spTree>
    <p:extLst>
      <p:ext uri="{BB962C8B-B14F-4D97-AF65-F5344CB8AC3E}">
        <p14:creationId xmlns:p14="http://schemas.microsoft.com/office/powerpoint/2010/main" val="2748890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Ancient Greeks started it simply because they wanted a model society. </a:t>
            </a:r>
          </a:p>
          <a:p>
            <a:r>
              <a:rPr lang="en-GB" dirty="0"/>
              <a:t>This because he believed that society should be shaped by the law. </a:t>
            </a:r>
          </a:p>
          <a:p>
            <a:endParaRPr lang="en-GB" dirty="0"/>
          </a:p>
          <a:p>
            <a:r>
              <a:rPr lang="en-GB" dirty="0"/>
              <a:t>King has the right to make laws because they have been chosen by god. </a:t>
            </a:r>
          </a:p>
          <a:p>
            <a:endParaRPr lang="en-GB" dirty="0"/>
          </a:p>
          <a:p>
            <a:r>
              <a:rPr lang="en-GB" dirty="0"/>
              <a:t>This placed the king above any law that he made which was wrong, </a:t>
            </a:r>
          </a:p>
          <a:p>
            <a:endParaRPr lang="en-GB" dirty="0"/>
          </a:p>
          <a:p>
            <a:endParaRPr lang="en-GB" dirty="0"/>
          </a:p>
          <a:p>
            <a:r>
              <a:rPr lang="en-GB" dirty="0"/>
              <a:t>In 1215 was the Magna Carta- it laid out that the king was in fact not above the law. </a:t>
            </a:r>
          </a:p>
          <a:p>
            <a:endParaRPr lang="en-GB" dirty="0"/>
          </a:p>
          <a:p>
            <a:r>
              <a:rPr lang="en-GB" dirty="0"/>
              <a:t>Peace treaty which was created by looking back at other kings rules. </a:t>
            </a:r>
          </a:p>
          <a:p>
            <a:endParaRPr lang="en-GB" dirty="0"/>
          </a:p>
          <a:p>
            <a:r>
              <a:rPr lang="en-GB" dirty="0"/>
              <a:t>Magna Carta was abolished by the pope as the king had asked him to do so because it meant that he had to abide by man made law. </a:t>
            </a:r>
          </a:p>
          <a:p>
            <a:endParaRPr lang="en-GB" dirty="0"/>
          </a:p>
          <a:p>
            <a:r>
              <a:rPr lang="en-GB" dirty="0"/>
              <a:t>Death of king in 1216 and the nobles reintroduced it in 1225 and amended and the newest version is 1297. </a:t>
            </a:r>
          </a:p>
          <a:p>
            <a:endParaRPr lang="en-GB" dirty="0"/>
          </a:p>
          <a:p>
            <a:r>
              <a:rPr lang="en-GB" dirty="0"/>
              <a:t> </a:t>
            </a:r>
          </a:p>
          <a:p>
            <a:r>
              <a:rPr lang="en-GB" dirty="0"/>
              <a:t>Petition of Rights – The magna carta was not applied the same to everyone and therefore the magna carta is no longer in force except article 1,9,29 and 4 centuries later the came the creation of the petition of rights which would not have been needed had the rule of law been established properly.  Next is the habaeus corpus this was an element that was not introduced during the magna carta. Why was it important, it creates the law, that no one should be detained unless by the law and was mainly because the king had detained an individual and did not present him for court or give any justification for his detention. </a:t>
            </a:r>
          </a:p>
          <a:p>
            <a:r>
              <a:rPr lang="en-GB" dirty="0"/>
              <a:t>It is important because it allows for people to be allowed to be brought before the court to have their detention subject to judicial or legal scrutiny. </a:t>
            </a:r>
          </a:p>
          <a:p>
            <a:endParaRPr lang="en-GB" dirty="0"/>
          </a:p>
          <a:p>
            <a:r>
              <a:rPr lang="en-GB" dirty="0"/>
              <a:t>Bill of rights – secured and highered the powers of the courts. </a:t>
            </a:r>
          </a:p>
          <a:p>
            <a:r>
              <a:rPr lang="en-GB" dirty="0"/>
              <a:t>It went further and enforced that : parliament was the only one that could create law. </a:t>
            </a:r>
          </a:p>
          <a:p>
            <a:r>
              <a:rPr lang="en-GB" dirty="0"/>
              <a:t>Crown does not have a say. </a:t>
            </a:r>
          </a:p>
          <a:p>
            <a:r>
              <a:rPr lang="en-GB" dirty="0"/>
              <a:t>Cases could be brought against the king</a:t>
            </a:r>
          </a:p>
          <a:p>
            <a:r>
              <a:rPr lang="en-GB" dirty="0"/>
              <a:t>No one can be punished unless by the law. </a:t>
            </a:r>
          </a:p>
          <a:p>
            <a:endParaRPr lang="en-GB" dirty="0"/>
          </a:p>
          <a:p>
            <a:endParaRPr lang="en-GB" baseline="30000" dirty="0"/>
          </a:p>
        </p:txBody>
      </p:sp>
      <p:sp>
        <p:nvSpPr>
          <p:cNvPr id="4" name="Slide Number Placeholder 3"/>
          <p:cNvSpPr>
            <a:spLocks noGrp="1"/>
          </p:cNvSpPr>
          <p:nvPr>
            <p:ph type="sldNum" sz="quarter" idx="5"/>
          </p:nvPr>
        </p:nvSpPr>
        <p:spPr/>
        <p:txBody>
          <a:bodyPr/>
          <a:lstStyle/>
          <a:p>
            <a:fld id="{DB303FA8-A3F3-7640-B13D-36C73B3E5587}" type="slidenum">
              <a:rPr lang="en-US" smtClean="0"/>
              <a:t>5</a:t>
            </a:fld>
            <a:endParaRPr lang="en-US" dirty="0"/>
          </a:p>
        </p:txBody>
      </p:sp>
    </p:spTree>
    <p:extLst>
      <p:ext uri="{BB962C8B-B14F-4D97-AF65-F5344CB8AC3E}">
        <p14:creationId xmlns:p14="http://schemas.microsoft.com/office/powerpoint/2010/main" val="27399246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 one punished unless law is breached – needs to be a court and convicted</a:t>
            </a:r>
          </a:p>
          <a:p>
            <a:endParaRPr lang="en-GB" dirty="0"/>
          </a:p>
          <a:p>
            <a:r>
              <a:rPr lang="en-GB" dirty="0"/>
              <a:t>No one is above the law- no one even the government is exempt to the law- example </a:t>
            </a:r>
            <a:r>
              <a:rPr lang="en-GB" u="sng" dirty="0"/>
              <a:t>Chris Huhne and Boris Johnson. </a:t>
            </a:r>
          </a:p>
          <a:p>
            <a:endParaRPr lang="en-GB" u="sng" dirty="0"/>
          </a:p>
          <a:p>
            <a:r>
              <a:rPr lang="en-GB" u="none" dirty="0"/>
              <a:t>Protect through ordinary law – Very Controversial. </a:t>
            </a:r>
          </a:p>
          <a:p>
            <a:endParaRPr lang="en-GB" u="none" dirty="0"/>
          </a:p>
          <a:p>
            <a:r>
              <a:rPr lang="en-GB" u="none" dirty="0"/>
              <a:t>Legal certainty –  all theorists agree that there must be a system for making certain things such as creating laws, repealing and amending laws. Everyone should be aware of the laws so that they can make a decision as to whether they want to abide by the law or not. It is not okay for one thing to be legal on day and not the next- lord diplock. This is also a problem because it means that people can be prosecuted for crimes that are now crimes but where not crimes when they committed the offence. </a:t>
            </a:r>
          </a:p>
          <a:p>
            <a:endParaRPr lang="en-GB" u="none" dirty="0"/>
          </a:p>
          <a:p>
            <a:endParaRPr lang="en-GB" u="none" dirty="0"/>
          </a:p>
          <a:p>
            <a:endParaRPr lang="en-GB" u="none" dirty="0"/>
          </a:p>
          <a:p>
            <a:r>
              <a:rPr lang="en-GB" u="none" dirty="0"/>
              <a:t>Fair hearing by an independent jury – means that everything must be fair and the law must not be constantly changed. RAZ- judges must be independent of other bodies, such as parliament etc. </a:t>
            </a:r>
          </a:p>
          <a:p>
            <a:endParaRPr lang="en-GB" u="none" dirty="0"/>
          </a:p>
          <a:p>
            <a:r>
              <a:rPr lang="en-GB" u="none" dirty="0"/>
              <a:t>Lord Wolf explains that the law sets out peoples human rights. Raz disagrees and explains that the law should not be based on morals. </a:t>
            </a:r>
          </a:p>
          <a:p>
            <a:endParaRPr lang="en-GB" u="none" dirty="0"/>
          </a:p>
          <a:p>
            <a:r>
              <a:rPr lang="en-GB" u="none" dirty="0"/>
              <a:t>Lord Bingham Agrees with lord Wolf – human rights are part of the rule of law doctrine. </a:t>
            </a:r>
          </a:p>
        </p:txBody>
      </p:sp>
      <p:sp>
        <p:nvSpPr>
          <p:cNvPr id="4" name="Slide Number Placeholder 3"/>
          <p:cNvSpPr>
            <a:spLocks noGrp="1"/>
          </p:cNvSpPr>
          <p:nvPr>
            <p:ph type="sldNum" sz="quarter" idx="5"/>
          </p:nvPr>
        </p:nvSpPr>
        <p:spPr/>
        <p:txBody>
          <a:bodyPr/>
          <a:lstStyle/>
          <a:p>
            <a:fld id="{DB303FA8-A3F3-7640-B13D-36C73B3E5587}" type="slidenum">
              <a:rPr lang="en-US" smtClean="0"/>
              <a:t>6</a:t>
            </a:fld>
            <a:endParaRPr lang="en-US" dirty="0"/>
          </a:p>
        </p:txBody>
      </p:sp>
    </p:spTree>
    <p:extLst>
      <p:ext uri="{BB962C8B-B14F-4D97-AF65-F5344CB8AC3E}">
        <p14:creationId xmlns:p14="http://schemas.microsoft.com/office/powerpoint/2010/main" val="35160455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200"/>
              </a:spcBef>
              <a:spcAft>
                <a:spcPts val="200"/>
              </a:spcAft>
              <a:buFont typeface="Arial"/>
              <a:buChar char="•"/>
            </a:pPr>
            <a:r>
              <a:rPr lang="en-GB" b="1" dirty="0"/>
              <a:t>1.  The law should be clear, accessible and intelligible  </a:t>
            </a:r>
            <a:endParaRPr lang="en-US" dirty="0"/>
          </a:p>
          <a:p>
            <a:pPr>
              <a:lnSpc>
                <a:spcPct val="90000"/>
              </a:lnSpc>
              <a:spcBef>
                <a:spcPts val="1200"/>
              </a:spcBef>
              <a:spcAft>
                <a:spcPts val="200"/>
              </a:spcAft>
            </a:pPr>
            <a:r>
              <a:rPr lang="en-GB" b="1" dirty="0">
                <a:cs typeface="Calibri" panose="020F0502020204030204"/>
              </a:rPr>
              <a:t>Need to be able to find out what the law is</a:t>
            </a:r>
          </a:p>
          <a:p>
            <a:pPr marL="285750" indent="-285750">
              <a:lnSpc>
                <a:spcPct val="90000"/>
              </a:lnSpc>
              <a:spcBef>
                <a:spcPts val="1200"/>
              </a:spcBef>
              <a:spcAft>
                <a:spcPts val="200"/>
              </a:spcAft>
              <a:buFont typeface="Arial"/>
              <a:buChar char="•"/>
            </a:pPr>
            <a:r>
              <a:rPr lang="en-GB" b="1" dirty="0"/>
              <a:t>2.  Be governed by the law, not discretion</a:t>
            </a:r>
            <a:endParaRPr lang="en-US" dirty="0"/>
          </a:p>
          <a:p>
            <a:pPr>
              <a:lnSpc>
                <a:spcPct val="90000"/>
              </a:lnSpc>
              <a:spcBef>
                <a:spcPts val="1200"/>
              </a:spcBef>
              <a:spcAft>
                <a:spcPts val="200"/>
              </a:spcAft>
            </a:pPr>
            <a:endParaRPr lang="en-GB" b="1" dirty="0">
              <a:cs typeface="Calibri" panose="020F0502020204030204"/>
            </a:endParaRPr>
          </a:p>
          <a:p>
            <a:pPr marL="285750" indent="-285750">
              <a:lnSpc>
                <a:spcPct val="90000"/>
              </a:lnSpc>
              <a:spcBef>
                <a:spcPts val="1200"/>
              </a:spcBef>
              <a:spcAft>
                <a:spcPts val="200"/>
              </a:spcAft>
              <a:buFont typeface="Arial"/>
              <a:buChar char="•"/>
            </a:pPr>
            <a:r>
              <a:rPr lang="en-GB" b="1" dirty="0"/>
              <a:t>3. Equality before the law</a:t>
            </a:r>
            <a:endParaRPr lang="en-US" dirty="0"/>
          </a:p>
          <a:p>
            <a:pPr>
              <a:lnSpc>
                <a:spcPct val="90000"/>
              </a:lnSpc>
              <a:spcBef>
                <a:spcPts val="1200"/>
              </a:spcBef>
              <a:spcAft>
                <a:spcPts val="200"/>
              </a:spcAft>
            </a:pPr>
            <a:r>
              <a:rPr lang="en-GB" b="1" dirty="0">
                <a:cs typeface="Calibri" panose="020F0502020204030204"/>
              </a:rPr>
              <a:t>Slaves, women, religious believers, foreign nationals all not equal until recently</a:t>
            </a:r>
          </a:p>
          <a:p>
            <a:pPr marL="285750" indent="-285750">
              <a:lnSpc>
                <a:spcPct val="90000"/>
              </a:lnSpc>
              <a:spcBef>
                <a:spcPts val="1200"/>
              </a:spcBef>
              <a:spcAft>
                <a:spcPts val="200"/>
              </a:spcAft>
              <a:buFont typeface="Arial"/>
              <a:buChar char="•"/>
            </a:pPr>
            <a:r>
              <a:rPr lang="en-GB" b="1" dirty="0"/>
              <a:t>4. Exercise of public powers should be conducted reasonably, fairly and for the purpose which they are conferred by statute e.g. Terrorism Act was invoked against a man who told the foreign secretary they were talking rubbish</a:t>
            </a:r>
            <a:endParaRPr lang="en-US" dirty="0"/>
          </a:p>
          <a:p>
            <a:pPr marL="285750" indent="-285750">
              <a:lnSpc>
                <a:spcPct val="90000"/>
              </a:lnSpc>
              <a:spcBef>
                <a:spcPts val="1200"/>
              </a:spcBef>
              <a:spcAft>
                <a:spcPts val="200"/>
              </a:spcAft>
              <a:buFont typeface="Arial"/>
              <a:buChar char="•"/>
            </a:pPr>
            <a:r>
              <a:rPr lang="en-GB" b="1" dirty="0"/>
              <a:t>5. Human rights should be universal in any given state</a:t>
            </a:r>
            <a:endParaRPr lang="en-US" dirty="0"/>
          </a:p>
          <a:p>
            <a:pPr marL="285750" indent="-285750">
              <a:lnSpc>
                <a:spcPct val="90000"/>
              </a:lnSpc>
              <a:spcBef>
                <a:spcPts val="1200"/>
              </a:spcBef>
              <a:spcAft>
                <a:spcPts val="200"/>
              </a:spcAft>
              <a:buFont typeface="Arial"/>
              <a:buChar char="•"/>
            </a:pPr>
            <a:r>
              <a:rPr lang="en-GB" b="1" dirty="0"/>
              <a:t>6. Court should be used as a last resort in order to achieve a just outcome</a:t>
            </a:r>
            <a:endParaRPr lang="en-US" dirty="0"/>
          </a:p>
          <a:p>
            <a:pPr marL="285750" indent="-285750">
              <a:lnSpc>
                <a:spcPct val="90000"/>
              </a:lnSpc>
              <a:spcBef>
                <a:spcPts val="1200"/>
              </a:spcBef>
              <a:spcAft>
                <a:spcPts val="200"/>
              </a:spcAft>
              <a:buFont typeface="Arial"/>
              <a:buChar char="•"/>
            </a:pPr>
            <a:r>
              <a:rPr lang="en-GB" b="1" dirty="0"/>
              <a:t>7. State should provide a fair trial in all cases (including hybrid)</a:t>
            </a:r>
            <a:endParaRPr lang="en-US" dirty="0"/>
          </a:p>
          <a:p>
            <a:pPr marL="285750" indent="-285750">
              <a:lnSpc>
                <a:spcPct val="90000"/>
              </a:lnSpc>
              <a:spcBef>
                <a:spcPts val="1200"/>
              </a:spcBef>
              <a:spcAft>
                <a:spcPts val="200"/>
              </a:spcAft>
              <a:buFont typeface="Arial"/>
              <a:buChar char="•"/>
            </a:pPr>
            <a:r>
              <a:rPr lang="en-GB" b="1" dirty="0"/>
              <a:t>8. State should comply with International and National law equally</a:t>
            </a:r>
            <a:endParaRPr lang="en-GB" dirty="0"/>
          </a:p>
          <a:p>
            <a:endParaRPr lang="en-GB" dirty="0"/>
          </a:p>
        </p:txBody>
      </p:sp>
      <p:sp>
        <p:nvSpPr>
          <p:cNvPr id="4" name="Slide Number Placeholder 3"/>
          <p:cNvSpPr>
            <a:spLocks noGrp="1"/>
          </p:cNvSpPr>
          <p:nvPr>
            <p:ph type="sldNum" sz="quarter" idx="5"/>
          </p:nvPr>
        </p:nvSpPr>
        <p:spPr/>
        <p:txBody>
          <a:bodyPr/>
          <a:lstStyle/>
          <a:p>
            <a:fld id="{DB303FA8-A3F3-7640-B13D-36C73B3E5587}" type="slidenum">
              <a:rPr lang="en-US" smtClean="0"/>
              <a:t>7</a:t>
            </a:fld>
            <a:endParaRPr lang="en-US" dirty="0"/>
          </a:p>
        </p:txBody>
      </p:sp>
    </p:spTree>
    <p:extLst>
      <p:ext uri="{BB962C8B-B14F-4D97-AF65-F5344CB8AC3E}">
        <p14:creationId xmlns:p14="http://schemas.microsoft.com/office/powerpoint/2010/main" val="13251321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 punishment without breaking the law-  A and others – suspected of being involved in terrorism and detained without trial. However, they were allowed to leave great Britain , but told officials that they could not return home because they would be persecuted and could be killed. If they were to stay in the Uk under the law they would be detained without trial indefinitely. So they went to court to see if this was legal and the courts explained that it does offend the rule of law except in exceptional circumstances. The courts said that it was not justified because the rules are difference for Uk citizens and Non Uk citizens. </a:t>
            </a:r>
          </a:p>
          <a:p>
            <a:endParaRPr lang="en-GB" dirty="0"/>
          </a:p>
          <a:p>
            <a:r>
              <a:rPr lang="en-GB" dirty="0"/>
              <a:t>Everyone equal – Entick v Carrington and M v Home office and Another  – Ask students to research this case. </a:t>
            </a:r>
          </a:p>
          <a:p>
            <a:endParaRPr lang="en-GB" dirty="0"/>
          </a:p>
          <a:p>
            <a:r>
              <a:rPr lang="en-GB" dirty="0"/>
              <a:t>Individuals rights are protected –  R (on the application of G) v immigration appeal tribunal and another : R (on the application of M) v Immigration appeal tribunal and another. </a:t>
            </a:r>
          </a:p>
          <a:p>
            <a:endParaRPr lang="en-GB" dirty="0"/>
          </a:p>
          <a:p>
            <a:r>
              <a:rPr lang="en-GB" dirty="0"/>
              <a:t>Legal Certainty-  R v Bingham and R v Goldstein – law must not be unambiguous and must be prospective rather than retrospective. </a:t>
            </a:r>
          </a:p>
          <a:p>
            <a:endParaRPr lang="en-GB" dirty="0"/>
          </a:p>
          <a:p>
            <a:r>
              <a:rPr lang="en-GB" dirty="0"/>
              <a:t>Fair Hearing – Matthews v Ministry of defence [2003]. </a:t>
            </a:r>
          </a:p>
          <a:p>
            <a:endParaRPr lang="en-GB" dirty="0"/>
          </a:p>
          <a:p>
            <a:r>
              <a:rPr lang="en-GB" dirty="0"/>
              <a:t>Substantive Judgements – R (on the application of Al Rawi and others) v Secretary of state for foreign and common wealth affairs and another. </a:t>
            </a:r>
          </a:p>
        </p:txBody>
      </p:sp>
      <p:sp>
        <p:nvSpPr>
          <p:cNvPr id="4" name="Slide Number Placeholder 3"/>
          <p:cNvSpPr>
            <a:spLocks noGrp="1"/>
          </p:cNvSpPr>
          <p:nvPr>
            <p:ph type="sldNum" sz="quarter" idx="5"/>
          </p:nvPr>
        </p:nvSpPr>
        <p:spPr/>
        <p:txBody>
          <a:bodyPr/>
          <a:lstStyle/>
          <a:p>
            <a:fld id="{DB303FA8-A3F3-7640-B13D-36C73B3E5587}" type="slidenum">
              <a:rPr lang="en-US" smtClean="0"/>
              <a:t>8</a:t>
            </a:fld>
            <a:endParaRPr lang="en-US" dirty="0"/>
          </a:p>
        </p:txBody>
      </p:sp>
    </p:spTree>
    <p:extLst>
      <p:ext uri="{BB962C8B-B14F-4D97-AF65-F5344CB8AC3E}">
        <p14:creationId xmlns:p14="http://schemas.microsoft.com/office/powerpoint/2010/main" val="33263355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Rule of law is being attacked by the idea in public law cases are being offered Alternative dispute resolution. </a:t>
            </a:r>
          </a:p>
          <a:p>
            <a:r>
              <a:rPr lang="en-GB" dirty="0"/>
              <a:t>Should not be behind doors – needs to be public</a:t>
            </a:r>
          </a:p>
          <a:p>
            <a:endParaRPr lang="en-GB" dirty="0"/>
          </a:p>
        </p:txBody>
      </p:sp>
      <p:sp>
        <p:nvSpPr>
          <p:cNvPr id="4" name="Slide Number Placeholder 3"/>
          <p:cNvSpPr>
            <a:spLocks noGrp="1"/>
          </p:cNvSpPr>
          <p:nvPr>
            <p:ph type="sldNum" sz="quarter" idx="5"/>
          </p:nvPr>
        </p:nvSpPr>
        <p:spPr/>
        <p:txBody>
          <a:bodyPr/>
          <a:lstStyle/>
          <a:p>
            <a:fld id="{DB303FA8-A3F3-7640-B13D-36C73B3E5587}" type="slidenum">
              <a:rPr lang="en-US" smtClean="0"/>
              <a:t>9</a:t>
            </a:fld>
            <a:endParaRPr lang="en-US" dirty="0"/>
          </a:p>
        </p:txBody>
      </p:sp>
    </p:spTree>
    <p:extLst>
      <p:ext uri="{BB962C8B-B14F-4D97-AF65-F5344CB8AC3E}">
        <p14:creationId xmlns:p14="http://schemas.microsoft.com/office/powerpoint/2010/main" val="40629956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303FA8-A3F3-7640-B13D-36C73B3E5587}" type="slidenum">
              <a:rPr lang="en-US" smtClean="0"/>
              <a:t>10</a:t>
            </a:fld>
            <a:endParaRPr lang="en-US" dirty="0"/>
          </a:p>
        </p:txBody>
      </p:sp>
    </p:spTree>
    <p:extLst>
      <p:ext uri="{BB962C8B-B14F-4D97-AF65-F5344CB8AC3E}">
        <p14:creationId xmlns:p14="http://schemas.microsoft.com/office/powerpoint/2010/main" val="25845155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303FA8-A3F3-7640-B13D-36C73B3E5587}" type="slidenum">
              <a:rPr lang="en-US" smtClean="0"/>
              <a:t>12</a:t>
            </a:fld>
            <a:endParaRPr lang="en-US" dirty="0"/>
          </a:p>
        </p:txBody>
      </p:sp>
    </p:spTree>
    <p:extLst>
      <p:ext uri="{BB962C8B-B14F-4D97-AF65-F5344CB8AC3E}">
        <p14:creationId xmlns:p14="http://schemas.microsoft.com/office/powerpoint/2010/main" val="42773566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example of Jennings includes the bill of rights. </a:t>
            </a:r>
          </a:p>
          <a:p>
            <a:r>
              <a:rPr lang="en-GB" dirty="0"/>
              <a:t>‘’This could be enacted and could be semi entrenched’’</a:t>
            </a:r>
          </a:p>
          <a:p>
            <a:endParaRPr lang="en-GB" dirty="0"/>
          </a:p>
          <a:p>
            <a:r>
              <a:rPr lang="en-GB" dirty="0"/>
              <a:t>Parliament supremacy not applicable to making laws that bind future parliaments – Dicey and Wade. </a:t>
            </a:r>
          </a:p>
          <a:p>
            <a:endParaRPr lang="en-GB" dirty="0"/>
          </a:p>
          <a:p>
            <a:endParaRPr lang="en-GB" dirty="0"/>
          </a:p>
        </p:txBody>
      </p:sp>
      <p:sp>
        <p:nvSpPr>
          <p:cNvPr id="4" name="Slide Number Placeholder 3"/>
          <p:cNvSpPr>
            <a:spLocks noGrp="1"/>
          </p:cNvSpPr>
          <p:nvPr>
            <p:ph type="sldNum" sz="quarter" idx="5"/>
          </p:nvPr>
        </p:nvSpPr>
        <p:spPr/>
        <p:txBody>
          <a:bodyPr/>
          <a:lstStyle/>
          <a:p>
            <a:fld id="{DB303FA8-A3F3-7640-B13D-36C73B3E5587}" type="slidenum">
              <a:rPr lang="en-US" smtClean="0"/>
              <a:t>13</a:t>
            </a:fld>
            <a:endParaRPr lang="en-US" dirty="0"/>
          </a:p>
        </p:txBody>
      </p:sp>
    </p:spTree>
    <p:extLst>
      <p:ext uri="{BB962C8B-B14F-4D97-AF65-F5344CB8AC3E}">
        <p14:creationId xmlns:p14="http://schemas.microsoft.com/office/powerpoint/2010/main" val="39743437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previously explained that parliament can enact any law that they see fit. However, there are times where other elements have an influence such as peoples opinions. Example giving women the right to vote. </a:t>
            </a:r>
          </a:p>
          <a:p>
            <a:endParaRPr lang="en-GB" dirty="0"/>
          </a:p>
          <a:p>
            <a:r>
              <a:rPr lang="en-GB" dirty="0"/>
              <a:t>Backdate legislation – War damages Act 1965. </a:t>
            </a:r>
          </a:p>
          <a:p>
            <a:endParaRPr lang="en-GB" dirty="0"/>
          </a:p>
          <a:p>
            <a:r>
              <a:rPr lang="en-GB" dirty="0"/>
              <a:t>Can pass laws in other countries, but it is unlikely that the country will recognise parliamentary supremacy. </a:t>
            </a:r>
          </a:p>
          <a:p>
            <a:endParaRPr lang="en-GB" dirty="0"/>
          </a:p>
          <a:p>
            <a:r>
              <a:rPr lang="en-GB" dirty="0"/>
              <a:t>Australia S.1  Act 1986- Parliament cannot legislate in Australia. </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B303FA8-A3F3-7640-B13D-36C73B3E5587}" type="slidenum">
              <a:rPr lang="en-US" smtClean="0"/>
              <a:t>14</a:t>
            </a:fld>
            <a:endParaRPr lang="en-US" dirty="0"/>
          </a:p>
        </p:txBody>
      </p:sp>
    </p:spTree>
    <p:extLst>
      <p:ext uri="{BB962C8B-B14F-4D97-AF65-F5344CB8AC3E}">
        <p14:creationId xmlns:p14="http://schemas.microsoft.com/office/powerpoint/2010/main" val="36546062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dirty="0"/>
              <a:t>Statutory interpretation.</a:t>
            </a:r>
          </a:p>
          <a:p>
            <a:pPr marL="171450" indent="-171450">
              <a:buFontTx/>
              <a:buChar char="-"/>
            </a:pPr>
            <a:r>
              <a:rPr lang="en-GB" dirty="0"/>
              <a:t>2 acts that contradict each other. </a:t>
            </a:r>
          </a:p>
          <a:p>
            <a:pPr marL="171450" indent="-171450">
              <a:buFontTx/>
              <a:buChar char="-"/>
            </a:pPr>
            <a:r>
              <a:rPr lang="en-GB" dirty="0"/>
              <a:t>Cannot ask parliament which one is better, instead have to ask the parliament to remove one. </a:t>
            </a:r>
          </a:p>
          <a:p>
            <a:pPr marL="171450" indent="-171450">
              <a:buFontTx/>
              <a:buChar char="-"/>
            </a:pPr>
            <a:r>
              <a:rPr lang="en-GB" dirty="0"/>
              <a:t>Essentially if laws contradict – the newest law repeals the older law. </a:t>
            </a:r>
          </a:p>
          <a:p>
            <a:pPr marL="171450" indent="-171450">
              <a:buFontTx/>
              <a:buChar char="-"/>
            </a:pPr>
            <a:endParaRPr lang="en-GB" dirty="0"/>
          </a:p>
        </p:txBody>
      </p:sp>
      <p:sp>
        <p:nvSpPr>
          <p:cNvPr id="4" name="Slide Number Placeholder 3"/>
          <p:cNvSpPr>
            <a:spLocks noGrp="1"/>
          </p:cNvSpPr>
          <p:nvPr>
            <p:ph type="sldNum" sz="quarter" idx="5"/>
          </p:nvPr>
        </p:nvSpPr>
        <p:spPr/>
        <p:txBody>
          <a:bodyPr/>
          <a:lstStyle/>
          <a:p>
            <a:fld id="{DB303FA8-A3F3-7640-B13D-36C73B3E5587}" type="slidenum">
              <a:rPr lang="en-US" smtClean="0"/>
              <a:t>15</a:t>
            </a:fld>
            <a:endParaRPr lang="en-US" dirty="0"/>
          </a:p>
        </p:txBody>
      </p:sp>
    </p:spTree>
    <p:extLst>
      <p:ext uri="{BB962C8B-B14F-4D97-AF65-F5344CB8AC3E}">
        <p14:creationId xmlns:p14="http://schemas.microsoft.com/office/powerpoint/2010/main" val="9124618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problems regarding the three that fit together. </a:t>
            </a:r>
          </a:p>
        </p:txBody>
      </p:sp>
      <p:sp>
        <p:nvSpPr>
          <p:cNvPr id="4" name="Slide Number Placeholder 3"/>
          <p:cNvSpPr>
            <a:spLocks noGrp="1"/>
          </p:cNvSpPr>
          <p:nvPr>
            <p:ph type="sldNum" sz="quarter" idx="5"/>
          </p:nvPr>
        </p:nvSpPr>
        <p:spPr/>
        <p:txBody>
          <a:bodyPr/>
          <a:lstStyle/>
          <a:p>
            <a:fld id="{DB303FA8-A3F3-7640-B13D-36C73B3E5587}" type="slidenum">
              <a:rPr lang="en-US" smtClean="0"/>
              <a:t>18</a:t>
            </a:fld>
            <a:endParaRPr lang="en-US" dirty="0"/>
          </a:p>
        </p:txBody>
      </p:sp>
    </p:spTree>
    <p:extLst>
      <p:ext uri="{BB962C8B-B14F-4D97-AF65-F5344CB8AC3E}">
        <p14:creationId xmlns:p14="http://schemas.microsoft.com/office/powerpoint/2010/main" val="36284487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Work within their rows to answer the question. </a:t>
            </a:r>
          </a:p>
          <a:p>
            <a:endParaRPr lang="en-GB" dirty="0"/>
          </a:p>
          <a:p>
            <a:r>
              <a:rPr lang="en-GB" dirty="0"/>
              <a:t>15 Minutes. </a:t>
            </a:r>
          </a:p>
          <a:p>
            <a:endParaRPr lang="en-GB" dirty="0"/>
          </a:p>
          <a:p>
            <a:r>
              <a:rPr lang="en-GB" dirty="0"/>
              <a:t>Prepare to feedback to the class.</a:t>
            </a:r>
          </a:p>
        </p:txBody>
      </p:sp>
      <p:sp>
        <p:nvSpPr>
          <p:cNvPr id="4" name="Slide Number Placeholder 3"/>
          <p:cNvSpPr>
            <a:spLocks noGrp="1"/>
          </p:cNvSpPr>
          <p:nvPr>
            <p:ph type="sldNum" sz="quarter" idx="5"/>
          </p:nvPr>
        </p:nvSpPr>
        <p:spPr/>
        <p:txBody>
          <a:bodyPr/>
          <a:lstStyle/>
          <a:p>
            <a:fld id="{DB303FA8-A3F3-7640-B13D-36C73B3E5587}" type="slidenum">
              <a:rPr lang="en-US" smtClean="0"/>
              <a:t>19</a:t>
            </a:fld>
            <a:endParaRPr lang="en-US" dirty="0"/>
          </a:p>
        </p:txBody>
      </p:sp>
    </p:spTree>
    <p:extLst>
      <p:ext uri="{BB962C8B-B14F-4D97-AF65-F5344CB8AC3E}">
        <p14:creationId xmlns:p14="http://schemas.microsoft.com/office/powerpoint/2010/main" val="28449731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10 minutes to do this task.</a:t>
            </a:r>
          </a:p>
        </p:txBody>
      </p:sp>
      <p:sp>
        <p:nvSpPr>
          <p:cNvPr id="4" name="Slide Number Placeholder 3"/>
          <p:cNvSpPr>
            <a:spLocks noGrp="1"/>
          </p:cNvSpPr>
          <p:nvPr>
            <p:ph type="sldNum" sz="quarter" idx="5"/>
          </p:nvPr>
        </p:nvSpPr>
        <p:spPr/>
        <p:txBody>
          <a:bodyPr/>
          <a:lstStyle/>
          <a:p>
            <a:fld id="{DB303FA8-A3F3-7640-B13D-36C73B3E5587}" type="slidenum">
              <a:rPr lang="en-US" smtClean="0"/>
              <a:t>20</a:t>
            </a:fld>
            <a:endParaRPr lang="en-US" dirty="0"/>
          </a:p>
        </p:txBody>
      </p:sp>
    </p:spTree>
    <p:extLst>
      <p:ext uri="{BB962C8B-B14F-4D97-AF65-F5344CB8AC3E}">
        <p14:creationId xmlns:p14="http://schemas.microsoft.com/office/powerpoint/2010/main" val="29134082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accent6">
            <a:alpha val="30000"/>
          </a:schemeClr>
        </a:solidFill>
        <a:effectLst/>
      </p:bgPr>
    </p:bg>
    <p:spTree>
      <p:nvGrpSpPr>
        <p:cNvPr id="1" name=""/>
        <p:cNvGrpSpPr/>
        <p:nvPr/>
      </p:nvGrpSpPr>
      <p:grpSpPr>
        <a:xfrm>
          <a:off x="0" y="0"/>
          <a:ext cx="0" cy="0"/>
          <a:chOff x="0" y="0"/>
          <a:chExt cx="0" cy="0"/>
        </a:xfrm>
      </p:grpSpPr>
      <p:sp>
        <p:nvSpPr>
          <p:cNvPr id="13" name="Freeform: Shape 20">
            <a:extLst>
              <a:ext uri="{FF2B5EF4-FFF2-40B4-BE49-F238E27FC236}">
                <a16:creationId xmlns:a16="http://schemas.microsoft.com/office/drawing/2014/main" id="{63B165D0-0594-9843-A653-74260F146AE5}"/>
              </a:ext>
            </a:extLst>
          </p:cNvPr>
          <p:cNvSpPr/>
          <p:nvPr userDrawn="1"/>
        </p:nvSpPr>
        <p:spPr>
          <a:xfrm rot="10800000">
            <a:off x="4516427" y="1"/>
            <a:ext cx="7675573" cy="2322894"/>
          </a:xfrm>
          <a:custGeom>
            <a:avLst/>
            <a:gdLst>
              <a:gd name="connsiteX0" fmla="*/ 3447958 w 5216859"/>
              <a:gd name="connsiteY0" fmla="*/ 463 h 1478847"/>
              <a:gd name="connsiteX1" fmla="*/ 3570648 w 5216859"/>
              <a:gd name="connsiteY1" fmla="*/ 11997 h 1478847"/>
              <a:gd name="connsiteX2" fmla="*/ 4142148 w 5216859"/>
              <a:gd name="connsiteY2" fmla="*/ 850197 h 1478847"/>
              <a:gd name="connsiteX3" fmla="*/ 4942248 w 5216859"/>
              <a:gd name="connsiteY3" fmla="*/ 1174047 h 1478847"/>
              <a:gd name="connsiteX4" fmla="*/ 5164151 w 5216859"/>
              <a:gd name="connsiteY4" fmla="*/ 1405605 h 1478847"/>
              <a:gd name="connsiteX5" fmla="*/ 5216859 w 5216859"/>
              <a:gd name="connsiteY5" fmla="*/ 1478847 h 1478847"/>
              <a:gd name="connsiteX6" fmla="*/ 0 w 5216859"/>
              <a:gd name="connsiteY6" fmla="*/ 1478847 h 1478847"/>
              <a:gd name="connsiteX7" fmla="*/ 28985 w 5216859"/>
              <a:gd name="connsiteY7" fmla="*/ 1403243 h 1478847"/>
              <a:gd name="connsiteX8" fmla="*/ 560748 w 5216859"/>
              <a:gd name="connsiteY8" fmla="*/ 640647 h 1478847"/>
              <a:gd name="connsiteX9" fmla="*/ 2294298 w 5216859"/>
              <a:gd name="connsiteY9" fmla="*/ 373947 h 1478847"/>
              <a:gd name="connsiteX10" fmla="*/ 3447958 w 5216859"/>
              <a:gd name="connsiteY10" fmla="*/ 463 h 1478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16859" h="1478847">
                <a:moveTo>
                  <a:pt x="3447958" y="463"/>
                </a:moveTo>
                <a:cubicBezTo>
                  <a:pt x="3491174" y="-1348"/>
                  <a:pt x="3532151" y="2075"/>
                  <a:pt x="3570648" y="11997"/>
                </a:cubicBezTo>
                <a:cubicBezTo>
                  <a:pt x="3878623" y="91372"/>
                  <a:pt x="3913548" y="656522"/>
                  <a:pt x="4142148" y="850197"/>
                </a:cubicBezTo>
                <a:cubicBezTo>
                  <a:pt x="4370748" y="1043872"/>
                  <a:pt x="4739048" y="1031172"/>
                  <a:pt x="4942248" y="1174047"/>
                </a:cubicBezTo>
                <a:cubicBezTo>
                  <a:pt x="5018448" y="1227625"/>
                  <a:pt x="5096434" y="1316029"/>
                  <a:pt x="5164151" y="1405605"/>
                </a:cubicBezTo>
                <a:lnTo>
                  <a:pt x="5216859" y="1478847"/>
                </a:lnTo>
                <a:lnTo>
                  <a:pt x="0" y="1478847"/>
                </a:lnTo>
                <a:lnTo>
                  <a:pt x="28985" y="1403243"/>
                </a:lnTo>
                <a:cubicBezTo>
                  <a:pt x="121408" y="1159760"/>
                  <a:pt x="267854" y="793047"/>
                  <a:pt x="560748" y="640647"/>
                </a:cubicBezTo>
                <a:cubicBezTo>
                  <a:pt x="951273" y="437447"/>
                  <a:pt x="1792648" y="478722"/>
                  <a:pt x="2294298" y="373947"/>
                </a:cubicBezTo>
                <a:cubicBezTo>
                  <a:pt x="2733242" y="282269"/>
                  <a:pt x="3145446" y="13138"/>
                  <a:pt x="3447958" y="463"/>
                </a:cubicBezTo>
                <a:close/>
              </a:path>
            </a:pathLst>
          </a:custGeom>
          <a:gradFill>
            <a:gsLst>
              <a:gs pos="0">
                <a:schemeClr val="accent1"/>
              </a:gs>
              <a:gs pos="100000">
                <a:schemeClr val="accent5">
                  <a:lumMod val="60000"/>
                  <a:lumOff val="40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Freeform: Shape 19">
            <a:extLst>
              <a:ext uri="{FF2B5EF4-FFF2-40B4-BE49-F238E27FC236}">
                <a16:creationId xmlns:a16="http://schemas.microsoft.com/office/drawing/2014/main" id="{31F8B615-0030-2047-8652-146BCEF22564}"/>
              </a:ext>
            </a:extLst>
          </p:cNvPr>
          <p:cNvSpPr/>
          <p:nvPr userDrawn="1"/>
        </p:nvSpPr>
        <p:spPr>
          <a:xfrm>
            <a:off x="0" y="3232602"/>
            <a:ext cx="7674963" cy="3625398"/>
          </a:xfrm>
          <a:custGeom>
            <a:avLst/>
            <a:gdLst>
              <a:gd name="connsiteX0" fmla="*/ 333366 w 2058995"/>
              <a:gd name="connsiteY0" fmla="*/ 940 h 972601"/>
              <a:gd name="connsiteX1" fmla="*/ 400050 w 2058995"/>
              <a:gd name="connsiteY1" fmla="*/ 1051 h 972601"/>
              <a:gd name="connsiteX2" fmla="*/ 952500 w 2058995"/>
              <a:gd name="connsiteY2" fmla="*/ 534451 h 972601"/>
              <a:gd name="connsiteX3" fmla="*/ 1924050 w 2058995"/>
              <a:gd name="connsiteY3" fmla="*/ 686851 h 972601"/>
              <a:gd name="connsiteX4" fmla="*/ 2054591 w 2058995"/>
              <a:gd name="connsiteY4" fmla="*/ 942966 h 972601"/>
              <a:gd name="connsiteX5" fmla="*/ 2058995 w 2058995"/>
              <a:gd name="connsiteY5" fmla="*/ 972601 h 972601"/>
              <a:gd name="connsiteX6" fmla="*/ 0 w 2058995"/>
              <a:gd name="connsiteY6" fmla="*/ 972601 h 972601"/>
              <a:gd name="connsiteX7" fmla="*/ 0 w 2058995"/>
              <a:gd name="connsiteY7" fmla="*/ 61952 h 972601"/>
              <a:gd name="connsiteX8" fmla="*/ 75605 w 2058995"/>
              <a:gd name="connsiteY8" fmla="*/ 42128 h 972601"/>
              <a:gd name="connsiteX9" fmla="*/ 333366 w 2058995"/>
              <a:gd name="connsiteY9" fmla="*/ 940 h 972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58995" h="972601">
                <a:moveTo>
                  <a:pt x="333366" y="940"/>
                </a:moveTo>
                <a:cubicBezTo>
                  <a:pt x="357485" y="-326"/>
                  <a:pt x="379809" y="-338"/>
                  <a:pt x="400050" y="1051"/>
                </a:cubicBezTo>
                <a:cubicBezTo>
                  <a:pt x="723900" y="23276"/>
                  <a:pt x="698500" y="420151"/>
                  <a:pt x="952500" y="534451"/>
                </a:cubicBezTo>
                <a:cubicBezTo>
                  <a:pt x="1206500" y="648751"/>
                  <a:pt x="1736725" y="556676"/>
                  <a:pt x="1924050" y="686851"/>
                </a:cubicBezTo>
                <a:cubicBezTo>
                  <a:pt x="1994297" y="735667"/>
                  <a:pt x="2033290" y="836275"/>
                  <a:pt x="2054591" y="942966"/>
                </a:cubicBezTo>
                <a:lnTo>
                  <a:pt x="2058995" y="972601"/>
                </a:lnTo>
                <a:lnTo>
                  <a:pt x="0" y="972601"/>
                </a:lnTo>
                <a:lnTo>
                  <a:pt x="0" y="61952"/>
                </a:lnTo>
                <a:lnTo>
                  <a:pt x="75605" y="42128"/>
                </a:lnTo>
                <a:cubicBezTo>
                  <a:pt x="172492" y="19804"/>
                  <a:pt x="261007" y="4735"/>
                  <a:pt x="333366" y="940"/>
                </a:cubicBezTo>
                <a:close/>
              </a:path>
            </a:pathLst>
          </a:custGeom>
          <a:gradFill>
            <a:gsLst>
              <a:gs pos="0">
                <a:schemeClr val="accent1"/>
              </a:gs>
              <a:gs pos="100000">
                <a:schemeClr val="accent5">
                  <a:lumMod val="60000"/>
                  <a:lumOff val="40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Picture Placeholder 7">
            <a:extLst>
              <a:ext uri="{FF2B5EF4-FFF2-40B4-BE49-F238E27FC236}">
                <a16:creationId xmlns:a16="http://schemas.microsoft.com/office/drawing/2014/main" id="{05C21D6A-A628-2443-8075-ACD2B911C6DF}"/>
              </a:ext>
            </a:extLst>
          </p:cNvPr>
          <p:cNvSpPr>
            <a:spLocks noGrp="1"/>
          </p:cNvSpPr>
          <p:nvPr>
            <p:ph type="pic" sz="quarter" idx="14"/>
          </p:nvPr>
        </p:nvSpPr>
        <p:spPr>
          <a:xfrm>
            <a:off x="414338" y="481013"/>
            <a:ext cx="11368087" cy="5875337"/>
          </a:xfrm>
          <a:solidFill>
            <a:schemeClr val="bg1">
              <a:lumMod val="95000"/>
            </a:schemeClr>
          </a:solidFill>
        </p:spPr>
        <p:txBody>
          <a:bodyPr/>
          <a:lstStyle/>
          <a:p>
            <a:r>
              <a:rPr lang="en-US" noProof="0" dirty="0"/>
              <a:t>Click icon to add picture</a:t>
            </a:r>
          </a:p>
        </p:txBody>
      </p:sp>
      <p:sp>
        <p:nvSpPr>
          <p:cNvPr id="6" name="Title 1">
            <a:extLst>
              <a:ext uri="{FF2B5EF4-FFF2-40B4-BE49-F238E27FC236}">
                <a16:creationId xmlns:a16="http://schemas.microsoft.com/office/drawing/2014/main" id="{042BB51D-E7C1-3746-85E9-889CCB24F741}"/>
              </a:ext>
            </a:extLst>
          </p:cNvPr>
          <p:cNvSpPr>
            <a:spLocks noGrp="1"/>
          </p:cNvSpPr>
          <p:nvPr>
            <p:ph type="ctrTitle" hasCustomPrompt="1"/>
          </p:nvPr>
        </p:nvSpPr>
        <p:spPr>
          <a:xfrm>
            <a:off x="1701383" y="2552298"/>
            <a:ext cx="8789234" cy="1220477"/>
          </a:xfrm>
        </p:spPr>
        <p:txBody>
          <a:bodyPr anchor="b">
            <a:normAutofit/>
          </a:bodyPr>
          <a:lstStyle>
            <a:lvl1pPr marL="0" marR="0" indent="0" algn="ctr" defTabSz="914400" rtl="0" eaLnBrk="1" fontAlgn="auto" latinLnBrk="0" hangingPunct="1">
              <a:lnSpc>
                <a:spcPct val="90000"/>
              </a:lnSpc>
              <a:spcBef>
                <a:spcPct val="0"/>
              </a:spcBef>
              <a:spcAft>
                <a:spcPts val="0"/>
              </a:spcAft>
              <a:buClrTx/>
              <a:buSzTx/>
              <a:buFontTx/>
              <a:buNone/>
              <a:tabLst/>
              <a:defRPr sz="7200" b="1" i="0">
                <a:solidFill>
                  <a:schemeClr val="bg1"/>
                </a:solidFill>
                <a:latin typeface="+mj-lt"/>
                <a:ea typeface="Meiryo UI" panose="020B0604030504040204" pitchFamily="34" charset="-128"/>
              </a:defRPr>
            </a:lvl1pPr>
          </a:lstStyle>
          <a:p>
            <a:r>
              <a:rPr lang="en-US" noProof="0"/>
              <a:t>Title</a:t>
            </a:r>
          </a:p>
        </p:txBody>
      </p:sp>
      <p:sp>
        <p:nvSpPr>
          <p:cNvPr id="7" name="Subtitle 2">
            <a:extLst>
              <a:ext uri="{FF2B5EF4-FFF2-40B4-BE49-F238E27FC236}">
                <a16:creationId xmlns:a16="http://schemas.microsoft.com/office/drawing/2014/main" id="{7E016467-0564-6D4C-BF17-F4FA3991C1FD}"/>
              </a:ext>
            </a:extLst>
          </p:cNvPr>
          <p:cNvSpPr>
            <a:spLocks noGrp="1"/>
          </p:cNvSpPr>
          <p:nvPr>
            <p:ph type="subTitle" idx="1" hasCustomPrompt="1"/>
          </p:nvPr>
        </p:nvSpPr>
        <p:spPr>
          <a:xfrm>
            <a:off x="1701383" y="3919840"/>
            <a:ext cx="8789234" cy="846381"/>
          </a:xfrm>
        </p:spPr>
        <p:txBody>
          <a:bodyPr anchor="t">
            <a:norm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2000" b="1" i="0">
                <a:solidFill>
                  <a:schemeClr val="bg1"/>
                </a:solidFill>
                <a:latin typeface="+mn-lt"/>
                <a:ea typeface="Meiryo UI" panose="020B0604030504040204" pitchFamily="34" charset="-128"/>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ltLang="ja-JP" noProof="0" dirty="0"/>
              <a:t>Subtitle</a:t>
            </a:r>
          </a:p>
        </p:txBody>
      </p:sp>
    </p:spTree>
    <p:extLst>
      <p:ext uri="{BB962C8B-B14F-4D97-AF65-F5344CB8AC3E}">
        <p14:creationId xmlns:p14="http://schemas.microsoft.com/office/powerpoint/2010/main" val="1876898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
    <p:bg>
      <p:bgPr>
        <a:solidFill>
          <a:schemeClr val="accent6">
            <a:alpha val="30000"/>
          </a:schemeClr>
        </a:solidFill>
        <a:effectLst/>
      </p:bgPr>
    </p:bg>
    <p:spTree>
      <p:nvGrpSpPr>
        <p:cNvPr id="1" name=""/>
        <p:cNvGrpSpPr/>
        <p:nvPr/>
      </p:nvGrpSpPr>
      <p:grpSpPr>
        <a:xfrm>
          <a:off x="0" y="0"/>
          <a:ext cx="0" cy="0"/>
          <a:chOff x="0" y="0"/>
          <a:chExt cx="0" cy="0"/>
        </a:xfrm>
      </p:grpSpPr>
      <p:sp>
        <p:nvSpPr>
          <p:cNvPr id="9" name="Freeform 5">
            <a:extLst>
              <a:ext uri="{FF2B5EF4-FFF2-40B4-BE49-F238E27FC236}">
                <a16:creationId xmlns:a16="http://schemas.microsoft.com/office/drawing/2014/main" id="{FADF1099-92E5-4749-8E94-299FD6249EFD}"/>
              </a:ext>
            </a:extLst>
          </p:cNvPr>
          <p:cNvSpPr>
            <a:spLocks/>
          </p:cNvSpPr>
          <p:nvPr userDrawn="1"/>
        </p:nvSpPr>
        <p:spPr bwMode="auto">
          <a:xfrm>
            <a:off x="-1587" y="0"/>
            <a:ext cx="12193587" cy="2840682"/>
          </a:xfrm>
          <a:custGeom>
            <a:avLst/>
            <a:gdLst>
              <a:gd name="T0" fmla="*/ 0 w 3296"/>
              <a:gd name="T1" fmla="*/ 0 h 934"/>
              <a:gd name="T2" fmla="*/ 0 w 3296"/>
              <a:gd name="T3" fmla="*/ 775 h 934"/>
              <a:gd name="T4" fmla="*/ 973 w 3296"/>
              <a:gd name="T5" fmla="*/ 825 h 934"/>
              <a:gd name="T6" fmla="*/ 1957 w 3296"/>
              <a:gd name="T7" fmla="*/ 408 h 934"/>
              <a:gd name="T8" fmla="*/ 3032 w 3296"/>
              <a:gd name="T9" fmla="*/ 426 h 934"/>
              <a:gd name="T10" fmla="*/ 3296 w 3296"/>
              <a:gd name="T11" fmla="*/ 257 h 934"/>
              <a:gd name="T12" fmla="*/ 3296 w 3296"/>
              <a:gd name="T13" fmla="*/ 0 h 934"/>
              <a:gd name="T14" fmla="*/ 0 w 3296"/>
              <a:gd name="T15" fmla="*/ 0 h 93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296" h="934">
                <a:moveTo>
                  <a:pt x="0" y="0"/>
                </a:moveTo>
                <a:cubicBezTo>
                  <a:pt x="0" y="775"/>
                  <a:pt x="0" y="775"/>
                  <a:pt x="0" y="775"/>
                </a:cubicBezTo>
                <a:cubicBezTo>
                  <a:pt x="302" y="913"/>
                  <a:pt x="658" y="934"/>
                  <a:pt x="973" y="825"/>
                </a:cubicBezTo>
                <a:cubicBezTo>
                  <a:pt x="1311" y="708"/>
                  <a:pt x="1602" y="453"/>
                  <a:pt x="1957" y="408"/>
                </a:cubicBezTo>
                <a:cubicBezTo>
                  <a:pt x="2315" y="363"/>
                  <a:pt x="2690" y="541"/>
                  <a:pt x="3032" y="426"/>
                </a:cubicBezTo>
                <a:cubicBezTo>
                  <a:pt x="3132" y="393"/>
                  <a:pt x="3223" y="334"/>
                  <a:pt x="3296" y="257"/>
                </a:cubicBezTo>
                <a:cubicBezTo>
                  <a:pt x="3296" y="0"/>
                  <a:pt x="3296" y="0"/>
                  <a:pt x="3296" y="0"/>
                </a:cubicBezTo>
                <a:lnTo>
                  <a:pt x="0" y="0"/>
                </a:lnTo>
                <a:close/>
              </a:path>
            </a:pathLst>
          </a:custGeom>
          <a:gradFill>
            <a:gsLst>
              <a:gs pos="0">
                <a:schemeClr val="accent1"/>
              </a:gs>
              <a:gs pos="100000">
                <a:schemeClr val="accent5">
                  <a:lumMod val="60000"/>
                  <a:lumOff val="40000"/>
                  <a:alpha val="90000"/>
                </a:schemeClr>
              </a:gs>
            </a:gsLst>
            <a:lin ang="3000000" scaled="0"/>
          </a:gradFill>
          <a:ln>
            <a:noFill/>
          </a:ln>
        </p:spPr>
        <p:txBody>
          <a:bodyPr vert="horz" wrap="square" lIns="91440" tIns="45720" rIns="91440" bIns="45720" numCol="1" anchor="t" anchorCtr="0" compatLnSpc="1">
            <a:prstTxWarp prst="textNoShape">
              <a:avLst/>
            </a:prstTxWarp>
          </a:bodyPr>
          <a:lstStyle/>
          <a:p>
            <a:endParaRPr lang="en-US" noProof="0" dirty="0"/>
          </a:p>
        </p:txBody>
      </p:sp>
      <p:sp>
        <p:nvSpPr>
          <p:cNvPr id="5" name="Rectangle 4">
            <a:extLst>
              <a:ext uri="{FF2B5EF4-FFF2-40B4-BE49-F238E27FC236}">
                <a16:creationId xmlns:a16="http://schemas.microsoft.com/office/drawing/2014/main" id="{258940EE-A100-A74F-A549-CAD4DFFD1738}"/>
              </a:ext>
            </a:extLst>
          </p:cNvPr>
          <p:cNvSpPr/>
          <p:nvPr userDrawn="1"/>
        </p:nvSpPr>
        <p:spPr>
          <a:xfrm>
            <a:off x="413825" y="483781"/>
            <a:ext cx="11364350" cy="5890438"/>
          </a:xfrm>
          <a:prstGeom prst="rect">
            <a:avLst/>
          </a:prstGeom>
          <a:solidFill>
            <a:schemeClr val="bg1"/>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Title 1">
            <a:extLst>
              <a:ext uri="{FF2B5EF4-FFF2-40B4-BE49-F238E27FC236}">
                <a16:creationId xmlns:a16="http://schemas.microsoft.com/office/drawing/2014/main" id="{451E21C1-74BE-0348-B8AE-3174A9AAA08E}"/>
              </a:ext>
            </a:extLst>
          </p:cNvPr>
          <p:cNvSpPr>
            <a:spLocks noGrp="1"/>
          </p:cNvSpPr>
          <p:nvPr>
            <p:ph type="title"/>
          </p:nvPr>
        </p:nvSpPr>
        <p:spPr>
          <a:xfrm>
            <a:off x="838200" y="681037"/>
            <a:ext cx="10515600" cy="583800"/>
          </a:xfrm>
        </p:spPr>
        <p:txBody>
          <a:bodyPr lIns="91440" rIns="91440">
            <a:noAutofit/>
          </a:bodyPr>
          <a:lstStyle>
            <a:lvl1pPr>
              <a:defRPr sz="2400" b="1" i="0" spc="150" baseline="0">
                <a:solidFill>
                  <a:schemeClr val="accent1"/>
                </a:solidFill>
                <a:latin typeface="Meiryo UI" panose="020B0604030504040204" pitchFamily="34" charset="-128"/>
                <a:ea typeface="Meiryo UI" panose="020B0604030504040204" pitchFamily="34" charset="-128"/>
              </a:defRPr>
            </a:lvl1pPr>
          </a:lstStyle>
          <a:p>
            <a:r>
              <a:rPr lang="en-US" noProof="0"/>
              <a:t>Click to edit Master title style</a:t>
            </a:r>
            <a:endParaRPr lang="en-US" noProof="0" dirty="0"/>
          </a:p>
        </p:txBody>
      </p:sp>
      <p:cxnSp>
        <p:nvCxnSpPr>
          <p:cNvPr id="3" name="Straight Connector 2">
            <a:extLst>
              <a:ext uri="{FF2B5EF4-FFF2-40B4-BE49-F238E27FC236}">
                <a16:creationId xmlns:a16="http://schemas.microsoft.com/office/drawing/2014/main" id="{85852ED6-B7AC-5148-BC43-09B76E856F9F}"/>
              </a:ext>
            </a:extLst>
          </p:cNvPr>
          <p:cNvCxnSpPr/>
          <p:nvPr userDrawn="1"/>
        </p:nvCxnSpPr>
        <p:spPr>
          <a:xfrm>
            <a:off x="838200" y="1264837"/>
            <a:ext cx="10524344" cy="0"/>
          </a:xfrm>
          <a:prstGeom prst="line">
            <a:avLst/>
          </a:prstGeom>
          <a:ln>
            <a:solidFill>
              <a:schemeClr val="bg2">
                <a:lumMod val="90000"/>
              </a:schemeClr>
            </a:solidFill>
            <a:prstDash val="dash"/>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C0776AF7-97C9-4365-B2B5-E20C6BB04B41}"/>
              </a:ext>
            </a:extLst>
          </p:cNvPr>
          <p:cNvSpPr>
            <a:spLocks noGrp="1"/>
          </p:cNvSpPr>
          <p:nvPr>
            <p:ph sz="quarter" idx="10"/>
          </p:nvPr>
        </p:nvSpPr>
        <p:spPr>
          <a:xfrm>
            <a:off x="838200" y="1265238"/>
            <a:ext cx="10524344" cy="4911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51483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 content ">
    <p:bg>
      <p:bgPr>
        <a:solidFill>
          <a:schemeClr val="accent6">
            <a:alpha val="30000"/>
          </a:schemeClr>
        </a:solidFill>
        <a:effectLst/>
      </p:bgPr>
    </p:bg>
    <p:spTree>
      <p:nvGrpSpPr>
        <p:cNvPr id="1" name=""/>
        <p:cNvGrpSpPr/>
        <p:nvPr/>
      </p:nvGrpSpPr>
      <p:grpSpPr>
        <a:xfrm>
          <a:off x="0" y="0"/>
          <a:ext cx="0" cy="0"/>
          <a:chOff x="0" y="0"/>
          <a:chExt cx="0" cy="0"/>
        </a:xfrm>
      </p:grpSpPr>
      <p:sp>
        <p:nvSpPr>
          <p:cNvPr id="9" name="Freeform 5">
            <a:extLst>
              <a:ext uri="{FF2B5EF4-FFF2-40B4-BE49-F238E27FC236}">
                <a16:creationId xmlns:a16="http://schemas.microsoft.com/office/drawing/2014/main" id="{FADF1099-92E5-4749-8E94-299FD6249EFD}"/>
              </a:ext>
            </a:extLst>
          </p:cNvPr>
          <p:cNvSpPr>
            <a:spLocks/>
          </p:cNvSpPr>
          <p:nvPr userDrawn="1"/>
        </p:nvSpPr>
        <p:spPr bwMode="auto">
          <a:xfrm>
            <a:off x="-1587" y="0"/>
            <a:ext cx="12193587" cy="2840682"/>
          </a:xfrm>
          <a:custGeom>
            <a:avLst/>
            <a:gdLst>
              <a:gd name="T0" fmla="*/ 0 w 3296"/>
              <a:gd name="T1" fmla="*/ 0 h 934"/>
              <a:gd name="T2" fmla="*/ 0 w 3296"/>
              <a:gd name="T3" fmla="*/ 775 h 934"/>
              <a:gd name="T4" fmla="*/ 973 w 3296"/>
              <a:gd name="T5" fmla="*/ 825 h 934"/>
              <a:gd name="T6" fmla="*/ 1957 w 3296"/>
              <a:gd name="T7" fmla="*/ 408 h 934"/>
              <a:gd name="T8" fmla="*/ 3032 w 3296"/>
              <a:gd name="T9" fmla="*/ 426 h 934"/>
              <a:gd name="T10" fmla="*/ 3296 w 3296"/>
              <a:gd name="T11" fmla="*/ 257 h 934"/>
              <a:gd name="T12" fmla="*/ 3296 w 3296"/>
              <a:gd name="T13" fmla="*/ 0 h 934"/>
              <a:gd name="T14" fmla="*/ 0 w 3296"/>
              <a:gd name="T15" fmla="*/ 0 h 93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296" h="934">
                <a:moveTo>
                  <a:pt x="0" y="0"/>
                </a:moveTo>
                <a:cubicBezTo>
                  <a:pt x="0" y="775"/>
                  <a:pt x="0" y="775"/>
                  <a:pt x="0" y="775"/>
                </a:cubicBezTo>
                <a:cubicBezTo>
                  <a:pt x="302" y="913"/>
                  <a:pt x="658" y="934"/>
                  <a:pt x="973" y="825"/>
                </a:cubicBezTo>
                <a:cubicBezTo>
                  <a:pt x="1311" y="708"/>
                  <a:pt x="1602" y="453"/>
                  <a:pt x="1957" y="408"/>
                </a:cubicBezTo>
                <a:cubicBezTo>
                  <a:pt x="2315" y="363"/>
                  <a:pt x="2690" y="541"/>
                  <a:pt x="3032" y="426"/>
                </a:cubicBezTo>
                <a:cubicBezTo>
                  <a:pt x="3132" y="393"/>
                  <a:pt x="3223" y="334"/>
                  <a:pt x="3296" y="257"/>
                </a:cubicBezTo>
                <a:cubicBezTo>
                  <a:pt x="3296" y="0"/>
                  <a:pt x="3296" y="0"/>
                  <a:pt x="3296" y="0"/>
                </a:cubicBezTo>
                <a:lnTo>
                  <a:pt x="0" y="0"/>
                </a:lnTo>
                <a:close/>
              </a:path>
            </a:pathLst>
          </a:custGeom>
          <a:gradFill>
            <a:gsLst>
              <a:gs pos="0">
                <a:schemeClr val="accent1"/>
              </a:gs>
              <a:gs pos="100000">
                <a:schemeClr val="accent5">
                  <a:lumMod val="60000"/>
                  <a:lumOff val="40000"/>
                  <a:alpha val="90000"/>
                </a:schemeClr>
              </a:gs>
            </a:gsLst>
            <a:lin ang="3000000" scaled="0"/>
          </a:gradFill>
          <a:ln>
            <a:noFill/>
          </a:ln>
        </p:spPr>
        <p:txBody>
          <a:bodyPr vert="horz" wrap="square" lIns="91440" tIns="45720" rIns="91440" bIns="45720" numCol="1" anchor="t" anchorCtr="0" compatLnSpc="1">
            <a:prstTxWarp prst="textNoShape">
              <a:avLst/>
            </a:prstTxWarp>
          </a:bodyPr>
          <a:lstStyle/>
          <a:p>
            <a:endParaRPr lang="en-US" noProof="0" dirty="0"/>
          </a:p>
        </p:txBody>
      </p:sp>
      <p:sp>
        <p:nvSpPr>
          <p:cNvPr id="10" name="Rectangle 9">
            <a:extLst>
              <a:ext uri="{FF2B5EF4-FFF2-40B4-BE49-F238E27FC236}">
                <a16:creationId xmlns:a16="http://schemas.microsoft.com/office/drawing/2014/main" id="{33168214-BA64-4247-995E-0238E9E404F7}"/>
              </a:ext>
            </a:extLst>
          </p:cNvPr>
          <p:cNvSpPr/>
          <p:nvPr userDrawn="1"/>
        </p:nvSpPr>
        <p:spPr>
          <a:xfrm>
            <a:off x="413824" y="483781"/>
            <a:ext cx="5682176" cy="5890438"/>
          </a:xfrm>
          <a:prstGeom prst="rect">
            <a:avLst/>
          </a:prstGeom>
          <a:solidFill>
            <a:schemeClr val="bg1"/>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Picture Placeholder 14">
            <a:extLst>
              <a:ext uri="{FF2B5EF4-FFF2-40B4-BE49-F238E27FC236}">
                <a16:creationId xmlns:a16="http://schemas.microsoft.com/office/drawing/2014/main" id="{8745AAA3-09E3-4504-B3FD-611C81F41634}"/>
              </a:ext>
            </a:extLst>
          </p:cNvPr>
          <p:cNvSpPr>
            <a:spLocks noGrp="1"/>
          </p:cNvSpPr>
          <p:nvPr>
            <p:ph type="pic" sz="quarter" idx="11"/>
          </p:nvPr>
        </p:nvSpPr>
        <p:spPr>
          <a:xfrm>
            <a:off x="6655634" y="37553"/>
            <a:ext cx="5536366" cy="6820447"/>
          </a:xfrm>
          <a:custGeom>
            <a:avLst/>
            <a:gdLst>
              <a:gd name="connsiteX0" fmla="*/ 4141175 w 5285281"/>
              <a:gd name="connsiteY0" fmla="*/ 950 h 6525434"/>
              <a:gd name="connsiteX1" fmla="*/ 5222879 w 5285281"/>
              <a:gd name="connsiteY1" fmla="*/ 82101 h 6525434"/>
              <a:gd name="connsiteX2" fmla="*/ 5285281 w 5285281"/>
              <a:gd name="connsiteY2" fmla="*/ 86253 h 6525434"/>
              <a:gd name="connsiteX3" fmla="*/ 5285281 w 5285281"/>
              <a:gd name="connsiteY3" fmla="*/ 6525434 h 6525434"/>
              <a:gd name="connsiteX4" fmla="*/ 338864 w 5285281"/>
              <a:gd name="connsiteY4" fmla="*/ 6525434 h 6525434"/>
              <a:gd name="connsiteX5" fmla="*/ 355504 w 5285281"/>
              <a:gd name="connsiteY5" fmla="*/ 6284640 h 6525434"/>
              <a:gd name="connsiteX6" fmla="*/ 122536 w 5285281"/>
              <a:gd name="connsiteY6" fmla="*/ 5603772 h 6525434"/>
              <a:gd name="connsiteX7" fmla="*/ 197419 w 5285281"/>
              <a:gd name="connsiteY7" fmla="*/ 4013697 h 6525434"/>
              <a:gd name="connsiteX8" fmla="*/ 1395542 w 5285281"/>
              <a:gd name="connsiteY8" fmla="*/ 2963334 h 6525434"/>
              <a:gd name="connsiteX9" fmla="*/ 2431419 w 5285281"/>
              <a:gd name="connsiteY9" fmla="*/ 2618748 h 6525434"/>
              <a:gd name="connsiteX10" fmla="*/ 2868234 w 5285281"/>
              <a:gd name="connsiteY10" fmla="*/ 1805029 h 6525434"/>
              <a:gd name="connsiteX11" fmla="*/ 2780871 w 5285281"/>
              <a:gd name="connsiteY11" fmla="*/ 941489 h 6525434"/>
              <a:gd name="connsiteX12" fmla="*/ 3783467 w 5285281"/>
              <a:gd name="connsiteY12" fmla="*/ 36433 h 6525434"/>
              <a:gd name="connsiteX13" fmla="*/ 4141175 w 5285281"/>
              <a:gd name="connsiteY13" fmla="*/ 950 h 6525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85281" h="6525434">
                <a:moveTo>
                  <a:pt x="4141175" y="950"/>
                </a:moveTo>
                <a:cubicBezTo>
                  <a:pt x="4500573" y="-8197"/>
                  <a:pt x="4864065" y="50964"/>
                  <a:pt x="5222879" y="82101"/>
                </a:cubicBezTo>
                <a:cubicBezTo>
                  <a:pt x="5243679" y="82101"/>
                  <a:pt x="5264481" y="82101"/>
                  <a:pt x="5285281" y="86253"/>
                </a:cubicBezTo>
                <a:lnTo>
                  <a:pt x="5285281" y="6525434"/>
                </a:lnTo>
                <a:cubicBezTo>
                  <a:pt x="5285281" y="6525434"/>
                  <a:pt x="5285281" y="6525434"/>
                  <a:pt x="338864" y="6525434"/>
                </a:cubicBezTo>
                <a:cubicBezTo>
                  <a:pt x="355504" y="6446553"/>
                  <a:pt x="363825" y="6363521"/>
                  <a:pt x="355504" y="6284640"/>
                </a:cubicBezTo>
                <a:cubicBezTo>
                  <a:pt x="330543" y="6043845"/>
                  <a:pt x="205739" y="5827960"/>
                  <a:pt x="122536" y="5603772"/>
                </a:cubicBezTo>
                <a:cubicBezTo>
                  <a:pt x="-64671" y="5093121"/>
                  <a:pt x="-35550" y="4503589"/>
                  <a:pt x="197419" y="4013697"/>
                </a:cubicBezTo>
                <a:cubicBezTo>
                  <a:pt x="434547" y="3523804"/>
                  <a:pt x="875523" y="3137703"/>
                  <a:pt x="1395542" y="2963334"/>
                </a:cubicBezTo>
                <a:cubicBezTo>
                  <a:pt x="1740834" y="2851240"/>
                  <a:pt x="2127728" y="2822178"/>
                  <a:pt x="2431419" y="2618748"/>
                </a:cubicBezTo>
                <a:cubicBezTo>
                  <a:pt x="2693508" y="2436077"/>
                  <a:pt x="2864074" y="2124704"/>
                  <a:pt x="2868234" y="1805029"/>
                </a:cubicBezTo>
                <a:cubicBezTo>
                  <a:pt x="2872395" y="1514414"/>
                  <a:pt x="2747590" y="1232103"/>
                  <a:pt x="2780871" y="941489"/>
                </a:cubicBezTo>
                <a:cubicBezTo>
                  <a:pt x="2834953" y="464051"/>
                  <a:pt x="3309210" y="127769"/>
                  <a:pt x="3783467" y="36433"/>
                </a:cubicBezTo>
                <a:cubicBezTo>
                  <a:pt x="3902031" y="14637"/>
                  <a:pt x="4021376" y="3999"/>
                  <a:pt x="4141175" y="950"/>
                </a:cubicBezTo>
                <a:close/>
              </a:path>
            </a:pathLst>
          </a:custGeom>
          <a:solidFill>
            <a:schemeClr val="bg2">
              <a:lumMod val="95000"/>
            </a:schemeClr>
          </a:solidFill>
        </p:spPr>
        <p:txBody>
          <a:bodyPr wrap="square" anchor="ctr">
            <a:noAutofit/>
          </a:bodyPr>
          <a:lstStyle>
            <a:lvl1pPr marL="0" indent="0" algn="ctr">
              <a:buNone/>
              <a:defRPr sz="800"/>
            </a:lvl1pPr>
          </a:lstStyle>
          <a:p>
            <a:r>
              <a:rPr lang="en-US" noProof="0" dirty="0"/>
              <a:t>Click icon to add picture</a:t>
            </a:r>
          </a:p>
        </p:txBody>
      </p:sp>
      <p:sp>
        <p:nvSpPr>
          <p:cNvPr id="7" name="Title 1">
            <a:extLst>
              <a:ext uri="{FF2B5EF4-FFF2-40B4-BE49-F238E27FC236}">
                <a16:creationId xmlns:a16="http://schemas.microsoft.com/office/drawing/2014/main" id="{53703B7C-2DC4-C14C-A9CA-F1D21E7FC6AF}"/>
              </a:ext>
            </a:extLst>
          </p:cNvPr>
          <p:cNvSpPr>
            <a:spLocks noGrp="1"/>
          </p:cNvSpPr>
          <p:nvPr>
            <p:ph type="title"/>
          </p:nvPr>
        </p:nvSpPr>
        <p:spPr>
          <a:xfrm>
            <a:off x="838200" y="681037"/>
            <a:ext cx="4791637" cy="583800"/>
          </a:xfrm>
        </p:spPr>
        <p:txBody>
          <a:bodyPr lIns="91440" rIns="91440">
            <a:noAutofit/>
          </a:bodyPr>
          <a:lstStyle>
            <a:lvl1pPr>
              <a:defRPr sz="2400" b="1" i="0" spc="150" baseline="0">
                <a:solidFill>
                  <a:schemeClr val="accent1"/>
                </a:solidFill>
                <a:latin typeface="Meiryo UI" panose="020B0604030504040204" pitchFamily="34" charset="-128"/>
                <a:ea typeface="Meiryo UI" panose="020B0604030504040204" pitchFamily="34" charset="-128"/>
              </a:defRPr>
            </a:lvl1pPr>
          </a:lstStyle>
          <a:p>
            <a:r>
              <a:rPr lang="en-US" noProof="0"/>
              <a:t>Click to edit Master title style</a:t>
            </a:r>
          </a:p>
        </p:txBody>
      </p:sp>
      <p:cxnSp>
        <p:nvCxnSpPr>
          <p:cNvPr id="8" name="Straight Connector 7">
            <a:extLst>
              <a:ext uri="{FF2B5EF4-FFF2-40B4-BE49-F238E27FC236}">
                <a16:creationId xmlns:a16="http://schemas.microsoft.com/office/drawing/2014/main" id="{AD28B953-BDF8-6C47-ADCD-D3EAF78963C3}"/>
              </a:ext>
            </a:extLst>
          </p:cNvPr>
          <p:cNvCxnSpPr>
            <a:cxnSpLocks/>
          </p:cNvCxnSpPr>
          <p:nvPr userDrawn="1"/>
        </p:nvCxnSpPr>
        <p:spPr>
          <a:xfrm>
            <a:off x="838200" y="1264837"/>
            <a:ext cx="4791636" cy="0"/>
          </a:xfrm>
          <a:prstGeom prst="line">
            <a:avLst/>
          </a:prstGeom>
          <a:ln>
            <a:solidFill>
              <a:schemeClr val="bg2">
                <a:lumMod val="90000"/>
              </a:schemeClr>
            </a:solidFill>
            <a:prstDash val="dash"/>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4B0C521-A2C1-48E6-B26C-DFF1B4FD4227}"/>
              </a:ext>
            </a:extLst>
          </p:cNvPr>
          <p:cNvSpPr>
            <a:spLocks noGrp="1"/>
          </p:cNvSpPr>
          <p:nvPr>
            <p:ph sz="quarter" idx="12"/>
          </p:nvPr>
        </p:nvSpPr>
        <p:spPr>
          <a:xfrm>
            <a:off x="838200" y="1265238"/>
            <a:ext cx="4791637" cy="4911725"/>
          </a:xfrm>
        </p:spPr>
        <p:txBody>
          <a:bodyPr/>
          <a:lstStyle/>
          <a:p>
            <a:pPr lvl="0"/>
            <a:r>
              <a:rPr lang="en-US"/>
              <a:t>Click to edit Master text styles</a:t>
            </a:r>
          </a:p>
        </p:txBody>
      </p:sp>
    </p:spTree>
    <p:extLst>
      <p:ext uri="{BB962C8B-B14F-4D97-AF65-F5344CB8AC3E}">
        <p14:creationId xmlns:p14="http://schemas.microsoft.com/office/powerpoint/2010/main" val="3548545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6">
            <a:alpha val="30000"/>
          </a:schemeClr>
        </a:solidFill>
        <a:effectLst/>
      </p:bgPr>
    </p:bg>
    <p:spTree>
      <p:nvGrpSpPr>
        <p:cNvPr id="1" name=""/>
        <p:cNvGrpSpPr/>
        <p:nvPr/>
      </p:nvGrpSpPr>
      <p:grpSpPr>
        <a:xfrm>
          <a:off x="0" y="0"/>
          <a:ext cx="0" cy="0"/>
          <a:chOff x="0" y="0"/>
          <a:chExt cx="0" cy="0"/>
        </a:xfrm>
      </p:grpSpPr>
      <p:sp>
        <p:nvSpPr>
          <p:cNvPr id="26" name="Freeform: Shape 8">
            <a:extLst>
              <a:ext uri="{FF2B5EF4-FFF2-40B4-BE49-F238E27FC236}">
                <a16:creationId xmlns:a16="http://schemas.microsoft.com/office/drawing/2014/main" id="{94B2908E-04B3-4B40-8DDD-1667E3F93DAE}"/>
              </a:ext>
            </a:extLst>
          </p:cNvPr>
          <p:cNvSpPr/>
          <p:nvPr userDrawn="1"/>
        </p:nvSpPr>
        <p:spPr>
          <a:xfrm rot="10800000">
            <a:off x="0" y="4362449"/>
            <a:ext cx="12192000" cy="2495550"/>
          </a:xfrm>
          <a:custGeom>
            <a:avLst/>
            <a:gdLst>
              <a:gd name="connsiteX0" fmla="*/ 0 w 12192000"/>
              <a:gd name="connsiteY0" fmla="*/ 0 h 2539624"/>
              <a:gd name="connsiteX1" fmla="*/ 12192000 w 12192000"/>
              <a:gd name="connsiteY1" fmla="*/ 0 h 2539624"/>
              <a:gd name="connsiteX2" fmla="*/ 12192000 w 12192000"/>
              <a:gd name="connsiteY2" fmla="*/ 1784674 h 2539624"/>
              <a:gd name="connsiteX3" fmla="*/ 12052232 w 12192000"/>
              <a:gd name="connsiteY3" fmla="*/ 1825247 h 2539624"/>
              <a:gd name="connsiteX4" fmla="*/ 10344150 w 12192000"/>
              <a:gd name="connsiteY4" fmla="*/ 2133600 h 2539624"/>
              <a:gd name="connsiteX5" fmla="*/ 7181850 w 12192000"/>
              <a:gd name="connsiteY5" fmla="*/ 1809750 h 2539624"/>
              <a:gd name="connsiteX6" fmla="*/ 2724150 w 12192000"/>
              <a:gd name="connsiteY6" fmla="*/ 2533650 h 2539624"/>
              <a:gd name="connsiteX7" fmla="*/ 64443 w 12192000"/>
              <a:gd name="connsiteY7" fmla="*/ 1610320 h 2539624"/>
              <a:gd name="connsiteX8" fmla="*/ 0 w 12192000"/>
              <a:gd name="connsiteY8" fmla="*/ 1575868 h 2539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2000" h="2539624">
                <a:moveTo>
                  <a:pt x="0" y="0"/>
                </a:moveTo>
                <a:lnTo>
                  <a:pt x="12192000" y="0"/>
                </a:lnTo>
                <a:lnTo>
                  <a:pt x="12192000" y="1784674"/>
                </a:lnTo>
                <a:lnTo>
                  <a:pt x="12052232" y="1825247"/>
                </a:lnTo>
                <a:cubicBezTo>
                  <a:pt x="11558836" y="1963688"/>
                  <a:pt x="10923588" y="2113756"/>
                  <a:pt x="10344150" y="2133600"/>
                </a:cubicBezTo>
                <a:cubicBezTo>
                  <a:pt x="9417050" y="2165350"/>
                  <a:pt x="8451850" y="1743075"/>
                  <a:pt x="7181850" y="1809750"/>
                </a:cubicBezTo>
                <a:cubicBezTo>
                  <a:pt x="5911850" y="1876425"/>
                  <a:pt x="3997325" y="2613025"/>
                  <a:pt x="2724150" y="2533650"/>
                </a:cubicBezTo>
                <a:cubicBezTo>
                  <a:pt x="1769269" y="2474119"/>
                  <a:pt x="728663" y="1962746"/>
                  <a:pt x="64443" y="1610320"/>
                </a:cubicBezTo>
                <a:lnTo>
                  <a:pt x="0" y="1575868"/>
                </a:lnTo>
                <a:close/>
              </a:path>
            </a:pathLst>
          </a:custGeom>
          <a:gradFill>
            <a:gsLst>
              <a:gs pos="0">
                <a:schemeClr val="accent1"/>
              </a:gs>
              <a:gs pos="100000">
                <a:schemeClr val="accent5">
                  <a:lumMod val="60000"/>
                  <a:lumOff val="40000"/>
                  <a:alpha val="90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Rectangle 4">
            <a:extLst>
              <a:ext uri="{FF2B5EF4-FFF2-40B4-BE49-F238E27FC236}">
                <a16:creationId xmlns:a16="http://schemas.microsoft.com/office/drawing/2014/main" id="{258940EE-A100-A74F-A549-CAD4DFFD1738}"/>
              </a:ext>
            </a:extLst>
          </p:cNvPr>
          <p:cNvSpPr/>
          <p:nvPr userDrawn="1"/>
        </p:nvSpPr>
        <p:spPr>
          <a:xfrm>
            <a:off x="838822" y="1721223"/>
            <a:ext cx="4857421" cy="4652995"/>
          </a:xfrm>
          <a:prstGeom prst="rect">
            <a:avLst/>
          </a:prstGeom>
          <a:solidFill>
            <a:schemeClr val="bg1"/>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Text Placeholder 2">
            <a:extLst>
              <a:ext uri="{FF2B5EF4-FFF2-40B4-BE49-F238E27FC236}">
                <a16:creationId xmlns:a16="http://schemas.microsoft.com/office/drawing/2014/main" id="{525A7DB0-14F0-B341-AEBA-0DC92D001E33}"/>
              </a:ext>
            </a:extLst>
          </p:cNvPr>
          <p:cNvSpPr>
            <a:spLocks noGrp="1"/>
          </p:cNvSpPr>
          <p:nvPr>
            <p:ph type="body" idx="1"/>
          </p:nvPr>
        </p:nvSpPr>
        <p:spPr>
          <a:xfrm>
            <a:off x="1263197" y="2038570"/>
            <a:ext cx="4086146" cy="703135"/>
          </a:xfrm>
        </p:spPr>
        <p:txBody>
          <a:bodyPr lIns="91440" rIns="91440" anchor="ctr">
            <a:normAutofit/>
          </a:bodyPr>
          <a:lstStyle>
            <a:lvl1pPr marL="0" indent="0" algn="l">
              <a:lnSpc>
                <a:spcPct val="150000"/>
              </a:lnSpc>
              <a:buNone/>
              <a:defRPr sz="1800" b="1" i="0" cap="all" spc="150" baseline="0">
                <a:solidFill>
                  <a:schemeClr val="tx1"/>
                </a:solidFill>
                <a:latin typeface="Meiryo UI" panose="020B0604030504040204" pitchFamily="34" charset="-128"/>
                <a:ea typeface="Meiryo UI" panose="020B0604030504040204" pitchFamily="34" charset="-128"/>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3" name="Rectangle 22">
            <a:extLst>
              <a:ext uri="{FF2B5EF4-FFF2-40B4-BE49-F238E27FC236}">
                <a16:creationId xmlns:a16="http://schemas.microsoft.com/office/drawing/2014/main" id="{79D42B85-1179-7D46-AE33-2B64EEFC44B2}"/>
              </a:ext>
            </a:extLst>
          </p:cNvPr>
          <p:cNvSpPr/>
          <p:nvPr userDrawn="1"/>
        </p:nvSpPr>
        <p:spPr>
          <a:xfrm>
            <a:off x="6495759" y="1721223"/>
            <a:ext cx="4858040" cy="4652995"/>
          </a:xfrm>
          <a:prstGeom prst="rect">
            <a:avLst/>
          </a:prstGeom>
          <a:solidFill>
            <a:schemeClr val="bg1"/>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Text Placeholder 2">
            <a:extLst>
              <a:ext uri="{FF2B5EF4-FFF2-40B4-BE49-F238E27FC236}">
                <a16:creationId xmlns:a16="http://schemas.microsoft.com/office/drawing/2014/main" id="{2197AEE6-BBEC-494F-985F-3855AE4B14B5}"/>
              </a:ext>
            </a:extLst>
          </p:cNvPr>
          <p:cNvSpPr>
            <a:spLocks noGrp="1"/>
          </p:cNvSpPr>
          <p:nvPr>
            <p:ph type="body" idx="11"/>
          </p:nvPr>
        </p:nvSpPr>
        <p:spPr>
          <a:xfrm>
            <a:off x="6854754" y="2038570"/>
            <a:ext cx="4086666" cy="703135"/>
          </a:xfrm>
        </p:spPr>
        <p:txBody>
          <a:bodyPr lIns="91440" rIns="91440" anchor="ctr">
            <a:normAutofit/>
          </a:bodyPr>
          <a:lstStyle>
            <a:lvl1pPr marL="0" indent="0" algn="l">
              <a:lnSpc>
                <a:spcPct val="150000"/>
              </a:lnSpc>
              <a:buNone/>
              <a:defRPr sz="1800" b="1" i="0" cap="all" spc="150" baseline="0">
                <a:solidFill>
                  <a:schemeClr val="tx1"/>
                </a:solidFill>
                <a:latin typeface="Meiryo UI" panose="020B0604030504040204" pitchFamily="34" charset="-128"/>
                <a:ea typeface="Meiryo UI" panose="020B0604030504040204" pitchFamily="34" charset="-128"/>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7" name="Title 1">
            <a:extLst>
              <a:ext uri="{FF2B5EF4-FFF2-40B4-BE49-F238E27FC236}">
                <a16:creationId xmlns:a16="http://schemas.microsoft.com/office/drawing/2014/main" id="{C2E270DF-A15A-D547-8882-6E5797B22CEA}"/>
              </a:ext>
            </a:extLst>
          </p:cNvPr>
          <p:cNvSpPr>
            <a:spLocks noGrp="1"/>
          </p:cNvSpPr>
          <p:nvPr>
            <p:ph type="title"/>
          </p:nvPr>
        </p:nvSpPr>
        <p:spPr>
          <a:xfrm>
            <a:off x="838200" y="681037"/>
            <a:ext cx="10515600" cy="583800"/>
          </a:xfrm>
        </p:spPr>
        <p:txBody>
          <a:bodyPr lIns="91440" rIns="91440">
            <a:noAutofit/>
          </a:bodyPr>
          <a:lstStyle>
            <a:lvl1pPr>
              <a:defRPr sz="2400" b="1" i="0" spc="150" baseline="0">
                <a:solidFill>
                  <a:schemeClr val="accent1"/>
                </a:solidFill>
                <a:latin typeface="Meiryo UI" panose="020B0604030504040204" pitchFamily="34" charset="-128"/>
                <a:ea typeface="Meiryo UI" panose="020B0604030504040204" pitchFamily="34" charset="-128"/>
              </a:defRPr>
            </a:lvl1pPr>
          </a:lstStyle>
          <a:p>
            <a:r>
              <a:rPr lang="en-US" noProof="0"/>
              <a:t>Click to edit Master title style</a:t>
            </a:r>
          </a:p>
        </p:txBody>
      </p:sp>
      <p:cxnSp>
        <p:nvCxnSpPr>
          <p:cNvPr id="28" name="Straight Connector 27">
            <a:extLst>
              <a:ext uri="{FF2B5EF4-FFF2-40B4-BE49-F238E27FC236}">
                <a16:creationId xmlns:a16="http://schemas.microsoft.com/office/drawing/2014/main" id="{79B3613A-9294-EA43-9505-F156E86E6E10}"/>
              </a:ext>
            </a:extLst>
          </p:cNvPr>
          <p:cNvCxnSpPr/>
          <p:nvPr userDrawn="1"/>
        </p:nvCxnSpPr>
        <p:spPr>
          <a:xfrm>
            <a:off x="838200" y="1264837"/>
            <a:ext cx="10524344" cy="0"/>
          </a:xfrm>
          <a:prstGeom prst="line">
            <a:avLst/>
          </a:prstGeom>
          <a:ln>
            <a:solidFill>
              <a:schemeClr val="bg2">
                <a:lumMod val="90000"/>
              </a:schemeClr>
            </a:solidFill>
            <a:prstDash val="dash"/>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42E4B45-6E8A-44C6-9117-DF2BA9812882}"/>
              </a:ext>
            </a:extLst>
          </p:cNvPr>
          <p:cNvSpPr>
            <a:spLocks noGrp="1"/>
          </p:cNvSpPr>
          <p:nvPr>
            <p:ph sz="quarter" idx="12"/>
          </p:nvPr>
        </p:nvSpPr>
        <p:spPr>
          <a:xfrm>
            <a:off x="1263195" y="2885581"/>
            <a:ext cx="4086147" cy="3102469"/>
          </a:xfrm>
        </p:spPr>
        <p:txBody>
          <a:bodyPr/>
          <a:lstStyle/>
          <a:p>
            <a:pPr lvl="0"/>
            <a:r>
              <a:rPr lang="en-US"/>
              <a:t>Click to edit Master text styles</a:t>
            </a:r>
          </a:p>
        </p:txBody>
      </p:sp>
      <p:sp>
        <p:nvSpPr>
          <p:cNvPr id="13" name="Content Placeholder 2">
            <a:extLst>
              <a:ext uri="{FF2B5EF4-FFF2-40B4-BE49-F238E27FC236}">
                <a16:creationId xmlns:a16="http://schemas.microsoft.com/office/drawing/2014/main" id="{2B29B9FA-7273-4615-BD56-12D6427D024B}"/>
              </a:ext>
            </a:extLst>
          </p:cNvPr>
          <p:cNvSpPr>
            <a:spLocks noGrp="1"/>
          </p:cNvSpPr>
          <p:nvPr>
            <p:ph sz="quarter" idx="13"/>
          </p:nvPr>
        </p:nvSpPr>
        <p:spPr>
          <a:xfrm>
            <a:off x="6861067" y="2885581"/>
            <a:ext cx="4086667" cy="3102469"/>
          </a:xfrm>
        </p:spPr>
        <p:txBody>
          <a:bodyPr/>
          <a:lstStyle/>
          <a:p>
            <a:pPr lvl="0"/>
            <a:r>
              <a:rPr lang="en-US"/>
              <a:t>Click to edit Master text styles</a:t>
            </a:r>
          </a:p>
        </p:txBody>
      </p:sp>
      <p:sp>
        <p:nvSpPr>
          <p:cNvPr id="4" name="Date Placeholder 3">
            <a:extLst>
              <a:ext uri="{FF2B5EF4-FFF2-40B4-BE49-F238E27FC236}">
                <a16:creationId xmlns:a16="http://schemas.microsoft.com/office/drawing/2014/main" id="{1A093508-506F-4731-B6DA-F6E8F8B09553}"/>
              </a:ext>
            </a:extLst>
          </p:cNvPr>
          <p:cNvSpPr>
            <a:spLocks noGrp="1"/>
          </p:cNvSpPr>
          <p:nvPr>
            <p:ph type="dt" sz="half" idx="14"/>
          </p:nvPr>
        </p:nvSpPr>
        <p:spPr/>
        <p:txBody>
          <a:bodyPr/>
          <a:lstStyle>
            <a:lvl1pPr>
              <a:defRPr>
                <a:solidFill>
                  <a:schemeClr val="bg1"/>
                </a:solidFill>
              </a:defRPr>
            </a:lvl1pPr>
          </a:lstStyle>
          <a:p>
            <a:fld id="{906A8E3A-8DBF-0542-BC99-444DCA0CC2C2}" type="datetimeFigureOut">
              <a:rPr lang="en-US" smtClean="0"/>
              <a:pPr/>
              <a:t>1/30/2022</a:t>
            </a:fld>
            <a:endParaRPr lang="en-US" dirty="0"/>
          </a:p>
        </p:txBody>
      </p:sp>
      <p:sp>
        <p:nvSpPr>
          <p:cNvPr id="6" name="Footer Placeholder 5">
            <a:extLst>
              <a:ext uri="{FF2B5EF4-FFF2-40B4-BE49-F238E27FC236}">
                <a16:creationId xmlns:a16="http://schemas.microsoft.com/office/drawing/2014/main" id="{600CFF9F-3D1C-430B-BECE-49D87C7AE905}"/>
              </a:ext>
            </a:extLst>
          </p:cNvPr>
          <p:cNvSpPr>
            <a:spLocks noGrp="1"/>
          </p:cNvSpPr>
          <p:nvPr>
            <p:ph type="ftr" sz="quarter" idx="15"/>
          </p:nvPr>
        </p:nvSpPr>
        <p:spPr/>
        <p:txBody>
          <a:bodyPr/>
          <a:lstStyle>
            <a:lvl1pPr>
              <a:defRPr>
                <a:solidFill>
                  <a:schemeClr val="bg1"/>
                </a:solidFill>
              </a:defRPr>
            </a:lvl1pPr>
          </a:lstStyle>
          <a:p>
            <a:endParaRPr lang="en-US" dirty="0"/>
          </a:p>
        </p:txBody>
      </p:sp>
      <p:sp>
        <p:nvSpPr>
          <p:cNvPr id="7" name="Slide Number Placeholder 6">
            <a:extLst>
              <a:ext uri="{FF2B5EF4-FFF2-40B4-BE49-F238E27FC236}">
                <a16:creationId xmlns:a16="http://schemas.microsoft.com/office/drawing/2014/main" id="{3CD95F5F-990E-4917-82C6-FBFD4547AFB7}"/>
              </a:ext>
            </a:extLst>
          </p:cNvPr>
          <p:cNvSpPr>
            <a:spLocks noGrp="1"/>
          </p:cNvSpPr>
          <p:nvPr>
            <p:ph type="sldNum" sz="quarter" idx="16"/>
          </p:nvPr>
        </p:nvSpPr>
        <p:spPr/>
        <p:txBody>
          <a:bodyPr/>
          <a:lstStyle>
            <a:lvl1pPr>
              <a:defRPr>
                <a:solidFill>
                  <a:schemeClr val="bg1"/>
                </a:solidFill>
              </a:defRPr>
            </a:lvl1pPr>
          </a:lstStyle>
          <a:p>
            <a:fld id="{A693002F-D6EA-CF48-8F44-2316036B2B87}" type="slidenum">
              <a:rPr lang="en-US" smtClean="0"/>
              <a:pPr/>
              <a:t>‹#›</a:t>
            </a:fld>
            <a:endParaRPr lang="en-US" dirty="0"/>
          </a:p>
        </p:txBody>
      </p:sp>
    </p:spTree>
    <p:extLst>
      <p:ext uri="{BB962C8B-B14F-4D97-AF65-F5344CB8AC3E}">
        <p14:creationId xmlns:p14="http://schemas.microsoft.com/office/powerpoint/2010/main" val="21540335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Image and Caption">
    <p:bg>
      <p:bgPr>
        <a:solidFill>
          <a:schemeClr val="accent6">
            <a:alpha val="30000"/>
          </a:schemeClr>
        </a:solidFill>
        <a:effectLst/>
      </p:bgPr>
    </p:bg>
    <p:spTree>
      <p:nvGrpSpPr>
        <p:cNvPr id="1" name=""/>
        <p:cNvGrpSpPr/>
        <p:nvPr/>
      </p:nvGrpSpPr>
      <p:grpSpPr>
        <a:xfrm>
          <a:off x="0" y="0"/>
          <a:ext cx="0" cy="0"/>
          <a:chOff x="0" y="0"/>
          <a:chExt cx="0" cy="0"/>
        </a:xfrm>
      </p:grpSpPr>
      <p:sp>
        <p:nvSpPr>
          <p:cNvPr id="8" name="Freeform: Shape 6">
            <a:extLst>
              <a:ext uri="{FF2B5EF4-FFF2-40B4-BE49-F238E27FC236}">
                <a16:creationId xmlns:a16="http://schemas.microsoft.com/office/drawing/2014/main" id="{E0728D6F-9DC1-CD49-A2D6-834724E8AF3F}"/>
              </a:ext>
            </a:extLst>
          </p:cNvPr>
          <p:cNvSpPr/>
          <p:nvPr userDrawn="1"/>
        </p:nvSpPr>
        <p:spPr>
          <a:xfrm>
            <a:off x="0" y="0"/>
            <a:ext cx="12181097" cy="4981942"/>
          </a:xfrm>
          <a:custGeom>
            <a:avLst/>
            <a:gdLst>
              <a:gd name="connsiteX0" fmla="*/ 0 w 2412595"/>
              <a:gd name="connsiteY0" fmla="*/ 0 h 1044036"/>
              <a:gd name="connsiteX1" fmla="*/ 2412595 w 2412595"/>
              <a:gd name="connsiteY1" fmla="*/ 0 h 1044036"/>
              <a:gd name="connsiteX2" fmla="*/ 2328863 w 2412595"/>
              <a:gd name="connsiteY2" fmla="*/ 69540 h 1044036"/>
              <a:gd name="connsiteX3" fmla="*/ 2000250 w 2412595"/>
              <a:gd name="connsiteY3" fmla="*/ 285750 h 1044036"/>
              <a:gd name="connsiteX4" fmla="*/ 1162050 w 2412595"/>
              <a:gd name="connsiteY4" fmla="*/ 400050 h 1044036"/>
              <a:gd name="connsiteX5" fmla="*/ 552450 w 2412595"/>
              <a:gd name="connsiteY5" fmla="*/ 952500 h 1044036"/>
              <a:gd name="connsiteX6" fmla="*/ 107640 w 2412595"/>
              <a:gd name="connsiteY6" fmla="*/ 1035825 h 1044036"/>
              <a:gd name="connsiteX7" fmla="*/ 0 w 2412595"/>
              <a:gd name="connsiteY7" fmla="*/ 1044036 h 1044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2595" h="1044036">
                <a:moveTo>
                  <a:pt x="0" y="0"/>
                </a:moveTo>
                <a:lnTo>
                  <a:pt x="2412595" y="0"/>
                </a:lnTo>
                <a:lnTo>
                  <a:pt x="2328863" y="69540"/>
                </a:lnTo>
                <a:cubicBezTo>
                  <a:pt x="2215753" y="160139"/>
                  <a:pt x="2095500" y="245269"/>
                  <a:pt x="2000250" y="285750"/>
                </a:cubicBezTo>
                <a:cubicBezTo>
                  <a:pt x="1746250" y="393700"/>
                  <a:pt x="1403350" y="288925"/>
                  <a:pt x="1162050" y="400050"/>
                </a:cubicBezTo>
                <a:cubicBezTo>
                  <a:pt x="920750" y="511175"/>
                  <a:pt x="844550" y="841375"/>
                  <a:pt x="552450" y="952500"/>
                </a:cubicBezTo>
                <a:cubicBezTo>
                  <a:pt x="442913" y="994172"/>
                  <a:pt x="278904" y="1019770"/>
                  <a:pt x="107640" y="1035825"/>
                </a:cubicBezTo>
                <a:lnTo>
                  <a:pt x="0" y="1044036"/>
                </a:lnTo>
                <a:close/>
              </a:path>
            </a:pathLst>
          </a:custGeom>
          <a:gradFill>
            <a:gsLst>
              <a:gs pos="0">
                <a:schemeClr val="accent1"/>
              </a:gs>
              <a:gs pos="100000">
                <a:schemeClr val="accent5">
                  <a:lumMod val="60000"/>
                  <a:lumOff val="40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1" name="Freeform 30">
            <a:extLst>
              <a:ext uri="{FF2B5EF4-FFF2-40B4-BE49-F238E27FC236}">
                <a16:creationId xmlns:a16="http://schemas.microsoft.com/office/drawing/2014/main" id="{2120EC90-BDC2-0E4B-9A3F-97CA90AA39F1}"/>
              </a:ext>
            </a:extLst>
          </p:cNvPr>
          <p:cNvSpPr>
            <a:spLocks noGrp="1"/>
          </p:cNvSpPr>
          <p:nvPr>
            <p:ph type="pic" sz="quarter" idx="14"/>
          </p:nvPr>
        </p:nvSpPr>
        <p:spPr>
          <a:xfrm>
            <a:off x="0" y="0"/>
            <a:ext cx="9298096" cy="6858000"/>
          </a:xfrm>
          <a:custGeom>
            <a:avLst/>
            <a:gdLst>
              <a:gd name="connsiteX0" fmla="*/ 0 w 9298096"/>
              <a:gd name="connsiteY0" fmla="*/ 0 h 6858000"/>
              <a:gd name="connsiteX1" fmla="*/ 8705997 w 9298096"/>
              <a:gd name="connsiteY1" fmla="*/ 0 h 6858000"/>
              <a:gd name="connsiteX2" fmla="*/ 8676710 w 9298096"/>
              <a:gd name="connsiteY2" fmla="*/ 366601 h 6858000"/>
              <a:gd name="connsiteX3" fmla="*/ 9086747 w 9298096"/>
              <a:gd name="connsiteY3" fmla="*/ 1403199 h 6858000"/>
              <a:gd name="connsiteX4" fmla="*/ 9297958 w 9298096"/>
              <a:gd name="connsiteY4" fmla="*/ 2314162 h 6858000"/>
              <a:gd name="connsiteX5" fmla="*/ 9298096 w 9298096"/>
              <a:gd name="connsiteY5" fmla="*/ 2513013 h 6858000"/>
              <a:gd name="connsiteX6" fmla="*/ 6405563 w 9298096"/>
              <a:gd name="connsiteY6" fmla="*/ 2513013 h 6858000"/>
              <a:gd name="connsiteX7" fmla="*/ 6405563 w 9298096"/>
              <a:gd name="connsiteY7" fmla="*/ 5528005 h 6858000"/>
              <a:gd name="connsiteX8" fmla="*/ 6380081 w 9298096"/>
              <a:gd name="connsiteY8" fmla="*/ 5533593 h 6858000"/>
              <a:gd name="connsiteX9" fmla="*/ 5022973 w 9298096"/>
              <a:gd name="connsiteY9" fmla="*/ 5947798 h 6858000"/>
              <a:gd name="connsiteX10" fmla="*/ 4312498 w 9298096"/>
              <a:gd name="connsiteY10" fmla="*/ 6826871 h 6858000"/>
              <a:gd name="connsiteX11" fmla="*/ 4305141 w 9298096"/>
              <a:gd name="connsiteY11" fmla="*/ 6858000 h 6858000"/>
              <a:gd name="connsiteX12" fmla="*/ 0 w 9298096"/>
              <a:gd name="connsiteY1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298096" h="6858000">
                <a:moveTo>
                  <a:pt x="0" y="0"/>
                </a:moveTo>
                <a:cubicBezTo>
                  <a:pt x="0" y="0"/>
                  <a:pt x="0" y="0"/>
                  <a:pt x="8705997" y="0"/>
                </a:cubicBezTo>
                <a:cubicBezTo>
                  <a:pt x="8676710" y="120093"/>
                  <a:pt x="8662063" y="246508"/>
                  <a:pt x="8676710" y="366601"/>
                </a:cubicBezTo>
                <a:cubicBezTo>
                  <a:pt x="8720642" y="733203"/>
                  <a:pt x="8940304" y="1061881"/>
                  <a:pt x="9086747" y="1403199"/>
                </a:cubicBezTo>
                <a:cubicBezTo>
                  <a:pt x="9210308" y="1694743"/>
                  <a:pt x="9280326" y="2003174"/>
                  <a:pt x="9297958" y="2314162"/>
                </a:cubicBezTo>
                <a:lnTo>
                  <a:pt x="9298096" y="2513013"/>
                </a:lnTo>
                <a:lnTo>
                  <a:pt x="6405563" y="2513013"/>
                </a:lnTo>
                <a:lnTo>
                  <a:pt x="6405563" y="5528005"/>
                </a:lnTo>
                <a:lnTo>
                  <a:pt x="6380081" y="5533593"/>
                </a:lnTo>
                <a:cubicBezTo>
                  <a:pt x="5907118" y="5632552"/>
                  <a:pt x="5423859" y="5715512"/>
                  <a:pt x="5022973" y="5947798"/>
                </a:cubicBezTo>
                <a:cubicBezTo>
                  <a:pt x="4677003" y="6156381"/>
                  <a:pt x="4421644" y="6475183"/>
                  <a:pt x="4312498" y="6826871"/>
                </a:cubicBezTo>
                <a:lnTo>
                  <a:pt x="4305141" y="6858000"/>
                </a:lnTo>
                <a:lnTo>
                  <a:pt x="0" y="6858000"/>
                </a:lnTo>
                <a:close/>
              </a:path>
            </a:pathLst>
          </a:custGeom>
          <a:solidFill>
            <a:schemeClr val="bg2">
              <a:lumMod val="95000"/>
            </a:schemeClr>
          </a:solidFill>
        </p:spPr>
        <p:txBody>
          <a:bodyPr wrap="square" anchor="ctr">
            <a:noAutofit/>
          </a:bodyPr>
          <a:lstStyle>
            <a:lvl1pPr marL="0" indent="0" algn="ctr">
              <a:buNone/>
              <a:defRPr sz="1800">
                <a:solidFill>
                  <a:schemeClr val="tx2"/>
                </a:solidFill>
              </a:defRPr>
            </a:lvl1pPr>
          </a:lstStyle>
          <a:p>
            <a:r>
              <a:rPr lang="en-US" noProof="0" dirty="0"/>
              <a:t>Click icon to add picture</a:t>
            </a:r>
          </a:p>
        </p:txBody>
      </p:sp>
      <p:sp>
        <p:nvSpPr>
          <p:cNvPr id="21" name="Rectangle 20">
            <a:extLst>
              <a:ext uri="{FF2B5EF4-FFF2-40B4-BE49-F238E27FC236}">
                <a16:creationId xmlns:a16="http://schemas.microsoft.com/office/drawing/2014/main" id="{F8985295-F0BC-9B4D-981C-D474C9EDECD0}"/>
              </a:ext>
            </a:extLst>
          </p:cNvPr>
          <p:cNvSpPr/>
          <p:nvPr userDrawn="1"/>
        </p:nvSpPr>
        <p:spPr>
          <a:xfrm>
            <a:off x="6405102" y="2512661"/>
            <a:ext cx="5284607" cy="4345339"/>
          </a:xfrm>
          <a:prstGeom prst="rect">
            <a:avLst/>
          </a:prstGeom>
          <a:solidFill>
            <a:schemeClr val="bg1"/>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3" name="Title 1">
            <a:extLst>
              <a:ext uri="{FF2B5EF4-FFF2-40B4-BE49-F238E27FC236}">
                <a16:creationId xmlns:a16="http://schemas.microsoft.com/office/drawing/2014/main" id="{5CB02C94-6046-2E46-BE22-98A994B16607}"/>
              </a:ext>
            </a:extLst>
          </p:cNvPr>
          <p:cNvSpPr>
            <a:spLocks noGrp="1"/>
          </p:cNvSpPr>
          <p:nvPr>
            <p:ph type="title"/>
          </p:nvPr>
        </p:nvSpPr>
        <p:spPr>
          <a:xfrm>
            <a:off x="6767867" y="2763704"/>
            <a:ext cx="4559075" cy="583800"/>
          </a:xfrm>
        </p:spPr>
        <p:txBody>
          <a:bodyPr lIns="91440" rIns="91440">
            <a:noAutofit/>
          </a:bodyPr>
          <a:lstStyle>
            <a:lvl1pPr>
              <a:defRPr sz="2400" b="1" i="0" spc="150" baseline="0">
                <a:solidFill>
                  <a:schemeClr val="accent1"/>
                </a:solidFill>
                <a:latin typeface="Meiryo UI" panose="020B0604030504040204" pitchFamily="34" charset="-128"/>
                <a:ea typeface="Meiryo UI" panose="020B0604030504040204" pitchFamily="34" charset="-128"/>
              </a:defRPr>
            </a:lvl1pPr>
          </a:lstStyle>
          <a:p>
            <a:r>
              <a:rPr lang="en-US" noProof="0"/>
              <a:t>Click to edit Master title style</a:t>
            </a:r>
            <a:endParaRPr lang="en-US" noProof="0" dirty="0"/>
          </a:p>
        </p:txBody>
      </p:sp>
      <p:cxnSp>
        <p:nvCxnSpPr>
          <p:cNvPr id="24" name="Straight Connector 23">
            <a:extLst>
              <a:ext uri="{FF2B5EF4-FFF2-40B4-BE49-F238E27FC236}">
                <a16:creationId xmlns:a16="http://schemas.microsoft.com/office/drawing/2014/main" id="{E80620B5-CD54-A44A-A690-BB5E58FBDA77}"/>
              </a:ext>
            </a:extLst>
          </p:cNvPr>
          <p:cNvCxnSpPr>
            <a:cxnSpLocks/>
          </p:cNvCxnSpPr>
          <p:nvPr userDrawn="1"/>
        </p:nvCxnSpPr>
        <p:spPr>
          <a:xfrm>
            <a:off x="6767867" y="3347504"/>
            <a:ext cx="4443697" cy="0"/>
          </a:xfrm>
          <a:prstGeom prst="line">
            <a:avLst/>
          </a:prstGeom>
          <a:ln>
            <a:solidFill>
              <a:schemeClr val="bg2">
                <a:lumMod val="90000"/>
              </a:schemeClr>
            </a:solidFill>
            <a:prstDash val="dash"/>
          </a:ln>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933D35FF-5668-47B8-A93C-30923509CC04}"/>
              </a:ext>
            </a:extLst>
          </p:cNvPr>
          <p:cNvSpPr>
            <a:spLocks noGrp="1"/>
          </p:cNvSpPr>
          <p:nvPr>
            <p:ph sz="quarter" idx="15"/>
          </p:nvPr>
        </p:nvSpPr>
        <p:spPr>
          <a:xfrm>
            <a:off x="6767513" y="3348038"/>
            <a:ext cx="4559074" cy="3008312"/>
          </a:xfrm>
        </p:spPr>
        <p:txBody>
          <a:bodyPr/>
          <a:lstStyle>
            <a:lvl1pPr marL="0" indent="0">
              <a:buNone/>
              <a:defRPr/>
            </a:lvl1pPr>
          </a:lstStyle>
          <a:p>
            <a:pPr lvl="0"/>
            <a:r>
              <a:rPr lang="en-US"/>
              <a:t>Click to edit Master text styles</a:t>
            </a:r>
          </a:p>
        </p:txBody>
      </p:sp>
    </p:spTree>
    <p:extLst>
      <p:ext uri="{BB962C8B-B14F-4D97-AF65-F5344CB8AC3E}">
        <p14:creationId xmlns:p14="http://schemas.microsoft.com/office/powerpoint/2010/main" val="11171430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AC4EB4B-30F5-5541-B2A0-6BD04D0109C9}"/>
              </a:ext>
            </a:extLst>
          </p:cNvPr>
          <p:cNvSpPr>
            <a:spLocks noGrp="1"/>
          </p:cNvSpPr>
          <p:nvPr>
            <p:ph type="dt" sz="half" idx="10"/>
          </p:nvPr>
        </p:nvSpPr>
        <p:spPr/>
        <p:txBody>
          <a:bodyPr/>
          <a:lstStyle/>
          <a:p>
            <a:fld id="{906A8E3A-8DBF-0542-BC99-444DCA0CC2C2}" type="datetimeFigureOut">
              <a:rPr lang="en-US" smtClean="0"/>
              <a:t>1/30/2022</a:t>
            </a:fld>
            <a:endParaRPr lang="en-US" dirty="0"/>
          </a:p>
        </p:txBody>
      </p:sp>
      <p:sp>
        <p:nvSpPr>
          <p:cNvPr id="3" name="Footer Placeholder 2">
            <a:extLst>
              <a:ext uri="{FF2B5EF4-FFF2-40B4-BE49-F238E27FC236}">
                <a16:creationId xmlns:a16="http://schemas.microsoft.com/office/drawing/2014/main" id="{72D97956-7D4F-5346-B8DD-3653B600E657}"/>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D5AB29D-BA7D-E743-8CA0-6953FF72B2BC}"/>
              </a:ext>
            </a:extLst>
          </p:cNvPr>
          <p:cNvSpPr>
            <a:spLocks noGrp="1"/>
          </p:cNvSpPr>
          <p:nvPr>
            <p:ph type="sldNum" sz="quarter" idx="12"/>
          </p:nvPr>
        </p:nvSpPr>
        <p:spPr/>
        <p:txBody>
          <a:bodyPr/>
          <a:lstStyle/>
          <a:p>
            <a:fld id="{A693002F-D6EA-CF48-8F44-2316036B2B87}" type="slidenum">
              <a:rPr lang="en-US" smtClean="0"/>
              <a:t>‹#›</a:t>
            </a:fld>
            <a:endParaRPr lang="en-US" dirty="0"/>
          </a:p>
        </p:txBody>
      </p:sp>
    </p:spTree>
    <p:extLst>
      <p:ext uri="{BB962C8B-B14F-4D97-AF65-F5344CB8AC3E}">
        <p14:creationId xmlns:p14="http://schemas.microsoft.com/office/powerpoint/2010/main" val="41129999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accent6">
            <a:alpha val="3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D9B7248-6025-0744-9C6E-BC6F9FDBD5B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84367D3-6495-C045-872D-F4C6CB656C6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5CC2195-E771-AB42-B5A7-7832D8F418C4}"/>
              </a:ext>
            </a:extLst>
          </p:cNvPr>
          <p:cNvSpPr>
            <a:spLocks noGrp="1"/>
          </p:cNvSpPr>
          <p:nvPr>
            <p:ph type="dt" sz="half" idx="2"/>
          </p:nvPr>
        </p:nvSpPr>
        <p:spPr>
          <a:xfrm>
            <a:off x="838200" y="6492875"/>
            <a:ext cx="2743200" cy="228600"/>
          </a:xfrm>
          <a:prstGeom prst="rect">
            <a:avLst/>
          </a:prstGeom>
        </p:spPr>
        <p:txBody>
          <a:bodyPr vert="horz" lIns="91440" tIns="45720" rIns="91440" bIns="45720" rtlCol="0" anchor="ctr"/>
          <a:lstStyle>
            <a:lvl1pPr algn="l">
              <a:defRPr sz="800">
                <a:solidFill>
                  <a:schemeClr val="tx1">
                    <a:tint val="75000"/>
                  </a:schemeClr>
                </a:solidFill>
              </a:defRPr>
            </a:lvl1pPr>
          </a:lstStyle>
          <a:p>
            <a:fld id="{906A8E3A-8DBF-0542-BC99-444DCA0CC2C2}" type="datetimeFigureOut">
              <a:rPr lang="en-US" smtClean="0"/>
              <a:pPr/>
              <a:t>1/30/2022</a:t>
            </a:fld>
            <a:endParaRPr lang="en-US" dirty="0"/>
          </a:p>
        </p:txBody>
      </p:sp>
      <p:sp>
        <p:nvSpPr>
          <p:cNvPr id="5" name="Footer Placeholder 4">
            <a:extLst>
              <a:ext uri="{FF2B5EF4-FFF2-40B4-BE49-F238E27FC236}">
                <a16:creationId xmlns:a16="http://schemas.microsoft.com/office/drawing/2014/main" id="{737F28BA-DFC0-3946-9FE9-DE388CB020C0}"/>
              </a:ext>
            </a:extLst>
          </p:cNvPr>
          <p:cNvSpPr>
            <a:spLocks noGrp="1"/>
          </p:cNvSpPr>
          <p:nvPr>
            <p:ph type="ftr" sz="quarter" idx="3"/>
          </p:nvPr>
        </p:nvSpPr>
        <p:spPr>
          <a:xfrm>
            <a:off x="4038600" y="6492875"/>
            <a:ext cx="4114800" cy="228600"/>
          </a:xfrm>
          <a:prstGeom prst="rect">
            <a:avLst/>
          </a:prstGeom>
        </p:spPr>
        <p:txBody>
          <a:bodyPr vert="horz" lIns="91440" tIns="45720" rIns="91440" bIns="45720" rtlCol="0" anchor="ctr"/>
          <a:lstStyle>
            <a:lvl1pPr algn="ctr">
              <a:defRPr sz="8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BDDF77CB-EF35-DF4C-95FE-31419B6CA9E6}"/>
              </a:ext>
            </a:extLst>
          </p:cNvPr>
          <p:cNvSpPr>
            <a:spLocks noGrp="1"/>
          </p:cNvSpPr>
          <p:nvPr>
            <p:ph type="sldNum" sz="quarter" idx="4"/>
          </p:nvPr>
        </p:nvSpPr>
        <p:spPr>
          <a:xfrm>
            <a:off x="10936940" y="6492875"/>
            <a:ext cx="416859" cy="228600"/>
          </a:xfrm>
          <a:prstGeom prst="rect">
            <a:avLst/>
          </a:prstGeom>
        </p:spPr>
        <p:txBody>
          <a:bodyPr vert="horz" lIns="91440" tIns="45720" rIns="91440" bIns="45720" rtlCol="0" anchor="ctr"/>
          <a:lstStyle>
            <a:lvl1pPr algn="r">
              <a:defRPr sz="800">
                <a:solidFill>
                  <a:schemeClr val="tx1">
                    <a:tint val="75000"/>
                  </a:schemeClr>
                </a:solidFill>
              </a:defRPr>
            </a:lvl1pPr>
          </a:lstStyle>
          <a:p>
            <a:fld id="{A693002F-D6EA-CF48-8F44-2316036B2B87}" type="slidenum">
              <a:rPr lang="en-US" smtClean="0"/>
              <a:pPr/>
              <a:t>‹#›</a:t>
            </a:fld>
            <a:endParaRPr lang="en-US" dirty="0"/>
          </a:p>
        </p:txBody>
      </p:sp>
    </p:spTree>
    <p:extLst>
      <p:ext uri="{BB962C8B-B14F-4D97-AF65-F5344CB8AC3E}">
        <p14:creationId xmlns:p14="http://schemas.microsoft.com/office/powerpoint/2010/main" val="206674529"/>
      </p:ext>
    </p:extLst>
  </p:cSld>
  <p:clrMap bg1="lt1" tx1="dk1" bg2="lt2" tx2="dk2" accent1="accent1" accent2="accent2" accent3="accent3" accent4="accent4" accent5="accent5" accent6="accent6" hlink="hlink" folHlink="folHlink"/>
  <p:sldLayoutIdLst>
    <p:sldLayoutId id="2147483681" r:id="rId1"/>
    <p:sldLayoutId id="2147483683" r:id="rId2"/>
    <p:sldLayoutId id="2147483682" r:id="rId3"/>
    <p:sldLayoutId id="2147483687" r:id="rId4"/>
    <p:sldLayoutId id="2147483693" r:id="rId5"/>
    <p:sldLayoutId id="2147483676" r:id="rId6"/>
  </p:sldLayoutIdLst>
  <p:txStyles>
    <p:titleStyle>
      <a:lvl1pPr algn="l" defTabSz="914400" rtl="0" eaLnBrk="1" latinLnBrk="0" hangingPunct="1">
        <a:lnSpc>
          <a:spcPct val="90000"/>
        </a:lnSpc>
        <a:spcBef>
          <a:spcPct val="0"/>
        </a:spcBef>
        <a:buNone/>
        <a:defRPr sz="2400" b="1" kern="1200" spc="150" baseline="0">
          <a:solidFill>
            <a:schemeClr val="accent1"/>
          </a:solidFill>
          <a:latin typeface="+mj-lt"/>
          <a:ea typeface="Meiryo UI" panose="020B0604030504040204" pitchFamily="34" charset="-128"/>
          <a:cs typeface="+mj-cs"/>
        </a:defRPr>
      </a:lvl1pPr>
    </p:titleStyle>
    <p:bodyStyle>
      <a:lvl1pPr marL="228600" indent="-228600" algn="l" defTabSz="914400" rtl="0" eaLnBrk="1" latinLnBrk="0" hangingPunct="1">
        <a:lnSpc>
          <a:spcPct val="150000"/>
        </a:lnSpc>
        <a:spcBef>
          <a:spcPts val="1500"/>
        </a:spcBef>
        <a:buFont typeface="Arial" panose="020B0604020202020204" pitchFamily="34" charset="0"/>
        <a:buChar char="•"/>
        <a:defRPr sz="1500" kern="1200" spc="150" baseline="0">
          <a:solidFill>
            <a:schemeClr val="tx1"/>
          </a:solidFill>
          <a:latin typeface="+mn-lt"/>
          <a:ea typeface="Meiryo UI" panose="020B0604030504040204" pitchFamily="34" charset="-128"/>
          <a:cs typeface="+mn-cs"/>
        </a:defRPr>
      </a:lvl1pPr>
      <a:lvl2pPr marL="685800" indent="-228600" algn="l" defTabSz="914400" rtl="0" eaLnBrk="1" latinLnBrk="0" hangingPunct="1">
        <a:lnSpc>
          <a:spcPct val="150000"/>
        </a:lnSpc>
        <a:spcBef>
          <a:spcPts val="1500"/>
        </a:spcBef>
        <a:buFont typeface="Arial" panose="020B0604020202020204" pitchFamily="34" charset="0"/>
        <a:buChar char="•"/>
        <a:defRPr sz="1500" kern="1200" spc="150" baseline="0">
          <a:solidFill>
            <a:schemeClr val="tx1"/>
          </a:solidFill>
          <a:latin typeface="+mn-lt"/>
          <a:ea typeface="Meiryo UI" panose="020B0604030504040204" pitchFamily="34" charset="-128"/>
          <a:cs typeface="+mn-cs"/>
        </a:defRPr>
      </a:lvl2pPr>
      <a:lvl3pPr marL="1143000" indent="-228600" algn="l" defTabSz="914400" rtl="0" eaLnBrk="1" latinLnBrk="0" hangingPunct="1">
        <a:lnSpc>
          <a:spcPct val="150000"/>
        </a:lnSpc>
        <a:spcBef>
          <a:spcPts val="1500"/>
        </a:spcBef>
        <a:buFont typeface="Arial" panose="020B0604020202020204" pitchFamily="34" charset="0"/>
        <a:buChar char="•"/>
        <a:defRPr sz="1400" kern="1200" spc="150" baseline="0">
          <a:solidFill>
            <a:schemeClr val="tx1"/>
          </a:solidFill>
          <a:latin typeface="+mn-lt"/>
          <a:ea typeface="Meiryo UI" panose="020B0604030504040204" pitchFamily="34" charset="-128"/>
          <a:cs typeface="+mn-cs"/>
        </a:defRPr>
      </a:lvl3pPr>
      <a:lvl4pPr marL="1600200" indent="-228600" algn="l" defTabSz="914400" rtl="0" eaLnBrk="1" latinLnBrk="0" hangingPunct="1">
        <a:lnSpc>
          <a:spcPct val="150000"/>
        </a:lnSpc>
        <a:spcBef>
          <a:spcPts val="1500"/>
        </a:spcBef>
        <a:buFont typeface="Arial" panose="020B0604020202020204" pitchFamily="34" charset="0"/>
        <a:buChar char="•"/>
        <a:defRPr sz="1400" kern="1200" spc="150" baseline="0">
          <a:solidFill>
            <a:schemeClr val="tx1"/>
          </a:solidFill>
          <a:latin typeface="+mn-lt"/>
          <a:ea typeface="Meiryo UI" panose="020B0604030504040204" pitchFamily="34" charset="-128"/>
          <a:cs typeface="+mn-cs"/>
        </a:defRPr>
      </a:lvl4pPr>
      <a:lvl5pPr marL="2057400" indent="-228600" algn="l" defTabSz="914400" rtl="0" eaLnBrk="1" latinLnBrk="0" hangingPunct="1">
        <a:lnSpc>
          <a:spcPct val="150000"/>
        </a:lnSpc>
        <a:spcBef>
          <a:spcPts val="1500"/>
        </a:spcBef>
        <a:buFont typeface="Arial" panose="020B0604020202020204" pitchFamily="34" charset="0"/>
        <a:buChar char="•"/>
        <a:defRPr sz="1400" kern="1200" spc="150" baseline="0">
          <a:solidFill>
            <a:schemeClr val="tx1"/>
          </a:solidFill>
          <a:latin typeface="+mn-lt"/>
          <a:ea typeface="Meiryo UI" panose="020B0604030504040204" pitchFamily="34" charset="-128"/>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mailto:2107156@student.uwtsd.ac.uk"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Placeholder 12" descr="A close up of a flowers">
            <a:extLst>
              <a:ext uri="{FF2B5EF4-FFF2-40B4-BE49-F238E27FC236}">
                <a16:creationId xmlns:a16="http://schemas.microsoft.com/office/drawing/2014/main" id="{5A8C014E-25AF-4B1A-85C4-1B34CBEC7EE8}"/>
              </a:ext>
            </a:extLst>
          </p:cNvPr>
          <p:cNvPicPr>
            <a:picLocks noGrp="1" noChangeAspect="1"/>
          </p:cNvPicPr>
          <p:nvPr>
            <p:ph type="pic" sz="quarter" idx="14"/>
          </p:nvPr>
        </p:nvPicPr>
        <p:blipFill>
          <a:blip r:embed="rId2">
            <a:alphaModFix amt="35000"/>
            <a:duotone>
              <a:schemeClr val="accent1">
                <a:shade val="45000"/>
                <a:satMod val="135000"/>
              </a:schemeClr>
              <a:prstClr val="white"/>
            </a:duotone>
            <a:extLst>
              <a:ext uri="{28A0092B-C50C-407E-A947-70E740481C1C}">
                <a14:useLocalDpi xmlns:a14="http://schemas.microsoft.com/office/drawing/2010/main"/>
              </a:ext>
            </a:extLst>
          </a:blip>
          <a:srcRect/>
          <a:stretch>
            <a:fillRect/>
          </a:stretch>
        </p:blipFill>
        <p:spPr>
          <a:solidFill>
            <a:schemeClr val="accent1">
              <a:lumMod val="60000"/>
              <a:lumOff val="40000"/>
            </a:schemeClr>
          </a:solidFill>
        </p:spPr>
      </p:pic>
      <p:sp>
        <p:nvSpPr>
          <p:cNvPr id="4" name="Title 3">
            <a:extLst>
              <a:ext uri="{FF2B5EF4-FFF2-40B4-BE49-F238E27FC236}">
                <a16:creationId xmlns:a16="http://schemas.microsoft.com/office/drawing/2014/main" id="{4A2D73A5-4430-0F47-84CE-C3324CEBA797}"/>
              </a:ext>
            </a:extLst>
          </p:cNvPr>
          <p:cNvSpPr>
            <a:spLocks noGrp="1"/>
          </p:cNvSpPr>
          <p:nvPr>
            <p:ph type="ctrTitle"/>
          </p:nvPr>
        </p:nvSpPr>
        <p:spPr/>
        <p:txBody>
          <a:bodyPr>
            <a:noAutofit/>
          </a:bodyPr>
          <a:lstStyle/>
          <a:p>
            <a:r>
              <a:rPr lang="en-US" sz="5400" i="1" u="sng" dirty="0"/>
              <a:t>Rule of law and Parliamentary Sovereignty </a:t>
            </a:r>
          </a:p>
        </p:txBody>
      </p:sp>
      <p:sp>
        <p:nvSpPr>
          <p:cNvPr id="5" name="Subtitle 4">
            <a:extLst>
              <a:ext uri="{FF2B5EF4-FFF2-40B4-BE49-F238E27FC236}">
                <a16:creationId xmlns:a16="http://schemas.microsoft.com/office/drawing/2014/main" id="{9107CE13-DFD5-424B-B4BF-ADF75F3976E0}"/>
              </a:ext>
            </a:extLst>
          </p:cNvPr>
          <p:cNvSpPr>
            <a:spLocks noGrp="1"/>
          </p:cNvSpPr>
          <p:nvPr>
            <p:ph type="subTitle" idx="1"/>
          </p:nvPr>
        </p:nvSpPr>
        <p:spPr/>
        <p:txBody>
          <a:bodyPr/>
          <a:lstStyle/>
          <a:p>
            <a:r>
              <a:rPr lang="en-US" altLang="ja-JP" dirty="0"/>
              <a:t>By Zita Draper </a:t>
            </a:r>
            <a:endParaRPr lang="ja-JP" altLang="en-US" dirty="0"/>
          </a:p>
        </p:txBody>
      </p:sp>
    </p:spTree>
    <p:extLst>
      <p:ext uri="{BB962C8B-B14F-4D97-AF65-F5344CB8AC3E}">
        <p14:creationId xmlns:p14="http://schemas.microsoft.com/office/powerpoint/2010/main" val="22216516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010FB232-4CB4-C34D-A688-C51B6E7CD2CF}"/>
              </a:ext>
            </a:extLst>
          </p:cNvPr>
          <p:cNvSpPr>
            <a:spLocks noGrp="1"/>
          </p:cNvSpPr>
          <p:nvPr>
            <p:ph type="title"/>
          </p:nvPr>
        </p:nvSpPr>
        <p:spPr>
          <a:xfrm>
            <a:off x="838200" y="681037"/>
            <a:ext cx="10515600" cy="583800"/>
          </a:xfrm>
        </p:spPr>
        <p:txBody>
          <a:bodyPr anchor="ctr">
            <a:normAutofit/>
          </a:bodyPr>
          <a:lstStyle/>
          <a:p>
            <a:pPr algn="ctr"/>
            <a:r>
              <a:rPr lang="en-US" sz="3200" i="1" u="sng" dirty="0"/>
              <a:t>Content </a:t>
            </a:r>
          </a:p>
        </p:txBody>
      </p:sp>
      <p:graphicFrame>
        <p:nvGraphicFramePr>
          <p:cNvPr id="20" name="Content Placeholder 17">
            <a:extLst>
              <a:ext uri="{FF2B5EF4-FFF2-40B4-BE49-F238E27FC236}">
                <a16:creationId xmlns:a16="http://schemas.microsoft.com/office/drawing/2014/main" id="{097DF0B6-EC29-4AB6-8267-F31047A7EBF5}"/>
              </a:ext>
            </a:extLst>
          </p:cNvPr>
          <p:cNvGraphicFramePr>
            <a:graphicFrameLocks noGrp="1"/>
          </p:cNvGraphicFramePr>
          <p:nvPr>
            <p:ph sz="quarter" idx="10"/>
            <p:extLst>
              <p:ext uri="{D42A27DB-BD31-4B8C-83A1-F6EECF244321}">
                <p14:modId xmlns:p14="http://schemas.microsoft.com/office/powerpoint/2010/main" val="3571166284"/>
              </p:ext>
            </p:extLst>
          </p:nvPr>
        </p:nvGraphicFramePr>
        <p:xfrm>
          <a:off x="838200" y="1265238"/>
          <a:ext cx="10524344" cy="4911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482359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Content Placeholder 17">
            <a:extLst>
              <a:ext uri="{FF2B5EF4-FFF2-40B4-BE49-F238E27FC236}">
                <a16:creationId xmlns:a16="http://schemas.microsoft.com/office/drawing/2014/main" id="{F451EBE7-64A3-7E40-8C33-3C01E8EBABD2}"/>
              </a:ext>
            </a:extLst>
          </p:cNvPr>
          <p:cNvSpPr>
            <a:spLocks noGrp="1"/>
          </p:cNvSpPr>
          <p:nvPr>
            <p:ph idx="4294967295"/>
          </p:nvPr>
        </p:nvSpPr>
        <p:spPr>
          <a:xfrm>
            <a:off x="838201" y="1472655"/>
            <a:ext cx="4791636" cy="4912126"/>
          </a:xfrm>
        </p:spPr>
        <p:txBody>
          <a:bodyPr>
            <a:normAutofit/>
          </a:bodyPr>
          <a:lstStyle/>
          <a:p>
            <a:r>
              <a:rPr lang="en-US" dirty="0"/>
              <a:t>The aim of todays session is to recap the lecture. </a:t>
            </a:r>
          </a:p>
          <a:p>
            <a:r>
              <a:rPr lang="en-US" dirty="0"/>
              <a:t>By the end of todays session students should be able to explain the rule of law and Parliamentary sovereignty.</a:t>
            </a:r>
          </a:p>
          <a:p>
            <a:r>
              <a:rPr lang="en-US" dirty="0"/>
              <a:t>By the end of todays session students should be able to apply what they have learnt too the activities that are included in today's session. </a:t>
            </a:r>
          </a:p>
        </p:txBody>
      </p:sp>
      <p:sp>
        <p:nvSpPr>
          <p:cNvPr id="41" name="Title 40">
            <a:extLst>
              <a:ext uri="{FF2B5EF4-FFF2-40B4-BE49-F238E27FC236}">
                <a16:creationId xmlns:a16="http://schemas.microsoft.com/office/drawing/2014/main" id="{360A1163-2F4E-8A42-A7D1-C12E13D898B3}"/>
              </a:ext>
            </a:extLst>
          </p:cNvPr>
          <p:cNvSpPr>
            <a:spLocks noGrp="1"/>
          </p:cNvSpPr>
          <p:nvPr>
            <p:ph type="title"/>
          </p:nvPr>
        </p:nvSpPr>
        <p:spPr/>
        <p:txBody>
          <a:bodyPr/>
          <a:lstStyle/>
          <a:p>
            <a:pPr algn="ctr"/>
            <a:r>
              <a:rPr lang="en-US" i="1" u="sng" dirty="0"/>
              <a:t>Aims and Learning Objectives </a:t>
            </a:r>
          </a:p>
        </p:txBody>
      </p:sp>
      <p:pic>
        <p:nvPicPr>
          <p:cNvPr id="6" name="Picture Placeholder 5" descr="A picture containing train, train track, flowers">
            <a:extLst>
              <a:ext uri="{FF2B5EF4-FFF2-40B4-BE49-F238E27FC236}">
                <a16:creationId xmlns:a16="http://schemas.microsoft.com/office/drawing/2014/main" id="{AAB915F5-A8DF-4E27-B7AA-AE76FC8379D1}"/>
              </a:ext>
            </a:extLst>
          </p:cNvPr>
          <p:cNvPicPr>
            <a:picLocks noGrp="1" noChangeAspect="1"/>
          </p:cNvPicPr>
          <p:nvPr>
            <p:ph type="pic" sz="quarter" idx="11"/>
          </p:nvPr>
        </p:nvPicPr>
        <p:blipFill>
          <a:blip r:embed="rId2">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2247081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8A8DF3B-7946-48FB-9A4E-DD5DFC5D2622}"/>
              </a:ext>
            </a:extLst>
          </p:cNvPr>
          <p:cNvSpPr>
            <a:spLocks noGrp="1"/>
          </p:cNvSpPr>
          <p:nvPr>
            <p:ph type="title"/>
          </p:nvPr>
        </p:nvSpPr>
        <p:spPr/>
        <p:txBody>
          <a:bodyPr/>
          <a:lstStyle/>
          <a:p>
            <a:pPr algn="ctr"/>
            <a:r>
              <a:rPr lang="en-GB" i="1" u="sng" dirty="0"/>
              <a:t>Rule of Law </a:t>
            </a:r>
          </a:p>
        </p:txBody>
      </p:sp>
      <p:sp>
        <p:nvSpPr>
          <p:cNvPr id="6" name="Content Placeholder 5">
            <a:extLst>
              <a:ext uri="{FF2B5EF4-FFF2-40B4-BE49-F238E27FC236}">
                <a16:creationId xmlns:a16="http://schemas.microsoft.com/office/drawing/2014/main" id="{616E7EE0-6400-4D86-93E9-40B7994A12CC}"/>
              </a:ext>
            </a:extLst>
          </p:cNvPr>
          <p:cNvSpPr>
            <a:spLocks noGrp="1"/>
          </p:cNvSpPr>
          <p:nvPr>
            <p:ph sz="quarter" idx="10"/>
          </p:nvPr>
        </p:nvSpPr>
        <p:spPr/>
        <p:txBody>
          <a:bodyPr/>
          <a:lstStyle/>
          <a:p>
            <a:r>
              <a:rPr lang="en-GB" dirty="0"/>
              <a:t>Defined by T.R.S Allan as : </a:t>
            </a:r>
          </a:p>
          <a:p>
            <a:r>
              <a:rPr lang="en-GB" dirty="0"/>
              <a:t>  ‘’ The rule of law is a theory or a doctrine that describes the extent to which certain features are present within a country or legal system’’</a:t>
            </a:r>
          </a:p>
          <a:p>
            <a:endParaRPr lang="en-GB" dirty="0"/>
          </a:p>
          <a:p>
            <a:r>
              <a:rPr lang="en-GB" dirty="0"/>
              <a:t>‘’ Based on how the law is made and applied within the country’’</a:t>
            </a:r>
          </a:p>
          <a:p>
            <a:endParaRPr lang="en-GB" dirty="0"/>
          </a:p>
          <a:p>
            <a:r>
              <a:rPr lang="en-GB" dirty="0"/>
              <a:t>It sets out the powers of each body including the executive and allows them to understand that any action that they carry out is open to judicial review. ‘’The court have the authority to tell the executive that they must follow the law’’</a:t>
            </a:r>
          </a:p>
        </p:txBody>
      </p:sp>
    </p:spTree>
    <p:extLst>
      <p:ext uri="{BB962C8B-B14F-4D97-AF65-F5344CB8AC3E}">
        <p14:creationId xmlns:p14="http://schemas.microsoft.com/office/powerpoint/2010/main" val="12016810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010FB232-4CB4-C34D-A688-C51B6E7CD2CF}"/>
              </a:ext>
            </a:extLst>
          </p:cNvPr>
          <p:cNvSpPr>
            <a:spLocks noGrp="1"/>
          </p:cNvSpPr>
          <p:nvPr>
            <p:ph type="title"/>
          </p:nvPr>
        </p:nvSpPr>
        <p:spPr/>
        <p:txBody>
          <a:bodyPr/>
          <a:lstStyle/>
          <a:p>
            <a:pPr algn="ctr"/>
            <a:r>
              <a:rPr lang="en-US" i="1" u="sng" dirty="0"/>
              <a:t>Rule of Law </a:t>
            </a:r>
          </a:p>
        </p:txBody>
      </p:sp>
      <p:sp>
        <p:nvSpPr>
          <p:cNvPr id="18" name="Content Placeholder 17">
            <a:extLst>
              <a:ext uri="{FF2B5EF4-FFF2-40B4-BE49-F238E27FC236}">
                <a16:creationId xmlns:a16="http://schemas.microsoft.com/office/drawing/2014/main" id="{F451EBE7-64A3-7E40-8C33-3C01E8EBABD2}"/>
              </a:ext>
            </a:extLst>
          </p:cNvPr>
          <p:cNvSpPr>
            <a:spLocks noGrp="1"/>
          </p:cNvSpPr>
          <p:nvPr>
            <p:ph sz="quarter" idx="10"/>
          </p:nvPr>
        </p:nvSpPr>
        <p:spPr/>
        <p:txBody>
          <a:bodyPr>
            <a:normAutofit/>
          </a:bodyPr>
          <a:lstStyle/>
          <a:p>
            <a:r>
              <a:rPr lang="en-US" dirty="0"/>
              <a:t>History – Ancients Greek- 4</a:t>
            </a:r>
            <a:r>
              <a:rPr lang="en-US" baseline="30000" dirty="0"/>
              <a:t>th</a:t>
            </a:r>
            <a:r>
              <a:rPr lang="en-US" dirty="0"/>
              <a:t> Century BC. </a:t>
            </a:r>
          </a:p>
          <a:p>
            <a:r>
              <a:rPr lang="en-US" dirty="0"/>
              <a:t>Magna Carta 1215.</a:t>
            </a:r>
          </a:p>
          <a:p>
            <a:r>
              <a:rPr lang="en-US" dirty="0"/>
              <a:t>Petition of Rights 1628.</a:t>
            </a:r>
          </a:p>
          <a:p>
            <a:r>
              <a:rPr lang="en-US" dirty="0"/>
              <a:t>Habeas Corpus Act 1679. </a:t>
            </a:r>
          </a:p>
          <a:p>
            <a:r>
              <a:rPr lang="en-US" dirty="0"/>
              <a:t>Bill of Rights 1689.</a:t>
            </a:r>
          </a:p>
          <a:p>
            <a:endParaRPr lang="en-US" dirty="0"/>
          </a:p>
          <a:p>
            <a:endParaRPr lang="en-US" dirty="0"/>
          </a:p>
        </p:txBody>
      </p:sp>
    </p:spTree>
    <p:extLst>
      <p:ext uri="{BB962C8B-B14F-4D97-AF65-F5344CB8AC3E}">
        <p14:creationId xmlns:p14="http://schemas.microsoft.com/office/powerpoint/2010/main" val="39200204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691513A-6C6C-4E4C-914E-9EB2AEE5B630}"/>
              </a:ext>
            </a:extLst>
          </p:cNvPr>
          <p:cNvSpPr>
            <a:spLocks noGrp="1"/>
          </p:cNvSpPr>
          <p:nvPr>
            <p:ph type="body" idx="1"/>
          </p:nvPr>
        </p:nvSpPr>
        <p:spPr>
          <a:xfrm>
            <a:off x="1263198" y="1894715"/>
            <a:ext cx="4086146" cy="703135"/>
          </a:xfrm>
        </p:spPr>
        <p:txBody>
          <a:bodyPr/>
          <a:lstStyle/>
          <a:p>
            <a:pPr algn="ctr"/>
            <a:r>
              <a:rPr lang="en-US" i="1" u="sng" dirty="0"/>
              <a:t>A.V Dicey </a:t>
            </a:r>
          </a:p>
        </p:txBody>
      </p:sp>
      <p:sp>
        <p:nvSpPr>
          <p:cNvPr id="2" name="Title 1">
            <a:extLst>
              <a:ext uri="{FF2B5EF4-FFF2-40B4-BE49-F238E27FC236}">
                <a16:creationId xmlns:a16="http://schemas.microsoft.com/office/drawing/2014/main" id="{19E1AA6A-68D8-451E-BB15-823A741DAE3D}"/>
              </a:ext>
            </a:extLst>
          </p:cNvPr>
          <p:cNvSpPr>
            <a:spLocks noGrp="1"/>
          </p:cNvSpPr>
          <p:nvPr>
            <p:ph type="title"/>
          </p:nvPr>
        </p:nvSpPr>
        <p:spPr/>
        <p:txBody>
          <a:bodyPr/>
          <a:lstStyle/>
          <a:p>
            <a:pPr algn="ctr"/>
            <a:r>
              <a:rPr lang="en-US" i="1" u="sng" dirty="0"/>
              <a:t>Theories of the rule of law</a:t>
            </a:r>
          </a:p>
        </p:txBody>
      </p:sp>
      <p:sp>
        <p:nvSpPr>
          <p:cNvPr id="5" name="Content Placeholder 4">
            <a:extLst>
              <a:ext uri="{FF2B5EF4-FFF2-40B4-BE49-F238E27FC236}">
                <a16:creationId xmlns:a16="http://schemas.microsoft.com/office/drawing/2014/main" id="{292334B7-9714-4E0B-A27D-DC9C77B9772C}"/>
              </a:ext>
            </a:extLst>
          </p:cNvPr>
          <p:cNvSpPr>
            <a:spLocks noGrp="1"/>
          </p:cNvSpPr>
          <p:nvPr>
            <p:ph sz="quarter" idx="12"/>
          </p:nvPr>
        </p:nvSpPr>
        <p:spPr>
          <a:xfrm>
            <a:off x="1263197" y="2565061"/>
            <a:ext cx="4086147" cy="3611902"/>
          </a:xfrm>
        </p:spPr>
        <p:txBody>
          <a:bodyPr>
            <a:normAutofit fontScale="92500" lnSpcReduction="20000"/>
          </a:bodyPr>
          <a:lstStyle/>
          <a:p>
            <a:r>
              <a:rPr lang="en-US" sz="1400" dirty="0"/>
              <a:t>‘’ No person may be punished by the state except for a breach of the law’’ </a:t>
            </a:r>
          </a:p>
          <a:p>
            <a:r>
              <a:rPr lang="en-US" sz="1400" dirty="0"/>
              <a:t>‘’ The law should not be applied arbitrarily or retrospectively’’</a:t>
            </a:r>
          </a:p>
          <a:p>
            <a:r>
              <a:rPr lang="en-US" sz="1400" dirty="0"/>
              <a:t>‘’ the law should be made according to established procedure:</a:t>
            </a:r>
          </a:p>
          <a:p>
            <a:r>
              <a:rPr lang="en-US" sz="1400" dirty="0"/>
              <a:t>Cases involving the state as a party should be heard in the ordinary courts rather than specialist administrative courts. ‘’</a:t>
            </a:r>
          </a:p>
          <a:p>
            <a:endParaRPr lang="en-US" dirty="0"/>
          </a:p>
        </p:txBody>
      </p:sp>
      <p:pic>
        <p:nvPicPr>
          <p:cNvPr id="1026" name="Picture 2" descr="Boris Johnson (@BorisJohnson) / Twitter">
            <a:extLst>
              <a:ext uri="{FF2B5EF4-FFF2-40B4-BE49-F238E27FC236}">
                <a16:creationId xmlns:a16="http://schemas.microsoft.com/office/drawing/2014/main" id="{A3F7DBB7-972A-4913-BA97-8774A3F2E3A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87931" y="1729802"/>
            <a:ext cx="2288458" cy="228845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hris Huhne and Vicky Pryce arrive at Southwark Crown court">
            <a:extLst>
              <a:ext uri="{FF2B5EF4-FFF2-40B4-BE49-F238E27FC236}">
                <a16:creationId xmlns:a16="http://schemas.microsoft.com/office/drawing/2014/main" id="{C9CB706D-8A96-450A-AEEA-4CEE83951A2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51713" y="4018260"/>
            <a:ext cx="3931060" cy="23586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65291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BCE0C-1B69-49C7-83AE-B5D27F15215F}"/>
              </a:ext>
            </a:extLst>
          </p:cNvPr>
          <p:cNvSpPr>
            <a:spLocks noGrp="1"/>
          </p:cNvSpPr>
          <p:nvPr>
            <p:ph type="title"/>
          </p:nvPr>
        </p:nvSpPr>
        <p:spPr/>
        <p:txBody>
          <a:bodyPr/>
          <a:lstStyle/>
          <a:p>
            <a:r>
              <a:rPr lang="en-GB" i="1" u="sng" dirty="0"/>
              <a:t>Additional Points from Lord Bingham </a:t>
            </a:r>
          </a:p>
        </p:txBody>
      </p:sp>
      <p:sp>
        <p:nvSpPr>
          <p:cNvPr id="3" name="Content Placeholder 2">
            <a:extLst>
              <a:ext uri="{FF2B5EF4-FFF2-40B4-BE49-F238E27FC236}">
                <a16:creationId xmlns:a16="http://schemas.microsoft.com/office/drawing/2014/main" id="{1C80E9CA-AEB0-4DC8-A3A0-6B97AC47516A}"/>
              </a:ext>
            </a:extLst>
          </p:cNvPr>
          <p:cNvSpPr>
            <a:spLocks noGrp="1"/>
          </p:cNvSpPr>
          <p:nvPr>
            <p:ph sz="quarter" idx="10"/>
          </p:nvPr>
        </p:nvSpPr>
        <p:spPr/>
        <p:txBody>
          <a:bodyPr/>
          <a:lstStyle/>
          <a:p>
            <a:pPr>
              <a:lnSpc>
                <a:spcPct val="90000"/>
              </a:lnSpc>
            </a:pPr>
            <a:r>
              <a:rPr lang="en-GB" sz="1600" dirty="0">
                <a:cs typeface="Calibri"/>
              </a:rPr>
              <a:t>1.  The law should be clear, accessible and intelligible  </a:t>
            </a:r>
          </a:p>
          <a:p>
            <a:pPr>
              <a:lnSpc>
                <a:spcPct val="90000"/>
              </a:lnSpc>
            </a:pPr>
            <a:r>
              <a:rPr lang="en-GB" sz="1600" dirty="0">
                <a:cs typeface="Calibri"/>
              </a:rPr>
              <a:t>2.  Be governed by the law, not discretion</a:t>
            </a:r>
          </a:p>
          <a:p>
            <a:pPr>
              <a:lnSpc>
                <a:spcPct val="90000"/>
              </a:lnSpc>
            </a:pPr>
            <a:r>
              <a:rPr lang="en-GB" sz="1600" dirty="0">
                <a:cs typeface="Calibri"/>
              </a:rPr>
              <a:t>3. Equality before the law</a:t>
            </a:r>
          </a:p>
          <a:p>
            <a:pPr>
              <a:lnSpc>
                <a:spcPct val="90000"/>
              </a:lnSpc>
            </a:pPr>
            <a:r>
              <a:rPr lang="en-GB" sz="1600" dirty="0">
                <a:cs typeface="Calibri"/>
              </a:rPr>
              <a:t>4. Exercise of public powers should be conducted reasonably, fairly and for the purpose which they are conferred by statute</a:t>
            </a:r>
          </a:p>
          <a:p>
            <a:pPr>
              <a:lnSpc>
                <a:spcPct val="90000"/>
              </a:lnSpc>
            </a:pPr>
            <a:r>
              <a:rPr lang="en-GB" sz="1600" dirty="0">
                <a:cs typeface="Calibri"/>
              </a:rPr>
              <a:t>5. Human rights should be universal in any given state</a:t>
            </a:r>
          </a:p>
          <a:p>
            <a:pPr>
              <a:lnSpc>
                <a:spcPct val="90000"/>
              </a:lnSpc>
            </a:pPr>
            <a:r>
              <a:rPr lang="en-GB" sz="1600" dirty="0">
                <a:cs typeface="Calibri"/>
              </a:rPr>
              <a:t>6. Court should be used as a last resort in order to achieve a just outcome</a:t>
            </a:r>
          </a:p>
          <a:p>
            <a:pPr>
              <a:lnSpc>
                <a:spcPct val="90000"/>
              </a:lnSpc>
            </a:pPr>
            <a:r>
              <a:rPr lang="en-GB" sz="1600" dirty="0">
                <a:cs typeface="Calibri"/>
              </a:rPr>
              <a:t>7. State should provide a fair trial in all cases (including hybrid)</a:t>
            </a:r>
          </a:p>
          <a:p>
            <a:pPr>
              <a:lnSpc>
                <a:spcPct val="90000"/>
              </a:lnSpc>
            </a:pPr>
            <a:r>
              <a:rPr lang="en-GB" sz="1600" dirty="0">
                <a:cs typeface="Calibri"/>
              </a:rPr>
              <a:t>8. State should comply with International and National law equally</a:t>
            </a:r>
          </a:p>
          <a:p>
            <a:endParaRPr lang="en-GB" dirty="0"/>
          </a:p>
        </p:txBody>
      </p:sp>
      <p:pic>
        <p:nvPicPr>
          <p:cNvPr id="4" name="Picture 4" descr="A person wearing a suit and tie&#10;&#10;Description automatically generated">
            <a:extLst>
              <a:ext uri="{FF2B5EF4-FFF2-40B4-BE49-F238E27FC236}">
                <a16:creationId xmlns:a16="http://schemas.microsoft.com/office/drawing/2014/main" id="{F48D30EF-AF8C-4CF0-B5B1-4A8BBCEE565E}"/>
              </a:ext>
            </a:extLst>
          </p:cNvPr>
          <p:cNvPicPr>
            <a:picLocks noChangeAspect="1"/>
          </p:cNvPicPr>
          <p:nvPr/>
        </p:nvPicPr>
        <p:blipFill rotWithShape="1">
          <a:blip r:embed="rId3"/>
          <a:srcRect r="24672" b="1"/>
          <a:stretch/>
        </p:blipFill>
        <p:spPr>
          <a:xfrm>
            <a:off x="9413516" y="4218782"/>
            <a:ext cx="2040548" cy="2029046"/>
          </a:xfrm>
          <a:prstGeom prst="rect">
            <a:avLst/>
          </a:prstGeom>
        </p:spPr>
      </p:pic>
    </p:spTree>
    <p:extLst>
      <p:ext uri="{BB962C8B-B14F-4D97-AF65-F5344CB8AC3E}">
        <p14:creationId xmlns:p14="http://schemas.microsoft.com/office/powerpoint/2010/main" val="11261144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CC41999-7867-4F83-AD5A-EB054D6A83C5}"/>
              </a:ext>
            </a:extLst>
          </p:cNvPr>
          <p:cNvSpPr>
            <a:spLocks noGrp="1"/>
          </p:cNvSpPr>
          <p:nvPr>
            <p:ph type="title"/>
          </p:nvPr>
        </p:nvSpPr>
        <p:spPr/>
        <p:txBody>
          <a:bodyPr/>
          <a:lstStyle/>
          <a:p>
            <a:pPr algn="ctr"/>
            <a:r>
              <a:rPr lang="en-US" i="1" u="sng" dirty="0"/>
              <a:t>Courts? </a:t>
            </a:r>
          </a:p>
        </p:txBody>
      </p:sp>
      <p:sp>
        <p:nvSpPr>
          <p:cNvPr id="3" name="Content Placeholder 2">
            <a:extLst>
              <a:ext uri="{FF2B5EF4-FFF2-40B4-BE49-F238E27FC236}">
                <a16:creationId xmlns:a16="http://schemas.microsoft.com/office/drawing/2014/main" id="{7862C7A4-BE1B-412F-9CC4-CEAFC5CC48D7}"/>
              </a:ext>
            </a:extLst>
          </p:cNvPr>
          <p:cNvSpPr>
            <a:spLocks noGrp="1"/>
          </p:cNvSpPr>
          <p:nvPr>
            <p:ph sz="quarter" idx="10"/>
          </p:nvPr>
        </p:nvSpPr>
        <p:spPr/>
        <p:txBody>
          <a:bodyPr/>
          <a:lstStyle/>
          <a:p>
            <a:r>
              <a:rPr lang="en-GB" dirty="0"/>
              <a:t>When the courts rule on ‘’ legality of the actions of the executive or other bodies’’. </a:t>
            </a:r>
          </a:p>
          <a:p>
            <a:r>
              <a:rPr lang="en-GB" dirty="0"/>
              <a:t>No Punishment without breaking the law – A and others v Secretary of state for the home department [2004] </a:t>
            </a:r>
          </a:p>
          <a:p>
            <a:r>
              <a:rPr lang="en-GB" dirty="0"/>
              <a:t>Law Applied equally to everyone- Entick v Carrington [1765] </a:t>
            </a:r>
          </a:p>
          <a:p>
            <a:r>
              <a:rPr lang="en-GB" dirty="0"/>
              <a:t>Rights are protected- if someone believes that the decision of an executive is wrong in law then it can be challenged in court. </a:t>
            </a:r>
          </a:p>
          <a:p>
            <a:r>
              <a:rPr lang="en-GB" dirty="0"/>
              <a:t>Fair Hearing? </a:t>
            </a:r>
          </a:p>
        </p:txBody>
      </p:sp>
    </p:spTree>
    <p:extLst>
      <p:ext uri="{BB962C8B-B14F-4D97-AF65-F5344CB8AC3E}">
        <p14:creationId xmlns:p14="http://schemas.microsoft.com/office/powerpoint/2010/main" val="34414692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CC41999-7867-4F83-AD5A-EB054D6A83C5}"/>
              </a:ext>
            </a:extLst>
          </p:cNvPr>
          <p:cNvSpPr>
            <a:spLocks noGrp="1"/>
          </p:cNvSpPr>
          <p:nvPr>
            <p:ph type="title"/>
          </p:nvPr>
        </p:nvSpPr>
        <p:spPr/>
        <p:txBody>
          <a:bodyPr/>
          <a:lstStyle/>
          <a:p>
            <a:pPr algn="ctr"/>
            <a:r>
              <a:rPr lang="en-US" i="1" u="sng" dirty="0"/>
              <a:t>Is it still relevant?  </a:t>
            </a:r>
          </a:p>
        </p:txBody>
      </p:sp>
      <p:sp>
        <p:nvSpPr>
          <p:cNvPr id="3" name="Content Placeholder 2">
            <a:extLst>
              <a:ext uri="{FF2B5EF4-FFF2-40B4-BE49-F238E27FC236}">
                <a16:creationId xmlns:a16="http://schemas.microsoft.com/office/drawing/2014/main" id="{7862C7A4-BE1B-412F-9CC4-CEAFC5CC48D7}"/>
              </a:ext>
            </a:extLst>
          </p:cNvPr>
          <p:cNvSpPr>
            <a:spLocks noGrp="1"/>
          </p:cNvSpPr>
          <p:nvPr>
            <p:ph sz="quarter" idx="10"/>
          </p:nvPr>
        </p:nvSpPr>
        <p:spPr/>
        <p:txBody>
          <a:bodyPr/>
          <a:lstStyle/>
          <a:p>
            <a:r>
              <a:rPr lang="en-GB" dirty="0"/>
              <a:t>Needs to keep the people of the Uk safe. </a:t>
            </a:r>
          </a:p>
          <a:p>
            <a:r>
              <a:rPr lang="en-GB" dirty="0"/>
              <a:t>Terrorism – 28 day detention without charge- breaks rule of law.</a:t>
            </a:r>
          </a:p>
          <a:p>
            <a:r>
              <a:rPr lang="en-GB" dirty="0"/>
              <a:t>ADR</a:t>
            </a:r>
          </a:p>
          <a:p>
            <a:r>
              <a:rPr lang="en-GB" dirty="0"/>
              <a:t>Is there equal access to justice? With the Cuts to legal aid.</a:t>
            </a:r>
          </a:p>
        </p:txBody>
      </p:sp>
    </p:spTree>
    <p:extLst>
      <p:ext uri="{BB962C8B-B14F-4D97-AF65-F5344CB8AC3E}">
        <p14:creationId xmlns:p14="http://schemas.microsoft.com/office/powerpoint/2010/main" val="10111864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64BD5-BAA9-4099-BBBB-77AC1CBED611}"/>
              </a:ext>
            </a:extLst>
          </p:cNvPr>
          <p:cNvSpPr>
            <a:spLocks noGrp="1"/>
          </p:cNvSpPr>
          <p:nvPr>
            <p:ph type="title"/>
          </p:nvPr>
        </p:nvSpPr>
        <p:spPr/>
        <p:txBody>
          <a:bodyPr/>
          <a:lstStyle/>
          <a:p>
            <a:r>
              <a:rPr lang="en-GB" dirty="0"/>
              <a:t>Activity </a:t>
            </a:r>
          </a:p>
        </p:txBody>
      </p:sp>
      <p:sp>
        <p:nvSpPr>
          <p:cNvPr id="3" name="Content Placeholder 2">
            <a:extLst>
              <a:ext uri="{FF2B5EF4-FFF2-40B4-BE49-F238E27FC236}">
                <a16:creationId xmlns:a16="http://schemas.microsoft.com/office/drawing/2014/main" id="{CE451B59-C7E8-40BA-A59E-9AEFAD2AFE25}"/>
              </a:ext>
            </a:extLst>
          </p:cNvPr>
          <p:cNvSpPr>
            <a:spLocks noGrp="1"/>
          </p:cNvSpPr>
          <p:nvPr>
            <p:ph sz="quarter" idx="10"/>
          </p:nvPr>
        </p:nvSpPr>
        <p:spPr/>
        <p:txBody>
          <a:bodyPr>
            <a:normAutofit/>
          </a:bodyPr>
          <a:lstStyle/>
          <a:p>
            <a:r>
              <a:rPr lang="en-GB" dirty="0">
                <a:cs typeface="Calibri Light"/>
              </a:rPr>
              <a:t>How have recent developments in the UK affected the operation of the rule?: consider </a:t>
            </a:r>
          </a:p>
          <a:p>
            <a:r>
              <a:rPr lang="en-US" sz="1400" dirty="0"/>
              <a:t>What is legal aid? </a:t>
            </a:r>
            <a:endParaRPr lang="en-US" sz="1400" dirty="0">
              <a:cs typeface="Calibri"/>
            </a:endParaRPr>
          </a:p>
          <a:p>
            <a:r>
              <a:rPr lang="en-US" sz="1400" dirty="0"/>
              <a:t>What was the situation with Legal Aid prior to the Legal Aid and Sentencing and Punishment of Offenders Act 2012?</a:t>
            </a:r>
            <a:endParaRPr lang="en-US" sz="1400" dirty="0">
              <a:cs typeface="Calibri"/>
            </a:endParaRPr>
          </a:p>
          <a:p>
            <a:r>
              <a:rPr lang="en-US" sz="1400" dirty="0"/>
              <a:t>How were these changes justified?</a:t>
            </a:r>
            <a:endParaRPr lang="en-US" sz="1400" dirty="0">
              <a:cs typeface="Calibri"/>
            </a:endParaRPr>
          </a:p>
          <a:p>
            <a:r>
              <a:rPr lang="en-US" sz="1400" dirty="0"/>
              <a:t>Which areas have remained in the scope of legal aid?</a:t>
            </a:r>
            <a:endParaRPr lang="en-US" sz="1400" dirty="0">
              <a:cs typeface="Calibri"/>
            </a:endParaRPr>
          </a:p>
          <a:p>
            <a:r>
              <a:rPr lang="en-US" sz="1400" dirty="0"/>
              <a:t>How does legal aid in England and Wales differ to legal aid in Scotland and Northern Ireland?</a:t>
            </a:r>
            <a:endParaRPr lang="en-US" sz="1400" dirty="0">
              <a:cs typeface="Calibri"/>
            </a:endParaRPr>
          </a:p>
          <a:p>
            <a:endParaRPr lang="en-GB" dirty="0"/>
          </a:p>
        </p:txBody>
      </p:sp>
    </p:spTree>
    <p:extLst>
      <p:ext uri="{BB962C8B-B14F-4D97-AF65-F5344CB8AC3E}">
        <p14:creationId xmlns:p14="http://schemas.microsoft.com/office/powerpoint/2010/main" val="23962017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03EEC-DD00-40F6-8A33-3888D8753E55}"/>
              </a:ext>
            </a:extLst>
          </p:cNvPr>
          <p:cNvSpPr>
            <a:spLocks noGrp="1"/>
          </p:cNvSpPr>
          <p:nvPr>
            <p:ph type="ctrTitle"/>
          </p:nvPr>
        </p:nvSpPr>
        <p:spPr/>
        <p:txBody>
          <a:bodyPr/>
          <a:lstStyle/>
          <a:p>
            <a:pPr algn="ctr"/>
            <a:r>
              <a:rPr lang="en-GB" i="1" u="sng" dirty="0">
                <a:solidFill>
                  <a:schemeClr val="tx1"/>
                </a:solidFill>
              </a:rPr>
              <a:t>Break </a:t>
            </a:r>
          </a:p>
        </p:txBody>
      </p:sp>
      <p:sp>
        <p:nvSpPr>
          <p:cNvPr id="3" name="Content Placeholder 2">
            <a:extLst>
              <a:ext uri="{FF2B5EF4-FFF2-40B4-BE49-F238E27FC236}">
                <a16:creationId xmlns:a16="http://schemas.microsoft.com/office/drawing/2014/main" id="{4EBA75E5-C4C8-434F-A120-BD0999B08DE1}"/>
              </a:ext>
            </a:extLst>
          </p:cNvPr>
          <p:cNvSpPr>
            <a:spLocks noGrp="1"/>
          </p:cNvSpPr>
          <p:nvPr>
            <p:ph type="subTitle" idx="1"/>
          </p:nvPr>
        </p:nvSpPr>
        <p:spPr/>
        <p:txBody>
          <a:bodyPr>
            <a:normAutofit fontScale="92500" lnSpcReduction="20000"/>
          </a:bodyPr>
          <a:lstStyle/>
          <a:p>
            <a:r>
              <a:rPr lang="en-GB" dirty="0">
                <a:solidFill>
                  <a:schemeClr val="tx1"/>
                </a:solidFill>
              </a:rPr>
              <a:t>Take a break for 5-10 minutes.</a:t>
            </a:r>
          </a:p>
          <a:p>
            <a:r>
              <a:rPr lang="en-GB" dirty="0">
                <a:solidFill>
                  <a:schemeClr val="tx1"/>
                </a:solidFill>
              </a:rPr>
              <a:t>Then when we return we will move on to parliamentary sovereignty</a:t>
            </a:r>
          </a:p>
        </p:txBody>
      </p:sp>
    </p:spTree>
    <p:extLst>
      <p:ext uri="{BB962C8B-B14F-4D97-AF65-F5344CB8AC3E}">
        <p14:creationId xmlns:p14="http://schemas.microsoft.com/office/powerpoint/2010/main" val="11776378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CC41999-7867-4F83-AD5A-EB054D6A83C5}"/>
              </a:ext>
            </a:extLst>
          </p:cNvPr>
          <p:cNvSpPr>
            <a:spLocks noGrp="1"/>
          </p:cNvSpPr>
          <p:nvPr>
            <p:ph type="title"/>
          </p:nvPr>
        </p:nvSpPr>
        <p:spPr/>
        <p:txBody>
          <a:bodyPr/>
          <a:lstStyle/>
          <a:p>
            <a:pPr algn="ctr"/>
            <a:r>
              <a:rPr lang="en-US" i="1" u="sng" dirty="0"/>
              <a:t>Parliamentary Sovereignty </a:t>
            </a:r>
          </a:p>
        </p:txBody>
      </p:sp>
      <p:sp>
        <p:nvSpPr>
          <p:cNvPr id="3" name="Content Placeholder 2">
            <a:extLst>
              <a:ext uri="{FF2B5EF4-FFF2-40B4-BE49-F238E27FC236}">
                <a16:creationId xmlns:a16="http://schemas.microsoft.com/office/drawing/2014/main" id="{7862C7A4-BE1B-412F-9CC4-CEAFC5CC48D7}"/>
              </a:ext>
            </a:extLst>
          </p:cNvPr>
          <p:cNvSpPr>
            <a:spLocks noGrp="1"/>
          </p:cNvSpPr>
          <p:nvPr>
            <p:ph sz="quarter" idx="10"/>
          </p:nvPr>
        </p:nvSpPr>
        <p:spPr/>
        <p:txBody>
          <a:bodyPr>
            <a:normAutofit lnSpcReduction="10000"/>
          </a:bodyPr>
          <a:lstStyle/>
          <a:p>
            <a:r>
              <a:rPr lang="en-GB" dirty="0"/>
              <a:t>Parliamentary Supremacy. </a:t>
            </a:r>
          </a:p>
          <a:p>
            <a:pPr marL="0" indent="0">
              <a:buNone/>
            </a:pPr>
            <a:endParaRPr lang="en-GB" dirty="0"/>
          </a:p>
          <a:p>
            <a:r>
              <a:rPr lang="en-GB" dirty="0"/>
              <a:t>It means that Westminster parliament are the only individuals who can pass, amend, reject or annul any laws made. </a:t>
            </a:r>
          </a:p>
          <a:p>
            <a:endParaRPr lang="en-GB" dirty="0"/>
          </a:p>
          <a:p>
            <a:pPr marL="0" indent="0">
              <a:buNone/>
            </a:pPr>
            <a:endParaRPr lang="en-GB" dirty="0"/>
          </a:p>
          <a:p>
            <a:r>
              <a:rPr lang="en-GB" dirty="0"/>
              <a:t>No other body has the power to do this. </a:t>
            </a:r>
          </a:p>
          <a:p>
            <a:endParaRPr lang="en-GB" dirty="0"/>
          </a:p>
          <a:p>
            <a:pPr marL="0" indent="0">
              <a:buNone/>
            </a:pPr>
            <a:endParaRPr lang="en-GB" dirty="0"/>
          </a:p>
          <a:p>
            <a:r>
              <a:rPr lang="en-GB" dirty="0"/>
              <a:t>Theories of parliamentary Supremacy</a:t>
            </a:r>
          </a:p>
          <a:p>
            <a:pPr marL="457200" lvl="1" indent="0">
              <a:buNone/>
            </a:pPr>
            <a:endParaRPr lang="en-GB" dirty="0"/>
          </a:p>
        </p:txBody>
      </p:sp>
    </p:spTree>
    <p:extLst>
      <p:ext uri="{BB962C8B-B14F-4D97-AF65-F5344CB8AC3E}">
        <p14:creationId xmlns:p14="http://schemas.microsoft.com/office/powerpoint/2010/main" val="2824755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487589F7-2734-437D-9DA4-18D764A12E72}"/>
              </a:ext>
            </a:extLst>
          </p:cNvPr>
          <p:cNvSpPr>
            <a:spLocks noGrp="1"/>
          </p:cNvSpPr>
          <p:nvPr>
            <p:ph type="body" idx="1"/>
          </p:nvPr>
        </p:nvSpPr>
        <p:spPr/>
        <p:txBody>
          <a:bodyPr/>
          <a:lstStyle/>
          <a:p>
            <a:pPr algn="ctr"/>
            <a:r>
              <a:rPr lang="en-GB" i="1" u="sng" dirty="0"/>
              <a:t>A.V Dicey </a:t>
            </a:r>
          </a:p>
        </p:txBody>
      </p:sp>
      <p:sp>
        <p:nvSpPr>
          <p:cNvPr id="4" name="Text Placeholder 3">
            <a:extLst>
              <a:ext uri="{FF2B5EF4-FFF2-40B4-BE49-F238E27FC236}">
                <a16:creationId xmlns:a16="http://schemas.microsoft.com/office/drawing/2014/main" id="{05F86840-B348-43C5-AB69-A0CA3F2DF0D2}"/>
              </a:ext>
            </a:extLst>
          </p:cNvPr>
          <p:cNvSpPr>
            <a:spLocks noGrp="1"/>
          </p:cNvSpPr>
          <p:nvPr>
            <p:ph type="body" idx="11"/>
          </p:nvPr>
        </p:nvSpPr>
        <p:spPr/>
        <p:txBody>
          <a:bodyPr/>
          <a:lstStyle/>
          <a:p>
            <a:r>
              <a:rPr lang="en-GB" dirty="0"/>
              <a:t>Other theories </a:t>
            </a:r>
          </a:p>
        </p:txBody>
      </p:sp>
      <p:sp>
        <p:nvSpPr>
          <p:cNvPr id="6" name="Title 5">
            <a:extLst>
              <a:ext uri="{FF2B5EF4-FFF2-40B4-BE49-F238E27FC236}">
                <a16:creationId xmlns:a16="http://schemas.microsoft.com/office/drawing/2014/main" id="{DCC41999-7867-4F83-AD5A-EB054D6A83C5}"/>
              </a:ext>
            </a:extLst>
          </p:cNvPr>
          <p:cNvSpPr>
            <a:spLocks noGrp="1"/>
          </p:cNvSpPr>
          <p:nvPr>
            <p:ph type="title"/>
          </p:nvPr>
        </p:nvSpPr>
        <p:spPr/>
        <p:txBody>
          <a:bodyPr/>
          <a:lstStyle/>
          <a:p>
            <a:pPr algn="ctr"/>
            <a:r>
              <a:rPr lang="en-US" i="1" u="sng" dirty="0"/>
              <a:t>Theories of Parliamentary sovereignty</a:t>
            </a:r>
          </a:p>
        </p:txBody>
      </p:sp>
      <p:sp>
        <p:nvSpPr>
          <p:cNvPr id="3" name="Content Placeholder 2">
            <a:extLst>
              <a:ext uri="{FF2B5EF4-FFF2-40B4-BE49-F238E27FC236}">
                <a16:creationId xmlns:a16="http://schemas.microsoft.com/office/drawing/2014/main" id="{7862C7A4-BE1B-412F-9CC4-CEAFC5CC48D7}"/>
              </a:ext>
            </a:extLst>
          </p:cNvPr>
          <p:cNvSpPr>
            <a:spLocks noGrp="1"/>
          </p:cNvSpPr>
          <p:nvPr>
            <p:ph sz="quarter" idx="12"/>
          </p:nvPr>
        </p:nvSpPr>
        <p:spPr/>
        <p:txBody>
          <a:bodyPr>
            <a:normAutofit fontScale="77500" lnSpcReduction="20000"/>
          </a:bodyPr>
          <a:lstStyle/>
          <a:p>
            <a:r>
              <a:rPr lang="en-GB" dirty="0"/>
              <a:t> A.V Dicey - Parliament is the supreme law making body and it may enact laws on any subject matter. </a:t>
            </a:r>
          </a:p>
          <a:p>
            <a:pPr marL="0" indent="0">
              <a:buNone/>
            </a:pPr>
            <a:r>
              <a:rPr lang="en-GB" dirty="0"/>
              <a:t>              - No parliament must be bound by its predecessor or my bind a successor. </a:t>
            </a:r>
          </a:p>
          <a:p>
            <a:pPr marL="0" indent="0">
              <a:buNone/>
            </a:pPr>
            <a:r>
              <a:rPr lang="en-GB" dirty="0"/>
              <a:t>              - No person or body – including the court of law may question the validity of Parliament’s enactments. </a:t>
            </a:r>
          </a:p>
          <a:p>
            <a:pPr marL="0" indent="0">
              <a:buNone/>
            </a:pPr>
            <a:endParaRPr lang="en-GB" dirty="0"/>
          </a:p>
          <a:p>
            <a:endParaRPr lang="en-GB" dirty="0"/>
          </a:p>
        </p:txBody>
      </p:sp>
      <p:sp>
        <p:nvSpPr>
          <p:cNvPr id="5" name="Content Placeholder 4">
            <a:extLst>
              <a:ext uri="{FF2B5EF4-FFF2-40B4-BE49-F238E27FC236}">
                <a16:creationId xmlns:a16="http://schemas.microsoft.com/office/drawing/2014/main" id="{3153209E-E1BA-4A93-9D32-2241F6AA2EF3}"/>
              </a:ext>
            </a:extLst>
          </p:cNvPr>
          <p:cNvSpPr>
            <a:spLocks noGrp="1"/>
          </p:cNvSpPr>
          <p:nvPr>
            <p:ph sz="quarter" idx="13"/>
          </p:nvPr>
        </p:nvSpPr>
        <p:spPr/>
        <p:txBody>
          <a:bodyPr/>
          <a:lstStyle/>
          <a:p>
            <a:r>
              <a:rPr lang="en-GB" dirty="0"/>
              <a:t>Jennings and Heuston – Parliament can enact laws that bind future parliaments.</a:t>
            </a:r>
          </a:p>
          <a:p>
            <a:endParaRPr lang="en-GB" dirty="0"/>
          </a:p>
        </p:txBody>
      </p:sp>
    </p:spTree>
    <p:extLst>
      <p:ext uri="{BB962C8B-B14F-4D97-AF65-F5344CB8AC3E}">
        <p14:creationId xmlns:p14="http://schemas.microsoft.com/office/powerpoint/2010/main" val="21536986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3875B-26E9-41DB-AE8A-39A331103B87}"/>
              </a:ext>
            </a:extLst>
          </p:cNvPr>
          <p:cNvSpPr>
            <a:spLocks noGrp="1"/>
          </p:cNvSpPr>
          <p:nvPr>
            <p:ph type="title"/>
          </p:nvPr>
        </p:nvSpPr>
        <p:spPr/>
        <p:txBody>
          <a:bodyPr/>
          <a:lstStyle/>
          <a:p>
            <a:pPr algn="ctr"/>
            <a:r>
              <a:rPr lang="en-GB" i="1" u="sng" dirty="0"/>
              <a:t>Restrictions on Parliament Supremacy</a:t>
            </a:r>
          </a:p>
        </p:txBody>
      </p:sp>
      <p:sp>
        <p:nvSpPr>
          <p:cNvPr id="3" name="Content Placeholder 2">
            <a:extLst>
              <a:ext uri="{FF2B5EF4-FFF2-40B4-BE49-F238E27FC236}">
                <a16:creationId xmlns:a16="http://schemas.microsoft.com/office/drawing/2014/main" id="{73F1821D-102A-4A9F-8B2F-78444D8EAF37}"/>
              </a:ext>
            </a:extLst>
          </p:cNvPr>
          <p:cNvSpPr>
            <a:spLocks noGrp="1"/>
          </p:cNvSpPr>
          <p:nvPr>
            <p:ph sz="quarter" idx="10"/>
          </p:nvPr>
        </p:nvSpPr>
        <p:spPr>
          <a:xfrm>
            <a:off x="838200" y="1265238"/>
            <a:ext cx="10524344" cy="3631227"/>
          </a:xfrm>
        </p:spPr>
        <p:txBody>
          <a:bodyPr/>
          <a:lstStyle/>
          <a:p>
            <a:r>
              <a:rPr lang="en-GB" dirty="0"/>
              <a:t>Parliament can enact any laws that they want to and on any subject that they want to.</a:t>
            </a:r>
          </a:p>
          <a:p>
            <a:r>
              <a:rPr lang="en-GB" dirty="0"/>
              <a:t>Backdate legislation. </a:t>
            </a:r>
          </a:p>
          <a:p>
            <a:r>
              <a:rPr lang="en-GB" dirty="0"/>
              <a:t> Australian Act 1986- task look up the Australian Act 1986 Section 1. </a:t>
            </a:r>
          </a:p>
          <a:p>
            <a:r>
              <a:rPr lang="en-GB" dirty="0"/>
              <a:t>But they can take the power back. </a:t>
            </a:r>
          </a:p>
          <a:p>
            <a:r>
              <a:rPr lang="en-GB" dirty="0"/>
              <a:t>‘’ Freedom once given cannot be taken away’’ – Lord denning – Blackburn v Attorney General [1971]. </a:t>
            </a:r>
          </a:p>
          <a:p>
            <a:pPr marL="0" indent="0">
              <a:buNone/>
            </a:pPr>
            <a:endParaRPr lang="en-GB" dirty="0"/>
          </a:p>
          <a:p>
            <a:endParaRPr lang="en-GB" dirty="0"/>
          </a:p>
        </p:txBody>
      </p:sp>
    </p:spTree>
    <p:extLst>
      <p:ext uri="{BB962C8B-B14F-4D97-AF65-F5344CB8AC3E}">
        <p14:creationId xmlns:p14="http://schemas.microsoft.com/office/powerpoint/2010/main" val="17149379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47C2ED-2279-441A-BFF0-DA0A2F9BA0FC}"/>
              </a:ext>
            </a:extLst>
          </p:cNvPr>
          <p:cNvSpPr>
            <a:spLocks noGrp="1"/>
          </p:cNvSpPr>
          <p:nvPr>
            <p:ph type="title"/>
          </p:nvPr>
        </p:nvSpPr>
        <p:spPr/>
        <p:txBody>
          <a:bodyPr/>
          <a:lstStyle/>
          <a:p>
            <a:pPr algn="ctr"/>
            <a:r>
              <a:rPr lang="en-GB" i="1" u="sng" dirty="0"/>
              <a:t>Binding other parliaments? </a:t>
            </a:r>
          </a:p>
        </p:txBody>
      </p:sp>
      <p:sp>
        <p:nvSpPr>
          <p:cNvPr id="3" name="Content Placeholder 2">
            <a:extLst>
              <a:ext uri="{FF2B5EF4-FFF2-40B4-BE49-F238E27FC236}">
                <a16:creationId xmlns:a16="http://schemas.microsoft.com/office/drawing/2014/main" id="{B47740EC-FE9E-4F96-BE4B-32BDA94513F1}"/>
              </a:ext>
            </a:extLst>
          </p:cNvPr>
          <p:cNvSpPr>
            <a:spLocks noGrp="1"/>
          </p:cNvSpPr>
          <p:nvPr>
            <p:ph sz="quarter" idx="10"/>
          </p:nvPr>
        </p:nvSpPr>
        <p:spPr>
          <a:xfrm>
            <a:off x="838200" y="1265238"/>
            <a:ext cx="10524344" cy="2510349"/>
          </a:xfrm>
        </p:spPr>
        <p:txBody>
          <a:bodyPr/>
          <a:lstStyle/>
          <a:p>
            <a:pPr lvl="1"/>
            <a:r>
              <a:rPr lang="en-GB" dirty="0"/>
              <a:t>Courts have to ask for laws to be repealed. </a:t>
            </a:r>
          </a:p>
          <a:p>
            <a:pPr lvl="1"/>
            <a:r>
              <a:rPr lang="en-GB" dirty="0"/>
              <a:t>Vauxhall Estates v Liverpool Corporation [1932] – two laws contradicted each other and the newer law was ruled to be the one to be applied to the case. </a:t>
            </a:r>
          </a:p>
          <a:p>
            <a:pPr lvl="1"/>
            <a:r>
              <a:rPr lang="en-GB" dirty="0"/>
              <a:t>However, they can change the way that the law is made in the future. </a:t>
            </a:r>
          </a:p>
          <a:p>
            <a:pPr lvl="1"/>
            <a:r>
              <a:rPr lang="en-GB" dirty="0"/>
              <a:t>The Parliament Acts of 1911 and 1949.</a:t>
            </a:r>
          </a:p>
        </p:txBody>
      </p:sp>
    </p:spTree>
    <p:extLst>
      <p:ext uri="{BB962C8B-B14F-4D97-AF65-F5344CB8AC3E}">
        <p14:creationId xmlns:p14="http://schemas.microsoft.com/office/powerpoint/2010/main" val="7800881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7CB9B8AD-1EE4-4450-9335-C9F1D4A745FB}"/>
              </a:ext>
            </a:extLst>
          </p:cNvPr>
          <p:cNvSpPr>
            <a:spLocks noGrp="1"/>
          </p:cNvSpPr>
          <p:nvPr>
            <p:ph type="body" idx="1"/>
          </p:nvPr>
        </p:nvSpPr>
        <p:spPr/>
        <p:txBody>
          <a:bodyPr/>
          <a:lstStyle/>
          <a:p>
            <a:pPr algn="ctr"/>
            <a:r>
              <a:rPr lang="en-GB" i="1" u="sng" dirty="0"/>
              <a:t>Questioning Validity </a:t>
            </a:r>
          </a:p>
        </p:txBody>
      </p:sp>
      <p:sp>
        <p:nvSpPr>
          <p:cNvPr id="5" name="Text Placeholder 4">
            <a:extLst>
              <a:ext uri="{FF2B5EF4-FFF2-40B4-BE49-F238E27FC236}">
                <a16:creationId xmlns:a16="http://schemas.microsoft.com/office/drawing/2014/main" id="{95A5C30C-E30F-4E0B-8FE4-E9E7B792CA7B}"/>
              </a:ext>
            </a:extLst>
          </p:cNvPr>
          <p:cNvSpPr>
            <a:spLocks noGrp="1"/>
          </p:cNvSpPr>
          <p:nvPr>
            <p:ph type="body" idx="11"/>
          </p:nvPr>
        </p:nvSpPr>
        <p:spPr/>
        <p:txBody>
          <a:bodyPr>
            <a:normAutofit fontScale="85000" lnSpcReduction="10000"/>
          </a:bodyPr>
          <a:lstStyle/>
          <a:p>
            <a:r>
              <a:rPr lang="en-GB" i="1" u="sng" dirty="0"/>
              <a:t>Binding Future parliaments</a:t>
            </a:r>
          </a:p>
        </p:txBody>
      </p:sp>
      <p:sp>
        <p:nvSpPr>
          <p:cNvPr id="6" name="Content Placeholder 5">
            <a:extLst>
              <a:ext uri="{FF2B5EF4-FFF2-40B4-BE49-F238E27FC236}">
                <a16:creationId xmlns:a16="http://schemas.microsoft.com/office/drawing/2014/main" id="{BF9C9BEC-0B28-4B02-BEC3-027A347530EB}"/>
              </a:ext>
            </a:extLst>
          </p:cNvPr>
          <p:cNvSpPr>
            <a:spLocks noGrp="1"/>
          </p:cNvSpPr>
          <p:nvPr>
            <p:ph sz="quarter" idx="12"/>
          </p:nvPr>
        </p:nvSpPr>
        <p:spPr/>
        <p:txBody>
          <a:bodyPr/>
          <a:lstStyle/>
          <a:p>
            <a:r>
              <a:rPr lang="en-GB" dirty="0"/>
              <a:t>Bowlers v Bank of England [1913] </a:t>
            </a:r>
          </a:p>
        </p:txBody>
      </p:sp>
      <p:sp>
        <p:nvSpPr>
          <p:cNvPr id="7" name="Content Placeholder 6">
            <a:extLst>
              <a:ext uri="{FF2B5EF4-FFF2-40B4-BE49-F238E27FC236}">
                <a16:creationId xmlns:a16="http://schemas.microsoft.com/office/drawing/2014/main" id="{261CEA97-489A-4929-83DA-058BE6CCCBCB}"/>
              </a:ext>
            </a:extLst>
          </p:cNvPr>
          <p:cNvSpPr>
            <a:spLocks noGrp="1"/>
          </p:cNvSpPr>
          <p:nvPr>
            <p:ph sz="quarter" idx="13"/>
          </p:nvPr>
        </p:nvSpPr>
        <p:spPr/>
        <p:txBody>
          <a:bodyPr/>
          <a:lstStyle/>
          <a:p>
            <a:r>
              <a:rPr lang="en-GB" dirty="0"/>
              <a:t>Dicey – NO </a:t>
            </a:r>
          </a:p>
          <a:p>
            <a:r>
              <a:rPr lang="en-GB" dirty="0"/>
              <a:t>Jennings – Yes. </a:t>
            </a:r>
          </a:p>
          <a:p>
            <a:r>
              <a:rPr lang="en-GB" dirty="0"/>
              <a:t>‘’Can change the way in which the law is enacted, but the future parliaments can change this back’’.</a:t>
            </a:r>
          </a:p>
        </p:txBody>
      </p:sp>
      <p:sp>
        <p:nvSpPr>
          <p:cNvPr id="9" name="Title 8">
            <a:extLst>
              <a:ext uri="{FF2B5EF4-FFF2-40B4-BE49-F238E27FC236}">
                <a16:creationId xmlns:a16="http://schemas.microsoft.com/office/drawing/2014/main" id="{EE37F928-0544-49AD-835E-D54D5E3B414F}"/>
              </a:ext>
            </a:extLst>
          </p:cNvPr>
          <p:cNvSpPr>
            <a:spLocks noGrp="1"/>
          </p:cNvSpPr>
          <p:nvPr>
            <p:ph type="title"/>
          </p:nvPr>
        </p:nvSpPr>
        <p:spPr/>
        <p:txBody>
          <a:bodyPr/>
          <a:lstStyle/>
          <a:p>
            <a:pPr algn="ctr"/>
            <a:r>
              <a:rPr lang="en-GB" i="1" u="sng" dirty="0"/>
              <a:t>Parliamentary Supremacy</a:t>
            </a:r>
          </a:p>
        </p:txBody>
      </p:sp>
    </p:spTree>
    <p:extLst>
      <p:ext uri="{BB962C8B-B14F-4D97-AF65-F5344CB8AC3E}">
        <p14:creationId xmlns:p14="http://schemas.microsoft.com/office/powerpoint/2010/main" val="39255461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8233E-C5B0-4831-8714-1669D846D9CC}"/>
              </a:ext>
            </a:extLst>
          </p:cNvPr>
          <p:cNvSpPr>
            <a:spLocks noGrp="1"/>
          </p:cNvSpPr>
          <p:nvPr>
            <p:ph type="title"/>
          </p:nvPr>
        </p:nvSpPr>
        <p:spPr/>
        <p:txBody>
          <a:bodyPr/>
          <a:lstStyle/>
          <a:p>
            <a:pPr algn="ctr"/>
            <a:r>
              <a:rPr lang="en-GB" i="1" u="sng" dirty="0"/>
              <a:t>Who regulates Parliament? </a:t>
            </a:r>
          </a:p>
        </p:txBody>
      </p:sp>
      <p:sp>
        <p:nvSpPr>
          <p:cNvPr id="3" name="Content Placeholder 2">
            <a:extLst>
              <a:ext uri="{FF2B5EF4-FFF2-40B4-BE49-F238E27FC236}">
                <a16:creationId xmlns:a16="http://schemas.microsoft.com/office/drawing/2014/main" id="{F460B1DF-4323-41AC-A083-65D720D64026}"/>
              </a:ext>
            </a:extLst>
          </p:cNvPr>
          <p:cNvSpPr>
            <a:spLocks noGrp="1"/>
          </p:cNvSpPr>
          <p:nvPr>
            <p:ph sz="quarter" idx="10"/>
          </p:nvPr>
        </p:nvSpPr>
        <p:spPr/>
        <p:txBody>
          <a:bodyPr/>
          <a:lstStyle/>
          <a:p>
            <a:r>
              <a:rPr lang="en-GB" dirty="0"/>
              <a:t>Parliament has privilege. </a:t>
            </a:r>
          </a:p>
          <a:p>
            <a:pPr marL="0" indent="0">
              <a:buNone/>
            </a:pPr>
            <a:endParaRPr lang="en-GB" dirty="0"/>
          </a:p>
          <a:p>
            <a:r>
              <a:rPr lang="en-GB" dirty="0"/>
              <a:t>If the privilege affects outside parties then courts will look at the privilege. </a:t>
            </a:r>
          </a:p>
          <a:p>
            <a:pPr marL="0" indent="0">
              <a:buNone/>
            </a:pPr>
            <a:endParaRPr lang="en-GB" dirty="0"/>
          </a:p>
          <a:p>
            <a:r>
              <a:rPr lang="en-GB" dirty="0"/>
              <a:t>Parliament has mechanisms that can investigate any breaches of privilege. </a:t>
            </a:r>
          </a:p>
          <a:p>
            <a:pPr marL="0" indent="0">
              <a:buNone/>
            </a:pPr>
            <a:endParaRPr lang="en-GB" dirty="0"/>
          </a:p>
          <a:p>
            <a:r>
              <a:rPr lang="en-GB" dirty="0"/>
              <a:t>Parliament regulates its self. </a:t>
            </a:r>
          </a:p>
          <a:p>
            <a:pPr marL="0" indent="0">
              <a:buNone/>
            </a:pPr>
            <a:endParaRPr lang="en-GB" dirty="0"/>
          </a:p>
          <a:p>
            <a:r>
              <a:rPr lang="en-GB" dirty="0"/>
              <a:t>Therefore, because parliament is supreme, the courts cannot regulate parliament. </a:t>
            </a:r>
          </a:p>
          <a:p>
            <a:pPr marL="457200" lvl="1" indent="0">
              <a:buNone/>
            </a:pPr>
            <a:endParaRPr lang="en-GB" dirty="0"/>
          </a:p>
        </p:txBody>
      </p:sp>
    </p:spTree>
    <p:extLst>
      <p:ext uri="{BB962C8B-B14F-4D97-AF65-F5344CB8AC3E}">
        <p14:creationId xmlns:p14="http://schemas.microsoft.com/office/powerpoint/2010/main" val="41546015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DA6DB-B48E-4221-A342-6A8D5CC5968A}"/>
              </a:ext>
            </a:extLst>
          </p:cNvPr>
          <p:cNvSpPr>
            <a:spLocks noGrp="1"/>
          </p:cNvSpPr>
          <p:nvPr>
            <p:ph type="title"/>
          </p:nvPr>
        </p:nvSpPr>
        <p:spPr/>
        <p:txBody>
          <a:bodyPr/>
          <a:lstStyle/>
          <a:p>
            <a:pPr algn="ctr"/>
            <a:r>
              <a:rPr lang="en-GB" i="1" u="sng" dirty="0"/>
              <a:t>Parliamentary Supremacy </a:t>
            </a:r>
          </a:p>
        </p:txBody>
      </p:sp>
      <p:sp>
        <p:nvSpPr>
          <p:cNvPr id="3" name="Content Placeholder 2">
            <a:extLst>
              <a:ext uri="{FF2B5EF4-FFF2-40B4-BE49-F238E27FC236}">
                <a16:creationId xmlns:a16="http://schemas.microsoft.com/office/drawing/2014/main" id="{3325EF1F-A14A-4206-A793-B88C72529BE0}"/>
              </a:ext>
            </a:extLst>
          </p:cNvPr>
          <p:cNvSpPr>
            <a:spLocks noGrp="1"/>
          </p:cNvSpPr>
          <p:nvPr>
            <p:ph sz="quarter" idx="10"/>
          </p:nvPr>
        </p:nvSpPr>
        <p:spPr>
          <a:xfrm>
            <a:off x="829456" y="1648697"/>
            <a:ext cx="10524344" cy="4191665"/>
          </a:xfrm>
        </p:spPr>
        <p:txBody>
          <a:bodyPr/>
          <a:lstStyle/>
          <a:p>
            <a:r>
              <a:rPr lang="en-GB" sz="1400" dirty="0"/>
              <a:t>Parliamentary Supremacy v Constitutional Supremacy? </a:t>
            </a:r>
          </a:p>
          <a:p>
            <a:r>
              <a:rPr lang="en-GB" sz="1400" dirty="0"/>
              <a:t>Some countries have constitutional supremacy and this is different because it means that if a law is made that breaches the constitution then the law will be classed as invalid. Includes countries such as Canada. </a:t>
            </a:r>
          </a:p>
          <a:p>
            <a:r>
              <a:rPr lang="en-GB" sz="1400" dirty="0"/>
              <a:t>How does all three fit together? </a:t>
            </a:r>
          </a:p>
          <a:p>
            <a:r>
              <a:rPr lang="en-GB" sz="1400" dirty="0"/>
              <a:t>Parliament- makes law </a:t>
            </a:r>
          </a:p>
          <a:p>
            <a:r>
              <a:rPr lang="en-GB" sz="1400" dirty="0"/>
              <a:t>Executive runs country </a:t>
            </a:r>
          </a:p>
          <a:p>
            <a:r>
              <a:rPr lang="en-GB" sz="1400" dirty="0"/>
              <a:t>Courts regulate the executive. </a:t>
            </a:r>
          </a:p>
          <a:p>
            <a:endParaRPr lang="en-GB" dirty="0"/>
          </a:p>
          <a:p>
            <a:endParaRPr lang="en-GB" dirty="0"/>
          </a:p>
          <a:p>
            <a:endParaRPr lang="en-GB" dirty="0"/>
          </a:p>
        </p:txBody>
      </p:sp>
    </p:spTree>
    <p:extLst>
      <p:ext uri="{BB962C8B-B14F-4D97-AF65-F5344CB8AC3E}">
        <p14:creationId xmlns:p14="http://schemas.microsoft.com/office/powerpoint/2010/main" val="38641520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CC41999-7867-4F83-AD5A-EB054D6A83C5}"/>
              </a:ext>
            </a:extLst>
          </p:cNvPr>
          <p:cNvSpPr>
            <a:spLocks noGrp="1"/>
          </p:cNvSpPr>
          <p:nvPr>
            <p:ph type="title"/>
          </p:nvPr>
        </p:nvSpPr>
        <p:spPr/>
        <p:txBody>
          <a:bodyPr/>
          <a:lstStyle/>
          <a:p>
            <a:pPr algn="ctr"/>
            <a:r>
              <a:rPr lang="en-US" i="1" u="sng" dirty="0"/>
              <a:t>Activity 1 </a:t>
            </a:r>
          </a:p>
        </p:txBody>
      </p:sp>
      <p:sp>
        <p:nvSpPr>
          <p:cNvPr id="3" name="Content Placeholder 2">
            <a:extLst>
              <a:ext uri="{FF2B5EF4-FFF2-40B4-BE49-F238E27FC236}">
                <a16:creationId xmlns:a16="http://schemas.microsoft.com/office/drawing/2014/main" id="{7862C7A4-BE1B-412F-9CC4-CEAFC5CC48D7}"/>
              </a:ext>
            </a:extLst>
          </p:cNvPr>
          <p:cNvSpPr>
            <a:spLocks noGrp="1"/>
          </p:cNvSpPr>
          <p:nvPr>
            <p:ph sz="quarter" idx="10"/>
          </p:nvPr>
        </p:nvSpPr>
        <p:spPr/>
        <p:txBody>
          <a:bodyPr/>
          <a:lstStyle/>
          <a:p>
            <a:r>
              <a:rPr lang="en-GB" sz="2000" dirty="0">
                <a:cs typeface="Calibri"/>
              </a:rPr>
              <a:t>Do you think that the reductions in Legal Aid are necessary during a time of austerity, or a concerning reform that reduces access to justice and some people's ability to hold the state to account for its use of power?</a:t>
            </a:r>
            <a:endParaRPr lang="en-GB" sz="1800" dirty="0">
              <a:cs typeface="Calibri"/>
            </a:endParaRPr>
          </a:p>
          <a:p>
            <a:pPr marL="0" indent="0">
              <a:buNone/>
            </a:pPr>
            <a:endParaRPr lang="en-GB" dirty="0"/>
          </a:p>
        </p:txBody>
      </p:sp>
    </p:spTree>
    <p:extLst>
      <p:ext uri="{BB962C8B-B14F-4D97-AF65-F5344CB8AC3E}">
        <p14:creationId xmlns:p14="http://schemas.microsoft.com/office/powerpoint/2010/main" val="4908065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64FB07-87F2-4D81-A05A-DD615F436E14}"/>
              </a:ext>
            </a:extLst>
          </p:cNvPr>
          <p:cNvSpPr>
            <a:spLocks noGrp="1"/>
          </p:cNvSpPr>
          <p:nvPr>
            <p:ph type="title"/>
          </p:nvPr>
        </p:nvSpPr>
        <p:spPr/>
        <p:txBody>
          <a:bodyPr/>
          <a:lstStyle/>
          <a:p>
            <a:pPr algn="ctr"/>
            <a:r>
              <a:rPr lang="en-GB" i="1" u="sng" dirty="0"/>
              <a:t>Parliamentary Sovereignty</a:t>
            </a:r>
          </a:p>
        </p:txBody>
      </p:sp>
      <p:sp>
        <p:nvSpPr>
          <p:cNvPr id="3" name="Content Placeholder 2">
            <a:extLst>
              <a:ext uri="{FF2B5EF4-FFF2-40B4-BE49-F238E27FC236}">
                <a16:creationId xmlns:a16="http://schemas.microsoft.com/office/drawing/2014/main" id="{21413F43-B2E4-4F45-989C-CD40204C1ADD}"/>
              </a:ext>
            </a:extLst>
          </p:cNvPr>
          <p:cNvSpPr>
            <a:spLocks noGrp="1"/>
          </p:cNvSpPr>
          <p:nvPr>
            <p:ph sz="quarter" idx="10"/>
          </p:nvPr>
        </p:nvSpPr>
        <p:spPr/>
        <p:txBody>
          <a:bodyPr/>
          <a:lstStyle/>
          <a:p>
            <a:r>
              <a:rPr lang="en-GB" dirty="0"/>
              <a:t>Answer the following questions:</a:t>
            </a:r>
          </a:p>
          <a:p>
            <a:r>
              <a:rPr lang="en-GB" dirty="0"/>
              <a:t>1. Who regulates parliament? </a:t>
            </a:r>
          </a:p>
          <a:p>
            <a:r>
              <a:rPr lang="en-GB" dirty="0"/>
              <a:t>2. Is Uk parliamentary sovereignty recognised in other countries? </a:t>
            </a:r>
          </a:p>
          <a:p>
            <a:r>
              <a:rPr lang="en-GB" dirty="0"/>
              <a:t>3. What is Dicey’s theory regarding whether parliament binds future parliaments? </a:t>
            </a:r>
          </a:p>
          <a:p>
            <a:r>
              <a:rPr lang="en-GB" dirty="0"/>
              <a:t>4. What is Jennings theory regarding whether parliament binds future parliaments? </a:t>
            </a:r>
          </a:p>
        </p:txBody>
      </p:sp>
    </p:spTree>
    <p:extLst>
      <p:ext uri="{BB962C8B-B14F-4D97-AF65-F5344CB8AC3E}">
        <p14:creationId xmlns:p14="http://schemas.microsoft.com/office/powerpoint/2010/main" val="21757786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7B824-7E3A-4DED-8CBC-E3367F8D3CB1}"/>
              </a:ext>
            </a:extLst>
          </p:cNvPr>
          <p:cNvSpPr>
            <a:spLocks noGrp="1"/>
          </p:cNvSpPr>
          <p:nvPr>
            <p:ph type="title"/>
          </p:nvPr>
        </p:nvSpPr>
        <p:spPr/>
        <p:txBody>
          <a:bodyPr/>
          <a:lstStyle/>
          <a:p>
            <a:r>
              <a:rPr lang="en-GB" dirty="0"/>
              <a:t>Summary </a:t>
            </a:r>
          </a:p>
        </p:txBody>
      </p:sp>
      <p:sp>
        <p:nvSpPr>
          <p:cNvPr id="3" name="Content Placeholder 2">
            <a:extLst>
              <a:ext uri="{FF2B5EF4-FFF2-40B4-BE49-F238E27FC236}">
                <a16:creationId xmlns:a16="http://schemas.microsoft.com/office/drawing/2014/main" id="{FB9106D2-A4D5-4861-AD42-25514E816812}"/>
              </a:ext>
            </a:extLst>
          </p:cNvPr>
          <p:cNvSpPr>
            <a:spLocks noGrp="1"/>
          </p:cNvSpPr>
          <p:nvPr>
            <p:ph sz="quarter" idx="10"/>
          </p:nvPr>
        </p:nvSpPr>
        <p:spPr/>
        <p:txBody>
          <a:bodyPr>
            <a:normAutofit/>
          </a:bodyPr>
          <a:lstStyle/>
          <a:p>
            <a:r>
              <a:rPr lang="en-GB" sz="1400" dirty="0"/>
              <a:t>Rule of law – Theories. </a:t>
            </a:r>
          </a:p>
          <a:p>
            <a:r>
              <a:rPr lang="en-GB" sz="1400" dirty="0"/>
              <a:t>Parliament Supremacy- Parliament is the only body that has the power to enact/ amend and abolish any laws. </a:t>
            </a:r>
          </a:p>
          <a:p>
            <a:r>
              <a:rPr lang="en-GB" sz="1400" dirty="0"/>
              <a:t>Many theories on parliament supremacy. </a:t>
            </a:r>
          </a:p>
          <a:p>
            <a:r>
              <a:rPr lang="en-GB" sz="1400" dirty="0"/>
              <a:t>Restrictions? </a:t>
            </a:r>
            <a:endParaRPr lang="en-GB" dirty="0"/>
          </a:p>
          <a:p>
            <a:r>
              <a:rPr lang="en-GB" dirty="0"/>
              <a:t>My contact information: </a:t>
            </a:r>
            <a:r>
              <a:rPr lang="en-GB" dirty="0">
                <a:hlinkClick r:id="rId2"/>
              </a:rPr>
              <a:t>2107156@student.uwtsd.ac.uk</a:t>
            </a:r>
            <a:r>
              <a:rPr lang="en-GB" dirty="0"/>
              <a:t> </a:t>
            </a:r>
          </a:p>
        </p:txBody>
      </p:sp>
    </p:spTree>
    <p:extLst>
      <p:ext uri="{BB962C8B-B14F-4D97-AF65-F5344CB8AC3E}">
        <p14:creationId xmlns:p14="http://schemas.microsoft.com/office/powerpoint/2010/main" val="11883531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8BD9F-89B6-4B02-BC97-93E56B2C9FCA}"/>
              </a:ext>
            </a:extLst>
          </p:cNvPr>
          <p:cNvSpPr>
            <a:spLocks noGrp="1"/>
          </p:cNvSpPr>
          <p:nvPr>
            <p:ph type="title"/>
          </p:nvPr>
        </p:nvSpPr>
        <p:spPr/>
        <p:txBody>
          <a:bodyPr/>
          <a:lstStyle/>
          <a:p>
            <a:pPr algn="ctr"/>
            <a:r>
              <a:rPr lang="en-GB" i="1" u="sng" dirty="0"/>
              <a:t>References </a:t>
            </a:r>
          </a:p>
        </p:txBody>
      </p:sp>
      <p:sp>
        <p:nvSpPr>
          <p:cNvPr id="3" name="Content Placeholder 2">
            <a:extLst>
              <a:ext uri="{FF2B5EF4-FFF2-40B4-BE49-F238E27FC236}">
                <a16:creationId xmlns:a16="http://schemas.microsoft.com/office/drawing/2014/main" id="{42B3A70C-4035-4385-BC05-2E6C240C7305}"/>
              </a:ext>
            </a:extLst>
          </p:cNvPr>
          <p:cNvSpPr>
            <a:spLocks noGrp="1"/>
          </p:cNvSpPr>
          <p:nvPr>
            <p:ph sz="quarter" idx="10"/>
          </p:nvPr>
        </p:nvSpPr>
        <p:spPr/>
        <p:txBody>
          <a:bodyPr/>
          <a:lstStyle/>
          <a:p>
            <a:r>
              <a:rPr lang="en-GB" dirty="0"/>
              <a:t>Lisa Webley and Harriet Samuels,  ‘ Public law’ 3</a:t>
            </a:r>
            <a:r>
              <a:rPr lang="en-GB" baseline="30000" dirty="0"/>
              <a:t>rd</a:t>
            </a:r>
            <a:r>
              <a:rPr lang="en-GB" dirty="0"/>
              <a:t> Edn, Oxford University Press 2015</a:t>
            </a:r>
          </a:p>
        </p:txBody>
      </p:sp>
    </p:spTree>
    <p:extLst>
      <p:ext uri="{BB962C8B-B14F-4D97-AF65-F5344CB8AC3E}">
        <p14:creationId xmlns:p14="http://schemas.microsoft.com/office/powerpoint/2010/main" val="19812131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C9B43F3-DD6F-47CB-A92C-EEBC50C70857}"/>
              </a:ext>
            </a:extLst>
          </p:cNvPr>
          <p:cNvSpPr>
            <a:spLocks noGrp="1"/>
          </p:cNvSpPr>
          <p:nvPr>
            <p:ph type="ctrTitle"/>
          </p:nvPr>
        </p:nvSpPr>
        <p:spPr/>
        <p:txBody>
          <a:bodyPr/>
          <a:lstStyle/>
          <a:p>
            <a:r>
              <a:rPr lang="en-GB" dirty="0">
                <a:solidFill>
                  <a:schemeClr val="tx1"/>
                </a:solidFill>
              </a:rPr>
              <a:t>Thank You </a:t>
            </a:r>
          </a:p>
        </p:txBody>
      </p:sp>
      <p:sp>
        <p:nvSpPr>
          <p:cNvPr id="5" name="Subtitle 4">
            <a:extLst>
              <a:ext uri="{FF2B5EF4-FFF2-40B4-BE49-F238E27FC236}">
                <a16:creationId xmlns:a16="http://schemas.microsoft.com/office/drawing/2014/main" id="{3ED4B221-2565-415D-A18A-B45557E5CE14}"/>
              </a:ext>
            </a:extLst>
          </p:cNvPr>
          <p:cNvSpPr>
            <a:spLocks noGrp="1"/>
          </p:cNvSpPr>
          <p:nvPr>
            <p:ph type="subTitle" idx="1"/>
          </p:nvPr>
        </p:nvSpPr>
        <p:spPr/>
        <p:txBody>
          <a:bodyPr/>
          <a:lstStyle/>
          <a:p>
            <a:r>
              <a:rPr lang="en-GB" dirty="0">
                <a:solidFill>
                  <a:schemeClr val="tx1"/>
                </a:solidFill>
              </a:rPr>
              <a:t>Any Questions? </a:t>
            </a:r>
          </a:p>
        </p:txBody>
      </p:sp>
    </p:spTree>
    <p:extLst>
      <p:ext uri="{BB962C8B-B14F-4D97-AF65-F5344CB8AC3E}">
        <p14:creationId xmlns:p14="http://schemas.microsoft.com/office/powerpoint/2010/main" val="3580011301"/>
      </p:ext>
    </p:extLst>
  </p:cSld>
  <p:clrMapOvr>
    <a:masterClrMapping/>
  </p:clrMapOvr>
</p:sld>
</file>

<file path=ppt/theme/theme1.xml><?xml version="1.0" encoding="utf-8"?>
<a:theme xmlns:a="http://schemas.openxmlformats.org/drawingml/2006/main" name="Creative Gradient ">
  <a:themeElements>
    <a:clrScheme name="Japan 1">
      <a:dk1>
        <a:srgbClr val="000000"/>
      </a:dk1>
      <a:lt1>
        <a:srgbClr val="FFFFFF"/>
      </a:lt1>
      <a:dk2>
        <a:srgbClr val="073A4B"/>
      </a:dk2>
      <a:lt2>
        <a:srgbClr val="E7E6E6"/>
      </a:lt2>
      <a:accent1>
        <a:srgbClr val="EE476E"/>
      </a:accent1>
      <a:accent2>
        <a:srgbClr val="E3B95A"/>
      </a:accent2>
      <a:accent3>
        <a:srgbClr val="07D69F"/>
      </a:accent3>
      <a:accent4>
        <a:srgbClr val="118AB1"/>
      </a:accent4>
      <a:accent5>
        <a:srgbClr val="073A4B"/>
      </a:accent5>
      <a:accent6>
        <a:srgbClr val="E7ECF2"/>
      </a:accent6>
      <a:hlink>
        <a:srgbClr val="E7456B"/>
      </a:hlink>
      <a:folHlink>
        <a:srgbClr val="F0C55F"/>
      </a:folHlink>
    </a:clrScheme>
    <a:fontScheme name="Japanese Template">
      <a:majorFont>
        <a:latin typeface="Meiryo UI"/>
        <a:ea typeface=""/>
        <a:cs typeface=""/>
      </a:majorFont>
      <a:minorFont>
        <a:latin typeface="Meiryo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2" id="{1ED9C639-84DE-47D6-9311-DE22D096325C}" vid="{8897FD28-C2C5-4A9F-A28F-BC63F57A39B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Cherry blossom petals presentation</Template>
  <TotalTime>695</TotalTime>
  <Words>2374</Words>
  <Application>Microsoft Office PowerPoint</Application>
  <PresentationFormat>Widescreen</PresentationFormat>
  <Paragraphs>235</Paragraphs>
  <Slides>23</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Meiryo UI</vt:lpstr>
      <vt:lpstr>Arial</vt:lpstr>
      <vt:lpstr>Calibri</vt:lpstr>
      <vt:lpstr>Creative Gradient </vt:lpstr>
      <vt:lpstr>Rule of law and Parliamentary Sovereignty </vt:lpstr>
      <vt:lpstr>Content </vt:lpstr>
      <vt:lpstr>Aims and Learning Objectives </vt:lpstr>
      <vt:lpstr>Rule of Law </vt:lpstr>
      <vt:lpstr>Rule of Law </vt:lpstr>
      <vt:lpstr>Theories of the rule of law</vt:lpstr>
      <vt:lpstr>Additional Points from Lord Bingham </vt:lpstr>
      <vt:lpstr>Courts? </vt:lpstr>
      <vt:lpstr>Is it still relevant?  </vt:lpstr>
      <vt:lpstr>Activity </vt:lpstr>
      <vt:lpstr>Break </vt:lpstr>
      <vt:lpstr>Parliamentary Sovereignty </vt:lpstr>
      <vt:lpstr>Theories of Parliamentary sovereignty</vt:lpstr>
      <vt:lpstr>Restrictions on Parliament Supremacy</vt:lpstr>
      <vt:lpstr>Binding other parliaments? </vt:lpstr>
      <vt:lpstr>Parliamentary Supremacy</vt:lpstr>
      <vt:lpstr>Who regulates Parliament? </vt:lpstr>
      <vt:lpstr>Parliamentary Supremacy </vt:lpstr>
      <vt:lpstr>Activity 1 </vt:lpstr>
      <vt:lpstr>Parliamentary Sovereignty</vt:lpstr>
      <vt:lpstr>Summary </vt:lpstr>
      <vt:lpstr>References </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Rule of law and Parliamentary Sovereignty </dc:title>
  <dc:creator>Zita Draper</dc:creator>
  <cp:lastModifiedBy>Zita Draper</cp:lastModifiedBy>
  <cp:revision>9</cp:revision>
  <dcterms:created xsi:type="dcterms:W3CDTF">2022-01-25T11:07:37Z</dcterms:created>
  <dcterms:modified xsi:type="dcterms:W3CDTF">2022-01-30T18:06:37Z</dcterms:modified>
</cp:coreProperties>
</file>