
<file path=[Content_Types].xml><?xml version="1.0" encoding="utf-8"?>
<Types xmlns="http://schemas.openxmlformats.org/package/2006/content-types">
  <Default Extension="bmp" ContentType="image/bmp"/>
  <Default Extension="emf" ContentType="image/x-em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4"/>
  </p:sldMasterIdLst>
  <p:sldIdLst>
    <p:sldId id="256" r:id="rId5"/>
    <p:sldId id="266" r:id="rId6"/>
    <p:sldId id="267" r:id="rId7"/>
    <p:sldId id="268" r:id="rId8"/>
    <p:sldId id="269" r:id="rId9"/>
    <p:sldId id="270" r:id="rId10"/>
    <p:sldId id="271" r:id="rId11"/>
    <p:sldId id="272" r:id="rId12"/>
    <p:sldId id="274" r:id="rId13"/>
    <p:sldId id="275" r:id="rId14"/>
    <p:sldId id="276" r:id="rId15"/>
    <p:sldId id="277" r:id="rId16"/>
    <p:sldId id="278" r:id="rId17"/>
    <p:sldId id="279" r:id="rId18"/>
    <p:sldId id="280" r:id="rId19"/>
    <p:sldId id="281" r:id="rId20"/>
    <p:sldId id="282"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B9A1636-87FC-4B8B-B808-5E8363864C6A}" v="966" dt="2019-05-15T11:45:05.50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72" d="100"/>
          <a:sy n="72" d="100"/>
        </p:scale>
        <p:origin x="66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microsoft.com/office/2015/10/relationships/revisionInfo" Target="revisionInfo.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87C46D-24E0-4124-9178-102BEDFCE95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EAC2C2E-6DEF-4DEA-ABC4-101E78A7B62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30AAFBD-6ABF-4E42-A43A-7A98D4EDAA87}"/>
              </a:ext>
            </a:extLst>
          </p:cNvPr>
          <p:cNvSpPr>
            <a:spLocks noGrp="1"/>
          </p:cNvSpPr>
          <p:nvPr>
            <p:ph type="dt" sz="half" idx="10"/>
          </p:nvPr>
        </p:nvSpPr>
        <p:spPr/>
        <p:txBody>
          <a:bodyPr/>
          <a:lstStyle/>
          <a:p>
            <a:fld id="{0CABA92A-A704-4A31-9C98-74DD9266C0D3}" type="datetimeFigureOut">
              <a:rPr lang="en-GB" smtClean="0"/>
              <a:t>21/11/2019</a:t>
            </a:fld>
            <a:endParaRPr lang="en-GB"/>
          </a:p>
        </p:txBody>
      </p:sp>
      <p:sp>
        <p:nvSpPr>
          <p:cNvPr id="5" name="Footer Placeholder 4">
            <a:extLst>
              <a:ext uri="{FF2B5EF4-FFF2-40B4-BE49-F238E27FC236}">
                <a16:creationId xmlns:a16="http://schemas.microsoft.com/office/drawing/2014/main" id="{1253A121-D013-4582-BFA4-DAE64595D4B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EFBFEB4-F254-47CC-BA93-EF52B5091A38}"/>
              </a:ext>
            </a:extLst>
          </p:cNvPr>
          <p:cNvSpPr>
            <a:spLocks noGrp="1"/>
          </p:cNvSpPr>
          <p:nvPr>
            <p:ph type="sldNum" sz="quarter" idx="12"/>
          </p:nvPr>
        </p:nvSpPr>
        <p:spPr/>
        <p:txBody>
          <a:bodyPr/>
          <a:lstStyle/>
          <a:p>
            <a:fld id="{3D766C46-B9FC-40C4-A371-86EA09DD4232}" type="slidenum">
              <a:rPr lang="en-GB" smtClean="0"/>
              <a:t>‹#›</a:t>
            </a:fld>
            <a:endParaRPr lang="en-GB"/>
          </a:p>
        </p:txBody>
      </p:sp>
    </p:spTree>
    <p:extLst>
      <p:ext uri="{BB962C8B-B14F-4D97-AF65-F5344CB8AC3E}">
        <p14:creationId xmlns:p14="http://schemas.microsoft.com/office/powerpoint/2010/main" val="221006894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A05D78-A58F-4CC7-ADBE-358F58CAC1B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836C46A-75BB-46FE-BA42-EC1D919DEA9D}"/>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7580294-F73C-4971-A4A2-ED8E8C6DE096}"/>
              </a:ext>
            </a:extLst>
          </p:cNvPr>
          <p:cNvSpPr>
            <a:spLocks noGrp="1"/>
          </p:cNvSpPr>
          <p:nvPr>
            <p:ph type="dt" sz="half" idx="10"/>
          </p:nvPr>
        </p:nvSpPr>
        <p:spPr/>
        <p:txBody>
          <a:bodyPr/>
          <a:lstStyle/>
          <a:p>
            <a:fld id="{0CABA92A-A704-4A31-9C98-74DD9266C0D3}" type="datetimeFigureOut">
              <a:rPr lang="en-GB" smtClean="0"/>
              <a:t>21/11/2019</a:t>
            </a:fld>
            <a:endParaRPr lang="en-GB"/>
          </a:p>
        </p:txBody>
      </p:sp>
      <p:sp>
        <p:nvSpPr>
          <p:cNvPr id="5" name="Footer Placeholder 4">
            <a:extLst>
              <a:ext uri="{FF2B5EF4-FFF2-40B4-BE49-F238E27FC236}">
                <a16:creationId xmlns:a16="http://schemas.microsoft.com/office/drawing/2014/main" id="{A4BD12B7-A0A0-4AA2-ADA3-D13F02808FB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685B11F-31B4-4258-8BDB-4FCAD9359007}"/>
              </a:ext>
            </a:extLst>
          </p:cNvPr>
          <p:cNvSpPr>
            <a:spLocks noGrp="1"/>
          </p:cNvSpPr>
          <p:nvPr>
            <p:ph type="sldNum" sz="quarter" idx="12"/>
          </p:nvPr>
        </p:nvSpPr>
        <p:spPr/>
        <p:txBody>
          <a:bodyPr/>
          <a:lstStyle/>
          <a:p>
            <a:fld id="{3D766C46-B9FC-40C4-A371-86EA09DD4232}" type="slidenum">
              <a:rPr lang="en-GB" smtClean="0"/>
              <a:t>‹#›</a:t>
            </a:fld>
            <a:endParaRPr lang="en-GB"/>
          </a:p>
        </p:txBody>
      </p:sp>
    </p:spTree>
    <p:extLst>
      <p:ext uri="{BB962C8B-B14F-4D97-AF65-F5344CB8AC3E}">
        <p14:creationId xmlns:p14="http://schemas.microsoft.com/office/powerpoint/2010/main" val="29837741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42477C-6715-4FC2-A777-7CA72EBE405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98C4AC0-2F3B-4F5C-804B-E46A78D5B66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D9EB7F11-3890-43DD-BF15-45EA48999683}"/>
              </a:ext>
            </a:extLst>
          </p:cNvPr>
          <p:cNvSpPr>
            <a:spLocks noGrp="1"/>
          </p:cNvSpPr>
          <p:nvPr>
            <p:ph type="dt" sz="half" idx="10"/>
          </p:nvPr>
        </p:nvSpPr>
        <p:spPr/>
        <p:txBody>
          <a:bodyPr/>
          <a:lstStyle/>
          <a:p>
            <a:fld id="{0CABA92A-A704-4A31-9C98-74DD9266C0D3}" type="datetimeFigureOut">
              <a:rPr lang="en-GB" smtClean="0"/>
              <a:t>21/11/2019</a:t>
            </a:fld>
            <a:endParaRPr lang="en-GB"/>
          </a:p>
        </p:txBody>
      </p:sp>
      <p:sp>
        <p:nvSpPr>
          <p:cNvPr id="5" name="Footer Placeholder 4">
            <a:extLst>
              <a:ext uri="{FF2B5EF4-FFF2-40B4-BE49-F238E27FC236}">
                <a16:creationId xmlns:a16="http://schemas.microsoft.com/office/drawing/2014/main" id="{7FB7483E-ED9C-471D-9035-323F99B6283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479D6B8-E600-42DF-A7F6-EB0CBD7B8C49}"/>
              </a:ext>
            </a:extLst>
          </p:cNvPr>
          <p:cNvSpPr>
            <a:spLocks noGrp="1"/>
          </p:cNvSpPr>
          <p:nvPr>
            <p:ph type="sldNum" sz="quarter" idx="12"/>
          </p:nvPr>
        </p:nvSpPr>
        <p:spPr/>
        <p:txBody>
          <a:bodyPr/>
          <a:lstStyle/>
          <a:p>
            <a:fld id="{3D766C46-B9FC-40C4-A371-86EA09DD4232}" type="slidenum">
              <a:rPr lang="en-GB" smtClean="0"/>
              <a:t>‹#›</a:t>
            </a:fld>
            <a:endParaRPr lang="en-GB"/>
          </a:p>
        </p:txBody>
      </p:sp>
    </p:spTree>
    <p:extLst>
      <p:ext uri="{BB962C8B-B14F-4D97-AF65-F5344CB8AC3E}">
        <p14:creationId xmlns:p14="http://schemas.microsoft.com/office/powerpoint/2010/main" val="33116039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96F4A1-B3BF-48B5-B740-CBFD8C1B9D4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DA7FE30-BE54-4AD6-9654-F4906CB06AA9}"/>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B3FAB81-9BB1-48F9-8BBB-5F1FBBA2D5E5}"/>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FB888B0-1546-4F31-83FD-00CDDA515116}"/>
              </a:ext>
            </a:extLst>
          </p:cNvPr>
          <p:cNvSpPr>
            <a:spLocks noGrp="1"/>
          </p:cNvSpPr>
          <p:nvPr>
            <p:ph type="dt" sz="half" idx="10"/>
          </p:nvPr>
        </p:nvSpPr>
        <p:spPr/>
        <p:txBody>
          <a:bodyPr/>
          <a:lstStyle/>
          <a:p>
            <a:fld id="{0CABA92A-A704-4A31-9C98-74DD9266C0D3}" type="datetimeFigureOut">
              <a:rPr lang="en-GB" smtClean="0"/>
              <a:t>21/11/2019</a:t>
            </a:fld>
            <a:endParaRPr lang="en-GB"/>
          </a:p>
        </p:txBody>
      </p:sp>
      <p:sp>
        <p:nvSpPr>
          <p:cNvPr id="6" name="Footer Placeholder 5">
            <a:extLst>
              <a:ext uri="{FF2B5EF4-FFF2-40B4-BE49-F238E27FC236}">
                <a16:creationId xmlns:a16="http://schemas.microsoft.com/office/drawing/2014/main" id="{CBE229CF-51CA-47AF-B281-03AB5D68DC7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E86F432-D254-477A-A670-AFE3741DB5E4}"/>
              </a:ext>
            </a:extLst>
          </p:cNvPr>
          <p:cNvSpPr>
            <a:spLocks noGrp="1"/>
          </p:cNvSpPr>
          <p:nvPr>
            <p:ph type="sldNum" sz="quarter" idx="12"/>
          </p:nvPr>
        </p:nvSpPr>
        <p:spPr/>
        <p:txBody>
          <a:bodyPr/>
          <a:lstStyle/>
          <a:p>
            <a:fld id="{3D766C46-B9FC-40C4-A371-86EA09DD4232}" type="slidenum">
              <a:rPr lang="en-GB" smtClean="0"/>
              <a:t>‹#›</a:t>
            </a:fld>
            <a:endParaRPr lang="en-GB"/>
          </a:p>
        </p:txBody>
      </p:sp>
    </p:spTree>
    <p:extLst>
      <p:ext uri="{BB962C8B-B14F-4D97-AF65-F5344CB8AC3E}">
        <p14:creationId xmlns:p14="http://schemas.microsoft.com/office/powerpoint/2010/main" val="663674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863206-4CEC-4F1A-8FC5-3F7BB88FB30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8DAD426-51D3-4505-8EC0-46058109F7D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8196A03C-85C7-4490-AD15-C8C5BE0752D4}"/>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54FA04D-C96A-4B16-A20F-5AE07969857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BDEE9251-0A69-4A25-A7EA-7DA20E6C36C0}"/>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1F5F610-D4ED-4E7C-98CA-9ACAA3E9795D}"/>
              </a:ext>
            </a:extLst>
          </p:cNvPr>
          <p:cNvSpPr>
            <a:spLocks noGrp="1"/>
          </p:cNvSpPr>
          <p:nvPr>
            <p:ph type="dt" sz="half" idx="10"/>
          </p:nvPr>
        </p:nvSpPr>
        <p:spPr/>
        <p:txBody>
          <a:bodyPr/>
          <a:lstStyle/>
          <a:p>
            <a:fld id="{0CABA92A-A704-4A31-9C98-74DD9266C0D3}" type="datetimeFigureOut">
              <a:rPr lang="en-GB" smtClean="0"/>
              <a:t>21/11/2019</a:t>
            </a:fld>
            <a:endParaRPr lang="en-GB"/>
          </a:p>
        </p:txBody>
      </p:sp>
      <p:sp>
        <p:nvSpPr>
          <p:cNvPr id="8" name="Footer Placeholder 7">
            <a:extLst>
              <a:ext uri="{FF2B5EF4-FFF2-40B4-BE49-F238E27FC236}">
                <a16:creationId xmlns:a16="http://schemas.microsoft.com/office/drawing/2014/main" id="{BCC91194-3F7B-469B-98E5-B8E08D8174D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F1AC805-67EB-4A5B-9706-B5D1972FBFD9}"/>
              </a:ext>
            </a:extLst>
          </p:cNvPr>
          <p:cNvSpPr>
            <a:spLocks noGrp="1"/>
          </p:cNvSpPr>
          <p:nvPr>
            <p:ph type="sldNum" sz="quarter" idx="12"/>
          </p:nvPr>
        </p:nvSpPr>
        <p:spPr/>
        <p:txBody>
          <a:bodyPr/>
          <a:lstStyle/>
          <a:p>
            <a:fld id="{3D766C46-B9FC-40C4-A371-86EA09DD4232}" type="slidenum">
              <a:rPr lang="en-GB" smtClean="0"/>
              <a:t>‹#›</a:t>
            </a:fld>
            <a:endParaRPr lang="en-GB"/>
          </a:p>
        </p:txBody>
      </p:sp>
    </p:spTree>
    <p:extLst>
      <p:ext uri="{BB962C8B-B14F-4D97-AF65-F5344CB8AC3E}">
        <p14:creationId xmlns:p14="http://schemas.microsoft.com/office/powerpoint/2010/main" val="28659956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DFB226-5B5B-4033-BE97-AF4BEE99E3F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AEABDF8-A8A9-4904-B6A5-8D8C97FB2DC7}"/>
              </a:ext>
            </a:extLst>
          </p:cNvPr>
          <p:cNvSpPr>
            <a:spLocks noGrp="1"/>
          </p:cNvSpPr>
          <p:nvPr>
            <p:ph type="dt" sz="half" idx="10"/>
          </p:nvPr>
        </p:nvSpPr>
        <p:spPr/>
        <p:txBody>
          <a:bodyPr/>
          <a:lstStyle/>
          <a:p>
            <a:fld id="{0CABA92A-A704-4A31-9C98-74DD9266C0D3}" type="datetimeFigureOut">
              <a:rPr lang="en-GB" smtClean="0"/>
              <a:t>21/11/2019</a:t>
            </a:fld>
            <a:endParaRPr lang="en-GB"/>
          </a:p>
        </p:txBody>
      </p:sp>
      <p:sp>
        <p:nvSpPr>
          <p:cNvPr id="4" name="Footer Placeholder 3">
            <a:extLst>
              <a:ext uri="{FF2B5EF4-FFF2-40B4-BE49-F238E27FC236}">
                <a16:creationId xmlns:a16="http://schemas.microsoft.com/office/drawing/2014/main" id="{FF08AF86-B429-45A8-8BB8-0A146B9F38B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9BC18D9-7251-4781-AC12-E5A07B6253F3}"/>
              </a:ext>
            </a:extLst>
          </p:cNvPr>
          <p:cNvSpPr>
            <a:spLocks noGrp="1"/>
          </p:cNvSpPr>
          <p:nvPr>
            <p:ph type="sldNum" sz="quarter" idx="12"/>
          </p:nvPr>
        </p:nvSpPr>
        <p:spPr/>
        <p:txBody>
          <a:bodyPr/>
          <a:lstStyle/>
          <a:p>
            <a:fld id="{3D766C46-B9FC-40C4-A371-86EA09DD4232}" type="slidenum">
              <a:rPr lang="en-GB" smtClean="0"/>
              <a:t>‹#›</a:t>
            </a:fld>
            <a:endParaRPr lang="en-GB"/>
          </a:p>
        </p:txBody>
      </p:sp>
    </p:spTree>
    <p:extLst>
      <p:ext uri="{BB962C8B-B14F-4D97-AF65-F5344CB8AC3E}">
        <p14:creationId xmlns:p14="http://schemas.microsoft.com/office/powerpoint/2010/main" val="32102897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BC9A65E-9CCD-4180-B34F-C7C2A7F2A836}"/>
              </a:ext>
            </a:extLst>
          </p:cNvPr>
          <p:cNvSpPr>
            <a:spLocks noGrp="1"/>
          </p:cNvSpPr>
          <p:nvPr>
            <p:ph type="dt" sz="half" idx="10"/>
          </p:nvPr>
        </p:nvSpPr>
        <p:spPr/>
        <p:txBody>
          <a:bodyPr/>
          <a:lstStyle/>
          <a:p>
            <a:fld id="{0CABA92A-A704-4A31-9C98-74DD9266C0D3}" type="datetimeFigureOut">
              <a:rPr lang="en-GB" smtClean="0"/>
              <a:t>21/11/2019</a:t>
            </a:fld>
            <a:endParaRPr lang="en-GB"/>
          </a:p>
        </p:txBody>
      </p:sp>
      <p:sp>
        <p:nvSpPr>
          <p:cNvPr id="3" name="Footer Placeholder 2">
            <a:extLst>
              <a:ext uri="{FF2B5EF4-FFF2-40B4-BE49-F238E27FC236}">
                <a16:creationId xmlns:a16="http://schemas.microsoft.com/office/drawing/2014/main" id="{1298DD33-22E4-4A58-A617-BA10F36000C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B80F4C3-1298-4DA8-923E-918E594DCC91}"/>
              </a:ext>
            </a:extLst>
          </p:cNvPr>
          <p:cNvSpPr>
            <a:spLocks noGrp="1"/>
          </p:cNvSpPr>
          <p:nvPr>
            <p:ph type="sldNum" sz="quarter" idx="12"/>
          </p:nvPr>
        </p:nvSpPr>
        <p:spPr/>
        <p:txBody>
          <a:bodyPr/>
          <a:lstStyle/>
          <a:p>
            <a:fld id="{3D766C46-B9FC-40C4-A371-86EA09DD4232}" type="slidenum">
              <a:rPr lang="en-GB" smtClean="0"/>
              <a:t>‹#›</a:t>
            </a:fld>
            <a:endParaRPr lang="en-GB"/>
          </a:p>
        </p:txBody>
      </p:sp>
    </p:spTree>
    <p:extLst>
      <p:ext uri="{BB962C8B-B14F-4D97-AF65-F5344CB8AC3E}">
        <p14:creationId xmlns:p14="http://schemas.microsoft.com/office/powerpoint/2010/main" val="39715156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7C6CB6-9157-4085-980E-A88308DB044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77524FD-E977-4E03-8E8D-7491EA4268A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A732593-BBDB-4E0B-8CD6-FBBFBB4FFDD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C55BE596-41A9-4356-9087-9940615456C9}"/>
              </a:ext>
            </a:extLst>
          </p:cNvPr>
          <p:cNvSpPr>
            <a:spLocks noGrp="1"/>
          </p:cNvSpPr>
          <p:nvPr>
            <p:ph type="dt" sz="half" idx="10"/>
          </p:nvPr>
        </p:nvSpPr>
        <p:spPr/>
        <p:txBody>
          <a:bodyPr/>
          <a:lstStyle/>
          <a:p>
            <a:fld id="{0CABA92A-A704-4A31-9C98-74DD9266C0D3}" type="datetimeFigureOut">
              <a:rPr lang="en-GB" smtClean="0"/>
              <a:t>21/11/2019</a:t>
            </a:fld>
            <a:endParaRPr lang="en-GB"/>
          </a:p>
        </p:txBody>
      </p:sp>
      <p:sp>
        <p:nvSpPr>
          <p:cNvPr id="6" name="Footer Placeholder 5">
            <a:extLst>
              <a:ext uri="{FF2B5EF4-FFF2-40B4-BE49-F238E27FC236}">
                <a16:creationId xmlns:a16="http://schemas.microsoft.com/office/drawing/2014/main" id="{A6C2BDC3-883C-48D9-89EE-2FBE00DB197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7F4FB78-5529-4437-8451-638B73C7C4A4}"/>
              </a:ext>
            </a:extLst>
          </p:cNvPr>
          <p:cNvSpPr>
            <a:spLocks noGrp="1"/>
          </p:cNvSpPr>
          <p:nvPr>
            <p:ph type="sldNum" sz="quarter" idx="12"/>
          </p:nvPr>
        </p:nvSpPr>
        <p:spPr/>
        <p:txBody>
          <a:bodyPr/>
          <a:lstStyle/>
          <a:p>
            <a:fld id="{3D766C46-B9FC-40C4-A371-86EA09DD4232}" type="slidenum">
              <a:rPr lang="en-GB" smtClean="0"/>
              <a:t>‹#›</a:t>
            </a:fld>
            <a:endParaRPr lang="en-GB"/>
          </a:p>
        </p:txBody>
      </p:sp>
    </p:spTree>
    <p:extLst>
      <p:ext uri="{BB962C8B-B14F-4D97-AF65-F5344CB8AC3E}">
        <p14:creationId xmlns:p14="http://schemas.microsoft.com/office/powerpoint/2010/main" val="40196581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99404C-54EF-4DD9-925E-65D541568BF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ADEE7EB5-4C21-44F1-84F8-B939B62A37D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FF5A14C-28B2-4488-8C21-171B425CE17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E35077AF-9B85-4454-A59C-F9DF5B25C7E2}"/>
              </a:ext>
            </a:extLst>
          </p:cNvPr>
          <p:cNvSpPr>
            <a:spLocks noGrp="1"/>
          </p:cNvSpPr>
          <p:nvPr>
            <p:ph type="dt" sz="half" idx="10"/>
          </p:nvPr>
        </p:nvSpPr>
        <p:spPr/>
        <p:txBody>
          <a:bodyPr/>
          <a:lstStyle/>
          <a:p>
            <a:fld id="{0CABA92A-A704-4A31-9C98-74DD9266C0D3}" type="datetimeFigureOut">
              <a:rPr lang="en-GB" smtClean="0"/>
              <a:t>21/11/2019</a:t>
            </a:fld>
            <a:endParaRPr lang="en-GB"/>
          </a:p>
        </p:txBody>
      </p:sp>
      <p:sp>
        <p:nvSpPr>
          <p:cNvPr id="6" name="Footer Placeholder 5">
            <a:extLst>
              <a:ext uri="{FF2B5EF4-FFF2-40B4-BE49-F238E27FC236}">
                <a16:creationId xmlns:a16="http://schemas.microsoft.com/office/drawing/2014/main" id="{957C69F1-38DA-4780-B967-37ED86694D5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CDCA755-1708-49CA-A5BE-4970D43B093E}"/>
              </a:ext>
            </a:extLst>
          </p:cNvPr>
          <p:cNvSpPr>
            <a:spLocks noGrp="1"/>
          </p:cNvSpPr>
          <p:nvPr>
            <p:ph type="sldNum" sz="quarter" idx="12"/>
          </p:nvPr>
        </p:nvSpPr>
        <p:spPr/>
        <p:txBody>
          <a:bodyPr/>
          <a:lstStyle/>
          <a:p>
            <a:fld id="{3D766C46-B9FC-40C4-A371-86EA09DD4232}" type="slidenum">
              <a:rPr lang="en-GB" smtClean="0"/>
              <a:t>‹#›</a:t>
            </a:fld>
            <a:endParaRPr lang="en-GB"/>
          </a:p>
        </p:txBody>
      </p:sp>
    </p:spTree>
    <p:extLst>
      <p:ext uri="{BB962C8B-B14F-4D97-AF65-F5344CB8AC3E}">
        <p14:creationId xmlns:p14="http://schemas.microsoft.com/office/powerpoint/2010/main" val="17305336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E3420C-60C9-4497-9E89-82478294CA5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F1A4ECC-07FD-4421-A422-1014B8F8EBDB}"/>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8731A9F-8180-4E18-804D-9FF22AE2DD57}"/>
              </a:ext>
            </a:extLst>
          </p:cNvPr>
          <p:cNvSpPr>
            <a:spLocks noGrp="1"/>
          </p:cNvSpPr>
          <p:nvPr>
            <p:ph type="dt" sz="half" idx="10"/>
          </p:nvPr>
        </p:nvSpPr>
        <p:spPr/>
        <p:txBody>
          <a:bodyPr/>
          <a:lstStyle/>
          <a:p>
            <a:fld id="{0CABA92A-A704-4A31-9C98-74DD9266C0D3}" type="datetimeFigureOut">
              <a:rPr lang="en-GB" smtClean="0"/>
              <a:t>21/11/2019</a:t>
            </a:fld>
            <a:endParaRPr lang="en-GB"/>
          </a:p>
        </p:txBody>
      </p:sp>
      <p:sp>
        <p:nvSpPr>
          <p:cNvPr id="5" name="Footer Placeholder 4">
            <a:extLst>
              <a:ext uri="{FF2B5EF4-FFF2-40B4-BE49-F238E27FC236}">
                <a16:creationId xmlns:a16="http://schemas.microsoft.com/office/drawing/2014/main" id="{1313FC49-FA19-4F5B-B68D-9EC6EBB7E9A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9975201-8465-4F1F-9C2A-54D5B880B620}"/>
              </a:ext>
            </a:extLst>
          </p:cNvPr>
          <p:cNvSpPr>
            <a:spLocks noGrp="1"/>
          </p:cNvSpPr>
          <p:nvPr>
            <p:ph type="sldNum" sz="quarter" idx="12"/>
          </p:nvPr>
        </p:nvSpPr>
        <p:spPr/>
        <p:txBody>
          <a:bodyPr/>
          <a:lstStyle/>
          <a:p>
            <a:fld id="{3D766C46-B9FC-40C4-A371-86EA09DD4232}" type="slidenum">
              <a:rPr lang="en-GB" smtClean="0"/>
              <a:t>‹#›</a:t>
            </a:fld>
            <a:endParaRPr lang="en-GB"/>
          </a:p>
        </p:txBody>
      </p:sp>
    </p:spTree>
    <p:extLst>
      <p:ext uri="{BB962C8B-B14F-4D97-AF65-F5344CB8AC3E}">
        <p14:creationId xmlns:p14="http://schemas.microsoft.com/office/powerpoint/2010/main" val="1071869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02BA646-0DD8-4210-9BAD-A694ADE1AC3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3E6E4BC-D5A1-47DC-9DB8-F31E68D05614}"/>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9AF7878-8EAB-4D84-87FF-42AA549DA606}"/>
              </a:ext>
            </a:extLst>
          </p:cNvPr>
          <p:cNvSpPr>
            <a:spLocks noGrp="1"/>
          </p:cNvSpPr>
          <p:nvPr>
            <p:ph type="dt" sz="half" idx="10"/>
          </p:nvPr>
        </p:nvSpPr>
        <p:spPr/>
        <p:txBody>
          <a:bodyPr/>
          <a:lstStyle/>
          <a:p>
            <a:fld id="{0CABA92A-A704-4A31-9C98-74DD9266C0D3}" type="datetimeFigureOut">
              <a:rPr lang="en-GB" smtClean="0"/>
              <a:t>21/11/2019</a:t>
            </a:fld>
            <a:endParaRPr lang="en-GB"/>
          </a:p>
        </p:txBody>
      </p:sp>
      <p:sp>
        <p:nvSpPr>
          <p:cNvPr id="5" name="Footer Placeholder 4">
            <a:extLst>
              <a:ext uri="{FF2B5EF4-FFF2-40B4-BE49-F238E27FC236}">
                <a16:creationId xmlns:a16="http://schemas.microsoft.com/office/drawing/2014/main" id="{F204164F-CB05-4972-8586-AA9F1BC7B67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06226C3-AD02-467D-9DAD-45CAFA097215}"/>
              </a:ext>
            </a:extLst>
          </p:cNvPr>
          <p:cNvSpPr>
            <a:spLocks noGrp="1"/>
          </p:cNvSpPr>
          <p:nvPr>
            <p:ph type="sldNum" sz="quarter" idx="12"/>
          </p:nvPr>
        </p:nvSpPr>
        <p:spPr/>
        <p:txBody>
          <a:bodyPr/>
          <a:lstStyle/>
          <a:p>
            <a:fld id="{3D766C46-B9FC-40C4-A371-86EA09DD4232}" type="slidenum">
              <a:rPr lang="en-GB" smtClean="0"/>
              <a:t>‹#›</a:t>
            </a:fld>
            <a:endParaRPr lang="en-GB"/>
          </a:p>
        </p:txBody>
      </p:sp>
    </p:spTree>
    <p:extLst>
      <p:ext uri="{BB962C8B-B14F-4D97-AF65-F5344CB8AC3E}">
        <p14:creationId xmlns:p14="http://schemas.microsoft.com/office/powerpoint/2010/main" val="22990720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D66E388-69F3-4005-9D71-3CFF208003A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62E5AAC-7D7B-4720-9E3C-D26D6766274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1D4EDDF-CB9F-4EA8-9330-EBE6CF72428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CABA92A-A704-4A31-9C98-74DD9266C0D3}" type="datetimeFigureOut">
              <a:rPr lang="en-GB" smtClean="0"/>
              <a:t>21/11/2019</a:t>
            </a:fld>
            <a:endParaRPr lang="en-GB"/>
          </a:p>
        </p:txBody>
      </p:sp>
      <p:sp>
        <p:nvSpPr>
          <p:cNvPr id="5" name="Footer Placeholder 4">
            <a:extLst>
              <a:ext uri="{FF2B5EF4-FFF2-40B4-BE49-F238E27FC236}">
                <a16:creationId xmlns:a16="http://schemas.microsoft.com/office/drawing/2014/main" id="{6B9EE731-86FC-4DC2-8B07-76111B67346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9AD4016-EDCA-40E9-A33F-F193BA2723A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D766C46-B9FC-40C4-A371-86EA09DD4232}" type="slidenum">
              <a:rPr lang="en-GB" smtClean="0"/>
              <a:t>‹#›</a:t>
            </a:fld>
            <a:endParaRPr lang="en-GB"/>
          </a:p>
        </p:txBody>
      </p:sp>
    </p:spTree>
    <p:extLst>
      <p:ext uri="{BB962C8B-B14F-4D97-AF65-F5344CB8AC3E}">
        <p14:creationId xmlns:p14="http://schemas.microsoft.com/office/powerpoint/2010/main" val="168989130"/>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2" Type="http://schemas.openxmlformats.org/officeDocument/2006/relationships/image" Target="../media/image5.bmp"/><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2" Type="http://schemas.openxmlformats.org/officeDocument/2006/relationships/image" Target="../media/image7.emf"/><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hyperlink" Target="https://www.google.com/url?sa=i&amp;rct=j&amp;q=&amp;esrc=s&amp;source=images&amp;cd=&amp;ved=&amp;url=https%3A%2F%2Fwww.vesuvius.com%2Fen%2Four-solutions%2Fsv-se%2Firon-and-steel%2Fcontinuous-casting%2Ftundish%2Ftundish-powders.html&amp;psig=AOvVaw2i93Yq_EzMTPedsue3ShQ2&amp;ust=1557937416345773" TargetMode="External"/><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2" Type="http://schemas.openxmlformats.org/officeDocument/2006/relationships/image" Target="../media/image12.emf"/><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9.xml"/></Relationships>
</file>

<file path=ppt/slides/_rels/slide13.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9.xml"/></Relationships>
</file>

<file path=ppt/slides/_rels/slide14.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9.xml"/></Relationships>
</file>

<file path=ppt/slides/_rels/slide15.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9.xml"/></Relationships>
</file>

<file path=ppt/slides/_rels/slide16.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9.xml"/></Relationships>
</file>

<file path=ppt/slides/_rels/slide17.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9.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5">
            <a:extLst>
              <a:ext uri="{FF2B5EF4-FFF2-40B4-BE49-F238E27FC236}">
                <a16:creationId xmlns:a16="http://schemas.microsoft.com/office/drawing/2014/main" id="{ACBE1851-2230-47A9-B000-CE9046EA61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46854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DBD36B7-CD07-4926-9C4A-535A0E6C1282}"/>
              </a:ext>
            </a:extLst>
          </p:cNvPr>
          <p:cNvSpPr>
            <a:spLocks noGrp="1"/>
          </p:cNvSpPr>
          <p:nvPr>
            <p:ph type="ctrTitle"/>
          </p:nvPr>
        </p:nvSpPr>
        <p:spPr>
          <a:xfrm>
            <a:off x="634276" y="803705"/>
            <a:ext cx="4208656" cy="3034857"/>
          </a:xfrm>
        </p:spPr>
        <p:txBody>
          <a:bodyPr anchor="b">
            <a:normAutofit/>
          </a:bodyPr>
          <a:lstStyle/>
          <a:p>
            <a:pPr algn="r"/>
            <a:r>
              <a:rPr lang="en-GB" sz="5000" dirty="0">
                <a:solidFill>
                  <a:srgbClr val="FFFFFF"/>
                </a:solidFill>
              </a:rPr>
              <a:t>Continuous Casting of Steel </a:t>
            </a:r>
          </a:p>
        </p:txBody>
      </p:sp>
      <p:sp>
        <p:nvSpPr>
          <p:cNvPr id="3" name="Subtitle 2">
            <a:extLst>
              <a:ext uri="{FF2B5EF4-FFF2-40B4-BE49-F238E27FC236}">
                <a16:creationId xmlns:a16="http://schemas.microsoft.com/office/drawing/2014/main" id="{E450947A-2FF4-4B2C-9EDC-2578A9D24EFE}"/>
              </a:ext>
            </a:extLst>
          </p:cNvPr>
          <p:cNvSpPr>
            <a:spLocks noGrp="1"/>
          </p:cNvSpPr>
          <p:nvPr>
            <p:ph type="subTitle" idx="1"/>
          </p:nvPr>
        </p:nvSpPr>
        <p:spPr>
          <a:xfrm>
            <a:off x="638921" y="4013165"/>
            <a:ext cx="4204012" cy="2205732"/>
          </a:xfrm>
        </p:spPr>
        <p:txBody>
          <a:bodyPr anchor="t">
            <a:normAutofit/>
          </a:bodyPr>
          <a:lstStyle/>
          <a:p>
            <a:pPr algn="r"/>
            <a:r>
              <a:rPr lang="en-GB" sz="1800">
                <a:solidFill>
                  <a:srgbClr val="FFFFFF"/>
                </a:solidFill>
              </a:rPr>
              <a:t>Samuel Jones</a:t>
            </a:r>
          </a:p>
        </p:txBody>
      </p:sp>
      <p:cxnSp>
        <p:nvCxnSpPr>
          <p:cNvPr id="21" name="Straight Connector 17">
            <a:extLst>
              <a:ext uri="{FF2B5EF4-FFF2-40B4-BE49-F238E27FC236}">
                <a16:creationId xmlns:a16="http://schemas.microsoft.com/office/drawing/2014/main" id="{23B93832-6514-44F4-849B-5EE2C8A2337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86679" y="3928939"/>
            <a:ext cx="3931920" cy="0"/>
          </a:xfrm>
          <a:prstGeom prst="line">
            <a:avLst/>
          </a:prstGeom>
          <a:ln w="19050">
            <a:solidFill>
              <a:srgbClr val="FFFFFF">
                <a:alpha val="80000"/>
              </a:srgbClr>
            </a:solidFill>
          </a:ln>
        </p:spPr>
        <p:style>
          <a:lnRef idx="1">
            <a:schemeClr val="accent1"/>
          </a:lnRef>
          <a:fillRef idx="0">
            <a:schemeClr val="accent1"/>
          </a:fillRef>
          <a:effectRef idx="0">
            <a:schemeClr val="accent1"/>
          </a:effectRef>
          <a:fontRef idx="minor">
            <a:schemeClr val="tx1"/>
          </a:fontRef>
        </p:style>
      </p:cxnSp>
      <p:pic>
        <p:nvPicPr>
          <p:cNvPr id="23" name="Graphic 12" descr="Factory">
            <a:extLst>
              <a:ext uri="{FF2B5EF4-FFF2-40B4-BE49-F238E27FC236}">
                <a16:creationId xmlns:a16="http://schemas.microsoft.com/office/drawing/2014/main" id="{4D7B261A-6EE9-498E-9062-E82357734240}"/>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096000" y="699753"/>
            <a:ext cx="5459470" cy="5459470"/>
          </a:xfrm>
          <a:prstGeom prst="rect">
            <a:avLst/>
          </a:prstGeom>
        </p:spPr>
      </p:pic>
    </p:spTree>
    <p:extLst>
      <p:ext uri="{BB962C8B-B14F-4D97-AF65-F5344CB8AC3E}">
        <p14:creationId xmlns:p14="http://schemas.microsoft.com/office/powerpoint/2010/main" val="31860578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81AEB8A9-B768-4E30-BA55-D919E66873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01" y="-2"/>
            <a:ext cx="4069936" cy="685800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E7059BA-8B77-4D06-8033-86C413A5987E}"/>
              </a:ext>
            </a:extLst>
          </p:cNvPr>
          <p:cNvSpPr>
            <a:spLocks noGrp="1"/>
          </p:cNvSpPr>
          <p:nvPr>
            <p:ph type="title"/>
          </p:nvPr>
        </p:nvSpPr>
        <p:spPr>
          <a:xfrm>
            <a:off x="643467" y="640080"/>
            <a:ext cx="3096427" cy="5613236"/>
          </a:xfrm>
        </p:spPr>
        <p:txBody>
          <a:bodyPr vert="horz" lIns="91440" tIns="45720" rIns="91440" bIns="45720" rtlCol="0" anchor="ctr">
            <a:normAutofit/>
          </a:bodyPr>
          <a:lstStyle/>
          <a:p>
            <a:r>
              <a:rPr lang="en-US" sz="4400" kern="1200" dirty="0">
                <a:solidFill>
                  <a:srgbClr val="FFFFFF"/>
                </a:solidFill>
                <a:latin typeface="+mj-lt"/>
                <a:ea typeface="+mj-ea"/>
                <a:cs typeface="+mj-cs"/>
              </a:rPr>
              <a:t>Continuous Casting</a:t>
            </a:r>
          </a:p>
        </p:txBody>
      </p:sp>
      <p:sp>
        <p:nvSpPr>
          <p:cNvPr id="4" name="Text Placeholder 3">
            <a:extLst>
              <a:ext uri="{FF2B5EF4-FFF2-40B4-BE49-F238E27FC236}">
                <a16:creationId xmlns:a16="http://schemas.microsoft.com/office/drawing/2014/main" id="{EC1B0512-42CA-47E1-96A1-2CF9274D5261}"/>
              </a:ext>
            </a:extLst>
          </p:cNvPr>
          <p:cNvSpPr>
            <a:spLocks noGrp="1"/>
          </p:cNvSpPr>
          <p:nvPr>
            <p:ph type="body" sz="half" idx="2"/>
          </p:nvPr>
        </p:nvSpPr>
        <p:spPr>
          <a:xfrm>
            <a:off x="4699818" y="640082"/>
            <a:ext cx="6848715" cy="2484884"/>
          </a:xfrm>
        </p:spPr>
        <p:txBody>
          <a:bodyPr vert="horz" lIns="91440" tIns="45720" rIns="91440" bIns="45720" rtlCol="0" anchor="ctr">
            <a:normAutofit/>
          </a:bodyPr>
          <a:lstStyle/>
          <a:p>
            <a:pPr indent="-228600">
              <a:buFont typeface="Arial" panose="020B0604020202020204" pitchFamily="34" charset="0"/>
              <a:buChar char="•"/>
            </a:pPr>
            <a:r>
              <a:rPr lang="en-US" dirty="0"/>
              <a:t>Continuous casting of steel is a process in which liquid steel is solidified continuously into a strand of solid metal</a:t>
            </a:r>
          </a:p>
          <a:p>
            <a:pPr indent="-228600">
              <a:buFont typeface="Arial" panose="020B0604020202020204" pitchFamily="34" charset="0"/>
              <a:buChar char="•"/>
            </a:pPr>
            <a:r>
              <a:rPr lang="en-US" dirty="0"/>
              <a:t>The process took hold in the late 1960’s early 70’s and replaced the traditional process of ingot casting that had been predominately used</a:t>
            </a:r>
          </a:p>
          <a:p>
            <a:pPr indent="-228600">
              <a:buFont typeface="Arial" panose="020B0604020202020204" pitchFamily="34" charset="0"/>
              <a:buChar char="•"/>
            </a:pPr>
            <a:r>
              <a:rPr lang="en-US" dirty="0"/>
              <a:t>Continuous casting provides a more efficient route of solidifying liquid in addition providing improved yield, superior uniformity of properties and larger products</a:t>
            </a:r>
          </a:p>
          <a:p>
            <a:pPr indent="-228600">
              <a:buFont typeface="Arial" panose="020B0604020202020204" pitchFamily="34" charset="0"/>
              <a:buChar char="•"/>
            </a:pPr>
            <a:r>
              <a:rPr lang="en-US" dirty="0"/>
              <a:t>Within the continuous casting process there is less steel lost through cropping increasing yield within this process</a:t>
            </a:r>
            <a:endParaRPr lang="en-US" sz="2000" dirty="0"/>
          </a:p>
        </p:txBody>
      </p:sp>
      <p:sp>
        <p:nvSpPr>
          <p:cNvPr id="3" name="Rectangle 2">
            <a:extLst>
              <a:ext uri="{FF2B5EF4-FFF2-40B4-BE49-F238E27FC236}">
                <a16:creationId xmlns:a16="http://schemas.microsoft.com/office/drawing/2014/main" id="{0D14DA82-3CE1-4C46-A219-1433BC9D8319}"/>
              </a:ext>
            </a:extLst>
          </p:cNvPr>
          <p:cNvSpPr>
            <a:spLocks noChangeArrowheads="1"/>
          </p:cNvSpPr>
          <p:nvPr/>
        </p:nvSpPr>
        <p:spPr bwMode="auto">
          <a:xfrm>
            <a:off x="7301948" y="3124966"/>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en-GB"/>
          </a:p>
        </p:txBody>
      </p:sp>
      <p:sp>
        <p:nvSpPr>
          <p:cNvPr id="6" name="Rectangle 2">
            <a:extLst>
              <a:ext uri="{FF2B5EF4-FFF2-40B4-BE49-F238E27FC236}">
                <a16:creationId xmlns:a16="http://schemas.microsoft.com/office/drawing/2014/main" id="{F4FD30B5-3DF8-4DF5-961B-66B4D745C0E0}"/>
              </a:ext>
            </a:extLst>
          </p:cNvPr>
          <p:cNvSpPr>
            <a:spLocks noChangeArrowheads="1"/>
          </p:cNvSpPr>
          <p:nvPr/>
        </p:nvSpPr>
        <p:spPr bwMode="auto">
          <a:xfrm>
            <a:off x="0" y="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en-GB"/>
          </a:p>
        </p:txBody>
      </p:sp>
      <p:sp>
        <p:nvSpPr>
          <p:cNvPr id="8" name="Rectangle 4">
            <a:extLst>
              <a:ext uri="{FF2B5EF4-FFF2-40B4-BE49-F238E27FC236}">
                <a16:creationId xmlns:a16="http://schemas.microsoft.com/office/drawing/2014/main" id="{91CDE401-BB03-447E-9848-1A2D6064778A}"/>
              </a:ext>
            </a:extLst>
          </p:cNvPr>
          <p:cNvSpPr>
            <a:spLocks noChangeArrowheads="1"/>
          </p:cNvSpPr>
          <p:nvPr/>
        </p:nvSpPr>
        <p:spPr bwMode="auto">
          <a:xfrm>
            <a:off x="7301948" y="342900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pic>
        <p:nvPicPr>
          <p:cNvPr id="12" name="Picture 3" descr="main_CC_components">
            <a:extLst>
              <a:ext uri="{FF2B5EF4-FFF2-40B4-BE49-F238E27FC236}">
                <a16:creationId xmlns:a16="http://schemas.microsoft.com/office/drawing/2014/main" id="{21E7BF2B-174D-4405-9CB7-0A621A62D0B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a:xfrm>
            <a:off x="5672907" y="3124966"/>
            <a:ext cx="4902535" cy="3211970"/>
          </a:xfrm>
          <a:prstGeom prst="rect">
            <a:avLst/>
          </a:prstGeom>
          <a:noFill/>
        </p:spPr>
      </p:pic>
    </p:spTree>
    <p:extLst>
      <p:ext uri="{BB962C8B-B14F-4D97-AF65-F5344CB8AC3E}">
        <p14:creationId xmlns:p14="http://schemas.microsoft.com/office/powerpoint/2010/main" val="778725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81AEB8A9-B768-4E30-BA55-D919E66873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01" y="-2"/>
            <a:ext cx="4069936" cy="685800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E7059BA-8B77-4D06-8033-86C413A5987E}"/>
              </a:ext>
            </a:extLst>
          </p:cNvPr>
          <p:cNvSpPr>
            <a:spLocks noGrp="1"/>
          </p:cNvSpPr>
          <p:nvPr>
            <p:ph type="title"/>
          </p:nvPr>
        </p:nvSpPr>
        <p:spPr>
          <a:xfrm>
            <a:off x="643467" y="640080"/>
            <a:ext cx="3096427" cy="5613236"/>
          </a:xfrm>
        </p:spPr>
        <p:txBody>
          <a:bodyPr vert="horz" lIns="91440" tIns="45720" rIns="91440" bIns="45720" rtlCol="0" anchor="ctr">
            <a:normAutofit/>
          </a:bodyPr>
          <a:lstStyle/>
          <a:p>
            <a:r>
              <a:rPr lang="en-US" sz="4400" kern="1200" dirty="0">
                <a:solidFill>
                  <a:srgbClr val="FFFFFF"/>
                </a:solidFill>
                <a:latin typeface="+mj-lt"/>
                <a:ea typeface="+mj-ea"/>
                <a:cs typeface="+mj-cs"/>
              </a:rPr>
              <a:t>Ladle Turret</a:t>
            </a:r>
          </a:p>
        </p:txBody>
      </p:sp>
      <p:sp>
        <p:nvSpPr>
          <p:cNvPr id="4" name="Text Placeholder 3">
            <a:extLst>
              <a:ext uri="{FF2B5EF4-FFF2-40B4-BE49-F238E27FC236}">
                <a16:creationId xmlns:a16="http://schemas.microsoft.com/office/drawing/2014/main" id="{EC1B0512-42CA-47E1-96A1-2CF9274D5261}"/>
              </a:ext>
            </a:extLst>
          </p:cNvPr>
          <p:cNvSpPr>
            <a:spLocks noGrp="1"/>
          </p:cNvSpPr>
          <p:nvPr>
            <p:ph type="body" sz="half" idx="2"/>
          </p:nvPr>
        </p:nvSpPr>
        <p:spPr>
          <a:xfrm>
            <a:off x="4699818" y="640082"/>
            <a:ext cx="6848715" cy="2484884"/>
          </a:xfrm>
        </p:spPr>
        <p:txBody>
          <a:bodyPr vert="horz" lIns="91440" tIns="45720" rIns="91440" bIns="45720" rtlCol="0" anchor="ctr">
            <a:normAutofit/>
          </a:bodyPr>
          <a:lstStyle/>
          <a:p>
            <a:pPr indent="-228600">
              <a:buFont typeface="Arial" panose="020B0604020202020204" pitchFamily="34" charset="0"/>
              <a:buChar char="•"/>
            </a:pPr>
            <a:r>
              <a:rPr lang="en-US" dirty="0"/>
              <a:t>A ladle of liquid steel, referred to as a heat with a predetermined chemistry obtained from the secondary steel making process, is positioned onto a ladle turret</a:t>
            </a:r>
          </a:p>
          <a:p>
            <a:pPr indent="-228600">
              <a:buFont typeface="Arial" panose="020B0604020202020204" pitchFamily="34" charset="0"/>
              <a:buChar char="•"/>
            </a:pPr>
            <a:r>
              <a:rPr lang="en-US" dirty="0"/>
              <a:t>The turret rotates and positions the ladle over a </a:t>
            </a:r>
            <a:r>
              <a:rPr lang="en-US" dirty="0" err="1"/>
              <a:t>tundish</a:t>
            </a:r>
            <a:r>
              <a:rPr lang="en-US" dirty="0"/>
              <a:t> car while at the same time removing a second empty ladle from above the </a:t>
            </a:r>
            <a:r>
              <a:rPr lang="en-US" dirty="0" err="1"/>
              <a:t>tundish</a:t>
            </a:r>
            <a:endParaRPr lang="en-US" dirty="0"/>
          </a:p>
          <a:p>
            <a:pPr indent="-228600">
              <a:buFont typeface="Arial" panose="020B0604020202020204" pitchFamily="34" charset="0"/>
              <a:buChar char="•"/>
            </a:pPr>
            <a:r>
              <a:rPr lang="en-US" dirty="0"/>
              <a:t>The empty ladle is then removed from the ladle turret and returned by crane to the BOS plant</a:t>
            </a:r>
            <a:endParaRPr lang="en-US" sz="2000" dirty="0"/>
          </a:p>
        </p:txBody>
      </p:sp>
      <p:sp>
        <p:nvSpPr>
          <p:cNvPr id="3" name="Rectangle 2">
            <a:extLst>
              <a:ext uri="{FF2B5EF4-FFF2-40B4-BE49-F238E27FC236}">
                <a16:creationId xmlns:a16="http://schemas.microsoft.com/office/drawing/2014/main" id="{0D14DA82-3CE1-4C46-A219-1433BC9D8319}"/>
              </a:ext>
            </a:extLst>
          </p:cNvPr>
          <p:cNvSpPr>
            <a:spLocks noChangeArrowheads="1"/>
          </p:cNvSpPr>
          <p:nvPr/>
        </p:nvSpPr>
        <p:spPr bwMode="auto">
          <a:xfrm>
            <a:off x="7301948" y="3124966"/>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en-GB"/>
          </a:p>
        </p:txBody>
      </p:sp>
      <p:sp>
        <p:nvSpPr>
          <p:cNvPr id="6" name="Rectangle 2">
            <a:extLst>
              <a:ext uri="{FF2B5EF4-FFF2-40B4-BE49-F238E27FC236}">
                <a16:creationId xmlns:a16="http://schemas.microsoft.com/office/drawing/2014/main" id="{F4FD30B5-3DF8-4DF5-961B-66B4D745C0E0}"/>
              </a:ext>
            </a:extLst>
          </p:cNvPr>
          <p:cNvSpPr>
            <a:spLocks noChangeArrowheads="1"/>
          </p:cNvSpPr>
          <p:nvPr/>
        </p:nvSpPr>
        <p:spPr bwMode="auto">
          <a:xfrm>
            <a:off x="0" y="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en-GB"/>
          </a:p>
        </p:txBody>
      </p:sp>
      <p:sp>
        <p:nvSpPr>
          <p:cNvPr id="8" name="Rectangle 4">
            <a:extLst>
              <a:ext uri="{FF2B5EF4-FFF2-40B4-BE49-F238E27FC236}">
                <a16:creationId xmlns:a16="http://schemas.microsoft.com/office/drawing/2014/main" id="{91CDE401-BB03-447E-9848-1A2D6064778A}"/>
              </a:ext>
            </a:extLst>
          </p:cNvPr>
          <p:cNvSpPr>
            <a:spLocks noChangeArrowheads="1"/>
          </p:cNvSpPr>
          <p:nvPr/>
        </p:nvSpPr>
        <p:spPr bwMode="auto">
          <a:xfrm>
            <a:off x="7301948" y="342900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pic>
        <p:nvPicPr>
          <p:cNvPr id="5" name="Picture 4">
            <a:extLst>
              <a:ext uri="{FF2B5EF4-FFF2-40B4-BE49-F238E27FC236}">
                <a16:creationId xmlns:a16="http://schemas.microsoft.com/office/drawing/2014/main" id="{726BAB1B-1065-4EE3-80CE-9BA1BABCBD4A}"/>
              </a:ext>
            </a:extLst>
          </p:cNvPr>
          <p:cNvPicPr>
            <a:picLocks noChangeAspect="1"/>
          </p:cNvPicPr>
          <p:nvPr/>
        </p:nvPicPr>
        <p:blipFill>
          <a:blip r:embed="rId2"/>
          <a:stretch>
            <a:fillRect/>
          </a:stretch>
        </p:blipFill>
        <p:spPr>
          <a:xfrm>
            <a:off x="6864626" y="3405640"/>
            <a:ext cx="3269037" cy="3255126"/>
          </a:xfrm>
          <a:prstGeom prst="rect">
            <a:avLst/>
          </a:prstGeom>
        </p:spPr>
      </p:pic>
    </p:spTree>
    <p:extLst>
      <p:ext uri="{BB962C8B-B14F-4D97-AF65-F5344CB8AC3E}">
        <p14:creationId xmlns:p14="http://schemas.microsoft.com/office/powerpoint/2010/main" val="318985719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81AEB8A9-B768-4E30-BA55-D919E66873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01" y="-2"/>
            <a:ext cx="4069936" cy="685800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E7059BA-8B77-4D06-8033-86C413A5987E}"/>
              </a:ext>
            </a:extLst>
          </p:cNvPr>
          <p:cNvSpPr>
            <a:spLocks noGrp="1"/>
          </p:cNvSpPr>
          <p:nvPr>
            <p:ph type="title"/>
          </p:nvPr>
        </p:nvSpPr>
        <p:spPr>
          <a:xfrm>
            <a:off x="643467" y="640080"/>
            <a:ext cx="3096427" cy="5613236"/>
          </a:xfrm>
        </p:spPr>
        <p:txBody>
          <a:bodyPr vert="horz" lIns="91440" tIns="45720" rIns="91440" bIns="45720" rtlCol="0" anchor="ctr">
            <a:normAutofit/>
          </a:bodyPr>
          <a:lstStyle/>
          <a:p>
            <a:r>
              <a:rPr lang="en-US" sz="4400" kern="1200" dirty="0">
                <a:solidFill>
                  <a:srgbClr val="FFFFFF"/>
                </a:solidFill>
                <a:latin typeface="+mj-lt"/>
                <a:ea typeface="+mj-ea"/>
                <a:cs typeface="+mj-cs"/>
              </a:rPr>
              <a:t>Ladle</a:t>
            </a:r>
          </a:p>
        </p:txBody>
      </p:sp>
      <p:sp>
        <p:nvSpPr>
          <p:cNvPr id="4" name="Text Placeholder 3">
            <a:extLst>
              <a:ext uri="{FF2B5EF4-FFF2-40B4-BE49-F238E27FC236}">
                <a16:creationId xmlns:a16="http://schemas.microsoft.com/office/drawing/2014/main" id="{EC1B0512-42CA-47E1-96A1-2CF9274D5261}"/>
              </a:ext>
            </a:extLst>
          </p:cNvPr>
          <p:cNvSpPr>
            <a:spLocks noGrp="1"/>
          </p:cNvSpPr>
          <p:nvPr>
            <p:ph type="body" sz="half" idx="2"/>
          </p:nvPr>
        </p:nvSpPr>
        <p:spPr>
          <a:xfrm>
            <a:off x="4699818" y="640082"/>
            <a:ext cx="6848715" cy="2484884"/>
          </a:xfrm>
        </p:spPr>
        <p:txBody>
          <a:bodyPr vert="horz" lIns="91440" tIns="45720" rIns="91440" bIns="45720" rtlCol="0" anchor="ctr">
            <a:normAutofit/>
          </a:bodyPr>
          <a:lstStyle/>
          <a:p>
            <a:pPr indent="-228600">
              <a:buFont typeface="Arial" panose="020B0604020202020204" pitchFamily="34" charset="0"/>
              <a:buChar char="•"/>
            </a:pPr>
            <a:r>
              <a:rPr lang="en-US" dirty="0"/>
              <a:t>The ladle is a refractory lined steel container holding around 320</a:t>
            </a:r>
            <a:r>
              <a:rPr lang="en-GB" dirty="0"/>
              <a:t> tonnes</a:t>
            </a:r>
            <a:r>
              <a:rPr lang="en-US" dirty="0"/>
              <a:t> of liquid steel</a:t>
            </a:r>
          </a:p>
          <a:p>
            <a:pPr indent="-228600">
              <a:buFont typeface="Arial" panose="020B0604020202020204" pitchFamily="34" charset="0"/>
              <a:buChar char="•"/>
            </a:pPr>
            <a:r>
              <a:rPr lang="en-US" dirty="0"/>
              <a:t>A ladle gate is externally mounted on the underside along with a ladle nozzle, the ladle gate is made from a steel plate with two holes that are refractory lined</a:t>
            </a:r>
          </a:p>
          <a:p>
            <a:pPr indent="-228600">
              <a:buFont typeface="Arial" panose="020B0604020202020204" pitchFamily="34" charset="0"/>
              <a:buChar char="•"/>
            </a:pPr>
            <a:r>
              <a:rPr lang="en-US" dirty="0"/>
              <a:t>Present in case there is a blockage that prevents emptying of the ladle, blockages can result from inclusions within the steel such as alumina</a:t>
            </a:r>
          </a:p>
          <a:p>
            <a:pPr indent="-228600">
              <a:buFont typeface="Arial" panose="020B0604020202020204" pitchFamily="34" charset="0"/>
              <a:buChar char="•"/>
            </a:pPr>
            <a:r>
              <a:rPr lang="en-US" dirty="0"/>
              <a:t>Argon seals are used around the ladle gate and nozzle to prevent re-oxidation of the liquid steel</a:t>
            </a:r>
            <a:endParaRPr lang="en-US" sz="2000" dirty="0"/>
          </a:p>
        </p:txBody>
      </p:sp>
      <p:sp>
        <p:nvSpPr>
          <p:cNvPr id="3" name="Rectangle 2">
            <a:extLst>
              <a:ext uri="{FF2B5EF4-FFF2-40B4-BE49-F238E27FC236}">
                <a16:creationId xmlns:a16="http://schemas.microsoft.com/office/drawing/2014/main" id="{0D14DA82-3CE1-4C46-A219-1433BC9D8319}"/>
              </a:ext>
            </a:extLst>
          </p:cNvPr>
          <p:cNvSpPr>
            <a:spLocks noChangeArrowheads="1"/>
          </p:cNvSpPr>
          <p:nvPr/>
        </p:nvSpPr>
        <p:spPr bwMode="auto">
          <a:xfrm>
            <a:off x="7301948" y="3124966"/>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en-GB"/>
          </a:p>
        </p:txBody>
      </p:sp>
      <p:sp>
        <p:nvSpPr>
          <p:cNvPr id="6" name="Rectangle 2">
            <a:extLst>
              <a:ext uri="{FF2B5EF4-FFF2-40B4-BE49-F238E27FC236}">
                <a16:creationId xmlns:a16="http://schemas.microsoft.com/office/drawing/2014/main" id="{F4FD30B5-3DF8-4DF5-961B-66B4D745C0E0}"/>
              </a:ext>
            </a:extLst>
          </p:cNvPr>
          <p:cNvSpPr>
            <a:spLocks noChangeArrowheads="1"/>
          </p:cNvSpPr>
          <p:nvPr/>
        </p:nvSpPr>
        <p:spPr bwMode="auto">
          <a:xfrm>
            <a:off x="0" y="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en-GB"/>
          </a:p>
        </p:txBody>
      </p:sp>
      <p:sp>
        <p:nvSpPr>
          <p:cNvPr id="8" name="Rectangle 4">
            <a:extLst>
              <a:ext uri="{FF2B5EF4-FFF2-40B4-BE49-F238E27FC236}">
                <a16:creationId xmlns:a16="http://schemas.microsoft.com/office/drawing/2014/main" id="{91CDE401-BB03-447E-9848-1A2D6064778A}"/>
              </a:ext>
            </a:extLst>
          </p:cNvPr>
          <p:cNvSpPr>
            <a:spLocks noChangeArrowheads="1"/>
          </p:cNvSpPr>
          <p:nvPr/>
        </p:nvSpPr>
        <p:spPr bwMode="auto">
          <a:xfrm>
            <a:off x="7301948" y="342900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pic>
        <p:nvPicPr>
          <p:cNvPr id="9" name="Picture 8" descr="A blurry image of a factory&#10;&#10;Description generated with very high confidence">
            <a:extLst>
              <a:ext uri="{FF2B5EF4-FFF2-40B4-BE49-F238E27FC236}">
                <a16:creationId xmlns:a16="http://schemas.microsoft.com/office/drawing/2014/main" id="{E5E97738-123D-4BEC-8986-1037C47F874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727676" y="3428999"/>
            <a:ext cx="4792998" cy="2704040"/>
          </a:xfrm>
          <a:prstGeom prst="rect">
            <a:avLst/>
          </a:prstGeom>
        </p:spPr>
      </p:pic>
    </p:spTree>
    <p:extLst>
      <p:ext uri="{BB962C8B-B14F-4D97-AF65-F5344CB8AC3E}">
        <p14:creationId xmlns:p14="http://schemas.microsoft.com/office/powerpoint/2010/main" val="29883171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81AEB8A9-B768-4E30-BA55-D919E66873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01" y="-2"/>
            <a:ext cx="4069936" cy="685800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E7059BA-8B77-4D06-8033-86C413A5987E}"/>
              </a:ext>
            </a:extLst>
          </p:cNvPr>
          <p:cNvSpPr>
            <a:spLocks noGrp="1"/>
          </p:cNvSpPr>
          <p:nvPr>
            <p:ph type="title"/>
          </p:nvPr>
        </p:nvSpPr>
        <p:spPr>
          <a:xfrm>
            <a:off x="643467" y="640080"/>
            <a:ext cx="3096427" cy="5613236"/>
          </a:xfrm>
        </p:spPr>
        <p:txBody>
          <a:bodyPr vert="horz" lIns="91440" tIns="45720" rIns="91440" bIns="45720" rtlCol="0" anchor="ctr">
            <a:normAutofit/>
          </a:bodyPr>
          <a:lstStyle/>
          <a:p>
            <a:r>
              <a:rPr lang="en-US" sz="4400" kern="1200" dirty="0">
                <a:solidFill>
                  <a:srgbClr val="FFFFFF"/>
                </a:solidFill>
                <a:latin typeface="+mj-lt"/>
                <a:ea typeface="+mj-ea"/>
                <a:cs typeface="+mj-cs"/>
              </a:rPr>
              <a:t>Ladle Shroud</a:t>
            </a:r>
          </a:p>
        </p:txBody>
      </p:sp>
      <p:sp>
        <p:nvSpPr>
          <p:cNvPr id="4" name="Text Placeholder 3">
            <a:extLst>
              <a:ext uri="{FF2B5EF4-FFF2-40B4-BE49-F238E27FC236}">
                <a16:creationId xmlns:a16="http://schemas.microsoft.com/office/drawing/2014/main" id="{EC1B0512-42CA-47E1-96A1-2CF9274D5261}"/>
              </a:ext>
            </a:extLst>
          </p:cNvPr>
          <p:cNvSpPr>
            <a:spLocks noGrp="1"/>
          </p:cNvSpPr>
          <p:nvPr>
            <p:ph type="body" sz="half" idx="2"/>
          </p:nvPr>
        </p:nvSpPr>
        <p:spPr>
          <a:xfrm>
            <a:off x="4699818" y="640082"/>
            <a:ext cx="6848715" cy="2484884"/>
          </a:xfrm>
        </p:spPr>
        <p:txBody>
          <a:bodyPr vert="horz" lIns="91440" tIns="45720" rIns="91440" bIns="45720" rtlCol="0" anchor="ctr">
            <a:normAutofit/>
          </a:bodyPr>
          <a:lstStyle/>
          <a:p>
            <a:pPr indent="-228600">
              <a:buFont typeface="Arial" panose="020B0604020202020204" pitchFamily="34" charset="0"/>
              <a:buChar char="•"/>
            </a:pPr>
            <a:r>
              <a:rPr lang="en-US" dirty="0"/>
              <a:t>Once the ladle is positioned over the </a:t>
            </a:r>
            <a:r>
              <a:rPr lang="en-US" dirty="0" err="1"/>
              <a:t>tundish</a:t>
            </a:r>
            <a:r>
              <a:rPr lang="en-US" dirty="0"/>
              <a:t> a ladle shroud is attached under the nozzle</a:t>
            </a:r>
          </a:p>
          <a:p>
            <a:pPr indent="-228600">
              <a:buFont typeface="Arial" panose="020B0604020202020204" pitchFamily="34" charset="0"/>
              <a:buChar char="•"/>
            </a:pPr>
            <a:r>
              <a:rPr lang="en-US" dirty="0"/>
              <a:t>This shroud is a ceramic tube manufactured from </a:t>
            </a:r>
            <a:r>
              <a:rPr lang="en-US" dirty="0" err="1"/>
              <a:t>isostatically</a:t>
            </a:r>
            <a:r>
              <a:rPr lang="en-US" dirty="0"/>
              <a:t> pressed alumina graphite designed for immediate connection to the ladle slide gate nozzle giving maximum protection of the steel stream against oxidation from the atmosphere and minimizing steel splashing</a:t>
            </a:r>
          </a:p>
          <a:p>
            <a:pPr indent="-228600">
              <a:buFont typeface="Arial" panose="020B0604020202020204" pitchFamily="34" charset="0"/>
              <a:buChar char="•"/>
            </a:pPr>
            <a:r>
              <a:rPr lang="en-US" dirty="0"/>
              <a:t>A stream of argon is attached and continually flows through the shroud providing a seal from re-oxidation of the liquid steel</a:t>
            </a:r>
            <a:endParaRPr lang="en-US" sz="2000" dirty="0"/>
          </a:p>
        </p:txBody>
      </p:sp>
      <p:sp>
        <p:nvSpPr>
          <p:cNvPr id="3" name="Rectangle 2">
            <a:extLst>
              <a:ext uri="{FF2B5EF4-FFF2-40B4-BE49-F238E27FC236}">
                <a16:creationId xmlns:a16="http://schemas.microsoft.com/office/drawing/2014/main" id="{0D14DA82-3CE1-4C46-A219-1433BC9D8319}"/>
              </a:ext>
            </a:extLst>
          </p:cNvPr>
          <p:cNvSpPr>
            <a:spLocks noChangeArrowheads="1"/>
          </p:cNvSpPr>
          <p:nvPr/>
        </p:nvSpPr>
        <p:spPr bwMode="auto">
          <a:xfrm>
            <a:off x="7301948" y="3124966"/>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en-GB"/>
          </a:p>
        </p:txBody>
      </p:sp>
      <p:sp>
        <p:nvSpPr>
          <p:cNvPr id="6" name="Rectangle 2">
            <a:extLst>
              <a:ext uri="{FF2B5EF4-FFF2-40B4-BE49-F238E27FC236}">
                <a16:creationId xmlns:a16="http://schemas.microsoft.com/office/drawing/2014/main" id="{F4FD30B5-3DF8-4DF5-961B-66B4D745C0E0}"/>
              </a:ext>
            </a:extLst>
          </p:cNvPr>
          <p:cNvSpPr>
            <a:spLocks noChangeArrowheads="1"/>
          </p:cNvSpPr>
          <p:nvPr/>
        </p:nvSpPr>
        <p:spPr bwMode="auto">
          <a:xfrm>
            <a:off x="0" y="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en-GB"/>
          </a:p>
        </p:txBody>
      </p:sp>
      <p:sp>
        <p:nvSpPr>
          <p:cNvPr id="8" name="Rectangle 4">
            <a:extLst>
              <a:ext uri="{FF2B5EF4-FFF2-40B4-BE49-F238E27FC236}">
                <a16:creationId xmlns:a16="http://schemas.microsoft.com/office/drawing/2014/main" id="{91CDE401-BB03-447E-9848-1A2D6064778A}"/>
              </a:ext>
            </a:extLst>
          </p:cNvPr>
          <p:cNvSpPr>
            <a:spLocks noChangeArrowheads="1"/>
          </p:cNvSpPr>
          <p:nvPr/>
        </p:nvSpPr>
        <p:spPr bwMode="auto">
          <a:xfrm>
            <a:off x="7301948" y="342900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pic>
        <p:nvPicPr>
          <p:cNvPr id="9" name="Picture 8" descr="A close up of a tool&#10;&#10;Description generated with high confidence">
            <a:extLst>
              <a:ext uri="{FF2B5EF4-FFF2-40B4-BE49-F238E27FC236}">
                <a16:creationId xmlns:a16="http://schemas.microsoft.com/office/drawing/2014/main" id="{9CE76FEF-CA6D-460A-AA57-B5DE7086D85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662065" y="3124966"/>
            <a:ext cx="2857500" cy="2857500"/>
          </a:xfrm>
          <a:prstGeom prst="rect">
            <a:avLst/>
          </a:prstGeom>
        </p:spPr>
      </p:pic>
    </p:spTree>
    <p:extLst>
      <p:ext uri="{BB962C8B-B14F-4D97-AF65-F5344CB8AC3E}">
        <p14:creationId xmlns:p14="http://schemas.microsoft.com/office/powerpoint/2010/main" val="35465927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81AEB8A9-B768-4E30-BA55-D919E66873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01" y="-2"/>
            <a:ext cx="4069936" cy="685800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E7059BA-8B77-4D06-8033-86C413A5987E}"/>
              </a:ext>
            </a:extLst>
          </p:cNvPr>
          <p:cNvSpPr>
            <a:spLocks noGrp="1"/>
          </p:cNvSpPr>
          <p:nvPr>
            <p:ph type="title"/>
          </p:nvPr>
        </p:nvSpPr>
        <p:spPr>
          <a:xfrm>
            <a:off x="643467" y="640080"/>
            <a:ext cx="3096427" cy="5613236"/>
          </a:xfrm>
        </p:spPr>
        <p:txBody>
          <a:bodyPr vert="horz" lIns="91440" tIns="45720" rIns="91440" bIns="45720" rtlCol="0" anchor="ctr">
            <a:normAutofit/>
          </a:bodyPr>
          <a:lstStyle/>
          <a:p>
            <a:r>
              <a:rPr lang="en-US" sz="4400" kern="1200" dirty="0">
                <a:solidFill>
                  <a:srgbClr val="FFFFFF"/>
                </a:solidFill>
                <a:latin typeface="+mj-lt"/>
                <a:ea typeface="+mj-ea"/>
                <a:cs typeface="+mj-cs"/>
              </a:rPr>
              <a:t>Dummy Bar</a:t>
            </a:r>
          </a:p>
        </p:txBody>
      </p:sp>
      <p:sp>
        <p:nvSpPr>
          <p:cNvPr id="4" name="Text Placeholder 3">
            <a:extLst>
              <a:ext uri="{FF2B5EF4-FFF2-40B4-BE49-F238E27FC236}">
                <a16:creationId xmlns:a16="http://schemas.microsoft.com/office/drawing/2014/main" id="{EC1B0512-42CA-47E1-96A1-2CF9274D5261}"/>
              </a:ext>
            </a:extLst>
          </p:cNvPr>
          <p:cNvSpPr>
            <a:spLocks noGrp="1"/>
          </p:cNvSpPr>
          <p:nvPr>
            <p:ph type="body" sz="half" idx="2"/>
          </p:nvPr>
        </p:nvSpPr>
        <p:spPr>
          <a:xfrm>
            <a:off x="4699818" y="640082"/>
            <a:ext cx="6848715" cy="2484884"/>
          </a:xfrm>
        </p:spPr>
        <p:txBody>
          <a:bodyPr vert="horz" lIns="91440" tIns="45720" rIns="91440" bIns="45720" rtlCol="0" anchor="ctr">
            <a:normAutofit/>
          </a:bodyPr>
          <a:lstStyle/>
          <a:p>
            <a:pPr indent="-228600">
              <a:buFont typeface="Arial" panose="020B0604020202020204" pitchFamily="34" charset="0"/>
              <a:buChar char="•"/>
            </a:pPr>
            <a:r>
              <a:rPr lang="en-US" dirty="0"/>
              <a:t>Withdrawal rolls situated at the bottom of the caster, drive the dummy bar up both strands of the caster</a:t>
            </a:r>
          </a:p>
          <a:p>
            <a:pPr indent="-228600">
              <a:buFont typeface="Arial" panose="020B0604020202020204" pitchFamily="34" charset="0"/>
              <a:buChar char="•"/>
            </a:pPr>
            <a:r>
              <a:rPr lang="en-US" dirty="0"/>
              <a:t>The dummy bar head enters the </a:t>
            </a:r>
            <a:r>
              <a:rPr lang="en-US" dirty="0" err="1"/>
              <a:t>mould</a:t>
            </a:r>
            <a:r>
              <a:rPr lang="en-US" dirty="0"/>
              <a:t> and carries on being driven slightly higher</a:t>
            </a:r>
          </a:p>
          <a:p>
            <a:pPr indent="-228600">
              <a:buFont typeface="Arial" panose="020B0604020202020204" pitchFamily="34" charset="0"/>
              <a:buChar char="•"/>
            </a:pPr>
            <a:r>
              <a:rPr lang="en-US" dirty="0"/>
              <a:t>It is then pulled back down into position at the bottom of the </a:t>
            </a:r>
            <a:r>
              <a:rPr lang="en-US" dirty="0" err="1"/>
              <a:t>mould</a:t>
            </a:r>
            <a:r>
              <a:rPr lang="en-US" dirty="0"/>
              <a:t> this allowing removal of any kinks within the dummy bar chain</a:t>
            </a:r>
          </a:p>
          <a:p>
            <a:pPr indent="-228600">
              <a:buFont typeface="Arial" panose="020B0604020202020204" pitchFamily="34" charset="0"/>
              <a:buChar char="•"/>
            </a:pPr>
            <a:endParaRPr lang="en-US" sz="2000" dirty="0"/>
          </a:p>
        </p:txBody>
      </p:sp>
      <p:sp>
        <p:nvSpPr>
          <p:cNvPr id="3" name="Rectangle 2">
            <a:extLst>
              <a:ext uri="{FF2B5EF4-FFF2-40B4-BE49-F238E27FC236}">
                <a16:creationId xmlns:a16="http://schemas.microsoft.com/office/drawing/2014/main" id="{0D14DA82-3CE1-4C46-A219-1433BC9D8319}"/>
              </a:ext>
            </a:extLst>
          </p:cNvPr>
          <p:cNvSpPr>
            <a:spLocks noChangeArrowheads="1"/>
          </p:cNvSpPr>
          <p:nvPr/>
        </p:nvSpPr>
        <p:spPr bwMode="auto">
          <a:xfrm>
            <a:off x="7301948" y="3124966"/>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en-GB"/>
          </a:p>
        </p:txBody>
      </p:sp>
      <p:sp>
        <p:nvSpPr>
          <p:cNvPr id="6" name="Rectangle 2">
            <a:extLst>
              <a:ext uri="{FF2B5EF4-FFF2-40B4-BE49-F238E27FC236}">
                <a16:creationId xmlns:a16="http://schemas.microsoft.com/office/drawing/2014/main" id="{F4FD30B5-3DF8-4DF5-961B-66B4D745C0E0}"/>
              </a:ext>
            </a:extLst>
          </p:cNvPr>
          <p:cNvSpPr>
            <a:spLocks noChangeArrowheads="1"/>
          </p:cNvSpPr>
          <p:nvPr/>
        </p:nvSpPr>
        <p:spPr bwMode="auto">
          <a:xfrm>
            <a:off x="0" y="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en-GB"/>
          </a:p>
        </p:txBody>
      </p:sp>
      <p:sp>
        <p:nvSpPr>
          <p:cNvPr id="8" name="Rectangle 4">
            <a:extLst>
              <a:ext uri="{FF2B5EF4-FFF2-40B4-BE49-F238E27FC236}">
                <a16:creationId xmlns:a16="http://schemas.microsoft.com/office/drawing/2014/main" id="{91CDE401-BB03-447E-9848-1A2D6064778A}"/>
              </a:ext>
            </a:extLst>
          </p:cNvPr>
          <p:cNvSpPr>
            <a:spLocks noChangeArrowheads="1"/>
          </p:cNvSpPr>
          <p:nvPr/>
        </p:nvSpPr>
        <p:spPr bwMode="auto">
          <a:xfrm>
            <a:off x="7301948" y="342900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pic>
        <p:nvPicPr>
          <p:cNvPr id="18" name="Picture 17">
            <a:extLst>
              <a:ext uri="{FF2B5EF4-FFF2-40B4-BE49-F238E27FC236}">
                <a16:creationId xmlns:a16="http://schemas.microsoft.com/office/drawing/2014/main" id="{D638A090-6AD1-4B3A-9DE0-BA640BDA1AC9}"/>
              </a:ext>
            </a:extLst>
          </p:cNvPr>
          <p:cNvPicPr>
            <a:picLocks noChangeAspect="1"/>
          </p:cNvPicPr>
          <p:nvPr/>
        </p:nvPicPr>
        <p:blipFill>
          <a:blip r:embed="rId2"/>
          <a:stretch>
            <a:fillRect/>
          </a:stretch>
        </p:blipFill>
        <p:spPr>
          <a:xfrm>
            <a:off x="4751484" y="3124966"/>
            <a:ext cx="6745381" cy="3260571"/>
          </a:xfrm>
          <a:prstGeom prst="rect">
            <a:avLst/>
          </a:prstGeom>
        </p:spPr>
      </p:pic>
    </p:spTree>
    <p:extLst>
      <p:ext uri="{BB962C8B-B14F-4D97-AF65-F5344CB8AC3E}">
        <p14:creationId xmlns:p14="http://schemas.microsoft.com/office/powerpoint/2010/main" val="343689142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81AEB8A9-B768-4E30-BA55-D919E66873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01" y="-2"/>
            <a:ext cx="4069936" cy="685800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E7059BA-8B77-4D06-8033-86C413A5987E}"/>
              </a:ext>
            </a:extLst>
          </p:cNvPr>
          <p:cNvSpPr>
            <a:spLocks noGrp="1"/>
          </p:cNvSpPr>
          <p:nvPr>
            <p:ph type="title"/>
          </p:nvPr>
        </p:nvSpPr>
        <p:spPr>
          <a:xfrm>
            <a:off x="643467" y="640080"/>
            <a:ext cx="3096427" cy="5613236"/>
          </a:xfrm>
        </p:spPr>
        <p:txBody>
          <a:bodyPr vert="horz" lIns="91440" tIns="45720" rIns="91440" bIns="45720" rtlCol="0" anchor="ctr">
            <a:normAutofit/>
          </a:bodyPr>
          <a:lstStyle/>
          <a:p>
            <a:r>
              <a:rPr lang="en-US" sz="4400" kern="1200" dirty="0">
                <a:solidFill>
                  <a:srgbClr val="FFFFFF"/>
                </a:solidFill>
                <a:latin typeface="+mj-lt"/>
                <a:ea typeface="+mj-ea"/>
                <a:cs typeface="+mj-cs"/>
              </a:rPr>
              <a:t>Dummy Bar</a:t>
            </a:r>
          </a:p>
        </p:txBody>
      </p:sp>
      <p:sp>
        <p:nvSpPr>
          <p:cNvPr id="4" name="Text Placeholder 3">
            <a:extLst>
              <a:ext uri="{FF2B5EF4-FFF2-40B4-BE49-F238E27FC236}">
                <a16:creationId xmlns:a16="http://schemas.microsoft.com/office/drawing/2014/main" id="{EC1B0512-42CA-47E1-96A1-2CF9274D5261}"/>
              </a:ext>
            </a:extLst>
          </p:cNvPr>
          <p:cNvSpPr>
            <a:spLocks noGrp="1"/>
          </p:cNvSpPr>
          <p:nvPr>
            <p:ph type="body" sz="half" idx="2"/>
          </p:nvPr>
        </p:nvSpPr>
        <p:spPr>
          <a:xfrm>
            <a:off x="4699818" y="640082"/>
            <a:ext cx="6848715" cy="2484884"/>
          </a:xfrm>
        </p:spPr>
        <p:txBody>
          <a:bodyPr vert="horz" lIns="91440" tIns="45720" rIns="91440" bIns="45720" rtlCol="0" anchor="ctr">
            <a:normAutofit fontScale="92500" lnSpcReduction="10000"/>
          </a:bodyPr>
          <a:lstStyle/>
          <a:p>
            <a:pPr indent="-228600">
              <a:buFont typeface="Arial" panose="020B0604020202020204" pitchFamily="34" charset="0"/>
              <a:buChar char="•"/>
            </a:pPr>
            <a:r>
              <a:rPr lang="en-US" dirty="0"/>
              <a:t>Complete packing of the dummy bar is required to avoid liquid steel from bleeding down the caster</a:t>
            </a:r>
          </a:p>
          <a:p>
            <a:pPr indent="-228600">
              <a:buFont typeface="Arial" panose="020B0604020202020204" pitchFamily="34" charset="0"/>
              <a:buChar char="•"/>
            </a:pPr>
            <a:r>
              <a:rPr lang="en-US" dirty="0"/>
              <a:t>The packing process involves a rope being inserted and being tightly packed between the dummy bar and the </a:t>
            </a:r>
            <a:r>
              <a:rPr lang="en-US" dirty="0" err="1"/>
              <a:t>mould</a:t>
            </a:r>
            <a:r>
              <a:rPr lang="en-US" dirty="0"/>
              <a:t> itself</a:t>
            </a:r>
          </a:p>
          <a:p>
            <a:pPr indent="-228600">
              <a:buFont typeface="Arial" panose="020B0604020202020204" pitchFamily="34" charset="0"/>
              <a:buChar char="•"/>
            </a:pPr>
            <a:r>
              <a:rPr lang="en-US" dirty="0"/>
              <a:t>Clay is used to create a seal between the dummy bar head and the rope packing as well as any potential sites where liquid steel could breakout</a:t>
            </a:r>
          </a:p>
          <a:p>
            <a:pPr indent="-228600">
              <a:buFont typeface="Arial" panose="020B0604020202020204" pitchFamily="34" charset="0"/>
              <a:buChar char="•"/>
            </a:pPr>
            <a:r>
              <a:rPr lang="en-US" dirty="0"/>
              <a:t>Metal plates are added around the clay seal in addition to metal grates being positioned at the edges of the </a:t>
            </a:r>
            <a:r>
              <a:rPr lang="en-US" dirty="0" err="1"/>
              <a:t>mould</a:t>
            </a:r>
            <a:endParaRPr lang="en-US" dirty="0"/>
          </a:p>
          <a:p>
            <a:pPr indent="-228600">
              <a:buFont typeface="Arial" panose="020B0604020202020204" pitchFamily="34" charset="0"/>
              <a:buChar char="•"/>
            </a:pPr>
            <a:r>
              <a:rPr lang="en-US" dirty="0"/>
              <a:t>Metal </a:t>
            </a:r>
            <a:r>
              <a:rPr lang="en-US" dirty="0" err="1"/>
              <a:t>punchings</a:t>
            </a:r>
            <a:r>
              <a:rPr lang="en-US" dirty="0"/>
              <a:t> referred to as chills are added to aid with the solidification process and these are placed around the clay seal in addition to the dummy bar claw</a:t>
            </a:r>
          </a:p>
          <a:p>
            <a:pPr indent="-228600">
              <a:buFont typeface="Arial" panose="020B0604020202020204" pitchFamily="34" charset="0"/>
              <a:buChar char="•"/>
            </a:pPr>
            <a:endParaRPr lang="en-US" sz="2000" dirty="0"/>
          </a:p>
        </p:txBody>
      </p:sp>
      <p:sp>
        <p:nvSpPr>
          <p:cNvPr id="3" name="Rectangle 2">
            <a:extLst>
              <a:ext uri="{FF2B5EF4-FFF2-40B4-BE49-F238E27FC236}">
                <a16:creationId xmlns:a16="http://schemas.microsoft.com/office/drawing/2014/main" id="{0D14DA82-3CE1-4C46-A219-1433BC9D8319}"/>
              </a:ext>
            </a:extLst>
          </p:cNvPr>
          <p:cNvSpPr>
            <a:spLocks noChangeArrowheads="1"/>
          </p:cNvSpPr>
          <p:nvPr/>
        </p:nvSpPr>
        <p:spPr bwMode="auto">
          <a:xfrm>
            <a:off x="7301948" y="3124966"/>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en-GB"/>
          </a:p>
        </p:txBody>
      </p:sp>
      <p:sp>
        <p:nvSpPr>
          <p:cNvPr id="6" name="Rectangle 2">
            <a:extLst>
              <a:ext uri="{FF2B5EF4-FFF2-40B4-BE49-F238E27FC236}">
                <a16:creationId xmlns:a16="http://schemas.microsoft.com/office/drawing/2014/main" id="{F4FD30B5-3DF8-4DF5-961B-66B4D745C0E0}"/>
              </a:ext>
            </a:extLst>
          </p:cNvPr>
          <p:cNvSpPr>
            <a:spLocks noChangeArrowheads="1"/>
          </p:cNvSpPr>
          <p:nvPr/>
        </p:nvSpPr>
        <p:spPr bwMode="auto">
          <a:xfrm>
            <a:off x="0" y="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en-GB"/>
          </a:p>
        </p:txBody>
      </p:sp>
      <p:sp>
        <p:nvSpPr>
          <p:cNvPr id="8" name="Rectangle 4">
            <a:extLst>
              <a:ext uri="{FF2B5EF4-FFF2-40B4-BE49-F238E27FC236}">
                <a16:creationId xmlns:a16="http://schemas.microsoft.com/office/drawing/2014/main" id="{91CDE401-BB03-447E-9848-1A2D6064778A}"/>
              </a:ext>
            </a:extLst>
          </p:cNvPr>
          <p:cNvSpPr>
            <a:spLocks noChangeArrowheads="1"/>
          </p:cNvSpPr>
          <p:nvPr/>
        </p:nvSpPr>
        <p:spPr bwMode="auto">
          <a:xfrm>
            <a:off x="7301948" y="342900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pic>
        <p:nvPicPr>
          <p:cNvPr id="16" name="Picture 15">
            <a:extLst>
              <a:ext uri="{FF2B5EF4-FFF2-40B4-BE49-F238E27FC236}">
                <a16:creationId xmlns:a16="http://schemas.microsoft.com/office/drawing/2014/main" id="{28DB5A47-2AA1-4D5B-8231-10FC2F49A2E0}"/>
              </a:ext>
            </a:extLst>
          </p:cNvPr>
          <p:cNvPicPr>
            <a:picLocks noChangeAspect="1"/>
          </p:cNvPicPr>
          <p:nvPr/>
        </p:nvPicPr>
        <p:blipFill>
          <a:blip r:embed="rId2"/>
          <a:stretch>
            <a:fillRect/>
          </a:stretch>
        </p:blipFill>
        <p:spPr>
          <a:xfrm>
            <a:off x="6067032" y="3428999"/>
            <a:ext cx="4114286" cy="3095238"/>
          </a:xfrm>
          <a:prstGeom prst="rect">
            <a:avLst/>
          </a:prstGeom>
        </p:spPr>
      </p:pic>
    </p:spTree>
    <p:extLst>
      <p:ext uri="{BB962C8B-B14F-4D97-AF65-F5344CB8AC3E}">
        <p14:creationId xmlns:p14="http://schemas.microsoft.com/office/powerpoint/2010/main" val="31154949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81AEB8A9-B768-4E30-BA55-D919E66873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01" y="-2"/>
            <a:ext cx="4069936" cy="685800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E7059BA-8B77-4D06-8033-86C413A5987E}"/>
              </a:ext>
            </a:extLst>
          </p:cNvPr>
          <p:cNvSpPr>
            <a:spLocks noGrp="1"/>
          </p:cNvSpPr>
          <p:nvPr>
            <p:ph type="title"/>
          </p:nvPr>
        </p:nvSpPr>
        <p:spPr>
          <a:xfrm>
            <a:off x="643467" y="640080"/>
            <a:ext cx="3096427" cy="5613236"/>
          </a:xfrm>
        </p:spPr>
        <p:txBody>
          <a:bodyPr vert="horz" lIns="91440" tIns="45720" rIns="91440" bIns="45720" rtlCol="0" anchor="ctr">
            <a:normAutofit/>
          </a:bodyPr>
          <a:lstStyle/>
          <a:p>
            <a:r>
              <a:rPr lang="en-US" sz="4400" kern="1200" dirty="0" err="1">
                <a:solidFill>
                  <a:srgbClr val="FFFFFF"/>
                </a:solidFill>
                <a:latin typeface="+mj-lt"/>
                <a:ea typeface="+mj-ea"/>
                <a:cs typeface="+mj-cs"/>
              </a:rPr>
              <a:t>Tundish</a:t>
            </a:r>
            <a:endParaRPr lang="en-US" sz="4400" kern="1200" dirty="0">
              <a:solidFill>
                <a:srgbClr val="FFFFFF"/>
              </a:solidFill>
              <a:latin typeface="+mj-lt"/>
              <a:ea typeface="+mj-ea"/>
              <a:cs typeface="+mj-cs"/>
            </a:endParaRPr>
          </a:p>
        </p:txBody>
      </p:sp>
      <p:sp>
        <p:nvSpPr>
          <p:cNvPr id="4" name="Text Placeholder 3">
            <a:extLst>
              <a:ext uri="{FF2B5EF4-FFF2-40B4-BE49-F238E27FC236}">
                <a16:creationId xmlns:a16="http://schemas.microsoft.com/office/drawing/2014/main" id="{EC1B0512-42CA-47E1-96A1-2CF9274D5261}"/>
              </a:ext>
            </a:extLst>
          </p:cNvPr>
          <p:cNvSpPr>
            <a:spLocks noGrp="1"/>
          </p:cNvSpPr>
          <p:nvPr>
            <p:ph type="body" sz="half" idx="2"/>
          </p:nvPr>
        </p:nvSpPr>
        <p:spPr>
          <a:xfrm>
            <a:off x="4699818" y="640082"/>
            <a:ext cx="6848715" cy="2484884"/>
          </a:xfrm>
        </p:spPr>
        <p:txBody>
          <a:bodyPr vert="horz" lIns="91440" tIns="45720" rIns="91440" bIns="45720" rtlCol="0" anchor="ctr">
            <a:normAutofit/>
          </a:bodyPr>
          <a:lstStyle/>
          <a:p>
            <a:pPr indent="-228600">
              <a:buFont typeface="Arial" panose="020B0604020202020204" pitchFamily="34" charset="0"/>
              <a:buChar char="•"/>
            </a:pPr>
            <a:r>
              <a:rPr lang="en-US" dirty="0"/>
              <a:t>With the full ladle positioned over the </a:t>
            </a:r>
            <a:r>
              <a:rPr lang="en-US" dirty="0" err="1"/>
              <a:t>tundish</a:t>
            </a:r>
            <a:r>
              <a:rPr lang="en-US" dirty="0"/>
              <a:t> car, the ladle gate is opened and closed using hydraulics</a:t>
            </a:r>
          </a:p>
          <a:p>
            <a:pPr indent="-228600">
              <a:buFont typeface="Arial" panose="020B0604020202020204" pitchFamily="34" charset="0"/>
              <a:buChar char="•"/>
            </a:pPr>
            <a:r>
              <a:rPr lang="en-US" dirty="0"/>
              <a:t>Once the ladle hole is aligned with one of the holes within the ladle gate then liquid flows through the gate, nozzle and shroud into the refractory lined </a:t>
            </a:r>
            <a:r>
              <a:rPr lang="en-US" dirty="0" err="1"/>
              <a:t>tundish</a:t>
            </a:r>
            <a:endParaRPr lang="en-US" dirty="0"/>
          </a:p>
          <a:p>
            <a:pPr indent="-228600">
              <a:buFont typeface="Arial" panose="020B0604020202020204" pitchFamily="34" charset="0"/>
              <a:buChar char="•"/>
            </a:pPr>
            <a:r>
              <a:rPr lang="en-US" dirty="0"/>
              <a:t>The </a:t>
            </a:r>
            <a:r>
              <a:rPr lang="en-US" dirty="0" err="1"/>
              <a:t>tundish</a:t>
            </a:r>
            <a:r>
              <a:rPr lang="en-US" dirty="0"/>
              <a:t> usually operates with around 40 tons of liquid steel and its purpose is to allow numerous ladles to be cast in sequence</a:t>
            </a:r>
          </a:p>
          <a:p>
            <a:pPr indent="-228600">
              <a:buFont typeface="Arial" panose="020B0604020202020204" pitchFamily="34" charset="0"/>
              <a:buChar char="•"/>
            </a:pPr>
            <a:r>
              <a:rPr lang="en-US" dirty="0"/>
              <a:t>Acts as a reservoir and is designed with a series of weirs and dams that control the flow of liquid steel through the </a:t>
            </a:r>
            <a:r>
              <a:rPr lang="en-US" dirty="0" err="1"/>
              <a:t>tundish</a:t>
            </a:r>
            <a:r>
              <a:rPr lang="en-US" dirty="0"/>
              <a:t> allowing maximum effectiveness for inclusions to rise to the surface to improve the cleanliness</a:t>
            </a:r>
            <a:endParaRPr lang="en-US" sz="2000" dirty="0"/>
          </a:p>
        </p:txBody>
      </p:sp>
      <p:sp>
        <p:nvSpPr>
          <p:cNvPr id="3" name="Rectangle 2">
            <a:extLst>
              <a:ext uri="{FF2B5EF4-FFF2-40B4-BE49-F238E27FC236}">
                <a16:creationId xmlns:a16="http://schemas.microsoft.com/office/drawing/2014/main" id="{0D14DA82-3CE1-4C46-A219-1433BC9D8319}"/>
              </a:ext>
            </a:extLst>
          </p:cNvPr>
          <p:cNvSpPr>
            <a:spLocks noChangeArrowheads="1"/>
          </p:cNvSpPr>
          <p:nvPr/>
        </p:nvSpPr>
        <p:spPr bwMode="auto">
          <a:xfrm>
            <a:off x="7301948" y="3124966"/>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en-GB"/>
          </a:p>
        </p:txBody>
      </p:sp>
      <p:sp>
        <p:nvSpPr>
          <p:cNvPr id="6" name="Rectangle 2">
            <a:extLst>
              <a:ext uri="{FF2B5EF4-FFF2-40B4-BE49-F238E27FC236}">
                <a16:creationId xmlns:a16="http://schemas.microsoft.com/office/drawing/2014/main" id="{F4FD30B5-3DF8-4DF5-961B-66B4D745C0E0}"/>
              </a:ext>
            </a:extLst>
          </p:cNvPr>
          <p:cNvSpPr>
            <a:spLocks noChangeArrowheads="1"/>
          </p:cNvSpPr>
          <p:nvPr/>
        </p:nvSpPr>
        <p:spPr bwMode="auto">
          <a:xfrm>
            <a:off x="0" y="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en-GB"/>
          </a:p>
        </p:txBody>
      </p:sp>
      <p:sp>
        <p:nvSpPr>
          <p:cNvPr id="8" name="Rectangle 4">
            <a:extLst>
              <a:ext uri="{FF2B5EF4-FFF2-40B4-BE49-F238E27FC236}">
                <a16:creationId xmlns:a16="http://schemas.microsoft.com/office/drawing/2014/main" id="{91CDE401-BB03-447E-9848-1A2D6064778A}"/>
              </a:ext>
            </a:extLst>
          </p:cNvPr>
          <p:cNvSpPr>
            <a:spLocks noChangeArrowheads="1"/>
          </p:cNvSpPr>
          <p:nvPr/>
        </p:nvSpPr>
        <p:spPr bwMode="auto">
          <a:xfrm>
            <a:off x="7301948" y="342900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pic>
        <p:nvPicPr>
          <p:cNvPr id="11" name="Picture 10" descr="A close up of a sign&#10;&#10;Description generated with high confidence">
            <a:extLst>
              <a:ext uri="{FF2B5EF4-FFF2-40B4-BE49-F238E27FC236}">
                <a16:creationId xmlns:a16="http://schemas.microsoft.com/office/drawing/2014/main" id="{24ED5231-F012-4880-801B-2C6DA1B2BA1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780101" y="3407006"/>
            <a:ext cx="2688147" cy="2810912"/>
          </a:xfrm>
          <a:prstGeom prst="rect">
            <a:avLst/>
          </a:prstGeom>
        </p:spPr>
      </p:pic>
    </p:spTree>
    <p:extLst>
      <p:ext uri="{BB962C8B-B14F-4D97-AF65-F5344CB8AC3E}">
        <p14:creationId xmlns:p14="http://schemas.microsoft.com/office/powerpoint/2010/main" val="344275999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81AEB8A9-B768-4E30-BA55-D919E66873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01" y="-2"/>
            <a:ext cx="4069936" cy="685800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E7059BA-8B77-4D06-8033-86C413A5987E}"/>
              </a:ext>
            </a:extLst>
          </p:cNvPr>
          <p:cNvSpPr>
            <a:spLocks noGrp="1"/>
          </p:cNvSpPr>
          <p:nvPr>
            <p:ph type="title"/>
          </p:nvPr>
        </p:nvSpPr>
        <p:spPr>
          <a:xfrm>
            <a:off x="643467" y="640080"/>
            <a:ext cx="3096427" cy="5613236"/>
          </a:xfrm>
        </p:spPr>
        <p:txBody>
          <a:bodyPr vert="horz" lIns="91440" tIns="45720" rIns="91440" bIns="45720" rtlCol="0" anchor="ctr">
            <a:normAutofit/>
          </a:bodyPr>
          <a:lstStyle/>
          <a:p>
            <a:r>
              <a:rPr lang="en-US" sz="4400" kern="1200" dirty="0" err="1">
                <a:solidFill>
                  <a:srgbClr val="FFFFFF"/>
                </a:solidFill>
                <a:latin typeface="+mj-lt"/>
                <a:ea typeface="+mj-ea"/>
                <a:cs typeface="+mj-cs"/>
              </a:rPr>
              <a:t>Tundish</a:t>
            </a:r>
            <a:r>
              <a:rPr lang="en-US" sz="4400" kern="1200" dirty="0">
                <a:solidFill>
                  <a:srgbClr val="FFFFFF"/>
                </a:solidFill>
                <a:latin typeface="+mj-lt"/>
                <a:ea typeface="+mj-ea"/>
                <a:cs typeface="+mj-cs"/>
              </a:rPr>
              <a:t> Powder</a:t>
            </a:r>
          </a:p>
        </p:txBody>
      </p:sp>
      <p:sp>
        <p:nvSpPr>
          <p:cNvPr id="4" name="Text Placeholder 3">
            <a:extLst>
              <a:ext uri="{FF2B5EF4-FFF2-40B4-BE49-F238E27FC236}">
                <a16:creationId xmlns:a16="http://schemas.microsoft.com/office/drawing/2014/main" id="{EC1B0512-42CA-47E1-96A1-2CF9274D5261}"/>
              </a:ext>
            </a:extLst>
          </p:cNvPr>
          <p:cNvSpPr>
            <a:spLocks noGrp="1"/>
          </p:cNvSpPr>
          <p:nvPr>
            <p:ph type="body" sz="half" idx="2"/>
          </p:nvPr>
        </p:nvSpPr>
        <p:spPr>
          <a:xfrm>
            <a:off x="4699818" y="640082"/>
            <a:ext cx="6848715" cy="2484884"/>
          </a:xfrm>
        </p:spPr>
        <p:txBody>
          <a:bodyPr vert="horz" lIns="91440" tIns="45720" rIns="91440" bIns="45720" rtlCol="0" anchor="ctr">
            <a:normAutofit/>
          </a:bodyPr>
          <a:lstStyle/>
          <a:p>
            <a:pPr indent="-228600">
              <a:buFont typeface="Arial" panose="020B0604020202020204" pitchFamily="34" charset="0"/>
              <a:buChar char="•"/>
            </a:pPr>
            <a:r>
              <a:rPr lang="en-US" dirty="0" err="1"/>
              <a:t>Tundish</a:t>
            </a:r>
            <a:r>
              <a:rPr lang="en-US" dirty="0"/>
              <a:t> powder is added to aid with steel cleanliness as it absorbs inclusions</a:t>
            </a:r>
          </a:p>
          <a:p>
            <a:pPr indent="-228600">
              <a:buFont typeface="Arial" panose="020B0604020202020204" pitchFamily="34" charset="0"/>
              <a:buChar char="•"/>
            </a:pPr>
            <a:r>
              <a:rPr lang="en-US" dirty="0"/>
              <a:t>The powder also aids with temperature control within the </a:t>
            </a:r>
            <a:r>
              <a:rPr lang="en-US" dirty="0" err="1"/>
              <a:t>tundish</a:t>
            </a:r>
            <a:r>
              <a:rPr lang="en-US" dirty="0"/>
              <a:t> allowing the temperature loss to be limited</a:t>
            </a:r>
            <a:endParaRPr lang="en-US" sz="2000" dirty="0"/>
          </a:p>
        </p:txBody>
      </p:sp>
      <p:sp>
        <p:nvSpPr>
          <p:cNvPr id="3" name="Rectangle 2">
            <a:extLst>
              <a:ext uri="{FF2B5EF4-FFF2-40B4-BE49-F238E27FC236}">
                <a16:creationId xmlns:a16="http://schemas.microsoft.com/office/drawing/2014/main" id="{0D14DA82-3CE1-4C46-A219-1433BC9D8319}"/>
              </a:ext>
            </a:extLst>
          </p:cNvPr>
          <p:cNvSpPr>
            <a:spLocks noChangeArrowheads="1"/>
          </p:cNvSpPr>
          <p:nvPr/>
        </p:nvSpPr>
        <p:spPr bwMode="auto">
          <a:xfrm>
            <a:off x="7301948" y="3124966"/>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en-GB"/>
          </a:p>
        </p:txBody>
      </p:sp>
      <p:sp>
        <p:nvSpPr>
          <p:cNvPr id="6" name="Rectangle 2">
            <a:extLst>
              <a:ext uri="{FF2B5EF4-FFF2-40B4-BE49-F238E27FC236}">
                <a16:creationId xmlns:a16="http://schemas.microsoft.com/office/drawing/2014/main" id="{F4FD30B5-3DF8-4DF5-961B-66B4D745C0E0}"/>
              </a:ext>
            </a:extLst>
          </p:cNvPr>
          <p:cNvSpPr>
            <a:spLocks noChangeArrowheads="1"/>
          </p:cNvSpPr>
          <p:nvPr/>
        </p:nvSpPr>
        <p:spPr bwMode="auto">
          <a:xfrm>
            <a:off x="0" y="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en-GB"/>
          </a:p>
        </p:txBody>
      </p:sp>
      <p:sp>
        <p:nvSpPr>
          <p:cNvPr id="8" name="Rectangle 4">
            <a:extLst>
              <a:ext uri="{FF2B5EF4-FFF2-40B4-BE49-F238E27FC236}">
                <a16:creationId xmlns:a16="http://schemas.microsoft.com/office/drawing/2014/main" id="{91CDE401-BB03-447E-9848-1A2D6064778A}"/>
              </a:ext>
            </a:extLst>
          </p:cNvPr>
          <p:cNvSpPr>
            <a:spLocks noChangeArrowheads="1"/>
          </p:cNvSpPr>
          <p:nvPr/>
        </p:nvSpPr>
        <p:spPr bwMode="auto">
          <a:xfrm>
            <a:off x="7301948" y="342900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pic>
        <p:nvPicPr>
          <p:cNvPr id="12290" name="Picture 2" descr="Image result for tundish powder continuous casting">
            <a:hlinkClick r:id="rId2"/>
            <a:extLst>
              <a:ext uri="{FF2B5EF4-FFF2-40B4-BE49-F238E27FC236}">
                <a16:creationId xmlns:a16="http://schemas.microsoft.com/office/drawing/2014/main" id="{99EE5DF4-B03F-4172-AAF8-971C7699489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95425" y="3446698"/>
            <a:ext cx="2857500" cy="2857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5754372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81AEB8A9-B768-4E30-BA55-D919E66873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01" y="-2"/>
            <a:ext cx="4069936" cy="685800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E7059BA-8B77-4D06-8033-86C413A5987E}"/>
              </a:ext>
            </a:extLst>
          </p:cNvPr>
          <p:cNvSpPr>
            <a:spLocks noGrp="1"/>
          </p:cNvSpPr>
          <p:nvPr>
            <p:ph type="title"/>
          </p:nvPr>
        </p:nvSpPr>
        <p:spPr>
          <a:xfrm>
            <a:off x="643467" y="640080"/>
            <a:ext cx="3096427" cy="5613236"/>
          </a:xfrm>
        </p:spPr>
        <p:txBody>
          <a:bodyPr vert="horz" lIns="91440" tIns="45720" rIns="91440" bIns="45720" rtlCol="0" anchor="ctr">
            <a:normAutofit/>
          </a:bodyPr>
          <a:lstStyle/>
          <a:p>
            <a:r>
              <a:rPr lang="en-US" sz="4400" kern="1200" dirty="0">
                <a:solidFill>
                  <a:srgbClr val="FFFFFF"/>
                </a:solidFill>
                <a:latin typeface="+mj-lt"/>
                <a:ea typeface="+mj-ea"/>
                <a:cs typeface="+mj-cs"/>
              </a:rPr>
              <a:t>Stopper Rods</a:t>
            </a:r>
          </a:p>
        </p:txBody>
      </p:sp>
      <p:sp>
        <p:nvSpPr>
          <p:cNvPr id="4" name="Text Placeholder 3">
            <a:extLst>
              <a:ext uri="{FF2B5EF4-FFF2-40B4-BE49-F238E27FC236}">
                <a16:creationId xmlns:a16="http://schemas.microsoft.com/office/drawing/2014/main" id="{EC1B0512-42CA-47E1-96A1-2CF9274D5261}"/>
              </a:ext>
            </a:extLst>
          </p:cNvPr>
          <p:cNvSpPr>
            <a:spLocks noGrp="1"/>
          </p:cNvSpPr>
          <p:nvPr>
            <p:ph type="body" sz="half" idx="2"/>
          </p:nvPr>
        </p:nvSpPr>
        <p:spPr>
          <a:xfrm>
            <a:off x="4699818" y="640082"/>
            <a:ext cx="6848715" cy="2484884"/>
          </a:xfrm>
        </p:spPr>
        <p:txBody>
          <a:bodyPr vert="horz" lIns="91440" tIns="45720" rIns="91440" bIns="45720" rtlCol="0" anchor="ctr">
            <a:normAutofit/>
          </a:bodyPr>
          <a:lstStyle/>
          <a:p>
            <a:pPr indent="-228600">
              <a:buFont typeface="Arial" panose="020B0604020202020204" pitchFamily="34" charset="0"/>
              <a:buChar char="•"/>
            </a:pPr>
            <a:r>
              <a:rPr lang="en-US" dirty="0"/>
              <a:t>Once the </a:t>
            </a:r>
            <a:r>
              <a:rPr lang="en-US" dirty="0" err="1"/>
              <a:t>tundish</a:t>
            </a:r>
            <a:r>
              <a:rPr lang="en-US" dirty="0"/>
              <a:t> contains around 20 </a:t>
            </a:r>
            <a:r>
              <a:rPr lang="en-US" dirty="0" err="1"/>
              <a:t>tonnes</a:t>
            </a:r>
            <a:r>
              <a:rPr lang="en-US" dirty="0"/>
              <a:t> of liquid steel then the stopper rods are raised manually and liquid is allowed to flow through a submerged entry shroud and into the </a:t>
            </a:r>
            <a:r>
              <a:rPr lang="en-US" dirty="0" err="1"/>
              <a:t>mould</a:t>
            </a:r>
            <a:r>
              <a:rPr lang="en-US" dirty="0"/>
              <a:t> below</a:t>
            </a:r>
          </a:p>
          <a:p>
            <a:pPr indent="-228600">
              <a:buFont typeface="Arial" panose="020B0604020202020204" pitchFamily="34" charset="0"/>
              <a:buChar char="•"/>
            </a:pPr>
            <a:r>
              <a:rPr lang="en-GB" dirty="0"/>
              <a:t>Stopper rods are used to control the flow of liquid steel from the </a:t>
            </a:r>
            <a:r>
              <a:rPr lang="en-GB" dirty="0" err="1"/>
              <a:t>tundish</a:t>
            </a:r>
            <a:r>
              <a:rPr lang="en-GB" dirty="0"/>
              <a:t> into the mould situated directly below</a:t>
            </a:r>
          </a:p>
          <a:p>
            <a:pPr indent="-228600">
              <a:buFont typeface="Arial" panose="020B0604020202020204" pitchFamily="34" charset="0"/>
              <a:buChar char="•"/>
            </a:pPr>
            <a:r>
              <a:rPr lang="en-GB" dirty="0"/>
              <a:t>Once the mould level is steady the flow of liquid steel from the </a:t>
            </a:r>
            <a:r>
              <a:rPr lang="en-GB" dirty="0" err="1"/>
              <a:t>tundish</a:t>
            </a:r>
            <a:r>
              <a:rPr lang="en-GB" dirty="0"/>
              <a:t> into the mould is controlled automatically, with the stopper rods being raised and lowered according to the volume of liquid within the mould </a:t>
            </a:r>
          </a:p>
          <a:p>
            <a:pPr indent="-228600">
              <a:buFont typeface="Arial" panose="020B0604020202020204" pitchFamily="34" charset="0"/>
              <a:buChar char="•"/>
            </a:pPr>
            <a:endParaRPr lang="en-US" sz="2000" dirty="0"/>
          </a:p>
        </p:txBody>
      </p:sp>
      <p:sp>
        <p:nvSpPr>
          <p:cNvPr id="3" name="Rectangle 2">
            <a:extLst>
              <a:ext uri="{FF2B5EF4-FFF2-40B4-BE49-F238E27FC236}">
                <a16:creationId xmlns:a16="http://schemas.microsoft.com/office/drawing/2014/main" id="{0D14DA82-3CE1-4C46-A219-1433BC9D8319}"/>
              </a:ext>
            </a:extLst>
          </p:cNvPr>
          <p:cNvSpPr>
            <a:spLocks noChangeArrowheads="1"/>
          </p:cNvSpPr>
          <p:nvPr/>
        </p:nvSpPr>
        <p:spPr bwMode="auto">
          <a:xfrm>
            <a:off x="7301948" y="3124966"/>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en-GB"/>
          </a:p>
        </p:txBody>
      </p:sp>
      <p:sp>
        <p:nvSpPr>
          <p:cNvPr id="6" name="Rectangle 2">
            <a:extLst>
              <a:ext uri="{FF2B5EF4-FFF2-40B4-BE49-F238E27FC236}">
                <a16:creationId xmlns:a16="http://schemas.microsoft.com/office/drawing/2014/main" id="{F4FD30B5-3DF8-4DF5-961B-66B4D745C0E0}"/>
              </a:ext>
            </a:extLst>
          </p:cNvPr>
          <p:cNvSpPr>
            <a:spLocks noChangeArrowheads="1"/>
          </p:cNvSpPr>
          <p:nvPr/>
        </p:nvSpPr>
        <p:spPr bwMode="auto">
          <a:xfrm>
            <a:off x="0" y="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en-GB"/>
          </a:p>
        </p:txBody>
      </p:sp>
      <p:sp>
        <p:nvSpPr>
          <p:cNvPr id="8" name="Rectangle 4">
            <a:extLst>
              <a:ext uri="{FF2B5EF4-FFF2-40B4-BE49-F238E27FC236}">
                <a16:creationId xmlns:a16="http://schemas.microsoft.com/office/drawing/2014/main" id="{91CDE401-BB03-447E-9848-1A2D6064778A}"/>
              </a:ext>
            </a:extLst>
          </p:cNvPr>
          <p:cNvSpPr>
            <a:spLocks noChangeArrowheads="1"/>
          </p:cNvSpPr>
          <p:nvPr/>
        </p:nvSpPr>
        <p:spPr bwMode="auto">
          <a:xfrm>
            <a:off x="7301948" y="342900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
        <p:nvSpPr>
          <p:cNvPr id="21" name="Rectangle 13">
            <a:extLst>
              <a:ext uri="{FF2B5EF4-FFF2-40B4-BE49-F238E27FC236}">
                <a16:creationId xmlns:a16="http://schemas.microsoft.com/office/drawing/2014/main" id="{6B61522B-4D2F-4217-AA7B-CE3609251A41}"/>
              </a:ext>
            </a:extLst>
          </p:cNvPr>
          <p:cNvSpPr>
            <a:spLocks noChangeArrowheads="1"/>
          </p:cNvSpPr>
          <p:nvPr/>
        </p:nvSpPr>
        <p:spPr bwMode="auto">
          <a:xfrm>
            <a:off x="0" y="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
        <p:nvSpPr>
          <p:cNvPr id="22" name="Rectangle 14">
            <a:extLst>
              <a:ext uri="{FF2B5EF4-FFF2-40B4-BE49-F238E27FC236}">
                <a16:creationId xmlns:a16="http://schemas.microsoft.com/office/drawing/2014/main" id="{06FC52E1-8A9E-44BE-986D-8E5DD2C79830}"/>
              </a:ext>
            </a:extLst>
          </p:cNvPr>
          <p:cNvSpPr>
            <a:spLocks noChangeArrowheads="1"/>
          </p:cNvSpPr>
          <p:nvPr/>
        </p:nvSpPr>
        <p:spPr bwMode="auto">
          <a:xfrm>
            <a:off x="0" y="3800475"/>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pic>
        <p:nvPicPr>
          <p:cNvPr id="12289" name="Picture 12288">
            <a:extLst>
              <a:ext uri="{FF2B5EF4-FFF2-40B4-BE49-F238E27FC236}">
                <a16:creationId xmlns:a16="http://schemas.microsoft.com/office/drawing/2014/main" id="{AB14DC76-0C9C-41C2-B437-407BD31C45AC}"/>
              </a:ext>
            </a:extLst>
          </p:cNvPr>
          <p:cNvPicPr>
            <a:picLocks noChangeAspect="1"/>
          </p:cNvPicPr>
          <p:nvPr/>
        </p:nvPicPr>
        <p:blipFill>
          <a:blip r:embed="rId2"/>
          <a:stretch>
            <a:fillRect/>
          </a:stretch>
        </p:blipFill>
        <p:spPr>
          <a:xfrm>
            <a:off x="6268518" y="3124966"/>
            <a:ext cx="3711313" cy="3696527"/>
          </a:xfrm>
          <a:prstGeom prst="rect">
            <a:avLst/>
          </a:prstGeom>
        </p:spPr>
      </p:pic>
    </p:spTree>
    <p:extLst>
      <p:ext uri="{BB962C8B-B14F-4D97-AF65-F5344CB8AC3E}">
        <p14:creationId xmlns:p14="http://schemas.microsoft.com/office/powerpoint/2010/main" val="122650001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81AEB8A9-B768-4E30-BA55-D919E66873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01" y="-2"/>
            <a:ext cx="4069936" cy="685800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E7059BA-8B77-4D06-8033-86C413A5987E}"/>
              </a:ext>
            </a:extLst>
          </p:cNvPr>
          <p:cNvSpPr>
            <a:spLocks noGrp="1"/>
          </p:cNvSpPr>
          <p:nvPr>
            <p:ph type="title"/>
          </p:nvPr>
        </p:nvSpPr>
        <p:spPr>
          <a:xfrm>
            <a:off x="643467" y="640080"/>
            <a:ext cx="3096427" cy="5613236"/>
          </a:xfrm>
        </p:spPr>
        <p:txBody>
          <a:bodyPr vert="horz" lIns="91440" tIns="45720" rIns="91440" bIns="45720" rtlCol="0" anchor="ctr">
            <a:normAutofit/>
          </a:bodyPr>
          <a:lstStyle/>
          <a:p>
            <a:r>
              <a:rPr lang="en-US" sz="4400" kern="1200" dirty="0">
                <a:solidFill>
                  <a:srgbClr val="FFFFFF"/>
                </a:solidFill>
                <a:latin typeface="+mj-lt"/>
                <a:ea typeface="+mj-ea"/>
                <a:cs typeface="+mj-cs"/>
              </a:rPr>
              <a:t>Submerged Entry Shroud (SES)</a:t>
            </a:r>
          </a:p>
        </p:txBody>
      </p:sp>
      <p:sp>
        <p:nvSpPr>
          <p:cNvPr id="4" name="Text Placeholder 3">
            <a:extLst>
              <a:ext uri="{FF2B5EF4-FFF2-40B4-BE49-F238E27FC236}">
                <a16:creationId xmlns:a16="http://schemas.microsoft.com/office/drawing/2014/main" id="{EC1B0512-42CA-47E1-96A1-2CF9274D5261}"/>
              </a:ext>
            </a:extLst>
          </p:cNvPr>
          <p:cNvSpPr>
            <a:spLocks noGrp="1"/>
          </p:cNvSpPr>
          <p:nvPr>
            <p:ph type="body" sz="half" idx="2"/>
          </p:nvPr>
        </p:nvSpPr>
        <p:spPr>
          <a:xfrm>
            <a:off x="4699818" y="640082"/>
            <a:ext cx="6848715" cy="2484884"/>
          </a:xfrm>
        </p:spPr>
        <p:txBody>
          <a:bodyPr vert="horz" lIns="91440" tIns="45720" rIns="91440" bIns="45720" rtlCol="0" anchor="ctr">
            <a:normAutofit/>
          </a:bodyPr>
          <a:lstStyle/>
          <a:p>
            <a:pPr indent="-228600">
              <a:buFont typeface="Arial" panose="020B0604020202020204" pitchFamily="34" charset="0"/>
              <a:buChar char="•"/>
            </a:pPr>
            <a:r>
              <a:rPr lang="en-GB" dirty="0"/>
              <a:t>The submerged entry shroud or submerged entry nozzle is attached at the bottom of the </a:t>
            </a:r>
            <a:r>
              <a:rPr lang="en-GB" dirty="0" err="1"/>
              <a:t>tundish</a:t>
            </a:r>
            <a:r>
              <a:rPr lang="en-GB" dirty="0"/>
              <a:t> and controls the flow of liquid steel into the mould</a:t>
            </a:r>
          </a:p>
          <a:p>
            <a:pPr indent="-228600">
              <a:buFont typeface="Arial" panose="020B0604020202020204" pitchFamily="34" charset="0"/>
              <a:buChar char="•"/>
            </a:pPr>
            <a:r>
              <a:rPr lang="en-GB" dirty="0"/>
              <a:t>The SES is positioned directly in the centre of the mould so that the flow of liquid steel within the mould is equally distributed thus not introducing any undesirable liquid flow patterns and unwanted stresses</a:t>
            </a:r>
          </a:p>
          <a:p>
            <a:pPr indent="-228600">
              <a:buFont typeface="Arial" panose="020B0604020202020204" pitchFamily="34" charset="0"/>
              <a:buChar char="•"/>
            </a:pPr>
            <a:endParaRPr lang="en-US" sz="2000" dirty="0"/>
          </a:p>
        </p:txBody>
      </p:sp>
      <p:sp>
        <p:nvSpPr>
          <p:cNvPr id="3" name="Rectangle 2">
            <a:extLst>
              <a:ext uri="{FF2B5EF4-FFF2-40B4-BE49-F238E27FC236}">
                <a16:creationId xmlns:a16="http://schemas.microsoft.com/office/drawing/2014/main" id="{0D14DA82-3CE1-4C46-A219-1433BC9D8319}"/>
              </a:ext>
            </a:extLst>
          </p:cNvPr>
          <p:cNvSpPr>
            <a:spLocks noChangeArrowheads="1"/>
          </p:cNvSpPr>
          <p:nvPr/>
        </p:nvSpPr>
        <p:spPr bwMode="auto">
          <a:xfrm>
            <a:off x="7301948" y="3124966"/>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en-GB"/>
          </a:p>
        </p:txBody>
      </p:sp>
      <p:sp>
        <p:nvSpPr>
          <p:cNvPr id="6" name="Rectangle 2">
            <a:extLst>
              <a:ext uri="{FF2B5EF4-FFF2-40B4-BE49-F238E27FC236}">
                <a16:creationId xmlns:a16="http://schemas.microsoft.com/office/drawing/2014/main" id="{F4FD30B5-3DF8-4DF5-961B-66B4D745C0E0}"/>
              </a:ext>
            </a:extLst>
          </p:cNvPr>
          <p:cNvSpPr>
            <a:spLocks noChangeArrowheads="1"/>
          </p:cNvSpPr>
          <p:nvPr/>
        </p:nvSpPr>
        <p:spPr bwMode="auto">
          <a:xfrm>
            <a:off x="0" y="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en-GB"/>
          </a:p>
        </p:txBody>
      </p:sp>
      <p:sp>
        <p:nvSpPr>
          <p:cNvPr id="8" name="Rectangle 4">
            <a:extLst>
              <a:ext uri="{FF2B5EF4-FFF2-40B4-BE49-F238E27FC236}">
                <a16:creationId xmlns:a16="http://schemas.microsoft.com/office/drawing/2014/main" id="{91CDE401-BB03-447E-9848-1A2D6064778A}"/>
              </a:ext>
            </a:extLst>
          </p:cNvPr>
          <p:cNvSpPr>
            <a:spLocks noChangeArrowheads="1"/>
          </p:cNvSpPr>
          <p:nvPr/>
        </p:nvSpPr>
        <p:spPr bwMode="auto">
          <a:xfrm>
            <a:off x="7301948" y="342900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
        <p:nvSpPr>
          <p:cNvPr id="21" name="Rectangle 13">
            <a:extLst>
              <a:ext uri="{FF2B5EF4-FFF2-40B4-BE49-F238E27FC236}">
                <a16:creationId xmlns:a16="http://schemas.microsoft.com/office/drawing/2014/main" id="{6B61522B-4D2F-4217-AA7B-CE3609251A41}"/>
              </a:ext>
            </a:extLst>
          </p:cNvPr>
          <p:cNvSpPr>
            <a:spLocks noChangeArrowheads="1"/>
          </p:cNvSpPr>
          <p:nvPr/>
        </p:nvSpPr>
        <p:spPr bwMode="auto">
          <a:xfrm>
            <a:off x="0" y="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
        <p:nvSpPr>
          <p:cNvPr id="22" name="Rectangle 14">
            <a:extLst>
              <a:ext uri="{FF2B5EF4-FFF2-40B4-BE49-F238E27FC236}">
                <a16:creationId xmlns:a16="http://schemas.microsoft.com/office/drawing/2014/main" id="{06FC52E1-8A9E-44BE-986D-8E5DD2C79830}"/>
              </a:ext>
            </a:extLst>
          </p:cNvPr>
          <p:cNvSpPr>
            <a:spLocks noChangeArrowheads="1"/>
          </p:cNvSpPr>
          <p:nvPr/>
        </p:nvSpPr>
        <p:spPr bwMode="auto">
          <a:xfrm>
            <a:off x="0" y="3800475"/>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pic>
        <p:nvPicPr>
          <p:cNvPr id="17" name="Picture 16">
            <a:extLst>
              <a:ext uri="{FF2B5EF4-FFF2-40B4-BE49-F238E27FC236}">
                <a16:creationId xmlns:a16="http://schemas.microsoft.com/office/drawing/2014/main" id="{08F4468B-9E19-4816-AB74-3F21F99D5CD6}"/>
              </a:ext>
            </a:extLst>
          </p:cNvPr>
          <p:cNvPicPr>
            <a:picLocks noChangeAspect="1"/>
          </p:cNvPicPr>
          <p:nvPr/>
        </p:nvPicPr>
        <p:blipFill>
          <a:blip r:embed="rId2"/>
          <a:stretch>
            <a:fillRect/>
          </a:stretch>
        </p:blipFill>
        <p:spPr>
          <a:xfrm>
            <a:off x="4751484" y="2870459"/>
            <a:ext cx="6745381" cy="3347459"/>
          </a:xfrm>
          <a:prstGeom prst="rect">
            <a:avLst/>
          </a:prstGeom>
        </p:spPr>
      </p:pic>
    </p:spTree>
    <p:extLst>
      <p:ext uri="{BB962C8B-B14F-4D97-AF65-F5344CB8AC3E}">
        <p14:creationId xmlns:p14="http://schemas.microsoft.com/office/powerpoint/2010/main" val="387185455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81AEB8A9-B768-4E30-BA55-D919E66873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01" y="-2"/>
            <a:ext cx="4069936" cy="685800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E7059BA-8B77-4D06-8033-86C413A5987E}"/>
              </a:ext>
            </a:extLst>
          </p:cNvPr>
          <p:cNvSpPr>
            <a:spLocks noGrp="1"/>
          </p:cNvSpPr>
          <p:nvPr>
            <p:ph type="title"/>
          </p:nvPr>
        </p:nvSpPr>
        <p:spPr>
          <a:xfrm>
            <a:off x="643467" y="640080"/>
            <a:ext cx="3096427" cy="5613236"/>
          </a:xfrm>
        </p:spPr>
        <p:txBody>
          <a:bodyPr vert="horz" lIns="91440" tIns="45720" rIns="91440" bIns="45720" rtlCol="0" anchor="ctr">
            <a:normAutofit/>
          </a:bodyPr>
          <a:lstStyle/>
          <a:p>
            <a:r>
              <a:rPr lang="en-US" sz="4400" kern="1200" dirty="0">
                <a:solidFill>
                  <a:srgbClr val="FFFFFF"/>
                </a:solidFill>
                <a:latin typeface="+mj-lt"/>
                <a:ea typeface="+mj-ea"/>
                <a:cs typeface="+mj-cs"/>
              </a:rPr>
              <a:t>Water-Cooled </a:t>
            </a:r>
            <a:r>
              <a:rPr lang="en-US" sz="4400" dirty="0">
                <a:solidFill>
                  <a:srgbClr val="FFFFFF"/>
                </a:solidFill>
              </a:rPr>
              <a:t>C</a:t>
            </a:r>
            <a:r>
              <a:rPr lang="en-US" sz="4400" kern="1200" dirty="0">
                <a:solidFill>
                  <a:srgbClr val="FFFFFF"/>
                </a:solidFill>
                <a:latin typeface="+mj-lt"/>
                <a:ea typeface="+mj-ea"/>
                <a:cs typeface="+mj-cs"/>
              </a:rPr>
              <a:t>opper </a:t>
            </a:r>
            <a:r>
              <a:rPr lang="en-US" sz="4400" dirty="0" err="1">
                <a:solidFill>
                  <a:srgbClr val="FFFFFF"/>
                </a:solidFill>
              </a:rPr>
              <a:t>M</a:t>
            </a:r>
            <a:r>
              <a:rPr lang="en-US" sz="4400" kern="1200" dirty="0" err="1">
                <a:solidFill>
                  <a:srgbClr val="FFFFFF"/>
                </a:solidFill>
                <a:latin typeface="+mj-lt"/>
                <a:ea typeface="+mj-ea"/>
                <a:cs typeface="+mj-cs"/>
              </a:rPr>
              <a:t>ould</a:t>
            </a:r>
            <a:endParaRPr lang="en-US" sz="4400" kern="1200" dirty="0">
              <a:solidFill>
                <a:srgbClr val="FFFFFF"/>
              </a:solidFill>
              <a:latin typeface="+mj-lt"/>
              <a:ea typeface="+mj-ea"/>
              <a:cs typeface="+mj-cs"/>
            </a:endParaRPr>
          </a:p>
        </p:txBody>
      </p:sp>
      <p:sp>
        <p:nvSpPr>
          <p:cNvPr id="4" name="Text Placeholder 3">
            <a:extLst>
              <a:ext uri="{FF2B5EF4-FFF2-40B4-BE49-F238E27FC236}">
                <a16:creationId xmlns:a16="http://schemas.microsoft.com/office/drawing/2014/main" id="{EC1B0512-42CA-47E1-96A1-2CF9274D5261}"/>
              </a:ext>
            </a:extLst>
          </p:cNvPr>
          <p:cNvSpPr>
            <a:spLocks noGrp="1"/>
          </p:cNvSpPr>
          <p:nvPr>
            <p:ph type="body" sz="half" idx="2"/>
          </p:nvPr>
        </p:nvSpPr>
        <p:spPr>
          <a:xfrm>
            <a:off x="4699818" y="640082"/>
            <a:ext cx="6848715" cy="2484884"/>
          </a:xfrm>
        </p:spPr>
        <p:txBody>
          <a:bodyPr vert="horz" lIns="91440" tIns="45720" rIns="91440" bIns="45720" rtlCol="0" anchor="ctr">
            <a:normAutofit lnSpcReduction="10000"/>
          </a:bodyPr>
          <a:lstStyle/>
          <a:p>
            <a:pPr indent="-228600">
              <a:buFont typeface="Arial" panose="020B0604020202020204" pitchFamily="34" charset="0"/>
              <a:buChar char="•"/>
            </a:pPr>
            <a:r>
              <a:rPr lang="en-GB" dirty="0"/>
              <a:t>The water-cooled copper mould is designed to cool the liquid steel and allow the formation of an initial thin solidified shelled wall.</a:t>
            </a:r>
          </a:p>
          <a:p>
            <a:pPr indent="-228600">
              <a:buFont typeface="Arial" panose="020B0604020202020204" pitchFamily="34" charset="0"/>
              <a:buChar char="•"/>
            </a:pPr>
            <a:r>
              <a:rPr lang="en-GB" dirty="0"/>
              <a:t>As liquid steel flows into the mould heat is extracted through the copper and then cooled by a series of water channels that circulate cold water continuously. This initial cooling is known as primary cooling.</a:t>
            </a:r>
          </a:p>
          <a:p>
            <a:pPr indent="-228600">
              <a:buFont typeface="Arial" panose="020B0604020202020204" pitchFamily="34" charset="0"/>
              <a:buChar char="•"/>
            </a:pPr>
            <a:r>
              <a:rPr lang="en-GB" dirty="0"/>
              <a:t>The initial solidified shell increases in thickness towards the bottom of the mould due to increased cooling time while the liquid core decreases.</a:t>
            </a:r>
          </a:p>
          <a:p>
            <a:pPr indent="-228600">
              <a:buFont typeface="Arial" panose="020B0604020202020204" pitchFamily="34" charset="0"/>
              <a:buChar char="•"/>
            </a:pPr>
            <a:r>
              <a:rPr lang="en-GB" dirty="0"/>
              <a:t>Once the thickness of the solidified shell is at the required thickness then the steel can start to be withdrawn from the mould and through the caster for additional cooling.</a:t>
            </a:r>
          </a:p>
          <a:p>
            <a:pPr indent="-228600">
              <a:buFont typeface="Arial" panose="020B0604020202020204" pitchFamily="34" charset="0"/>
              <a:buChar char="•"/>
            </a:pPr>
            <a:endParaRPr lang="en-GB" dirty="0"/>
          </a:p>
          <a:p>
            <a:pPr indent="-228600">
              <a:buFont typeface="Arial" panose="020B0604020202020204" pitchFamily="34" charset="0"/>
              <a:buChar char="•"/>
            </a:pPr>
            <a:endParaRPr lang="en-US" sz="2000" dirty="0"/>
          </a:p>
        </p:txBody>
      </p:sp>
      <p:sp>
        <p:nvSpPr>
          <p:cNvPr id="3" name="Rectangle 2">
            <a:extLst>
              <a:ext uri="{FF2B5EF4-FFF2-40B4-BE49-F238E27FC236}">
                <a16:creationId xmlns:a16="http://schemas.microsoft.com/office/drawing/2014/main" id="{0D14DA82-3CE1-4C46-A219-1433BC9D8319}"/>
              </a:ext>
            </a:extLst>
          </p:cNvPr>
          <p:cNvSpPr>
            <a:spLocks noChangeArrowheads="1"/>
          </p:cNvSpPr>
          <p:nvPr/>
        </p:nvSpPr>
        <p:spPr bwMode="auto">
          <a:xfrm>
            <a:off x="7301948" y="3124966"/>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en-GB"/>
          </a:p>
        </p:txBody>
      </p:sp>
      <p:sp>
        <p:nvSpPr>
          <p:cNvPr id="6" name="Rectangle 2">
            <a:extLst>
              <a:ext uri="{FF2B5EF4-FFF2-40B4-BE49-F238E27FC236}">
                <a16:creationId xmlns:a16="http://schemas.microsoft.com/office/drawing/2014/main" id="{F4FD30B5-3DF8-4DF5-961B-66B4D745C0E0}"/>
              </a:ext>
            </a:extLst>
          </p:cNvPr>
          <p:cNvSpPr>
            <a:spLocks noChangeArrowheads="1"/>
          </p:cNvSpPr>
          <p:nvPr/>
        </p:nvSpPr>
        <p:spPr bwMode="auto">
          <a:xfrm>
            <a:off x="0" y="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en-GB"/>
          </a:p>
        </p:txBody>
      </p:sp>
      <p:sp>
        <p:nvSpPr>
          <p:cNvPr id="8" name="Rectangle 4">
            <a:extLst>
              <a:ext uri="{FF2B5EF4-FFF2-40B4-BE49-F238E27FC236}">
                <a16:creationId xmlns:a16="http://schemas.microsoft.com/office/drawing/2014/main" id="{91CDE401-BB03-447E-9848-1A2D6064778A}"/>
              </a:ext>
            </a:extLst>
          </p:cNvPr>
          <p:cNvSpPr>
            <a:spLocks noChangeArrowheads="1"/>
          </p:cNvSpPr>
          <p:nvPr/>
        </p:nvSpPr>
        <p:spPr bwMode="auto">
          <a:xfrm>
            <a:off x="7301948" y="342900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
        <p:nvSpPr>
          <p:cNvPr id="21" name="Rectangle 13">
            <a:extLst>
              <a:ext uri="{FF2B5EF4-FFF2-40B4-BE49-F238E27FC236}">
                <a16:creationId xmlns:a16="http://schemas.microsoft.com/office/drawing/2014/main" id="{6B61522B-4D2F-4217-AA7B-CE3609251A41}"/>
              </a:ext>
            </a:extLst>
          </p:cNvPr>
          <p:cNvSpPr>
            <a:spLocks noChangeArrowheads="1"/>
          </p:cNvSpPr>
          <p:nvPr/>
        </p:nvSpPr>
        <p:spPr bwMode="auto">
          <a:xfrm>
            <a:off x="0" y="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
        <p:nvSpPr>
          <p:cNvPr id="22" name="Rectangle 14">
            <a:extLst>
              <a:ext uri="{FF2B5EF4-FFF2-40B4-BE49-F238E27FC236}">
                <a16:creationId xmlns:a16="http://schemas.microsoft.com/office/drawing/2014/main" id="{06FC52E1-8A9E-44BE-986D-8E5DD2C79830}"/>
              </a:ext>
            </a:extLst>
          </p:cNvPr>
          <p:cNvSpPr>
            <a:spLocks noChangeArrowheads="1"/>
          </p:cNvSpPr>
          <p:nvPr/>
        </p:nvSpPr>
        <p:spPr bwMode="auto">
          <a:xfrm>
            <a:off x="0" y="3800475"/>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pic>
        <p:nvPicPr>
          <p:cNvPr id="5" name="Picture 4">
            <a:extLst>
              <a:ext uri="{FF2B5EF4-FFF2-40B4-BE49-F238E27FC236}">
                <a16:creationId xmlns:a16="http://schemas.microsoft.com/office/drawing/2014/main" id="{3D61FF07-CBDE-4534-9CDB-EA738DA39416}"/>
              </a:ext>
            </a:extLst>
          </p:cNvPr>
          <p:cNvPicPr>
            <a:picLocks noChangeAspect="1"/>
          </p:cNvPicPr>
          <p:nvPr/>
        </p:nvPicPr>
        <p:blipFill>
          <a:blip r:embed="rId2"/>
          <a:stretch>
            <a:fillRect/>
          </a:stretch>
        </p:blipFill>
        <p:spPr>
          <a:xfrm>
            <a:off x="6739773" y="3124966"/>
            <a:ext cx="2768803" cy="3736051"/>
          </a:xfrm>
          <a:prstGeom prst="rect">
            <a:avLst/>
          </a:prstGeom>
        </p:spPr>
      </p:pic>
    </p:spTree>
    <p:extLst>
      <p:ext uri="{BB962C8B-B14F-4D97-AF65-F5344CB8AC3E}">
        <p14:creationId xmlns:p14="http://schemas.microsoft.com/office/powerpoint/2010/main" val="61273415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81AEB8A9-B768-4E30-BA55-D919E66873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01" y="-2"/>
            <a:ext cx="4069936" cy="685800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E7059BA-8B77-4D06-8033-86C413A5987E}"/>
              </a:ext>
            </a:extLst>
          </p:cNvPr>
          <p:cNvSpPr>
            <a:spLocks noGrp="1"/>
          </p:cNvSpPr>
          <p:nvPr>
            <p:ph type="title"/>
          </p:nvPr>
        </p:nvSpPr>
        <p:spPr>
          <a:xfrm>
            <a:off x="643467" y="640080"/>
            <a:ext cx="3096427" cy="5613236"/>
          </a:xfrm>
        </p:spPr>
        <p:txBody>
          <a:bodyPr vert="horz" lIns="91440" tIns="45720" rIns="91440" bIns="45720" rtlCol="0" anchor="ctr">
            <a:normAutofit/>
          </a:bodyPr>
          <a:lstStyle/>
          <a:p>
            <a:r>
              <a:rPr lang="en-US" sz="4400" dirty="0" err="1">
                <a:solidFill>
                  <a:srgbClr val="FFFFFF"/>
                </a:solidFill>
              </a:rPr>
              <a:t>M</a:t>
            </a:r>
            <a:r>
              <a:rPr lang="en-US" sz="4400" kern="1200" dirty="0" err="1">
                <a:solidFill>
                  <a:srgbClr val="FFFFFF"/>
                </a:solidFill>
                <a:latin typeface="+mj-lt"/>
                <a:ea typeface="+mj-ea"/>
                <a:cs typeface="+mj-cs"/>
              </a:rPr>
              <a:t>ould</a:t>
            </a:r>
            <a:r>
              <a:rPr lang="en-US" sz="4400" kern="1200" dirty="0">
                <a:solidFill>
                  <a:srgbClr val="FFFFFF"/>
                </a:solidFill>
                <a:latin typeface="+mj-lt"/>
                <a:ea typeface="+mj-ea"/>
                <a:cs typeface="+mj-cs"/>
              </a:rPr>
              <a:t> Oscillation</a:t>
            </a:r>
          </a:p>
        </p:txBody>
      </p:sp>
      <p:sp>
        <p:nvSpPr>
          <p:cNvPr id="4" name="Text Placeholder 3">
            <a:extLst>
              <a:ext uri="{FF2B5EF4-FFF2-40B4-BE49-F238E27FC236}">
                <a16:creationId xmlns:a16="http://schemas.microsoft.com/office/drawing/2014/main" id="{EC1B0512-42CA-47E1-96A1-2CF9274D5261}"/>
              </a:ext>
            </a:extLst>
          </p:cNvPr>
          <p:cNvSpPr>
            <a:spLocks noGrp="1"/>
          </p:cNvSpPr>
          <p:nvPr>
            <p:ph type="body" sz="half" idx="2"/>
          </p:nvPr>
        </p:nvSpPr>
        <p:spPr>
          <a:xfrm>
            <a:off x="4699818" y="640082"/>
            <a:ext cx="6848715" cy="2484884"/>
          </a:xfrm>
        </p:spPr>
        <p:txBody>
          <a:bodyPr vert="horz" lIns="91440" tIns="45720" rIns="91440" bIns="45720" rtlCol="0" anchor="ctr">
            <a:normAutofit/>
          </a:bodyPr>
          <a:lstStyle/>
          <a:p>
            <a:pPr indent="-228600">
              <a:buFont typeface="Arial" panose="020B0604020202020204" pitchFamily="34" charset="0"/>
              <a:buChar char="•"/>
            </a:pPr>
            <a:r>
              <a:rPr lang="en-GB" dirty="0"/>
              <a:t>The oscillating mould is used to attach newly solidified steel to the pre-existing solidified shell</a:t>
            </a:r>
          </a:p>
          <a:p>
            <a:pPr indent="-228600">
              <a:buFont typeface="Arial" panose="020B0604020202020204" pitchFamily="34" charset="0"/>
              <a:buChar char="•"/>
            </a:pPr>
            <a:r>
              <a:rPr lang="en-GB" dirty="0"/>
              <a:t>Oscillations are precise and identical and prevent the solidification of steel onto the copper mould itself</a:t>
            </a:r>
          </a:p>
          <a:p>
            <a:pPr indent="-228600">
              <a:buFont typeface="Arial" panose="020B0604020202020204" pitchFamily="34" charset="0"/>
              <a:buChar char="•"/>
            </a:pPr>
            <a:r>
              <a:rPr lang="en-GB" dirty="0"/>
              <a:t>Other reasons why an oscillating mould is used is to minimize the friction between the solidified steel and the copper mould and therefore leads to a decrease of overall wear in the mould</a:t>
            </a:r>
          </a:p>
          <a:p>
            <a:pPr indent="-228600">
              <a:buFont typeface="Arial" panose="020B0604020202020204" pitchFamily="34" charset="0"/>
              <a:buChar char="•"/>
            </a:pPr>
            <a:endParaRPr lang="en-US" sz="2000" dirty="0"/>
          </a:p>
        </p:txBody>
      </p:sp>
      <p:sp>
        <p:nvSpPr>
          <p:cNvPr id="3" name="Rectangle 2">
            <a:extLst>
              <a:ext uri="{FF2B5EF4-FFF2-40B4-BE49-F238E27FC236}">
                <a16:creationId xmlns:a16="http://schemas.microsoft.com/office/drawing/2014/main" id="{0D14DA82-3CE1-4C46-A219-1433BC9D8319}"/>
              </a:ext>
            </a:extLst>
          </p:cNvPr>
          <p:cNvSpPr>
            <a:spLocks noChangeArrowheads="1"/>
          </p:cNvSpPr>
          <p:nvPr/>
        </p:nvSpPr>
        <p:spPr bwMode="auto">
          <a:xfrm>
            <a:off x="7301948" y="3124966"/>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en-GB"/>
          </a:p>
        </p:txBody>
      </p:sp>
      <p:sp>
        <p:nvSpPr>
          <p:cNvPr id="6" name="Rectangle 2">
            <a:extLst>
              <a:ext uri="{FF2B5EF4-FFF2-40B4-BE49-F238E27FC236}">
                <a16:creationId xmlns:a16="http://schemas.microsoft.com/office/drawing/2014/main" id="{F4FD30B5-3DF8-4DF5-961B-66B4D745C0E0}"/>
              </a:ext>
            </a:extLst>
          </p:cNvPr>
          <p:cNvSpPr>
            <a:spLocks noChangeArrowheads="1"/>
          </p:cNvSpPr>
          <p:nvPr/>
        </p:nvSpPr>
        <p:spPr bwMode="auto">
          <a:xfrm>
            <a:off x="0" y="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en-GB"/>
          </a:p>
        </p:txBody>
      </p:sp>
      <p:sp>
        <p:nvSpPr>
          <p:cNvPr id="8" name="Rectangle 4">
            <a:extLst>
              <a:ext uri="{FF2B5EF4-FFF2-40B4-BE49-F238E27FC236}">
                <a16:creationId xmlns:a16="http://schemas.microsoft.com/office/drawing/2014/main" id="{91CDE401-BB03-447E-9848-1A2D6064778A}"/>
              </a:ext>
            </a:extLst>
          </p:cNvPr>
          <p:cNvSpPr>
            <a:spLocks noChangeArrowheads="1"/>
          </p:cNvSpPr>
          <p:nvPr/>
        </p:nvSpPr>
        <p:spPr bwMode="auto">
          <a:xfrm>
            <a:off x="7301948" y="342900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
        <p:nvSpPr>
          <p:cNvPr id="21" name="Rectangle 13">
            <a:extLst>
              <a:ext uri="{FF2B5EF4-FFF2-40B4-BE49-F238E27FC236}">
                <a16:creationId xmlns:a16="http://schemas.microsoft.com/office/drawing/2014/main" id="{6B61522B-4D2F-4217-AA7B-CE3609251A41}"/>
              </a:ext>
            </a:extLst>
          </p:cNvPr>
          <p:cNvSpPr>
            <a:spLocks noChangeArrowheads="1"/>
          </p:cNvSpPr>
          <p:nvPr/>
        </p:nvSpPr>
        <p:spPr bwMode="auto">
          <a:xfrm>
            <a:off x="0" y="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
        <p:nvSpPr>
          <p:cNvPr id="22" name="Rectangle 14">
            <a:extLst>
              <a:ext uri="{FF2B5EF4-FFF2-40B4-BE49-F238E27FC236}">
                <a16:creationId xmlns:a16="http://schemas.microsoft.com/office/drawing/2014/main" id="{06FC52E1-8A9E-44BE-986D-8E5DD2C79830}"/>
              </a:ext>
            </a:extLst>
          </p:cNvPr>
          <p:cNvSpPr>
            <a:spLocks noChangeArrowheads="1"/>
          </p:cNvSpPr>
          <p:nvPr/>
        </p:nvSpPr>
        <p:spPr bwMode="auto">
          <a:xfrm>
            <a:off x="0" y="3800475"/>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pic>
        <p:nvPicPr>
          <p:cNvPr id="9" name="Picture 8">
            <a:extLst>
              <a:ext uri="{FF2B5EF4-FFF2-40B4-BE49-F238E27FC236}">
                <a16:creationId xmlns:a16="http://schemas.microsoft.com/office/drawing/2014/main" id="{31BF4C84-9211-4634-A6DA-BD3C6FCB6FC5}"/>
              </a:ext>
            </a:extLst>
          </p:cNvPr>
          <p:cNvPicPr>
            <a:picLocks noChangeAspect="1"/>
          </p:cNvPicPr>
          <p:nvPr/>
        </p:nvPicPr>
        <p:blipFill>
          <a:blip r:embed="rId2"/>
          <a:stretch>
            <a:fillRect/>
          </a:stretch>
        </p:blipFill>
        <p:spPr>
          <a:xfrm>
            <a:off x="5917231" y="3124966"/>
            <a:ext cx="4413887" cy="3395766"/>
          </a:xfrm>
          <a:prstGeom prst="rect">
            <a:avLst/>
          </a:prstGeom>
        </p:spPr>
      </p:pic>
    </p:spTree>
    <p:extLst>
      <p:ext uri="{BB962C8B-B14F-4D97-AF65-F5344CB8AC3E}">
        <p14:creationId xmlns:p14="http://schemas.microsoft.com/office/powerpoint/2010/main" val="124709434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81AEB8A9-B768-4E30-BA55-D919E66873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01" y="-2"/>
            <a:ext cx="4069936" cy="685800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E7059BA-8B77-4D06-8033-86C413A5987E}"/>
              </a:ext>
            </a:extLst>
          </p:cNvPr>
          <p:cNvSpPr>
            <a:spLocks noGrp="1"/>
          </p:cNvSpPr>
          <p:nvPr>
            <p:ph type="title"/>
          </p:nvPr>
        </p:nvSpPr>
        <p:spPr>
          <a:xfrm>
            <a:off x="643467" y="640080"/>
            <a:ext cx="3096427" cy="5613236"/>
          </a:xfrm>
        </p:spPr>
        <p:txBody>
          <a:bodyPr vert="horz" lIns="91440" tIns="45720" rIns="91440" bIns="45720" rtlCol="0" anchor="ctr">
            <a:normAutofit/>
          </a:bodyPr>
          <a:lstStyle/>
          <a:p>
            <a:r>
              <a:rPr lang="en-US" sz="4400" dirty="0">
                <a:solidFill>
                  <a:srgbClr val="FFFFFF"/>
                </a:solidFill>
              </a:rPr>
              <a:t>Support Rolls</a:t>
            </a:r>
            <a:endParaRPr lang="en-US" sz="4400" kern="1200" dirty="0">
              <a:solidFill>
                <a:srgbClr val="FFFFFF"/>
              </a:solidFill>
              <a:latin typeface="+mj-lt"/>
              <a:ea typeface="+mj-ea"/>
              <a:cs typeface="+mj-cs"/>
            </a:endParaRPr>
          </a:p>
        </p:txBody>
      </p:sp>
      <p:sp>
        <p:nvSpPr>
          <p:cNvPr id="4" name="Text Placeholder 3">
            <a:extLst>
              <a:ext uri="{FF2B5EF4-FFF2-40B4-BE49-F238E27FC236}">
                <a16:creationId xmlns:a16="http://schemas.microsoft.com/office/drawing/2014/main" id="{EC1B0512-42CA-47E1-96A1-2CF9274D5261}"/>
              </a:ext>
            </a:extLst>
          </p:cNvPr>
          <p:cNvSpPr>
            <a:spLocks noGrp="1"/>
          </p:cNvSpPr>
          <p:nvPr>
            <p:ph type="body" sz="half" idx="2"/>
          </p:nvPr>
        </p:nvSpPr>
        <p:spPr>
          <a:xfrm>
            <a:off x="4699818" y="640082"/>
            <a:ext cx="6848715" cy="2484884"/>
          </a:xfrm>
        </p:spPr>
        <p:txBody>
          <a:bodyPr vert="horz" lIns="91440" tIns="45720" rIns="91440" bIns="45720" rtlCol="0" anchor="ctr">
            <a:normAutofit/>
          </a:bodyPr>
          <a:lstStyle/>
          <a:p>
            <a:pPr indent="-228600">
              <a:buFont typeface="Arial" panose="020B0604020202020204" pitchFamily="34" charset="0"/>
              <a:buChar char="•"/>
            </a:pPr>
            <a:r>
              <a:rPr lang="en-GB" dirty="0"/>
              <a:t>While the solidified shell is initially thin it is unable to support the weight of the strand and if not supported the liquid core may break through the shell and bleed into the caster</a:t>
            </a:r>
          </a:p>
          <a:p>
            <a:pPr indent="-228600">
              <a:buFont typeface="Arial" panose="020B0604020202020204" pitchFamily="34" charset="0"/>
              <a:buChar char="•"/>
            </a:pPr>
            <a:r>
              <a:rPr lang="en-GB" dirty="0"/>
              <a:t>Support rolls are therefore used to initially guide the strand through the caster and prevent breakouts or bleeds of the liquid core through the thin solidified shell</a:t>
            </a:r>
          </a:p>
        </p:txBody>
      </p:sp>
      <p:sp>
        <p:nvSpPr>
          <p:cNvPr id="3" name="Rectangle 2">
            <a:extLst>
              <a:ext uri="{FF2B5EF4-FFF2-40B4-BE49-F238E27FC236}">
                <a16:creationId xmlns:a16="http://schemas.microsoft.com/office/drawing/2014/main" id="{0D14DA82-3CE1-4C46-A219-1433BC9D8319}"/>
              </a:ext>
            </a:extLst>
          </p:cNvPr>
          <p:cNvSpPr>
            <a:spLocks noChangeArrowheads="1"/>
          </p:cNvSpPr>
          <p:nvPr/>
        </p:nvSpPr>
        <p:spPr bwMode="auto">
          <a:xfrm>
            <a:off x="7301948" y="3124966"/>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en-GB"/>
          </a:p>
        </p:txBody>
      </p:sp>
      <p:sp>
        <p:nvSpPr>
          <p:cNvPr id="6" name="Rectangle 2">
            <a:extLst>
              <a:ext uri="{FF2B5EF4-FFF2-40B4-BE49-F238E27FC236}">
                <a16:creationId xmlns:a16="http://schemas.microsoft.com/office/drawing/2014/main" id="{F4FD30B5-3DF8-4DF5-961B-66B4D745C0E0}"/>
              </a:ext>
            </a:extLst>
          </p:cNvPr>
          <p:cNvSpPr>
            <a:spLocks noChangeArrowheads="1"/>
          </p:cNvSpPr>
          <p:nvPr/>
        </p:nvSpPr>
        <p:spPr bwMode="auto">
          <a:xfrm>
            <a:off x="0" y="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en-GB"/>
          </a:p>
        </p:txBody>
      </p:sp>
      <p:sp>
        <p:nvSpPr>
          <p:cNvPr id="8" name="Rectangle 4">
            <a:extLst>
              <a:ext uri="{FF2B5EF4-FFF2-40B4-BE49-F238E27FC236}">
                <a16:creationId xmlns:a16="http://schemas.microsoft.com/office/drawing/2014/main" id="{91CDE401-BB03-447E-9848-1A2D6064778A}"/>
              </a:ext>
            </a:extLst>
          </p:cNvPr>
          <p:cNvSpPr>
            <a:spLocks noChangeArrowheads="1"/>
          </p:cNvSpPr>
          <p:nvPr/>
        </p:nvSpPr>
        <p:spPr bwMode="auto">
          <a:xfrm>
            <a:off x="7301948" y="342900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
        <p:nvSpPr>
          <p:cNvPr id="21" name="Rectangle 13">
            <a:extLst>
              <a:ext uri="{FF2B5EF4-FFF2-40B4-BE49-F238E27FC236}">
                <a16:creationId xmlns:a16="http://schemas.microsoft.com/office/drawing/2014/main" id="{6B61522B-4D2F-4217-AA7B-CE3609251A41}"/>
              </a:ext>
            </a:extLst>
          </p:cNvPr>
          <p:cNvSpPr>
            <a:spLocks noChangeArrowheads="1"/>
          </p:cNvSpPr>
          <p:nvPr/>
        </p:nvSpPr>
        <p:spPr bwMode="auto">
          <a:xfrm>
            <a:off x="0" y="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
        <p:nvSpPr>
          <p:cNvPr id="22" name="Rectangle 14">
            <a:extLst>
              <a:ext uri="{FF2B5EF4-FFF2-40B4-BE49-F238E27FC236}">
                <a16:creationId xmlns:a16="http://schemas.microsoft.com/office/drawing/2014/main" id="{06FC52E1-8A9E-44BE-986D-8E5DD2C79830}"/>
              </a:ext>
            </a:extLst>
          </p:cNvPr>
          <p:cNvSpPr>
            <a:spLocks noChangeArrowheads="1"/>
          </p:cNvSpPr>
          <p:nvPr/>
        </p:nvSpPr>
        <p:spPr bwMode="auto">
          <a:xfrm>
            <a:off x="0" y="3800475"/>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pic>
        <p:nvPicPr>
          <p:cNvPr id="10" name="Picture 9">
            <a:extLst>
              <a:ext uri="{FF2B5EF4-FFF2-40B4-BE49-F238E27FC236}">
                <a16:creationId xmlns:a16="http://schemas.microsoft.com/office/drawing/2014/main" id="{94846205-589F-42C0-BA08-6AE30D556C1C}"/>
              </a:ext>
            </a:extLst>
          </p:cNvPr>
          <p:cNvPicPr>
            <a:picLocks noChangeAspect="1"/>
          </p:cNvPicPr>
          <p:nvPr/>
        </p:nvPicPr>
        <p:blipFill>
          <a:blip r:embed="rId2"/>
          <a:stretch>
            <a:fillRect/>
          </a:stretch>
        </p:blipFill>
        <p:spPr>
          <a:xfrm>
            <a:off x="5758517" y="3446698"/>
            <a:ext cx="4731315" cy="2200277"/>
          </a:xfrm>
          <a:prstGeom prst="rect">
            <a:avLst/>
          </a:prstGeom>
        </p:spPr>
      </p:pic>
    </p:spTree>
    <p:extLst>
      <p:ext uri="{BB962C8B-B14F-4D97-AF65-F5344CB8AC3E}">
        <p14:creationId xmlns:p14="http://schemas.microsoft.com/office/powerpoint/2010/main" val="344619828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81AEB8A9-B768-4E30-BA55-D919E66873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01" y="-2"/>
            <a:ext cx="4069936" cy="685800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E7059BA-8B77-4D06-8033-86C413A5987E}"/>
              </a:ext>
            </a:extLst>
          </p:cNvPr>
          <p:cNvSpPr>
            <a:spLocks noGrp="1"/>
          </p:cNvSpPr>
          <p:nvPr>
            <p:ph type="title"/>
          </p:nvPr>
        </p:nvSpPr>
        <p:spPr>
          <a:xfrm>
            <a:off x="643467" y="640080"/>
            <a:ext cx="3096427" cy="5613236"/>
          </a:xfrm>
        </p:spPr>
        <p:txBody>
          <a:bodyPr vert="horz" lIns="91440" tIns="45720" rIns="91440" bIns="45720" rtlCol="0" anchor="ctr">
            <a:normAutofit/>
          </a:bodyPr>
          <a:lstStyle/>
          <a:p>
            <a:r>
              <a:rPr lang="en-US" sz="4400" dirty="0">
                <a:solidFill>
                  <a:srgbClr val="FFFFFF"/>
                </a:solidFill>
              </a:rPr>
              <a:t>Water Sprays</a:t>
            </a:r>
            <a:endParaRPr lang="en-US" sz="4400" kern="1200" dirty="0">
              <a:solidFill>
                <a:srgbClr val="FFFFFF"/>
              </a:solidFill>
              <a:latin typeface="+mj-lt"/>
              <a:ea typeface="+mj-ea"/>
              <a:cs typeface="+mj-cs"/>
            </a:endParaRPr>
          </a:p>
        </p:txBody>
      </p:sp>
      <p:sp>
        <p:nvSpPr>
          <p:cNvPr id="4" name="Text Placeholder 3">
            <a:extLst>
              <a:ext uri="{FF2B5EF4-FFF2-40B4-BE49-F238E27FC236}">
                <a16:creationId xmlns:a16="http://schemas.microsoft.com/office/drawing/2014/main" id="{EC1B0512-42CA-47E1-96A1-2CF9274D5261}"/>
              </a:ext>
            </a:extLst>
          </p:cNvPr>
          <p:cNvSpPr>
            <a:spLocks noGrp="1"/>
          </p:cNvSpPr>
          <p:nvPr>
            <p:ph type="body" sz="half" idx="2"/>
          </p:nvPr>
        </p:nvSpPr>
        <p:spPr>
          <a:xfrm>
            <a:off x="4699818" y="640082"/>
            <a:ext cx="6848715" cy="2484884"/>
          </a:xfrm>
        </p:spPr>
        <p:txBody>
          <a:bodyPr vert="horz" lIns="91440" tIns="45720" rIns="91440" bIns="45720" rtlCol="0" anchor="ctr">
            <a:normAutofit/>
          </a:bodyPr>
          <a:lstStyle/>
          <a:p>
            <a:pPr indent="-228600">
              <a:buFont typeface="Arial" panose="020B0604020202020204" pitchFamily="34" charset="0"/>
              <a:buChar char="•"/>
            </a:pPr>
            <a:r>
              <a:rPr lang="en-GB" dirty="0"/>
              <a:t>The spray chamber consists of a series of water sprays that allow secondary cooling to be performed on the steel strand</a:t>
            </a:r>
          </a:p>
          <a:p>
            <a:pPr indent="-228600">
              <a:buFont typeface="Arial" panose="020B0604020202020204" pitchFamily="34" charset="0"/>
              <a:buChar char="•"/>
            </a:pPr>
            <a:r>
              <a:rPr lang="en-GB" dirty="0"/>
              <a:t>Secondary cooling aids with the solidification rate, with the strand decreasing in temperature as it travels through the caster</a:t>
            </a:r>
          </a:p>
          <a:p>
            <a:pPr indent="-228600">
              <a:buFont typeface="Arial" panose="020B0604020202020204" pitchFamily="34" charset="0"/>
              <a:buChar char="•"/>
            </a:pPr>
            <a:endParaRPr lang="en-GB" dirty="0"/>
          </a:p>
        </p:txBody>
      </p:sp>
      <p:sp>
        <p:nvSpPr>
          <p:cNvPr id="3" name="Rectangle 2">
            <a:extLst>
              <a:ext uri="{FF2B5EF4-FFF2-40B4-BE49-F238E27FC236}">
                <a16:creationId xmlns:a16="http://schemas.microsoft.com/office/drawing/2014/main" id="{0D14DA82-3CE1-4C46-A219-1433BC9D8319}"/>
              </a:ext>
            </a:extLst>
          </p:cNvPr>
          <p:cNvSpPr>
            <a:spLocks noChangeArrowheads="1"/>
          </p:cNvSpPr>
          <p:nvPr/>
        </p:nvSpPr>
        <p:spPr bwMode="auto">
          <a:xfrm>
            <a:off x="7301948" y="3124966"/>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en-GB"/>
          </a:p>
        </p:txBody>
      </p:sp>
      <p:sp>
        <p:nvSpPr>
          <p:cNvPr id="6" name="Rectangle 2">
            <a:extLst>
              <a:ext uri="{FF2B5EF4-FFF2-40B4-BE49-F238E27FC236}">
                <a16:creationId xmlns:a16="http://schemas.microsoft.com/office/drawing/2014/main" id="{F4FD30B5-3DF8-4DF5-961B-66B4D745C0E0}"/>
              </a:ext>
            </a:extLst>
          </p:cNvPr>
          <p:cNvSpPr>
            <a:spLocks noChangeArrowheads="1"/>
          </p:cNvSpPr>
          <p:nvPr/>
        </p:nvSpPr>
        <p:spPr bwMode="auto">
          <a:xfrm>
            <a:off x="0" y="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en-GB"/>
          </a:p>
        </p:txBody>
      </p:sp>
      <p:sp>
        <p:nvSpPr>
          <p:cNvPr id="8" name="Rectangle 4">
            <a:extLst>
              <a:ext uri="{FF2B5EF4-FFF2-40B4-BE49-F238E27FC236}">
                <a16:creationId xmlns:a16="http://schemas.microsoft.com/office/drawing/2014/main" id="{91CDE401-BB03-447E-9848-1A2D6064778A}"/>
              </a:ext>
            </a:extLst>
          </p:cNvPr>
          <p:cNvSpPr>
            <a:spLocks noChangeArrowheads="1"/>
          </p:cNvSpPr>
          <p:nvPr/>
        </p:nvSpPr>
        <p:spPr bwMode="auto">
          <a:xfrm>
            <a:off x="7301948" y="342900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
        <p:nvSpPr>
          <p:cNvPr id="21" name="Rectangle 13">
            <a:extLst>
              <a:ext uri="{FF2B5EF4-FFF2-40B4-BE49-F238E27FC236}">
                <a16:creationId xmlns:a16="http://schemas.microsoft.com/office/drawing/2014/main" id="{6B61522B-4D2F-4217-AA7B-CE3609251A41}"/>
              </a:ext>
            </a:extLst>
          </p:cNvPr>
          <p:cNvSpPr>
            <a:spLocks noChangeArrowheads="1"/>
          </p:cNvSpPr>
          <p:nvPr/>
        </p:nvSpPr>
        <p:spPr bwMode="auto">
          <a:xfrm>
            <a:off x="0" y="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
        <p:nvSpPr>
          <p:cNvPr id="22" name="Rectangle 14">
            <a:extLst>
              <a:ext uri="{FF2B5EF4-FFF2-40B4-BE49-F238E27FC236}">
                <a16:creationId xmlns:a16="http://schemas.microsoft.com/office/drawing/2014/main" id="{06FC52E1-8A9E-44BE-986D-8E5DD2C79830}"/>
              </a:ext>
            </a:extLst>
          </p:cNvPr>
          <p:cNvSpPr>
            <a:spLocks noChangeArrowheads="1"/>
          </p:cNvSpPr>
          <p:nvPr/>
        </p:nvSpPr>
        <p:spPr bwMode="auto">
          <a:xfrm>
            <a:off x="0" y="3800475"/>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pic>
        <p:nvPicPr>
          <p:cNvPr id="5" name="Picture 4">
            <a:extLst>
              <a:ext uri="{FF2B5EF4-FFF2-40B4-BE49-F238E27FC236}">
                <a16:creationId xmlns:a16="http://schemas.microsoft.com/office/drawing/2014/main" id="{854639D1-75E7-4C97-A8D1-32ED36C7A414}"/>
              </a:ext>
            </a:extLst>
          </p:cNvPr>
          <p:cNvPicPr>
            <a:picLocks noChangeAspect="1"/>
          </p:cNvPicPr>
          <p:nvPr/>
        </p:nvPicPr>
        <p:blipFill>
          <a:blip r:embed="rId2"/>
          <a:stretch>
            <a:fillRect/>
          </a:stretch>
        </p:blipFill>
        <p:spPr>
          <a:xfrm>
            <a:off x="5339872" y="3124966"/>
            <a:ext cx="5568605" cy="2828498"/>
          </a:xfrm>
          <a:prstGeom prst="rect">
            <a:avLst/>
          </a:prstGeom>
        </p:spPr>
      </p:pic>
    </p:spTree>
    <p:extLst>
      <p:ext uri="{BB962C8B-B14F-4D97-AF65-F5344CB8AC3E}">
        <p14:creationId xmlns:p14="http://schemas.microsoft.com/office/powerpoint/2010/main" val="264497543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81AEB8A9-B768-4E30-BA55-D919E66873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01" y="-2"/>
            <a:ext cx="4069936" cy="685800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E7059BA-8B77-4D06-8033-86C413A5987E}"/>
              </a:ext>
            </a:extLst>
          </p:cNvPr>
          <p:cNvSpPr>
            <a:spLocks noGrp="1"/>
          </p:cNvSpPr>
          <p:nvPr>
            <p:ph type="title"/>
          </p:nvPr>
        </p:nvSpPr>
        <p:spPr>
          <a:xfrm>
            <a:off x="643467" y="640080"/>
            <a:ext cx="3096427" cy="5613236"/>
          </a:xfrm>
        </p:spPr>
        <p:txBody>
          <a:bodyPr vert="horz" lIns="91440" tIns="45720" rIns="91440" bIns="45720" rtlCol="0" anchor="ctr">
            <a:normAutofit/>
          </a:bodyPr>
          <a:lstStyle/>
          <a:p>
            <a:r>
              <a:rPr lang="en-US" sz="4400" dirty="0">
                <a:solidFill>
                  <a:srgbClr val="FFFFFF"/>
                </a:solidFill>
              </a:rPr>
              <a:t>Straightener Rolls</a:t>
            </a:r>
            <a:endParaRPr lang="en-US" sz="4400" kern="1200" dirty="0">
              <a:solidFill>
                <a:srgbClr val="FFFFFF"/>
              </a:solidFill>
              <a:latin typeface="+mj-lt"/>
              <a:ea typeface="+mj-ea"/>
              <a:cs typeface="+mj-cs"/>
            </a:endParaRPr>
          </a:p>
        </p:txBody>
      </p:sp>
      <p:sp>
        <p:nvSpPr>
          <p:cNvPr id="4" name="Text Placeholder 3">
            <a:extLst>
              <a:ext uri="{FF2B5EF4-FFF2-40B4-BE49-F238E27FC236}">
                <a16:creationId xmlns:a16="http://schemas.microsoft.com/office/drawing/2014/main" id="{EC1B0512-42CA-47E1-96A1-2CF9274D5261}"/>
              </a:ext>
            </a:extLst>
          </p:cNvPr>
          <p:cNvSpPr>
            <a:spLocks noGrp="1"/>
          </p:cNvSpPr>
          <p:nvPr>
            <p:ph type="body" sz="half" idx="2"/>
          </p:nvPr>
        </p:nvSpPr>
        <p:spPr>
          <a:xfrm>
            <a:off x="4699818" y="640082"/>
            <a:ext cx="6848715" cy="2484884"/>
          </a:xfrm>
        </p:spPr>
        <p:txBody>
          <a:bodyPr vert="horz" lIns="91440" tIns="45720" rIns="91440" bIns="45720" rtlCol="0" anchor="ctr">
            <a:normAutofit/>
          </a:bodyPr>
          <a:lstStyle/>
          <a:p>
            <a:pPr indent="-228600">
              <a:buFont typeface="Arial" panose="020B0604020202020204" pitchFamily="34" charset="0"/>
              <a:buChar char="•"/>
            </a:pPr>
            <a:r>
              <a:rPr lang="en-GB" dirty="0"/>
              <a:t>Once the strand has completely solidified it exits the spray chamber and passes through a series of the straightener rolls. The curved strand is then straightened to allow the strand to be cut into slab semis that can be easily handled and later processed</a:t>
            </a:r>
          </a:p>
          <a:p>
            <a:pPr indent="-228600">
              <a:buFont typeface="Arial" panose="020B0604020202020204" pitchFamily="34" charset="0"/>
              <a:buChar char="•"/>
            </a:pPr>
            <a:endParaRPr lang="en-GB" dirty="0"/>
          </a:p>
        </p:txBody>
      </p:sp>
      <p:sp>
        <p:nvSpPr>
          <p:cNvPr id="3" name="Rectangle 2">
            <a:extLst>
              <a:ext uri="{FF2B5EF4-FFF2-40B4-BE49-F238E27FC236}">
                <a16:creationId xmlns:a16="http://schemas.microsoft.com/office/drawing/2014/main" id="{0D14DA82-3CE1-4C46-A219-1433BC9D8319}"/>
              </a:ext>
            </a:extLst>
          </p:cNvPr>
          <p:cNvSpPr>
            <a:spLocks noChangeArrowheads="1"/>
          </p:cNvSpPr>
          <p:nvPr/>
        </p:nvSpPr>
        <p:spPr bwMode="auto">
          <a:xfrm>
            <a:off x="7301948" y="3124966"/>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en-GB"/>
          </a:p>
        </p:txBody>
      </p:sp>
      <p:sp>
        <p:nvSpPr>
          <p:cNvPr id="6" name="Rectangle 2">
            <a:extLst>
              <a:ext uri="{FF2B5EF4-FFF2-40B4-BE49-F238E27FC236}">
                <a16:creationId xmlns:a16="http://schemas.microsoft.com/office/drawing/2014/main" id="{F4FD30B5-3DF8-4DF5-961B-66B4D745C0E0}"/>
              </a:ext>
            </a:extLst>
          </p:cNvPr>
          <p:cNvSpPr>
            <a:spLocks noChangeArrowheads="1"/>
          </p:cNvSpPr>
          <p:nvPr/>
        </p:nvSpPr>
        <p:spPr bwMode="auto">
          <a:xfrm>
            <a:off x="0" y="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en-GB"/>
          </a:p>
        </p:txBody>
      </p:sp>
      <p:sp>
        <p:nvSpPr>
          <p:cNvPr id="8" name="Rectangle 4">
            <a:extLst>
              <a:ext uri="{FF2B5EF4-FFF2-40B4-BE49-F238E27FC236}">
                <a16:creationId xmlns:a16="http://schemas.microsoft.com/office/drawing/2014/main" id="{91CDE401-BB03-447E-9848-1A2D6064778A}"/>
              </a:ext>
            </a:extLst>
          </p:cNvPr>
          <p:cNvSpPr>
            <a:spLocks noChangeArrowheads="1"/>
          </p:cNvSpPr>
          <p:nvPr/>
        </p:nvSpPr>
        <p:spPr bwMode="auto">
          <a:xfrm>
            <a:off x="7301948" y="342900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
        <p:nvSpPr>
          <p:cNvPr id="21" name="Rectangle 13">
            <a:extLst>
              <a:ext uri="{FF2B5EF4-FFF2-40B4-BE49-F238E27FC236}">
                <a16:creationId xmlns:a16="http://schemas.microsoft.com/office/drawing/2014/main" id="{6B61522B-4D2F-4217-AA7B-CE3609251A41}"/>
              </a:ext>
            </a:extLst>
          </p:cNvPr>
          <p:cNvSpPr>
            <a:spLocks noChangeArrowheads="1"/>
          </p:cNvSpPr>
          <p:nvPr/>
        </p:nvSpPr>
        <p:spPr bwMode="auto">
          <a:xfrm>
            <a:off x="0" y="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
        <p:nvSpPr>
          <p:cNvPr id="22" name="Rectangle 14">
            <a:extLst>
              <a:ext uri="{FF2B5EF4-FFF2-40B4-BE49-F238E27FC236}">
                <a16:creationId xmlns:a16="http://schemas.microsoft.com/office/drawing/2014/main" id="{06FC52E1-8A9E-44BE-986D-8E5DD2C79830}"/>
              </a:ext>
            </a:extLst>
          </p:cNvPr>
          <p:cNvSpPr>
            <a:spLocks noChangeArrowheads="1"/>
          </p:cNvSpPr>
          <p:nvPr/>
        </p:nvSpPr>
        <p:spPr bwMode="auto">
          <a:xfrm>
            <a:off x="0" y="3800475"/>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pic>
        <p:nvPicPr>
          <p:cNvPr id="7" name="Picture 6">
            <a:extLst>
              <a:ext uri="{FF2B5EF4-FFF2-40B4-BE49-F238E27FC236}">
                <a16:creationId xmlns:a16="http://schemas.microsoft.com/office/drawing/2014/main" id="{A4DCEEC6-5048-4D08-9CB6-EE86C0FB614A}"/>
              </a:ext>
            </a:extLst>
          </p:cNvPr>
          <p:cNvPicPr>
            <a:picLocks noChangeAspect="1"/>
          </p:cNvPicPr>
          <p:nvPr/>
        </p:nvPicPr>
        <p:blipFill>
          <a:blip r:embed="rId2"/>
          <a:stretch>
            <a:fillRect/>
          </a:stretch>
        </p:blipFill>
        <p:spPr>
          <a:xfrm>
            <a:off x="5791378" y="3124966"/>
            <a:ext cx="4665593" cy="2907782"/>
          </a:xfrm>
          <a:prstGeom prst="rect">
            <a:avLst/>
          </a:prstGeom>
        </p:spPr>
      </p:pic>
    </p:spTree>
    <p:extLst>
      <p:ext uri="{BB962C8B-B14F-4D97-AF65-F5344CB8AC3E}">
        <p14:creationId xmlns:p14="http://schemas.microsoft.com/office/powerpoint/2010/main" val="513310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81AEB8A9-B768-4E30-BA55-D919E66873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01" y="-2"/>
            <a:ext cx="4069936" cy="685800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E7059BA-8B77-4D06-8033-86C413A5987E}"/>
              </a:ext>
            </a:extLst>
          </p:cNvPr>
          <p:cNvSpPr>
            <a:spLocks noGrp="1"/>
          </p:cNvSpPr>
          <p:nvPr>
            <p:ph type="title"/>
          </p:nvPr>
        </p:nvSpPr>
        <p:spPr>
          <a:xfrm>
            <a:off x="643467" y="640080"/>
            <a:ext cx="3096427" cy="5613236"/>
          </a:xfrm>
        </p:spPr>
        <p:txBody>
          <a:bodyPr vert="horz" lIns="91440" tIns="45720" rIns="91440" bIns="45720" rtlCol="0" anchor="ctr">
            <a:normAutofit/>
          </a:bodyPr>
          <a:lstStyle/>
          <a:p>
            <a:r>
              <a:rPr lang="en-US" sz="4400" dirty="0">
                <a:solidFill>
                  <a:srgbClr val="FFFFFF"/>
                </a:solidFill>
              </a:rPr>
              <a:t>Torch Cutting and Runout Table</a:t>
            </a:r>
            <a:endParaRPr lang="en-US" sz="4400" kern="1200" dirty="0">
              <a:solidFill>
                <a:srgbClr val="FFFFFF"/>
              </a:solidFill>
              <a:latin typeface="+mj-lt"/>
              <a:ea typeface="+mj-ea"/>
              <a:cs typeface="+mj-cs"/>
            </a:endParaRPr>
          </a:p>
        </p:txBody>
      </p:sp>
      <p:sp>
        <p:nvSpPr>
          <p:cNvPr id="4" name="Text Placeholder 3">
            <a:extLst>
              <a:ext uri="{FF2B5EF4-FFF2-40B4-BE49-F238E27FC236}">
                <a16:creationId xmlns:a16="http://schemas.microsoft.com/office/drawing/2014/main" id="{EC1B0512-42CA-47E1-96A1-2CF9274D5261}"/>
              </a:ext>
            </a:extLst>
          </p:cNvPr>
          <p:cNvSpPr>
            <a:spLocks noGrp="1"/>
          </p:cNvSpPr>
          <p:nvPr>
            <p:ph type="body" sz="half" idx="2"/>
          </p:nvPr>
        </p:nvSpPr>
        <p:spPr>
          <a:xfrm>
            <a:off x="4699818" y="640082"/>
            <a:ext cx="6848715" cy="2484884"/>
          </a:xfrm>
        </p:spPr>
        <p:txBody>
          <a:bodyPr vert="horz" lIns="91440" tIns="45720" rIns="91440" bIns="45720" rtlCol="0" anchor="ctr">
            <a:normAutofit/>
          </a:bodyPr>
          <a:lstStyle/>
          <a:p>
            <a:pPr indent="-228600">
              <a:buFont typeface="Arial" panose="020B0604020202020204" pitchFamily="34" charset="0"/>
              <a:buChar char="•"/>
            </a:pPr>
            <a:r>
              <a:rPr lang="en-GB" dirty="0"/>
              <a:t>Once the strand has exited the caster a gas torch travels with the moving strand and cuts the strand by length into slab semis</a:t>
            </a:r>
          </a:p>
          <a:p>
            <a:pPr indent="-228600">
              <a:buFont typeface="Arial" panose="020B0604020202020204" pitchFamily="34" charset="0"/>
              <a:buChar char="•"/>
            </a:pPr>
            <a:r>
              <a:rPr lang="en-GB" dirty="0"/>
              <a:t>The slab then passes through a </a:t>
            </a:r>
            <a:r>
              <a:rPr lang="en-GB" dirty="0" err="1"/>
              <a:t>deburer</a:t>
            </a:r>
            <a:r>
              <a:rPr lang="en-GB" dirty="0"/>
              <a:t> unit that removes the rough edges from the front and back faces of the steel slab</a:t>
            </a:r>
          </a:p>
          <a:p>
            <a:pPr indent="-228600">
              <a:buFont typeface="Arial" panose="020B0604020202020204" pitchFamily="34" charset="0"/>
              <a:buChar char="•"/>
            </a:pPr>
            <a:r>
              <a:rPr lang="en-GB" dirty="0"/>
              <a:t>The slabs are then lifted off the runout table by crane to be later moved to the slab yard</a:t>
            </a:r>
          </a:p>
          <a:p>
            <a:pPr indent="-228600">
              <a:buFont typeface="Arial" panose="020B0604020202020204" pitchFamily="34" charset="0"/>
              <a:buChar char="•"/>
            </a:pPr>
            <a:endParaRPr lang="en-GB" dirty="0"/>
          </a:p>
        </p:txBody>
      </p:sp>
      <p:sp>
        <p:nvSpPr>
          <p:cNvPr id="3" name="Rectangle 2">
            <a:extLst>
              <a:ext uri="{FF2B5EF4-FFF2-40B4-BE49-F238E27FC236}">
                <a16:creationId xmlns:a16="http://schemas.microsoft.com/office/drawing/2014/main" id="{0D14DA82-3CE1-4C46-A219-1433BC9D8319}"/>
              </a:ext>
            </a:extLst>
          </p:cNvPr>
          <p:cNvSpPr>
            <a:spLocks noChangeArrowheads="1"/>
          </p:cNvSpPr>
          <p:nvPr/>
        </p:nvSpPr>
        <p:spPr bwMode="auto">
          <a:xfrm>
            <a:off x="7301948" y="3124966"/>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en-GB"/>
          </a:p>
        </p:txBody>
      </p:sp>
      <p:sp>
        <p:nvSpPr>
          <p:cNvPr id="6" name="Rectangle 2">
            <a:extLst>
              <a:ext uri="{FF2B5EF4-FFF2-40B4-BE49-F238E27FC236}">
                <a16:creationId xmlns:a16="http://schemas.microsoft.com/office/drawing/2014/main" id="{F4FD30B5-3DF8-4DF5-961B-66B4D745C0E0}"/>
              </a:ext>
            </a:extLst>
          </p:cNvPr>
          <p:cNvSpPr>
            <a:spLocks noChangeArrowheads="1"/>
          </p:cNvSpPr>
          <p:nvPr/>
        </p:nvSpPr>
        <p:spPr bwMode="auto">
          <a:xfrm>
            <a:off x="0" y="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en-GB"/>
          </a:p>
        </p:txBody>
      </p:sp>
      <p:sp>
        <p:nvSpPr>
          <p:cNvPr id="8" name="Rectangle 4">
            <a:extLst>
              <a:ext uri="{FF2B5EF4-FFF2-40B4-BE49-F238E27FC236}">
                <a16:creationId xmlns:a16="http://schemas.microsoft.com/office/drawing/2014/main" id="{91CDE401-BB03-447E-9848-1A2D6064778A}"/>
              </a:ext>
            </a:extLst>
          </p:cNvPr>
          <p:cNvSpPr>
            <a:spLocks noChangeArrowheads="1"/>
          </p:cNvSpPr>
          <p:nvPr/>
        </p:nvSpPr>
        <p:spPr bwMode="auto">
          <a:xfrm>
            <a:off x="7301948" y="342900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
        <p:nvSpPr>
          <p:cNvPr id="21" name="Rectangle 13">
            <a:extLst>
              <a:ext uri="{FF2B5EF4-FFF2-40B4-BE49-F238E27FC236}">
                <a16:creationId xmlns:a16="http://schemas.microsoft.com/office/drawing/2014/main" id="{6B61522B-4D2F-4217-AA7B-CE3609251A41}"/>
              </a:ext>
            </a:extLst>
          </p:cNvPr>
          <p:cNvSpPr>
            <a:spLocks noChangeArrowheads="1"/>
          </p:cNvSpPr>
          <p:nvPr/>
        </p:nvSpPr>
        <p:spPr bwMode="auto">
          <a:xfrm>
            <a:off x="0" y="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
        <p:nvSpPr>
          <p:cNvPr id="22" name="Rectangle 14">
            <a:extLst>
              <a:ext uri="{FF2B5EF4-FFF2-40B4-BE49-F238E27FC236}">
                <a16:creationId xmlns:a16="http://schemas.microsoft.com/office/drawing/2014/main" id="{06FC52E1-8A9E-44BE-986D-8E5DD2C79830}"/>
              </a:ext>
            </a:extLst>
          </p:cNvPr>
          <p:cNvSpPr>
            <a:spLocks noChangeArrowheads="1"/>
          </p:cNvSpPr>
          <p:nvPr/>
        </p:nvSpPr>
        <p:spPr bwMode="auto">
          <a:xfrm>
            <a:off x="0" y="3800475"/>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pic>
        <p:nvPicPr>
          <p:cNvPr id="10" name="Picture 9">
            <a:extLst>
              <a:ext uri="{FF2B5EF4-FFF2-40B4-BE49-F238E27FC236}">
                <a16:creationId xmlns:a16="http://schemas.microsoft.com/office/drawing/2014/main" id="{A7996DD8-46F5-438D-B7B1-9A9C427F1089}"/>
              </a:ext>
            </a:extLst>
          </p:cNvPr>
          <p:cNvPicPr>
            <a:picLocks noChangeAspect="1"/>
          </p:cNvPicPr>
          <p:nvPr/>
        </p:nvPicPr>
        <p:blipFill>
          <a:blip r:embed="rId2"/>
          <a:stretch>
            <a:fillRect/>
          </a:stretch>
        </p:blipFill>
        <p:spPr>
          <a:xfrm>
            <a:off x="6186355" y="3124966"/>
            <a:ext cx="3875640" cy="2743431"/>
          </a:xfrm>
          <a:prstGeom prst="rect">
            <a:avLst/>
          </a:prstGeom>
        </p:spPr>
      </p:pic>
    </p:spTree>
    <p:extLst>
      <p:ext uri="{BB962C8B-B14F-4D97-AF65-F5344CB8AC3E}">
        <p14:creationId xmlns:p14="http://schemas.microsoft.com/office/powerpoint/2010/main" val="104792787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452DD457BED03543B6DEB21B63BF1060" ma:contentTypeVersion="2" ma:contentTypeDescription="Create a new document." ma:contentTypeScope="" ma:versionID="d6e5925fff4f4fde93a00ef5dd32cef4">
  <xsd:schema xmlns:xsd="http://www.w3.org/2001/XMLSchema" xmlns:xs="http://www.w3.org/2001/XMLSchema" xmlns:p="http://schemas.microsoft.com/office/2006/metadata/properties" xmlns:ns3="9c6402bb-9e57-4f91-8649-8d634adc4ca9" targetNamespace="http://schemas.microsoft.com/office/2006/metadata/properties" ma:root="true" ma:fieldsID="eac18219b15ad3bc9858828a86207142" ns3:_="">
    <xsd:import namespace="9c6402bb-9e57-4f91-8649-8d634adc4ca9"/>
    <xsd:element name="properties">
      <xsd:complexType>
        <xsd:sequence>
          <xsd:element name="documentManagement">
            <xsd:complexType>
              <xsd:all>
                <xsd:element ref="ns3:MediaServiceMetadata" minOccurs="0"/>
                <xsd:element ref="ns3: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c6402bb-9e57-4f91-8649-8d634adc4ca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B43FA459-577B-43E5-94AA-E20B69AF4D5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c6402bb-9e57-4f91-8649-8d634adc4ca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8BB83A02-CCE1-4811-9C66-BCE3F4085856}">
  <ds:schemaRefs>
    <ds:schemaRef ds:uri="http://schemas.microsoft.com/sharepoint/v3/contenttype/forms"/>
  </ds:schemaRefs>
</ds:datastoreItem>
</file>

<file path=customXml/itemProps3.xml><?xml version="1.0" encoding="utf-8"?>
<ds:datastoreItem xmlns:ds="http://schemas.openxmlformats.org/officeDocument/2006/customXml" ds:itemID="{8699EDB3-B873-41A3-8244-1C6E4C73D3A7}">
  <ds:schemaRefs>
    <ds:schemaRef ds:uri="http://schemas.microsoft.com/office/2006/documentManagement/types"/>
    <ds:schemaRef ds:uri="http://schemas.microsoft.com/office/infopath/2007/PartnerControls"/>
    <ds:schemaRef ds:uri="http://purl.org/dc/elements/1.1/"/>
    <ds:schemaRef ds:uri="http://schemas.microsoft.com/office/2006/metadata/properties"/>
    <ds:schemaRef ds:uri="9c6402bb-9e57-4f91-8649-8d634adc4ca9"/>
    <ds:schemaRef ds:uri="http://purl.org/dc/terms/"/>
    <ds:schemaRef ds:uri="http://schemas.openxmlformats.org/package/2006/metadata/core-propertie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otalTime>0</TotalTime>
  <Words>1220</Words>
  <Application>Microsoft Office PowerPoint</Application>
  <PresentationFormat>Widescreen</PresentationFormat>
  <Paragraphs>66</Paragraphs>
  <Slides>17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17</vt:i4>
      </vt:variant>
    </vt:vector>
  </HeadingPairs>
  <TitlesOfParts>
    <vt:vector size="21" baseType="lpstr">
      <vt:lpstr>Arial</vt:lpstr>
      <vt:lpstr>Calibri</vt:lpstr>
      <vt:lpstr>Calibri Light</vt:lpstr>
      <vt:lpstr>Office Theme</vt:lpstr>
      <vt:lpstr>Continuous Casting of Steel </vt:lpstr>
      <vt:lpstr>Continuous Casting</vt:lpstr>
      <vt:lpstr>Ladle Turret</vt:lpstr>
      <vt:lpstr>Ladle</vt:lpstr>
      <vt:lpstr>Ladle Shroud</vt:lpstr>
      <vt:lpstr>Dummy Bar</vt:lpstr>
      <vt:lpstr>Dummy Bar</vt:lpstr>
      <vt:lpstr>Tundish</vt:lpstr>
      <vt:lpstr>Tundish Powder</vt:lpstr>
      <vt:lpstr>Stopper Rods</vt:lpstr>
      <vt:lpstr>Submerged Entry Shroud (SES)</vt:lpstr>
      <vt:lpstr>Water-Cooled Copper Mould</vt:lpstr>
      <vt:lpstr>Mould Oscillation</vt:lpstr>
      <vt:lpstr>Support Rolls</vt:lpstr>
      <vt:lpstr>Water Sprays</vt:lpstr>
      <vt:lpstr>Straightener Rolls</vt:lpstr>
      <vt:lpstr>Torch Cutting and Runout Table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Secondary Steelmaking and Continuous Casting </dc:title>
  <dc:creator>Jones, Samuel</dc:creator>
  <cp:lastModifiedBy>Jones, Samuel</cp:lastModifiedBy>
  <cp:revision>2</cp:revision>
  <dcterms:created xsi:type="dcterms:W3CDTF">2019-05-13T16:55:51Z</dcterms:created>
  <dcterms:modified xsi:type="dcterms:W3CDTF">2019-11-21T09:30:04Z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0x010100452DD457BED03543B6DEB21B63BF1060</vt:lpwstr>
  </property>
</Properties>
</file>