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8"/>
  </p:notesMasterIdLst>
  <p:sldIdLst>
    <p:sldId id="256" r:id="rId2"/>
    <p:sldId id="267" r:id="rId3"/>
    <p:sldId id="269" r:id="rId4"/>
    <p:sldId id="272" r:id="rId5"/>
    <p:sldId id="274" r:id="rId6"/>
    <p:sldId id="279" r:id="rId7"/>
    <p:sldId id="281" r:id="rId8"/>
    <p:sldId id="280" r:id="rId9"/>
    <p:sldId id="282" r:id="rId10"/>
    <p:sldId id="270" r:id="rId11"/>
    <p:sldId id="275" r:id="rId12"/>
    <p:sldId id="271" r:id="rId13"/>
    <p:sldId id="278" r:id="rId14"/>
    <p:sldId id="276" r:id="rId15"/>
    <p:sldId id="266"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5" d="100"/>
          <a:sy n="85" d="100"/>
        </p:scale>
        <p:origin x="36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147775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1720888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3722511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1624242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657050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3133429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1076998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3163481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2263638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3611207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10900843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26527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Reception of the triumph:</a:t>
            </a:r>
            <a:r>
              <a:rPr lang="en-GB" baseline="0" dirty="0"/>
              <a:t> Fascist Italy. </a:t>
            </a:r>
          </a:p>
          <a:p>
            <a:endParaRPr lang="en-GB" baseline="0" dirty="0"/>
          </a:p>
          <a:p>
            <a:r>
              <a:rPr lang="en-GB" baseline="0" dirty="0"/>
              <a:t>Via </a:t>
            </a:r>
            <a:r>
              <a:rPr lang="en-GB" baseline="0" dirty="0" err="1"/>
              <a:t>dell’impero</a:t>
            </a:r>
            <a:r>
              <a:rPr lang="en-GB" baseline="0" dirty="0"/>
              <a:t>, Fascist Italy. This idea of continuation of Roman culture very big Mussolini's Italy, and includes the use of military parades, especially with this street. </a:t>
            </a:r>
          </a:p>
          <a:p>
            <a:endParaRPr lang="en-GB" baseline="0" dirty="0"/>
          </a:p>
          <a:p>
            <a:r>
              <a:rPr lang="en-GB" baseline="0" dirty="0"/>
              <a:t>Italian fascists were very large building projects, </a:t>
            </a:r>
            <a:r>
              <a:rPr lang="en-GB" baseline="0" dirty="0" err="1"/>
              <a:t>esp</a:t>
            </a:r>
            <a:r>
              <a:rPr lang="en-GB" baseline="0" dirty="0"/>
              <a:t> in Rome; the government constructed this street as a connection, with the Coliseum at one end, and the seat of government at the other end.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13</a:t>
            </a:fld>
            <a:endParaRPr lang="en-GB"/>
          </a:p>
        </p:txBody>
      </p:sp>
    </p:spTree>
    <p:extLst>
      <p:ext uri="{BB962C8B-B14F-4D97-AF65-F5344CB8AC3E}">
        <p14:creationId xmlns:p14="http://schemas.microsoft.com/office/powerpoint/2010/main" val="453535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only are the triumphs themselves very public displays of a commander,</a:t>
            </a:r>
            <a:r>
              <a:rPr lang="en-GB" baseline="0" dirty="0"/>
              <a:t> but his name and ancestry was recorded in a very public place on stone tablet, which still survives today.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14</a:t>
            </a:fld>
            <a:endParaRPr lang="en-GB"/>
          </a:p>
        </p:txBody>
      </p:sp>
    </p:spTree>
    <p:extLst>
      <p:ext uri="{BB962C8B-B14F-4D97-AF65-F5344CB8AC3E}">
        <p14:creationId xmlns:p14="http://schemas.microsoft.com/office/powerpoint/2010/main" val="2617133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04/12/2018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0dl-2nS19Ic"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941877"/>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The Roman Triumph</a:t>
            </a:r>
          </a:p>
        </p:txBody>
      </p:sp>
      <p:sp>
        <p:nvSpPr>
          <p:cNvPr id="6" name="Subtitle 2">
            <a:extLst>
              <a:ext uri="{FF2B5EF4-FFF2-40B4-BE49-F238E27FC236}">
                <a16:creationId xmlns:a16="http://schemas.microsoft.com/office/drawing/2014/main" id="{A870F719-64E7-41D9-B011-D0D19E445BFD}"/>
              </a:ext>
            </a:extLst>
          </p:cNvPr>
          <p:cNvSpPr>
            <a:spLocks noGrp="1"/>
          </p:cNvSpPr>
          <p:nvPr>
            <p:ph type="subTitle" idx="1"/>
          </p:nvPr>
        </p:nvSpPr>
        <p:spPr>
          <a:xfrm>
            <a:off x="925689" y="4566825"/>
            <a:ext cx="6148879" cy="1247274"/>
          </a:xfrm>
        </p:spPr>
        <p:txBody>
          <a:bodyPr>
            <a:normAutofit/>
          </a:bodyPr>
          <a:lstStyle/>
          <a:p>
            <a:r>
              <a:rPr lang="en-GB" dirty="0">
                <a:solidFill>
                  <a:schemeClr val="tx1"/>
                </a:solidFill>
                <a:effectLst>
                  <a:outerShdw blurRad="38100" dist="38100" dir="2700000" algn="tl">
                    <a:srgbClr val="000000">
                      <a:alpha val="43137"/>
                    </a:srgbClr>
                  </a:outerShdw>
                </a:effectLst>
              </a:rPr>
              <a:t>HPHI4008 – Warfare in History: Theory, Strategy &amp; Ethics</a:t>
            </a: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sz="2000" dirty="0"/>
              <a:t>Explore military aspects of the Roman triumph.</a:t>
            </a:r>
          </a:p>
          <a:p>
            <a:pPr lvl="1"/>
            <a:r>
              <a:rPr lang="en-GB" sz="1800" dirty="0"/>
              <a:t>Equipment. </a:t>
            </a:r>
          </a:p>
          <a:p>
            <a:pPr lvl="1"/>
            <a:r>
              <a:rPr lang="en-GB" sz="1800" dirty="0"/>
              <a:t>Captives.  </a:t>
            </a:r>
          </a:p>
          <a:p>
            <a:pPr marL="0" indent="0">
              <a:buNone/>
            </a:pPr>
            <a:endParaRPr lang="en-GB" sz="2000" dirty="0"/>
          </a:p>
          <a:p>
            <a:r>
              <a:rPr lang="en-GB" sz="2000" dirty="0"/>
              <a:t>Cinematic depiction of a procession. </a:t>
            </a:r>
          </a:p>
          <a:p>
            <a:endParaRPr lang="en-GB" dirty="0"/>
          </a:p>
          <a:p>
            <a:endParaRPr lang="en-GB" dirty="0"/>
          </a:p>
        </p:txBody>
      </p:sp>
    </p:spTree>
    <p:extLst>
      <p:ext uri="{BB962C8B-B14F-4D97-AF65-F5344CB8AC3E}">
        <p14:creationId xmlns:p14="http://schemas.microsoft.com/office/powerpoint/2010/main" val="10022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Triumph</a:t>
            </a:r>
          </a:p>
        </p:txBody>
      </p:sp>
      <p:sp>
        <p:nvSpPr>
          <p:cNvPr id="3" name="Content Placeholder 2"/>
          <p:cNvSpPr>
            <a:spLocks noGrp="1"/>
          </p:cNvSpPr>
          <p:nvPr>
            <p:ph idx="1"/>
          </p:nvPr>
        </p:nvSpPr>
        <p:spPr>
          <a:xfrm>
            <a:off x="677334" y="1477108"/>
            <a:ext cx="8596668" cy="4564255"/>
          </a:xfrm>
        </p:spPr>
        <p:txBody>
          <a:bodyPr>
            <a:normAutofit/>
          </a:bodyPr>
          <a:lstStyle/>
          <a:p>
            <a:r>
              <a:rPr lang="en-GB" dirty="0"/>
              <a:t>Parade through city symbolising military success. </a:t>
            </a:r>
          </a:p>
          <a:p>
            <a:endParaRPr lang="en-GB" dirty="0"/>
          </a:p>
          <a:p>
            <a:r>
              <a:rPr lang="en-GB" dirty="0"/>
              <a:t>Traditionally awarded to victorious commander upon return to Rome. </a:t>
            </a:r>
          </a:p>
          <a:p>
            <a:endParaRPr lang="en-GB" dirty="0"/>
          </a:p>
          <a:p>
            <a:r>
              <a:rPr lang="en-GB" dirty="0"/>
              <a:t>Revolves around very public display of military prowess. </a:t>
            </a:r>
          </a:p>
          <a:p>
            <a:endParaRPr lang="en-GB" dirty="0"/>
          </a:p>
          <a:p>
            <a:r>
              <a:rPr lang="en-GB" dirty="0"/>
              <a:t>Generally includes: </a:t>
            </a:r>
          </a:p>
          <a:p>
            <a:pPr lvl="1"/>
            <a:r>
              <a:rPr lang="en-GB" dirty="0"/>
              <a:t>Soldiers. </a:t>
            </a:r>
          </a:p>
          <a:p>
            <a:pPr lvl="1"/>
            <a:r>
              <a:rPr lang="en-GB" dirty="0"/>
              <a:t>Captured prisoners and spoils of war.</a:t>
            </a:r>
          </a:p>
          <a:p>
            <a:pPr lvl="1"/>
            <a:r>
              <a:rPr lang="en-GB" dirty="0"/>
              <a:t>Animals. </a:t>
            </a:r>
          </a:p>
          <a:p>
            <a:pPr lvl="1"/>
            <a:r>
              <a:rPr lang="en-GB" dirty="0"/>
              <a:t>Reconstructions of battle scenes. </a:t>
            </a:r>
          </a:p>
          <a:p>
            <a:pPr lvl="1"/>
            <a:endParaRPr lang="en-GB" dirty="0"/>
          </a:p>
        </p:txBody>
      </p:sp>
    </p:spTree>
    <p:extLst>
      <p:ext uri="{BB962C8B-B14F-4D97-AF65-F5344CB8AC3E}">
        <p14:creationId xmlns:p14="http://schemas.microsoft.com/office/powerpoint/2010/main" val="390192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69065" y="0"/>
            <a:ext cx="6922935" cy="3657600"/>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5295753" cy="685800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56633" y="3657600"/>
            <a:ext cx="6547798" cy="3191574"/>
          </a:xfrm>
          <a:prstGeom prst="rect">
            <a:avLst/>
          </a:prstGeom>
        </p:spPr>
      </p:pic>
    </p:spTree>
    <p:extLst>
      <p:ext uri="{BB962C8B-B14F-4D97-AF65-F5344CB8AC3E}">
        <p14:creationId xmlns:p14="http://schemas.microsoft.com/office/powerpoint/2010/main" val="1103896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Display of Captured Equipment </a:t>
            </a:r>
          </a:p>
        </p:txBody>
      </p:sp>
      <p:sp>
        <p:nvSpPr>
          <p:cNvPr id="3" name="Content Placeholder 2"/>
          <p:cNvSpPr>
            <a:spLocks noGrp="1"/>
          </p:cNvSpPr>
          <p:nvPr>
            <p:ph idx="1"/>
          </p:nvPr>
        </p:nvSpPr>
        <p:spPr>
          <a:xfrm>
            <a:off x="677334" y="1702191"/>
            <a:ext cx="8596668" cy="4339171"/>
          </a:xfrm>
        </p:spPr>
        <p:txBody>
          <a:bodyPr/>
          <a:lstStyle/>
          <a:p>
            <a:r>
              <a:rPr lang="en-GB" sz="2000" dirty="0"/>
              <a:t>Tend to come first in the order of procession. </a:t>
            </a:r>
          </a:p>
          <a:p>
            <a:endParaRPr lang="en-GB" sz="2000" dirty="0"/>
          </a:p>
          <a:p>
            <a:r>
              <a:rPr lang="en-GB" sz="2000" i="1" dirty="0"/>
              <a:t>Spolia, </a:t>
            </a:r>
            <a:r>
              <a:rPr lang="en-GB" sz="2000" i="1" dirty="0" err="1"/>
              <a:t>arma</a:t>
            </a:r>
            <a:r>
              <a:rPr lang="en-GB" sz="2000" i="1" dirty="0"/>
              <a:t>, </a:t>
            </a:r>
            <a:r>
              <a:rPr lang="en-GB" sz="2000" i="1" dirty="0" err="1"/>
              <a:t>tela</a:t>
            </a:r>
            <a:r>
              <a:rPr lang="en-GB" sz="2000" i="1" dirty="0"/>
              <a:t> </a:t>
            </a:r>
            <a:r>
              <a:rPr lang="en-GB" sz="2000" dirty="0"/>
              <a:t>(spoils, arms, weapons). </a:t>
            </a:r>
          </a:p>
          <a:p>
            <a:endParaRPr lang="en-GB" sz="2000" i="1" dirty="0"/>
          </a:p>
          <a:p>
            <a:r>
              <a:rPr lang="en-GB" sz="2000" dirty="0"/>
              <a:t>E.g. Livy 23.14.4; 34.52.5-6 etc.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21556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Display of Captured Equipment </a:t>
            </a:r>
          </a:p>
        </p:txBody>
      </p:sp>
      <p:sp>
        <p:nvSpPr>
          <p:cNvPr id="3" name="Content Placeholder 2"/>
          <p:cNvSpPr>
            <a:spLocks noGrp="1"/>
          </p:cNvSpPr>
          <p:nvPr>
            <p:ph idx="1"/>
          </p:nvPr>
        </p:nvSpPr>
        <p:spPr>
          <a:xfrm>
            <a:off x="677334" y="1420837"/>
            <a:ext cx="8596668" cy="4620525"/>
          </a:xfrm>
        </p:spPr>
        <p:txBody>
          <a:bodyPr/>
          <a:lstStyle/>
          <a:p>
            <a:r>
              <a:rPr lang="en-GB" dirty="0"/>
              <a:t>Plu., </a:t>
            </a:r>
            <a:r>
              <a:rPr lang="en-GB" i="1" dirty="0"/>
              <a:t>Flam., </a:t>
            </a:r>
            <a:r>
              <a:rPr lang="en-GB" dirty="0"/>
              <a:t>14.1: 194 BCE</a:t>
            </a:r>
          </a:p>
          <a:p>
            <a:r>
              <a:rPr lang="en-GB" dirty="0"/>
              <a:t>‘Greek helmets and Macedonian bucklers and pikes’. </a:t>
            </a:r>
          </a:p>
          <a:p>
            <a:endParaRPr lang="en-GB" dirty="0"/>
          </a:p>
          <a:p>
            <a:r>
              <a:rPr lang="en-GB" dirty="0"/>
              <a:t>Plu., </a:t>
            </a:r>
            <a:r>
              <a:rPr lang="en-GB" i="1" dirty="0" err="1"/>
              <a:t>Aem</a:t>
            </a:r>
            <a:r>
              <a:rPr lang="en-GB" i="1" dirty="0"/>
              <a:t>.</a:t>
            </a:r>
            <a:r>
              <a:rPr lang="en-GB" dirty="0"/>
              <a:t>, 30.1: 167 BCE</a:t>
            </a:r>
          </a:p>
          <a:p>
            <a:endParaRPr lang="en-GB" dirty="0"/>
          </a:p>
          <a:p>
            <a:r>
              <a:rPr lang="en-GB" dirty="0"/>
              <a:t>‘…[</a:t>
            </a:r>
            <a:r>
              <a:rPr lang="en-GB" dirty="0" err="1"/>
              <a:t>Aemilius</a:t>
            </a:r>
            <a:r>
              <a:rPr lang="en-GB" dirty="0"/>
              <a:t> Paulus] crossed into Italy with his forces, and sailed up the river Tiber on the royal galley, which had sixteen banks of oars and was richly adorned with captured arms and cloths of scarlet and purple, so that the Romans actually came in throngs from out the city, as it were to some spectacle of triumphant progress whose pleasures they were enjoying in advance, and followed along the banks as the splashing oars sent the ship slowly up the stream.’ </a:t>
            </a:r>
          </a:p>
        </p:txBody>
      </p:sp>
    </p:spTree>
    <p:extLst>
      <p:ext uri="{BB962C8B-B14F-4D97-AF65-F5344CB8AC3E}">
        <p14:creationId xmlns:p14="http://schemas.microsoft.com/office/powerpoint/2010/main" val="1049757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Display of Captured Equipment</a:t>
            </a:r>
          </a:p>
        </p:txBody>
      </p:sp>
      <p:sp>
        <p:nvSpPr>
          <p:cNvPr id="3" name="Content Placeholder 2"/>
          <p:cNvSpPr>
            <a:spLocks noGrp="1"/>
          </p:cNvSpPr>
          <p:nvPr>
            <p:ph idx="1"/>
          </p:nvPr>
        </p:nvSpPr>
        <p:spPr/>
        <p:txBody>
          <a:bodyPr/>
          <a:lstStyle/>
          <a:p>
            <a:r>
              <a:rPr lang="en-GB" dirty="0"/>
              <a:t>Plu., </a:t>
            </a:r>
            <a:r>
              <a:rPr lang="en-GB" i="1" dirty="0" err="1"/>
              <a:t>Aem</a:t>
            </a:r>
            <a:r>
              <a:rPr lang="en-GB" i="1" dirty="0"/>
              <a:t>.</a:t>
            </a:r>
            <a:r>
              <a:rPr lang="en-GB" dirty="0"/>
              <a:t>, 30.2 (cont.): 167 BCE</a:t>
            </a:r>
          </a:p>
          <a:p>
            <a:endParaRPr lang="en-GB" dirty="0"/>
          </a:p>
          <a:p>
            <a:r>
              <a:rPr lang="en-GB" dirty="0"/>
              <a:t>‘[2] But the soldiers, who had cast longing eyes upon the royal treasures, since they had not got as much as they thought they deserved, were secretly enraged on this account and bitterly disposed towards </a:t>
            </a:r>
            <a:r>
              <a:rPr lang="en-GB" dirty="0" err="1"/>
              <a:t>Aemilius</a:t>
            </a:r>
            <a:r>
              <a:rPr lang="en-GB" dirty="0"/>
              <a:t>, while openly they accused him of having been harsh and imperious in his command of them; they were therefore not very ready to second his eager desires for a triumph.’</a:t>
            </a:r>
          </a:p>
        </p:txBody>
      </p:sp>
    </p:spTree>
    <p:extLst>
      <p:ext uri="{BB962C8B-B14F-4D97-AF65-F5344CB8AC3E}">
        <p14:creationId xmlns:p14="http://schemas.microsoft.com/office/powerpoint/2010/main" val="2975195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289452" y="307789"/>
            <a:ext cx="4953652" cy="6192066"/>
          </a:xfrm>
          <a:prstGeom prst="rect">
            <a:avLst/>
          </a:prstGeom>
        </p:spPr>
      </p:pic>
      <p:sp>
        <p:nvSpPr>
          <p:cNvPr id="2" name="Title 1"/>
          <p:cNvSpPr>
            <a:spLocks noGrp="1"/>
          </p:cNvSpPr>
          <p:nvPr>
            <p:ph type="title"/>
          </p:nvPr>
        </p:nvSpPr>
        <p:spPr>
          <a:xfrm>
            <a:off x="676746" y="609600"/>
            <a:ext cx="3729076" cy="1320800"/>
          </a:xfrm>
        </p:spPr>
        <p:txBody>
          <a:bodyPr anchor="ctr">
            <a:normAutofit/>
          </a:bodyPr>
          <a:lstStyle/>
          <a:p>
            <a:pPr>
              <a:lnSpc>
                <a:spcPct val="80000"/>
              </a:lnSpc>
            </a:pPr>
            <a:r>
              <a:rPr lang="en-GB" sz="3300"/>
              <a:t>Display of Captured Equipment</a:t>
            </a:r>
          </a:p>
        </p:txBody>
      </p:sp>
      <p:sp>
        <p:nvSpPr>
          <p:cNvPr id="3" name="Content Placeholder 2"/>
          <p:cNvSpPr>
            <a:spLocks noGrp="1"/>
          </p:cNvSpPr>
          <p:nvPr>
            <p:ph idx="1"/>
          </p:nvPr>
        </p:nvSpPr>
        <p:spPr>
          <a:xfrm>
            <a:off x="685167" y="2160589"/>
            <a:ext cx="3720916" cy="3560733"/>
          </a:xfrm>
        </p:spPr>
        <p:txBody>
          <a:bodyPr>
            <a:normAutofit/>
          </a:bodyPr>
          <a:lstStyle/>
          <a:p>
            <a:pPr>
              <a:lnSpc>
                <a:spcPct val="90000"/>
              </a:lnSpc>
            </a:pPr>
            <a:r>
              <a:rPr lang="en-GB" dirty="0"/>
              <a:t>Military standards. </a:t>
            </a:r>
          </a:p>
          <a:p>
            <a:pPr>
              <a:lnSpc>
                <a:spcPct val="90000"/>
              </a:lnSpc>
            </a:pPr>
            <a:endParaRPr lang="en-GB" dirty="0"/>
          </a:p>
          <a:p>
            <a:pPr>
              <a:lnSpc>
                <a:spcPct val="90000"/>
              </a:lnSpc>
            </a:pPr>
            <a:r>
              <a:rPr lang="en-GB" dirty="0"/>
              <a:t>Enemy Chariots. </a:t>
            </a:r>
          </a:p>
          <a:p>
            <a:pPr>
              <a:lnSpc>
                <a:spcPct val="90000"/>
              </a:lnSpc>
            </a:pPr>
            <a:endParaRPr lang="en-GB" dirty="0"/>
          </a:p>
          <a:p>
            <a:pPr>
              <a:lnSpc>
                <a:spcPct val="90000"/>
              </a:lnSpc>
            </a:pPr>
            <a:r>
              <a:rPr lang="en-GB" dirty="0"/>
              <a:t>Siege Engines.</a:t>
            </a:r>
          </a:p>
          <a:p>
            <a:pPr>
              <a:lnSpc>
                <a:spcPct val="90000"/>
              </a:lnSpc>
            </a:pPr>
            <a:endParaRPr lang="en-GB" dirty="0"/>
          </a:p>
          <a:p>
            <a:pPr>
              <a:lnSpc>
                <a:spcPct val="90000"/>
              </a:lnSpc>
            </a:pPr>
            <a:r>
              <a:rPr lang="en-GB" dirty="0"/>
              <a:t>Ships/rams.</a:t>
            </a:r>
          </a:p>
          <a:p>
            <a:pPr>
              <a:lnSpc>
                <a:spcPct val="90000"/>
              </a:lnSpc>
            </a:pPr>
            <a:endParaRPr lang="en-GB" dirty="0"/>
          </a:p>
          <a:p>
            <a:pPr>
              <a:lnSpc>
                <a:spcPct val="90000"/>
              </a:lnSpc>
            </a:pPr>
            <a:r>
              <a:rPr lang="en-GB" dirty="0"/>
              <a:t>Money. </a:t>
            </a:r>
          </a:p>
        </p:txBody>
      </p:sp>
    </p:spTree>
    <p:extLst>
      <p:ext uri="{BB962C8B-B14F-4D97-AF65-F5344CB8AC3E}">
        <p14:creationId xmlns:p14="http://schemas.microsoft.com/office/powerpoint/2010/main" val="3440857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Display of Captives</a:t>
            </a:r>
          </a:p>
        </p:txBody>
      </p:sp>
      <p:sp>
        <p:nvSpPr>
          <p:cNvPr id="3" name="Content Placeholder 2"/>
          <p:cNvSpPr>
            <a:spLocks noGrp="1"/>
          </p:cNvSpPr>
          <p:nvPr>
            <p:ph idx="1"/>
          </p:nvPr>
        </p:nvSpPr>
        <p:spPr/>
        <p:txBody>
          <a:bodyPr/>
          <a:lstStyle/>
          <a:p>
            <a:r>
              <a:rPr lang="en-GB" dirty="0"/>
              <a:t>The procession of Perseus: Plu., </a:t>
            </a:r>
            <a:r>
              <a:rPr lang="en-GB" i="1" dirty="0" err="1"/>
              <a:t>Aem</a:t>
            </a:r>
            <a:r>
              <a:rPr lang="en-GB" i="1" dirty="0"/>
              <a:t>.</a:t>
            </a:r>
            <a:endParaRPr lang="en-GB" dirty="0"/>
          </a:p>
          <a:p>
            <a:r>
              <a:rPr lang="en-GB" dirty="0"/>
              <a:t>33.3: ‘These were followed by the chariot of Perseus, which bore his arms, and his diadem lying upon his arms.’</a:t>
            </a:r>
          </a:p>
          <a:p>
            <a:endParaRPr lang="en-GB" dirty="0"/>
          </a:p>
          <a:p>
            <a:r>
              <a:rPr lang="en-GB" dirty="0"/>
              <a:t>34.1: ‘Perseus, clad in a dark robe and wearing the high boots of his country, but the magnitude of his evils made him resemble one who is utterly dumbfounded and bewildered.’</a:t>
            </a:r>
          </a:p>
          <a:p>
            <a:endParaRPr lang="en-GB" dirty="0"/>
          </a:p>
        </p:txBody>
      </p:sp>
    </p:spTree>
    <p:extLst>
      <p:ext uri="{BB962C8B-B14F-4D97-AF65-F5344CB8AC3E}">
        <p14:creationId xmlns:p14="http://schemas.microsoft.com/office/powerpoint/2010/main" val="2663304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Pompey’s Triumph, 61 BCE</a:t>
            </a:r>
          </a:p>
        </p:txBody>
      </p:sp>
      <p:sp>
        <p:nvSpPr>
          <p:cNvPr id="3" name="Content Placeholder 2"/>
          <p:cNvSpPr>
            <a:spLocks noGrp="1"/>
          </p:cNvSpPr>
          <p:nvPr>
            <p:ph idx="1"/>
          </p:nvPr>
        </p:nvSpPr>
        <p:spPr/>
        <p:txBody>
          <a:bodyPr/>
          <a:lstStyle/>
          <a:p>
            <a:r>
              <a:rPr lang="en-GB" dirty="0"/>
              <a:t>Pompey celebrated huge triumph on his return from Eastern Mediterranean. </a:t>
            </a:r>
          </a:p>
          <a:p>
            <a:endParaRPr lang="en-GB" dirty="0"/>
          </a:p>
          <a:p>
            <a:r>
              <a:rPr lang="en-GB" dirty="0"/>
              <a:t>Described by Appian, </a:t>
            </a:r>
            <a:r>
              <a:rPr lang="en-GB" i="1" dirty="0"/>
              <a:t>The</a:t>
            </a:r>
            <a:r>
              <a:rPr lang="en-GB" dirty="0"/>
              <a:t> </a:t>
            </a:r>
            <a:r>
              <a:rPr lang="en-GB" i="1" dirty="0"/>
              <a:t>Mithridatic Wars. </a:t>
            </a:r>
            <a:r>
              <a:rPr lang="en-GB" dirty="0"/>
              <a:t>116-117 and Plutarch, </a:t>
            </a:r>
            <a:r>
              <a:rPr lang="en-GB" i="1" dirty="0"/>
              <a:t>Pompey. </a:t>
            </a:r>
            <a:r>
              <a:rPr lang="en-GB" dirty="0"/>
              <a:t>45.  </a:t>
            </a:r>
          </a:p>
          <a:p>
            <a:r>
              <a:rPr lang="en-GB" dirty="0"/>
              <a:t>App., </a:t>
            </a:r>
            <a:r>
              <a:rPr lang="en-GB" i="1" dirty="0" err="1"/>
              <a:t>Mith</a:t>
            </a:r>
            <a:r>
              <a:rPr lang="en-GB" i="1" dirty="0"/>
              <a:t>. 116:</a:t>
            </a:r>
            <a:r>
              <a:rPr lang="en-GB" dirty="0"/>
              <a:t> ‘[The Triumph] occupied two successive days, and many peoples were represented in the procession, from Pontus, Armenia, </a:t>
            </a:r>
            <a:r>
              <a:rPr lang="en-GB" dirty="0" err="1"/>
              <a:t>Cappodocia</a:t>
            </a:r>
            <a:r>
              <a:rPr lang="en-GB" dirty="0"/>
              <a:t>, Cilicia, all the peoples of Syria, Albanians, </a:t>
            </a:r>
            <a:r>
              <a:rPr lang="en-GB" dirty="0" err="1"/>
              <a:t>Heniochi</a:t>
            </a:r>
            <a:r>
              <a:rPr lang="en-GB" dirty="0"/>
              <a:t>, Achaeans, Scythians, and eastern Iberians.’</a:t>
            </a:r>
          </a:p>
          <a:p>
            <a:endParaRPr lang="en-GB" dirty="0"/>
          </a:p>
          <a:p>
            <a:r>
              <a:rPr lang="en-GB" dirty="0"/>
              <a:t>Identity! </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4279535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Pompey’s Triumph, 61 BCE</a:t>
            </a:r>
          </a:p>
        </p:txBody>
      </p:sp>
      <p:sp>
        <p:nvSpPr>
          <p:cNvPr id="3" name="Content Placeholder 2"/>
          <p:cNvSpPr>
            <a:spLocks noGrp="1"/>
          </p:cNvSpPr>
          <p:nvPr>
            <p:ph idx="1"/>
          </p:nvPr>
        </p:nvSpPr>
        <p:spPr/>
        <p:txBody>
          <a:bodyPr>
            <a:normAutofit/>
          </a:bodyPr>
          <a:lstStyle/>
          <a:p>
            <a:r>
              <a:rPr lang="en-GB" sz="2000" dirty="0"/>
              <a:t>Procession of Prisoners: </a:t>
            </a:r>
          </a:p>
          <a:p>
            <a:r>
              <a:rPr lang="en-GB" sz="2000" dirty="0"/>
              <a:t>App., </a:t>
            </a:r>
            <a:r>
              <a:rPr lang="en-GB" sz="2000" i="1" dirty="0" err="1"/>
              <a:t>Mith</a:t>
            </a:r>
            <a:r>
              <a:rPr lang="en-GB" sz="2000" dirty="0"/>
              <a:t>. 116: ‘arrayed in their native costumes’.  </a:t>
            </a:r>
          </a:p>
          <a:p>
            <a:pPr marL="0" indent="0">
              <a:buNone/>
            </a:pPr>
            <a:endParaRPr lang="en-GB" sz="2000" dirty="0"/>
          </a:p>
          <a:p>
            <a:r>
              <a:rPr lang="en-GB" sz="2000" dirty="0"/>
              <a:t>Focus on royalty as anthropomorphising defeated states.</a:t>
            </a:r>
          </a:p>
          <a:p>
            <a:r>
              <a:rPr lang="en-GB" sz="2000" dirty="0"/>
              <a:t>Includes women, such as Mithridates’ daughters and female rulers of the ‘Scythians’ (in Appian).  </a:t>
            </a:r>
            <a:endParaRPr lang="en-GB" sz="1800" dirty="0"/>
          </a:p>
          <a:p>
            <a:pPr lvl="1"/>
            <a:endParaRPr lang="en-GB" sz="1800" dirty="0"/>
          </a:p>
          <a:p>
            <a:pPr lvl="1"/>
            <a:endParaRPr lang="en-GB" sz="1800" dirty="0"/>
          </a:p>
        </p:txBody>
      </p:sp>
    </p:spTree>
    <p:extLst>
      <p:ext uri="{BB962C8B-B14F-4D97-AF65-F5344CB8AC3E}">
        <p14:creationId xmlns:p14="http://schemas.microsoft.com/office/powerpoint/2010/main" val="3353597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Display of a Procession</a:t>
            </a:r>
          </a:p>
        </p:txBody>
      </p:sp>
      <p:sp>
        <p:nvSpPr>
          <p:cNvPr id="3" name="Content Placeholder 2"/>
          <p:cNvSpPr>
            <a:spLocks noGrp="1"/>
          </p:cNvSpPr>
          <p:nvPr>
            <p:ph idx="1"/>
          </p:nvPr>
        </p:nvSpPr>
        <p:spPr/>
        <p:txBody>
          <a:bodyPr/>
          <a:lstStyle/>
          <a:p>
            <a:r>
              <a:rPr lang="en-GB" dirty="0"/>
              <a:t>‘Cleopatra’s Entry into Rome’, </a:t>
            </a:r>
            <a:r>
              <a:rPr lang="en-GB" i="1" dirty="0"/>
              <a:t>Cleopatra, </a:t>
            </a:r>
            <a:r>
              <a:rPr lang="en-GB" dirty="0"/>
              <a:t>1963. Dir. J. L. Mankiewicz. </a:t>
            </a:r>
          </a:p>
          <a:p>
            <a:endParaRPr lang="en-GB" dirty="0"/>
          </a:p>
          <a:p>
            <a:r>
              <a:rPr lang="en-GB" dirty="0">
                <a:hlinkClick r:id="rId3"/>
              </a:rPr>
              <a:t>https://www.youtube.com/watch?v=0dl-2nS19Ic</a:t>
            </a:r>
            <a:r>
              <a:rPr lang="en-GB" dirty="0"/>
              <a:t> </a:t>
            </a:r>
          </a:p>
          <a:p>
            <a:endParaRPr lang="en-GB" dirty="0"/>
          </a:p>
          <a:p>
            <a:r>
              <a:rPr lang="en-GB" dirty="0"/>
              <a:t>Cf. Cassius Dio 43.19.2-4 (the procession of </a:t>
            </a:r>
            <a:r>
              <a:rPr lang="en-GB" dirty="0" err="1"/>
              <a:t>Arsinoë</a:t>
            </a:r>
            <a:r>
              <a:rPr lang="en-GB" dirty="0"/>
              <a:t>) and Cassius Dio 51.21.7-9 (Augustus’ Egyptian Triumph).   </a:t>
            </a:r>
          </a:p>
        </p:txBody>
      </p:sp>
    </p:spTree>
    <p:extLst>
      <p:ext uri="{BB962C8B-B14F-4D97-AF65-F5344CB8AC3E}">
        <p14:creationId xmlns:p14="http://schemas.microsoft.com/office/powerpoint/2010/main" val="2243586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Facist</a:t>
            </a:r>
            <a:r>
              <a:rPr lang="en-GB" dirty="0"/>
              <a:t> Italy: </a:t>
            </a:r>
            <a:br>
              <a:rPr lang="en-GB" dirty="0"/>
            </a:br>
            <a:r>
              <a:rPr lang="en-GB" dirty="0"/>
              <a:t>Via </a:t>
            </a:r>
            <a:r>
              <a:rPr lang="en-GB" dirty="0" err="1"/>
              <a:t>dell’impero</a:t>
            </a:r>
            <a:endParaRPr lang="en-GB" dirty="0"/>
          </a:p>
        </p:txBody>
      </p:sp>
      <p:pic>
        <p:nvPicPr>
          <p:cNvPr id="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9486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9108" y="279103"/>
            <a:ext cx="5936806" cy="6422544"/>
          </a:xfrm>
          <a:prstGeom prst="rect">
            <a:avLst/>
          </a:prstGeom>
        </p:spPr>
      </p:pic>
      <p:sp>
        <p:nvSpPr>
          <p:cNvPr id="2" name="Title 1"/>
          <p:cNvSpPr>
            <a:spLocks noGrp="1"/>
          </p:cNvSpPr>
          <p:nvPr>
            <p:ph type="title"/>
          </p:nvPr>
        </p:nvSpPr>
        <p:spPr>
          <a:xfrm>
            <a:off x="676746" y="609600"/>
            <a:ext cx="3729076" cy="1320800"/>
          </a:xfrm>
        </p:spPr>
        <p:txBody>
          <a:bodyPr anchor="ctr">
            <a:normAutofit/>
          </a:bodyPr>
          <a:lstStyle/>
          <a:p>
            <a:r>
              <a:rPr lang="en-GB" dirty="0"/>
              <a:t>Commemoration of Triumphs</a:t>
            </a:r>
          </a:p>
        </p:txBody>
      </p:sp>
      <p:sp>
        <p:nvSpPr>
          <p:cNvPr id="3" name="Content Placeholder 2"/>
          <p:cNvSpPr>
            <a:spLocks noGrp="1"/>
          </p:cNvSpPr>
          <p:nvPr>
            <p:ph idx="1"/>
          </p:nvPr>
        </p:nvSpPr>
        <p:spPr>
          <a:xfrm>
            <a:off x="685167" y="2160589"/>
            <a:ext cx="3720916" cy="3560733"/>
          </a:xfrm>
        </p:spPr>
        <p:txBody>
          <a:bodyPr>
            <a:normAutofit fontScale="92500" lnSpcReduction="10000"/>
          </a:bodyPr>
          <a:lstStyle/>
          <a:p>
            <a:r>
              <a:rPr lang="en-GB" i="1" dirty="0" err="1"/>
              <a:t>Fasti</a:t>
            </a:r>
            <a:r>
              <a:rPr lang="en-GB" i="1" dirty="0"/>
              <a:t> </a:t>
            </a:r>
            <a:r>
              <a:rPr lang="en-GB" i="1" dirty="0" err="1"/>
              <a:t>Triumphales</a:t>
            </a:r>
            <a:r>
              <a:rPr lang="en-GB" dirty="0"/>
              <a:t>:</a:t>
            </a:r>
          </a:p>
          <a:p>
            <a:endParaRPr lang="en-GB" i="1" dirty="0"/>
          </a:p>
          <a:p>
            <a:r>
              <a:rPr lang="en-GB" dirty="0"/>
              <a:t>List of commanders awarded a triumph placed in forum. </a:t>
            </a:r>
          </a:p>
          <a:p>
            <a:endParaRPr lang="en-GB" dirty="0"/>
          </a:p>
          <a:p>
            <a:r>
              <a:rPr lang="en-GB" dirty="0"/>
              <a:t>States who, with their father and grandfather, and where they campaigned. </a:t>
            </a:r>
          </a:p>
          <a:p>
            <a:endParaRPr lang="en-GB" dirty="0"/>
          </a:p>
          <a:p>
            <a:r>
              <a:rPr lang="en-GB" dirty="0"/>
              <a:t>Set up during Augustus’ principate. </a:t>
            </a:r>
          </a:p>
          <a:p>
            <a:endParaRPr lang="en-GB" dirty="0"/>
          </a:p>
          <a:p>
            <a:endParaRPr lang="en-GB" dirty="0"/>
          </a:p>
        </p:txBody>
      </p:sp>
    </p:spTree>
    <p:extLst>
      <p:ext uri="{BB962C8B-B14F-4D97-AF65-F5344CB8AC3E}">
        <p14:creationId xmlns:p14="http://schemas.microsoft.com/office/powerpoint/2010/main" val="1096223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Beard, M. 2007, </a:t>
            </a:r>
            <a:r>
              <a:rPr lang="en-GB" i="1" dirty="0"/>
              <a:t>The Roman Triumph</a:t>
            </a:r>
            <a:r>
              <a:rPr lang="en-GB" dirty="0"/>
              <a:t>. London – Cambridge, MA: Harvard University Press. </a:t>
            </a:r>
          </a:p>
          <a:p>
            <a:endParaRPr lang="en-GB" dirty="0"/>
          </a:p>
          <a:p>
            <a:r>
              <a:rPr lang="en-GB" dirty="0" err="1"/>
              <a:t>Östenberg</a:t>
            </a:r>
            <a:r>
              <a:rPr lang="en-GB" dirty="0"/>
              <a:t>, I. 2009, </a:t>
            </a:r>
            <a:r>
              <a:rPr lang="en-GB" i="1" dirty="0"/>
              <a:t>Staging the World: Spoils, Captives, and Representations in the Roman Triumphal Procession</a:t>
            </a:r>
            <a:r>
              <a:rPr lang="en-GB" dirty="0"/>
              <a:t>. Oxford: Oxford University Press. </a:t>
            </a:r>
          </a:p>
        </p:txBody>
      </p:sp>
    </p:spTree>
    <p:extLst>
      <p:ext uri="{BB962C8B-B14F-4D97-AF65-F5344CB8AC3E}">
        <p14:creationId xmlns:p14="http://schemas.microsoft.com/office/powerpoint/2010/main" val="1488776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1939</TotalTime>
  <Words>821</Words>
  <Application>Microsoft Office PowerPoint</Application>
  <PresentationFormat>Widescreen</PresentationFormat>
  <Paragraphs>107</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The Roman Triumph</vt:lpstr>
      <vt:lpstr>Aims</vt:lpstr>
      <vt:lpstr>The Triumph</vt:lpstr>
      <vt:lpstr>PowerPoint Presentation</vt:lpstr>
      <vt:lpstr>Display of Captured Equipment </vt:lpstr>
      <vt:lpstr>Display of Captured Equipment </vt:lpstr>
      <vt:lpstr>Display of Captured Equipment</vt:lpstr>
      <vt:lpstr>Display of Captured Equipment</vt:lpstr>
      <vt:lpstr>Display of Captives</vt:lpstr>
      <vt:lpstr>Pompey’s Triumph, 61 BCE</vt:lpstr>
      <vt:lpstr>Pompey’s Triumph, 61 BCE</vt:lpstr>
      <vt:lpstr>Display of a Procession</vt:lpstr>
      <vt:lpstr>Facist Italy:  Via dell’impero</vt:lpstr>
      <vt:lpstr>Commemoration of Triumphs</vt:lpstr>
      <vt:lpstr>Questions?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Christopher Fleming</cp:lastModifiedBy>
  <cp:revision>102</cp:revision>
  <dcterms:created xsi:type="dcterms:W3CDTF">2017-01-27T16:38:00Z</dcterms:created>
  <dcterms:modified xsi:type="dcterms:W3CDTF">2018-12-04T11:14:30Z</dcterms:modified>
</cp:coreProperties>
</file>