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54330" autoAdjust="0"/>
  </p:normalViewPr>
  <p:slideViewPr>
    <p:cSldViewPr>
      <p:cViewPr>
        <p:scale>
          <a:sx n="94" d="100"/>
          <a:sy n="94" d="100"/>
        </p:scale>
        <p:origin x="480" y="14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75F308-9605-4B43-9B7B-EF28A1A0E937}" type="doc">
      <dgm:prSet loTypeId="urn:microsoft.com/office/officeart/2005/8/layout/default" loCatId="list" qsTypeId="urn:microsoft.com/office/officeart/2005/8/quickstyle/simple2" qsCatId="simple" csTypeId="urn:microsoft.com/office/officeart/2005/8/colors/accent5_2" csCatId="accent5"/>
      <dgm:spPr/>
      <dgm:t>
        <a:bodyPr/>
        <a:lstStyle/>
        <a:p>
          <a:endParaRPr lang="en-US"/>
        </a:p>
      </dgm:t>
    </dgm:pt>
    <dgm:pt modelId="{01C3D3B7-0F36-4B64-81C9-76EA39A8377F}">
      <dgm:prSet/>
      <dgm:spPr/>
      <dgm:t>
        <a:bodyPr/>
        <a:lstStyle/>
        <a:p>
          <a:r>
            <a:rPr lang="en-US"/>
            <a:t>Introduction</a:t>
          </a:r>
        </a:p>
      </dgm:t>
    </dgm:pt>
    <dgm:pt modelId="{0B87C0E0-CA73-4D0C-A6AD-4B3B452C7916}" type="parTrans" cxnId="{67479E17-0F40-4DD0-A8A2-F6459D76A580}">
      <dgm:prSet/>
      <dgm:spPr/>
      <dgm:t>
        <a:bodyPr/>
        <a:lstStyle/>
        <a:p>
          <a:endParaRPr lang="en-US"/>
        </a:p>
      </dgm:t>
    </dgm:pt>
    <dgm:pt modelId="{E02329DD-1574-44B7-A7FB-7018DB23DA92}" type="sibTrans" cxnId="{67479E17-0F40-4DD0-A8A2-F6459D76A580}">
      <dgm:prSet/>
      <dgm:spPr/>
      <dgm:t>
        <a:bodyPr/>
        <a:lstStyle/>
        <a:p>
          <a:endParaRPr lang="en-US"/>
        </a:p>
      </dgm:t>
    </dgm:pt>
    <dgm:pt modelId="{049CD568-C262-47AB-89A7-C7BD29229135}">
      <dgm:prSet/>
      <dgm:spPr/>
      <dgm:t>
        <a:bodyPr/>
        <a:lstStyle/>
        <a:p>
          <a:r>
            <a:rPr lang="en-US"/>
            <a:t>Current legislation and policy</a:t>
          </a:r>
        </a:p>
      </dgm:t>
    </dgm:pt>
    <dgm:pt modelId="{55800A96-03C8-452D-AF37-52DEE267BEDB}" type="parTrans" cxnId="{320897F6-DA5E-41AF-BC80-9A009EC667F5}">
      <dgm:prSet/>
      <dgm:spPr/>
      <dgm:t>
        <a:bodyPr/>
        <a:lstStyle/>
        <a:p>
          <a:endParaRPr lang="en-US"/>
        </a:p>
      </dgm:t>
    </dgm:pt>
    <dgm:pt modelId="{FABB4956-02E8-4BDA-9159-56EC654BED5F}" type="sibTrans" cxnId="{320897F6-DA5E-41AF-BC80-9A009EC667F5}">
      <dgm:prSet/>
      <dgm:spPr/>
      <dgm:t>
        <a:bodyPr/>
        <a:lstStyle/>
        <a:p>
          <a:endParaRPr lang="en-US"/>
        </a:p>
      </dgm:t>
    </dgm:pt>
    <dgm:pt modelId="{8909B5D5-9E9B-4518-9537-BE443FEAD3D7}">
      <dgm:prSet/>
      <dgm:spPr/>
      <dgm:t>
        <a:bodyPr/>
        <a:lstStyle/>
        <a:p>
          <a:r>
            <a:rPr lang="en-US"/>
            <a:t>Existing use of digital media and technologies for community development</a:t>
          </a:r>
        </a:p>
      </dgm:t>
    </dgm:pt>
    <dgm:pt modelId="{83AEE9AF-5D94-43C0-B332-CF6646AB08A7}" type="parTrans" cxnId="{34A5583D-FB0E-4289-B4A4-470AE20C1509}">
      <dgm:prSet/>
      <dgm:spPr/>
      <dgm:t>
        <a:bodyPr/>
        <a:lstStyle/>
        <a:p>
          <a:endParaRPr lang="en-US"/>
        </a:p>
      </dgm:t>
    </dgm:pt>
    <dgm:pt modelId="{A285F78E-443C-43B2-BB24-8CE6C0B8F8EE}" type="sibTrans" cxnId="{34A5583D-FB0E-4289-B4A4-470AE20C1509}">
      <dgm:prSet/>
      <dgm:spPr/>
      <dgm:t>
        <a:bodyPr/>
        <a:lstStyle/>
        <a:p>
          <a:endParaRPr lang="en-US"/>
        </a:p>
      </dgm:t>
    </dgm:pt>
    <dgm:pt modelId="{B362BC11-0438-4874-A27E-23131C60CC5E}">
      <dgm:prSet/>
      <dgm:spPr/>
      <dgm:t>
        <a:bodyPr/>
        <a:lstStyle/>
        <a:p>
          <a:r>
            <a:rPr lang="en-US"/>
            <a:t>Existing means of communication – internal</a:t>
          </a:r>
        </a:p>
      </dgm:t>
    </dgm:pt>
    <dgm:pt modelId="{DC1C6D1F-688A-4988-862B-A3202CC63B34}" type="parTrans" cxnId="{8471AF80-8E1F-400E-A86F-D3C5BF272F4C}">
      <dgm:prSet/>
      <dgm:spPr/>
      <dgm:t>
        <a:bodyPr/>
        <a:lstStyle/>
        <a:p>
          <a:endParaRPr lang="en-US"/>
        </a:p>
      </dgm:t>
    </dgm:pt>
    <dgm:pt modelId="{A48D715E-DA72-463E-BBDD-065D6DA89B63}" type="sibTrans" cxnId="{8471AF80-8E1F-400E-A86F-D3C5BF272F4C}">
      <dgm:prSet/>
      <dgm:spPr/>
      <dgm:t>
        <a:bodyPr/>
        <a:lstStyle/>
        <a:p>
          <a:endParaRPr lang="en-US"/>
        </a:p>
      </dgm:t>
    </dgm:pt>
    <dgm:pt modelId="{8599977F-5485-4B46-BA54-500A8397CBF5}">
      <dgm:prSet/>
      <dgm:spPr/>
      <dgm:t>
        <a:bodyPr/>
        <a:lstStyle/>
        <a:p>
          <a:r>
            <a:rPr lang="en-US"/>
            <a:t>Existing means of communication – externally</a:t>
          </a:r>
        </a:p>
      </dgm:t>
    </dgm:pt>
    <dgm:pt modelId="{8E262C2E-F1D1-46C6-9E5B-50F51D77A250}" type="parTrans" cxnId="{A1368747-C811-4C35-A229-90AEFF1CF8E2}">
      <dgm:prSet/>
      <dgm:spPr/>
      <dgm:t>
        <a:bodyPr/>
        <a:lstStyle/>
        <a:p>
          <a:endParaRPr lang="en-US"/>
        </a:p>
      </dgm:t>
    </dgm:pt>
    <dgm:pt modelId="{E480ED5A-E981-4C60-8584-B20EAA7C2643}" type="sibTrans" cxnId="{A1368747-C811-4C35-A229-90AEFF1CF8E2}">
      <dgm:prSet/>
      <dgm:spPr/>
      <dgm:t>
        <a:bodyPr/>
        <a:lstStyle/>
        <a:p>
          <a:endParaRPr lang="en-US"/>
        </a:p>
      </dgm:t>
    </dgm:pt>
    <dgm:pt modelId="{D0C536FD-486D-445E-B920-14B9E60E4698}">
      <dgm:prSet/>
      <dgm:spPr/>
      <dgm:t>
        <a:bodyPr/>
        <a:lstStyle/>
        <a:p>
          <a:r>
            <a:rPr lang="en-US"/>
            <a:t>Conclusion</a:t>
          </a:r>
        </a:p>
      </dgm:t>
    </dgm:pt>
    <dgm:pt modelId="{723489E5-84FE-48B8-B1F6-2E2A968F9BBC}" type="parTrans" cxnId="{66877B07-227A-461A-A944-D5D6DA2D6D4F}">
      <dgm:prSet/>
      <dgm:spPr/>
      <dgm:t>
        <a:bodyPr/>
        <a:lstStyle/>
        <a:p>
          <a:endParaRPr lang="en-US"/>
        </a:p>
      </dgm:t>
    </dgm:pt>
    <dgm:pt modelId="{6D111D40-83D9-4F52-BD9D-830558A0F96B}" type="sibTrans" cxnId="{66877B07-227A-461A-A944-D5D6DA2D6D4F}">
      <dgm:prSet/>
      <dgm:spPr/>
      <dgm:t>
        <a:bodyPr/>
        <a:lstStyle/>
        <a:p>
          <a:endParaRPr lang="en-US"/>
        </a:p>
      </dgm:t>
    </dgm:pt>
    <dgm:pt modelId="{C88E38FE-0132-48B5-AF9E-1D76632115B9}">
      <dgm:prSet/>
      <dgm:spPr/>
      <dgm:t>
        <a:bodyPr/>
        <a:lstStyle/>
        <a:p>
          <a:r>
            <a:rPr lang="en-US"/>
            <a:t>Recommendation</a:t>
          </a:r>
        </a:p>
      </dgm:t>
    </dgm:pt>
    <dgm:pt modelId="{EB8981DC-FB5B-4DB3-BE62-40AD546A77CE}" type="parTrans" cxnId="{AC2FEE65-2B5D-4F8E-9D24-0F3E46382A48}">
      <dgm:prSet/>
      <dgm:spPr/>
      <dgm:t>
        <a:bodyPr/>
        <a:lstStyle/>
        <a:p>
          <a:endParaRPr lang="en-US"/>
        </a:p>
      </dgm:t>
    </dgm:pt>
    <dgm:pt modelId="{70BE399E-0A4D-4243-B259-9E0B335A7525}" type="sibTrans" cxnId="{AC2FEE65-2B5D-4F8E-9D24-0F3E46382A48}">
      <dgm:prSet/>
      <dgm:spPr/>
      <dgm:t>
        <a:bodyPr/>
        <a:lstStyle/>
        <a:p>
          <a:endParaRPr lang="en-US"/>
        </a:p>
      </dgm:t>
    </dgm:pt>
    <dgm:pt modelId="{C1D5F5A1-4181-4209-99DD-50B967DA8457}" type="pres">
      <dgm:prSet presAssocID="{F575F308-9605-4B43-9B7B-EF28A1A0E937}" presName="diagram" presStyleCnt="0">
        <dgm:presLayoutVars>
          <dgm:dir/>
          <dgm:resizeHandles val="exact"/>
        </dgm:presLayoutVars>
      </dgm:prSet>
      <dgm:spPr/>
    </dgm:pt>
    <dgm:pt modelId="{338CD4D5-3C63-47C8-ADCE-5AFAF7D66CED}" type="pres">
      <dgm:prSet presAssocID="{01C3D3B7-0F36-4B64-81C9-76EA39A8377F}" presName="node" presStyleLbl="node1" presStyleIdx="0" presStyleCnt="7">
        <dgm:presLayoutVars>
          <dgm:bulletEnabled val="1"/>
        </dgm:presLayoutVars>
      </dgm:prSet>
      <dgm:spPr/>
    </dgm:pt>
    <dgm:pt modelId="{439A0B54-BC95-4472-AA6D-458DCA9A34E5}" type="pres">
      <dgm:prSet presAssocID="{E02329DD-1574-44B7-A7FB-7018DB23DA92}" presName="sibTrans" presStyleCnt="0"/>
      <dgm:spPr/>
    </dgm:pt>
    <dgm:pt modelId="{9D9FD838-F284-4D46-9219-D99F22D38061}" type="pres">
      <dgm:prSet presAssocID="{049CD568-C262-47AB-89A7-C7BD29229135}" presName="node" presStyleLbl="node1" presStyleIdx="1" presStyleCnt="7">
        <dgm:presLayoutVars>
          <dgm:bulletEnabled val="1"/>
        </dgm:presLayoutVars>
      </dgm:prSet>
      <dgm:spPr/>
    </dgm:pt>
    <dgm:pt modelId="{F7237D8C-51D4-4C49-90DD-3255025E879B}" type="pres">
      <dgm:prSet presAssocID="{FABB4956-02E8-4BDA-9159-56EC654BED5F}" presName="sibTrans" presStyleCnt="0"/>
      <dgm:spPr/>
    </dgm:pt>
    <dgm:pt modelId="{DD8391B8-45C3-4D76-8110-5F6F99A24E86}" type="pres">
      <dgm:prSet presAssocID="{8909B5D5-9E9B-4518-9537-BE443FEAD3D7}" presName="node" presStyleLbl="node1" presStyleIdx="2" presStyleCnt="7">
        <dgm:presLayoutVars>
          <dgm:bulletEnabled val="1"/>
        </dgm:presLayoutVars>
      </dgm:prSet>
      <dgm:spPr/>
    </dgm:pt>
    <dgm:pt modelId="{6A62FD74-6E48-408E-9D74-B5453F198975}" type="pres">
      <dgm:prSet presAssocID="{A285F78E-443C-43B2-BB24-8CE6C0B8F8EE}" presName="sibTrans" presStyleCnt="0"/>
      <dgm:spPr/>
    </dgm:pt>
    <dgm:pt modelId="{42C36E63-040A-49FF-9598-74F75EADBB10}" type="pres">
      <dgm:prSet presAssocID="{B362BC11-0438-4874-A27E-23131C60CC5E}" presName="node" presStyleLbl="node1" presStyleIdx="3" presStyleCnt="7">
        <dgm:presLayoutVars>
          <dgm:bulletEnabled val="1"/>
        </dgm:presLayoutVars>
      </dgm:prSet>
      <dgm:spPr/>
    </dgm:pt>
    <dgm:pt modelId="{26C2023A-C3BF-4FB7-A7E2-54E8DC41774B}" type="pres">
      <dgm:prSet presAssocID="{A48D715E-DA72-463E-BBDD-065D6DA89B63}" presName="sibTrans" presStyleCnt="0"/>
      <dgm:spPr/>
    </dgm:pt>
    <dgm:pt modelId="{D15CA3BA-4662-41F0-9BAC-DFE0DEF5A755}" type="pres">
      <dgm:prSet presAssocID="{8599977F-5485-4B46-BA54-500A8397CBF5}" presName="node" presStyleLbl="node1" presStyleIdx="4" presStyleCnt="7">
        <dgm:presLayoutVars>
          <dgm:bulletEnabled val="1"/>
        </dgm:presLayoutVars>
      </dgm:prSet>
      <dgm:spPr/>
    </dgm:pt>
    <dgm:pt modelId="{3A19C318-4AA0-4F06-BAE6-36DF69A35A7A}" type="pres">
      <dgm:prSet presAssocID="{E480ED5A-E981-4C60-8584-B20EAA7C2643}" presName="sibTrans" presStyleCnt="0"/>
      <dgm:spPr/>
    </dgm:pt>
    <dgm:pt modelId="{22738FDA-98A6-49B6-9FD7-07449567EB77}" type="pres">
      <dgm:prSet presAssocID="{D0C536FD-486D-445E-B920-14B9E60E4698}" presName="node" presStyleLbl="node1" presStyleIdx="5" presStyleCnt="7">
        <dgm:presLayoutVars>
          <dgm:bulletEnabled val="1"/>
        </dgm:presLayoutVars>
      </dgm:prSet>
      <dgm:spPr/>
    </dgm:pt>
    <dgm:pt modelId="{18498BAE-22EE-424A-A9E6-87948B1596E6}" type="pres">
      <dgm:prSet presAssocID="{6D111D40-83D9-4F52-BD9D-830558A0F96B}" presName="sibTrans" presStyleCnt="0"/>
      <dgm:spPr/>
    </dgm:pt>
    <dgm:pt modelId="{ABCA03E4-AB0E-40EA-9548-7541A04B3D05}" type="pres">
      <dgm:prSet presAssocID="{C88E38FE-0132-48B5-AF9E-1D76632115B9}" presName="node" presStyleLbl="node1" presStyleIdx="6" presStyleCnt="7">
        <dgm:presLayoutVars>
          <dgm:bulletEnabled val="1"/>
        </dgm:presLayoutVars>
      </dgm:prSet>
      <dgm:spPr/>
    </dgm:pt>
  </dgm:ptLst>
  <dgm:cxnLst>
    <dgm:cxn modelId="{66877B07-227A-461A-A944-D5D6DA2D6D4F}" srcId="{F575F308-9605-4B43-9B7B-EF28A1A0E937}" destId="{D0C536FD-486D-445E-B920-14B9E60E4698}" srcOrd="5" destOrd="0" parTransId="{723489E5-84FE-48B8-B1F6-2E2A968F9BBC}" sibTransId="{6D111D40-83D9-4F52-BD9D-830558A0F96B}"/>
    <dgm:cxn modelId="{307F4D10-1F66-41AA-ACCE-873F254BA9F3}" type="presOf" srcId="{8599977F-5485-4B46-BA54-500A8397CBF5}" destId="{D15CA3BA-4662-41F0-9BAC-DFE0DEF5A755}" srcOrd="0" destOrd="0" presId="urn:microsoft.com/office/officeart/2005/8/layout/default"/>
    <dgm:cxn modelId="{67479E17-0F40-4DD0-A8A2-F6459D76A580}" srcId="{F575F308-9605-4B43-9B7B-EF28A1A0E937}" destId="{01C3D3B7-0F36-4B64-81C9-76EA39A8377F}" srcOrd="0" destOrd="0" parTransId="{0B87C0E0-CA73-4D0C-A6AD-4B3B452C7916}" sibTransId="{E02329DD-1574-44B7-A7FB-7018DB23DA92}"/>
    <dgm:cxn modelId="{73199B20-1F95-4509-8547-F87532C83880}" type="presOf" srcId="{C88E38FE-0132-48B5-AF9E-1D76632115B9}" destId="{ABCA03E4-AB0E-40EA-9548-7541A04B3D05}" srcOrd="0" destOrd="0" presId="urn:microsoft.com/office/officeart/2005/8/layout/default"/>
    <dgm:cxn modelId="{A8FCE126-9F59-40DA-A925-D1CDBC7CF7EA}" type="presOf" srcId="{D0C536FD-486D-445E-B920-14B9E60E4698}" destId="{22738FDA-98A6-49B6-9FD7-07449567EB77}" srcOrd="0" destOrd="0" presId="urn:microsoft.com/office/officeart/2005/8/layout/default"/>
    <dgm:cxn modelId="{87F1142B-7D7F-493F-A103-786CAC64CA18}" type="presOf" srcId="{01C3D3B7-0F36-4B64-81C9-76EA39A8377F}" destId="{338CD4D5-3C63-47C8-ADCE-5AFAF7D66CED}" srcOrd="0" destOrd="0" presId="urn:microsoft.com/office/officeart/2005/8/layout/default"/>
    <dgm:cxn modelId="{D701CD3A-6911-46EE-9D00-99F3410780D9}" type="presOf" srcId="{B362BC11-0438-4874-A27E-23131C60CC5E}" destId="{42C36E63-040A-49FF-9598-74F75EADBB10}" srcOrd="0" destOrd="0" presId="urn:microsoft.com/office/officeart/2005/8/layout/default"/>
    <dgm:cxn modelId="{34A5583D-FB0E-4289-B4A4-470AE20C1509}" srcId="{F575F308-9605-4B43-9B7B-EF28A1A0E937}" destId="{8909B5D5-9E9B-4518-9537-BE443FEAD3D7}" srcOrd="2" destOrd="0" parTransId="{83AEE9AF-5D94-43C0-B332-CF6646AB08A7}" sibTransId="{A285F78E-443C-43B2-BB24-8CE6C0B8F8EE}"/>
    <dgm:cxn modelId="{AC2FEE65-2B5D-4F8E-9D24-0F3E46382A48}" srcId="{F575F308-9605-4B43-9B7B-EF28A1A0E937}" destId="{C88E38FE-0132-48B5-AF9E-1D76632115B9}" srcOrd="6" destOrd="0" parTransId="{EB8981DC-FB5B-4DB3-BE62-40AD546A77CE}" sibTransId="{70BE399E-0A4D-4243-B259-9E0B335A7525}"/>
    <dgm:cxn modelId="{A1368747-C811-4C35-A229-90AEFF1CF8E2}" srcId="{F575F308-9605-4B43-9B7B-EF28A1A0E937}" destId="{8599977F-5485-4B46-BA54-500A8397CBF5}" srcOrd="4" destOrd="0" parTransId="{8E262C2E-F1D1-46C6-9E5B-50F51D77A250}" sibTransId="{E480ED5A-E981-4C60-8584-B20EAA7C2643}"/>
    <dgm:cxn modelId="{8471AF80-8E1F-400E-A86F-D3C5BF272F4C}" srcId="{F575F308-9605-4B43-9B7B-EF28A1A0E937}" destId="{B362BC11-0438-4874-A27E-23131C60CC5E}" srcOrd="3" destOrd="0" parTransId="{DC1C6D1F-688A-4988-862B-A3202CC63B34}" sibTransId="{A48D715E-DA72-463E-BBDD-065D6DA89B63}"/>
    <dgm:cxn modelId="{9B4F9DA1-E6C7-4F41-8553-A08659B31C9B}" type="presOf" srcId="{049CD568-C262-47AB-89A7-C7BD29229135}" destId="{9D9FD838-F284-4D46-9219-D99F22D38061}" srcOrd="0" destOrd="0" presId="urn:microsoft.com/office/officeart/2005/8/layout/default"/>
    <dgm:cxn modelId="{75B1C9AA-EE9C-4E33-97DE-13133EE1545C}" type="presOf" srcId="{F575F308-9605-4B43-9B7B-EF28A1A0E937}" destId="{C1D5F5A1-4181-4209-99DD-50B967DA8457}" srcOrd="0" destOrd="0" presId="urn:microsoft.com/office/officeart/2005/8/layout/default"/>
    <dgm:cxn modelId="{7AB5A4CB-B53C-4165-8C89-5332343050DA}" type="presOf" srcId="{8909B5D5-9E9B-4518-9537-BE443FEAD3D7}" destId="{DD8391B8-45C3-4D76-8110-5F6F99A24E86}" srcOrd="0" destOrd="0" presId="urn:microsoft.com/office/officeart/2005/8/layout/default"/>
    <dgm:cxn modelId="{320897F6-DA5E-41AF-BC80-9A009EC667F5}" srcId="{F575F308-9605-4B43-9B7B-EF28A1A0E937}" destId="{049CD568-C262-47AB-89A7-C7BD29229135}" srcOrd="1" destOrd="0" parTransId="{55800A96-03C8-452D-AF37-52DEE267BEDB}" sibTransId="{FABB4956-02E8-4BDA-9159-56EC654BED5F}"/>
    <dgm:cxn modelId="{17EC0D5F-99B0-4409-90B4-8EE8DB343FDA}" type="presParOf" srcId="{C1D5F5A1-4181-4209-99DD-50B967DA8457}" destId="{338CD4D5-3C63-47C8-ADCE-5AFAF7D66CED}" srcOrd="0" destOrd="0" presId="urn:microsoft.com/office/officeart/2005/8/layout/default"/>
    <dgm:cxn modelId="{C9AED2E3-8534-4B5D-8022-F94C111CE6D2}" type="presParOf" srcId="{C1D5F5A1-4181-4209-99DD-50B967DA8457}" destId="{439A0B54-BC95-4472-AA6D-458DCA9A34E5}" srcOrd="1" destOrd="0" presId="urn:microsoft.com/office/officeart/2005/8/layout/default"/>
    <dgm:cxn modelId="{DB7A8A6C-4A87-4CD3-B629-6257FCEC7854}" type="presParOf" srcId="{C1D5F5A1-4181-4209-99DD-50B967DA8457}" destId="{9D9FD838-F284-4D46-9219-D99F22D38061}" srcOrd="2" destOrd="0" presId="urn:microsoft.com/office/officeart/2005/8/layout/default"/>
    <dgm:cxn modelId="{38BF1CA6-CE47-4218-8068-66C954E8EC29}" type="presParOf" srcId="{C1D5F5A1-4181-4209-99DD-50B967DA8457}" destId="{F7237D8C-51D4-4C49-90DD-3255025E879B}" srcOrd="3" destOrd="0" presId="urn:microsoft.com/office/officeart/2005/8/layout/default"/>
    <dgm:cxn modelId="{4CB04971-A1F5-4E7F-BF76-B12EC5CC46B5}" type="presParOf" srcId="{C1D5F5A1-4181-4209-99DD-50B967DA8457}" destId="{DD8391B8-45C3-4D76-8110-5F6F99A24E86}" srcOrd="4" destOrd="0" presId="urn:microsoft.com/office/officeart/2005/8/layout/default"/>
    <dgm:cxn modelId="{D6D070F8-B4A1-4E14-AE24-80AFD6B6F75D}" type="presParOf" srcId="{C1D5F5A1-4181-4209-99DD-50B967DA8457}" destId="{6A62FD74-6E48-408E-9D74-B5453F198975}" srcOrd="5" destOrd="0" presId="urn:microsoft.com/office/officeart/2005/8/layout/default"/>
    <dgm:cxn modelId="{09DC232B-CC01-43DB-B96F-DCCE5FB6ACB8}" type="presParOf" srcId="{C1D5F5A1-4181-4209-99DD-50B967DA8457}" destId="{42C36E63-040A-49FF-9598-74F75EADBB10}" srcOrd="6" destOrd="0" presId="urn:microsoft.com/office/officeart/2005/8/layout/default"/>
    <dgm:cxn modelId="{F88AA4C8-A90C-4080-8D7E-5EC5DBB86523}" type="presParOf" srcId="{C1D5F5A1-4181-4209-99DD-50B967DA8457}" destId="{26C2023A-C3BF-4FB7-A7E2-54E8DC41774B}" srcOrd="7" destOrd="0" presId="urn:microsoft.com/office/officeart/2005/8/layout/default"/>
    <dgm:cxn modelId="{CE6DAC06-9DB8-47C5-8635-6D08A0187CE4}" type="presParOf" srcId="{C1D5F5A1-4181-4209-99DD-50B967DA8457}" destId="{D15CA3BA-4662-41F0-9BAC-DFE0DEF5A755}" srcOrd="8" destOrd="0" presId="urn:microsoft.com/office/officeart/2005/8/layout/default"/>
    <dgm:cxn modelId="{0F670A1D-7784-4587-A65B-1D9FFABB0FB1}" type="presParOf" srcId="{C1D5F5A1-4181-4209-99DD-50B967DA8457}" destId="{3A19C318-4AA0-4F06-BAE6-36DF69A35A7A}" srcOrd="9" destOrd="0" presId="urn:microsoft.com/office/officeart/2005/8/layout/default"/>
    <dgm:cxn modelId="{13BFD303-CC15-4312-A103-7B04F90BDD7A}" type="presParOf" srcId="{C1D5F5A1-4181-4209-99DD-50B967DA8457}" destId="{22738FDA-98A6-49B6-9FD7-07449567EB77}" srcOrd="10" destOrd="0" presId="urn:microsoft.com/office/officeart/2005/8/layout/default"/>
    <dgm:cxn modelId="{DA824D5C-1549-4F99-88A0-1CDE58CF9BDA}" type="presParOf" srcId="{C1D5F5A1-4181-4209-99DD-50B967DA8457}" destId="{18498BAE-22EE-424A-A9E6-87948B1596E6}" srcOrd="11" destOrd="0" presId="urn:microsoft.com/office/officeart/2005/8/layout/default"/>
    <dgm:cxn modelId="{A1AD1431-9134-466D-8440-F435ED0A7460}" type="presParOf" srcId="{C1D5F5A1-4181-4209-99DD-50B967DA8457}" destId="{ABCA03E4-AB0E-40EA-9548-7541A04B3D05}"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966819-9F30-4A77-95FE-8B9902C75D26}"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2D633E19-220E-4403-96D2-BF83CF044DC7}">
      <dgm:prSet/>
      <dgm:spPr/>
      <dgm:t>
        <a:bodyPr/>
        <a:lstStyle/>
        <a:p>
          <a:r>
            <a:rPr lang="en-IN"/>
            <a:t>The recent government approach to tackling knife crime is the Knife Crime Prevention Orders (KCPO)</a:t>
          </a:r>
          <a:endParaRPr lang="en-US"/>
        </a:p>
      </dgm:t>
    </dgm:pt>
    <dgm:pt modelId="{4E8DE03E-5D93-410D-B260-2C94A0B3DDDE}" type="parTrans" cxnId="{FBF4B255-62DF-4E10-85E5-34BF77D00CD9}">
      <dgm:prSet/>
      <dgm:spPr/>
      <dgm:t>
        <a:bodyPr/>
        <a:lstStyle/>
        <a:p>
          <a:endParaRPr lang="en-US"/>
        </a:p>
      </dgm:t>
    </dgm:pt>
    <dgm:pt modelId="{32151D73-5CC8-48BB-BBC0-365F55FBDDF0}" type="sibTrans" cxnId="{FBF4B255-62DF-4E10-85E5-34BF77D00CD9}">
      <dgm:prSet/>
      <dgm:spPr/>
      <dgm:t>
        <a:bodyPr/>
        <a:lstStyle/>
        <a:p>
          <a:endParaRPr lang="en-US"/>
        </a:p>
      </dgm:t>
    </dgm:pt>
    <dgm:pt modelId="{497B0602-B816-4A3D-BC19-2E7983EDD0F2}">
      <dgm:prSet/>
      <dgm:spPr/>
      <dgm:t>
        <a:bodyPr/>
        <a:lstStyle/>
        <a:p>
          <a:r>
            <a:rPr lang="en-IN"/>
            <a:t>The public health approach to tackling knife crime in UK encompasses exploration of long- and short-term solutions to the health problems</a:t>
          </a:r>
          <a:endParaRPr lang="en-US"/>
        </a:p>
      </dgm:t>
    </dgm:pt>
    <dgm:pt modelId="{C1212D2C-EAC7-4175-9B83-863BA1AED0BF}" type="parTrans" cxnId="{2D218ACF-8F2D-4A14-9D0C-330406A905D1}">
      <dgm:prSet/>
      <dgm:spPr/>
      <dgm:t>
        <a:bodyPr/>
        <a:lstStyle/>
        <a:p>
          <a:endParaRPr lang="en-US"/>
        </a:p>
      </dgm:t>
    </dgm:pt>
    <dgm:pt modelId="{AB3D7BCD-680A-45BE-AAE1-3BFCFD6F2545}" type="sibTrans" cxnId="{2D218ACF-8F2D-4A14-9D0C-330406A905D1}">
      <dgm:prSet/>
      <dgm:spPr/>
      <dgm:t>
        <a:bodyPr/>
        <a:lstStyle/>
        <a:p>
          <a:endParaRPr lang="en-US"/>
        </a:p>
      </dgm:t>
    </dgm:pt>
    <dgm:pt modelId="{41F45C22-6B99-47ED-AB1F-31DEF0C3F540}">
      <dgm:prSet/>
      <dgm:spPr/>
      <dgm:t>
        <a:bodyPr/>
        <a:lstStyle/>
        <a:p>
          <a:r>
            <a:rPr lang="en-IN"/>
            <a:t>The approach identifies reasons for which the individuals tend to become violent</a:t>
          </a:r>
          <a:endParaRPr lang="en-US"/>
        </a:p>
      </dgm:t>
    </dgm:pt>
    <dgm:pt modelId="{BB993501-48C7-4E5A-B488-8C390AEB56E9}" type="parTrans" cxnId="{B67283D6-5609-43C2-B9CB-0E2833FD6A69}">
      <dgm:prSet/>
      <dgm:spPr/>
      <dgm:t>
        <a:bodyPr/>
        <a:lstStyle/>
        <a:p>
          <a:endParaRPr lang="en-US"/>
        </a:p>
      </dgm:t>
    </dgm:pt>
    <dgm:pt modelId="{1CC916D7-C563-4500-9DD3-4EAF9708F337}" type="sibTrans" cxnId="{B67283D6-5609-43C2-B9CB-0E2833FD6A69}">
      <dgm:prSet/>
      <dgm:spPr/>
      <dgm:t>
        <a:bodyPr/>
        <a:lstStyle/>
        <a:p>
          <a:endParaRPr lang="en-US"/>
        </a:p>
      </dgm:t>
    </dgm:pt>
    <dgm:pt modelId="{BB8F6154-5764-4776-BE47-282FF549FBFB}" type="pres">
      <dgm:prSet presAssocID="{85966819-9F30-4A77-95FE-8B9902C75D26}" presName="compositeShape" presStyleCnt="0">
        <dgm:presLayoutVars>
          <dgm:chMax val="7"/>
          <dgm:dir/>
          <dgm:resizeHandles val="exact"/>
        </dgm:presLayoutVars>
      </dgm:prSet>
      <dgm:spPr/>
    </dgm:pt>
    <dgm:pt modelId="{AC523D3F-B70B-477C-AB37-A4FC0447F0E9}" type="pres">
      <dgm:prSet presAssocID="{85966819-9F30-4A77-95FE-8B9902C75D26}" presName="wedge1" presStyleLbl="node1" presStyleIdx="0" presStyleCnt="3"/>
      <dgm:spPr/>
    </dgm:pt>
    <dgm:pt modelId="{16285896-4EFE-4ED2-8E09-D37503DD3F5D}" type="pres">
      <dgm:prSet presAssocID="{85966819-9F30-4A77-95FE-8B9902C75D26}" presName="wedge1Tx" presStyleLbl="node1" presStyleIdx="0" presStyleCnt="3">
        <dgm:presLayoutVars>
          <dgm:chMax val="0"/>
          <dgm:chPref val="0"/>
          <dgm:bulletEnabled val="1"/>
        </dgm:presLayoutVars>
      </dgm:prSet>
      <dgm:spPr/>
    </dgm:pt>
    <dgm:pt modelId="{3896EFD5-9EDB-4455-ABA9-7E4BF69F1F1D}" type="pres">
      <dgm:prSet presAssocID="{85966819-9F30-4A77-95FE-8B9902C75D26}" presName="wedge2" presStyleLbl="node1" presStyleIdx="1" presStyleCnt="3"/>
      <dgm:spPr/>
    </dgm:pt>
    <dgm:pt modelId="{0A3C0F45-99A9-4F89-959B-23ACFADD938F}" type="pres">
      <dgm:prSet presAssocID="{85966819-9F30-4A77-95FE-8B9902C75D26}" presName="wedge2Tx" presStyleLbl="node1" presStyleIdx="1" presStyleCnt="3">
        <dgm:presLayoutVars>
          <dgm:chMax val="0"/>
          <dgm:chPref val="0"/>
          <dgm:bulletEnabled val="1"/>
        </dgm:presLayoutVars>
      </dgm:prSet>
      <dgm:spPr/>
    </dgm:pt>
    <dgm:pt modelId="{2A44C85F-F52C-4B14-A60A-B660D87D2C7F}" type="pres">
      <dgm:prSet presAssocID="{85966819-9F30-4A77-95FE-8B9902C75D26}" presName="wedge3" presStyleLbl="node1" presStyleIdx="2" presStyleCnt="3"/>
      <dgm:spPr/>
    </dgm:pt>
    <dgm:pt modelId="{C59806C2-AE92-4E46-BF69-993CE391014C}" type="pres">
      <dgm:prSet presAssocID="{85966819-9F30-4A77-95FE-8B9902C75D26}" presName="wedge3Tx" presStyleLbl="node1" presStyleIdx="2" presStyleCnt="3">
        <dgm:presLayoutVars>
          <dgm:chMax val="0"/>
          <dgm:chPref val="0"/>
          <dgm:bulletEnabled val="1"/>
        </dgm:presLayoutVars>
      </dgm:prSet>
      <dgm:spPr/>
    </dgm:pt>
  </dgm:ptLst>
  <dgm:cxnLst>
    <dgm:cxn modelId="{9D926F0D-9DA8-46CB-B990-8D1C9830A160}" type="presOf" srcId="{497B0602-B816-4A3D-BC19-2E7983EDD0F2}" destId="{3896EFD5-9EDB-4455-ABA9-7E4BF69F1F1D}" srcOrd="0" destOrd="0" presId="urn:microsoft.com/office/officeart/2005/8/layout/chart3"/>
    <dgm:cxn modelId="{B5A8381A-9077-40E5-857E-80B38149D1A0}" type="presOf" srcId="{497B0602-B816-4A3D-BC19-2E7983EDD0F2}" destId="{0A3C0F45-99A9-4F89-959B-23ACFADD938F}" srcOrd="1" destOrd="0" presId="urn:microsoft.com/office/officeart/2005/8/layout/chart3"/>
    <dgm:cxn modelId="{0AF9E741-E777-4E4D-9B9B-5B392DB892D0}" type="presOf" srcId="{2D633E19-220E-4403-96D2-BF83CF044DC7}" destId="{AC523D3F-B70B-477C-AB37-A4FC0447F0E9}" srcOrd="0" destOrd="0" presId="urn:microsoft.com/office/officeart/2005/8/layout/chart3"/>
    <dgm:cxn modelId="{2182AA63-FAEA-4746-B98F-5927ACA6E9A6}" type="presOf" srcId="{2D633E19-220E-4403-96D2-BF83CF044DC7}" destId="{16285896-4EFE-4ED2-8E09-D37503DD3F5D}" srcOrd="1" destOrd="0" presId="urn:microsoft.com/office/officeart/2005/8/layout/chart3"/>
    <dgm:cxn modelId="{4AB7A84D-9124-4DD4-BDFD-9B838F134A1A}" type="presOf" srcId="{41F45C22-6B99-47ED-AB1F-31DEF0C3F540}" destId="{2A44C85F-F52C-4B14-A60A-B660D87D2C7F}" srcOrd="0" destOrd="0" presId="urn:microsoft.com/office/officeart/2005/8/layout/chart3"/>
    <dgm:cxn modelId="{FBF4B255-62DF-4E10-85E5-34BF77D00CD9}" srcId="{85966819-9F30-4A77-95FE-8B9902C75D26}" destId="{2D633E19-220E-4403-96D2-BF83CF044DC7}" srcOrd="0" destOrd="0" parTransId="{4E8DE03E-5D93-410D-B260-2C94A0B3DDDE}" sibTransId="{32151D73-5CC8-48BB-BBC0-365F55FBDDF0}"/>
    <dgm:cxn modelId="{F99DE18E-5A8D-464A-B885-BF2D5AF0138A}" type="presOf" srcId="{85966819-9F30-4A77-95FE-8B9902C75D26}" destId="{BB8F6154-5764-4776-BE47-282FF549FBFB}" srcOrd="0" destOrd="0" presId="urn:microsoft.com/office/officeart/2005/8/layout/chart3"/>
    <dgm:cxn modelId="{1D7A1CB2-28D3-49D6-9480-D45F48887B9C}" type="presOf" srcId="{41F45C22-6B99-47ED-AB1F-31DEF0C3F540}" destId="{C59806C2-AE92-4E46-BF69-993CE391014C}" srcOrd="1" destOrd="0" presId="urn:microsoft.com/office/officeart/2005/8/layout/chart3"/>
    <dgm:cxn modelId="{2D218ACF-8F2D-4A14-9D0C-330406A905D1}" srcId="{85966819-9F30-4A77-95FE-8B9902C75D26}" destId="{497B0602-B816-4A3D-BC19-2E7983EDD0F2}" srcOrd="1" destOrd="0" parTransId="{C1212D2C-EAC7-4175-9B83-863BA1AED0BF}" sibTransId="{AB3D7BCD-680A-45BE-AAE1-3BFCFD6F2545}"/>
    <dgm:cxn modelId="{B67283D6-5609-43C2-B9CB-0E2833FD6A69}" srcId="{85966819-9F30-4A77-95FE-8B9902C75D26}" destId="{41F45C22-6B99-47ED-AB1F-31DEF0C3F540}" srcOrd="2" destOrd="0" parTransId="{BB993501-48C7-4E5A-B488-8C390AEB56E9}" sibTransId="{1CC916D7-C563-4500-9DD3-4EAF9708F337}"/>
    <dgm:cxn modelId="{002BA3C6-BFA3-4B50-9392-32EA965CFF84}" type="presParOf" srcId="{BB8F6154-5764-4776-BE47-282FF549FBFB}" destId="{AC523D3F-B70B-477C-AB37-A4FC0447F0E9}" srcOrd="0" destOrd="0" presId="urn:microsoft.com/office/officeart/2005/8/layout/chart3"/>
    <dgm:cxn modelId="{00163994-D80F-4B5A-9DC9-D3500E114FE2}" type="presParOf" srcId="{BB8F6154-5764-4776-BE47-282FF549FBFB}" destId="{16285896-4EFE-4ED2-8E09-D37503DD3F5D}" srcOrd="1" destOrd="0" presId="urn:microsoft.com/office/officeart/2005/8/layout/chart3"/>
    <dgm:cxn modelId="{A589683F-8EFC-4937-93FE-FC32655F571D}" type="presParOf" srcId="{BB8F6154-5764-4776-BE47-282FF549FBFB}" destId="{3896EFD5-9EDB-4455-ABA9-7E4BF69F1F1D}" srcOrd="2" destOrd="0" presId="urn:microsoft.com/office/officeart/2005/8/layout/chart3"/>
    <dgm:cxn modelId="{5F7B81C6-53A2-4DE4-8A1F-4891B4B8346A}" type="presParOf" srcId="{BB8F6154-5764-4776-BE47-282FF549FBFB}" destId="{0A3C0F45-99A9-4F89-959B-23ACFADD938F}" srcOrd="3" destOrd="0" presId="urn:microsoft.com/office/officeart/2005/8/layout/chart3"/>
    <dgm:cxn modelId="{7FAB835F-01F1-4CC4-9BFC-E0F9C55B9A6D}" type="presParOf" srcId="{BB8F6154-5764-4776-BE47-282FF549FBFB}" destId="{2A44C85F-F52C-4B14-A60A-B660D87D2C7F}" srcOrd="4" destOrd="0" presId="urn:microsoft.com/office/officeart/2005/8/layout/chart3"/>
    <dgm:cxn modelId="{99BEBAE9-3352-4436-B7BD-17158618D11F}" type="presParOf" srcId="{BB8F6154-5764-4776-BE47-282FF549FBFB}" destId="{C59806C2-AE92-4E46-BF69-993CE391014C}" srcOrd="5" destOrd="0" presId="urn:microsoft.com/office/officeart/2005/8/layout/char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BCE0AD-2A00-497D-9B51-376E4B165BD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7F1BE0C-E2A6-4F60-AE2A-4070E110104B}">
      <dgm:prSet/>
      <dgm:spPr/>
      <dgm:t>
        <a:bodyPr/>
        <a:lstStyle/>
        <a:p>
          <a:r>
            <a:rPr lang="en-US"/>
            <a:t>London Crime Prevention Fund has committed 72million GBP to be provided for funding the Police and Crime Plan, supporting prevention of knife crime</a:t>
          </a:r>
        </a:p>
      </dgm:t>
    </dgm:pt>
    <dgm:pt modelId="{DE9C7EAA-F61B-4901-ABFC-B42BE7A37301}" type="parTrans" cxnId="{407C6492-438C-4D18-BCCD-2FBF1D7CD138}">
      <dgm:prSet/>
      <dgm:spPr/>
      <dgm:t>
        <a:bodyPr/>
        <a:lstStyle/>
        <a:p>
          <a:endParaRPr lang="en-US"/>
        </a:p>
      </dgm:t>
    </dgm:pt>
    <dgm:pt modelId="{B55DCD4F-62BF-4255-8C85-79CCBD202772}" type="sibTrans" cxnId="{407C6492-438C-4D18-BCCD-2FBF1D7CD138}">
      <dgm:prSet/>
      <dgm:spPr/>
      <dgm:t>
        <a:bodyPr/>
        <a:lstStyle/>
        <a:p>
          <a:endParaRPr lang="en-US"/>
        </a:p>
      </dgm:t>
    </dgm:pt>
    <dgm:pt modelId="{A4D6A8C2-5E95-4BE5-8EBA-A8BF7B3E1914}">
      <dgm:prSet/>
      <dgm:spPr/>
      <dgm:t>
        <a:bodyPr/>
        <a:lstStyle/>
        <a:p>
          <a:r>
            <a:rPr lang="en-US"/>
            <a:t>Social media posts publicizing arrests pertaining to possession of knives by individuals, without reason, have changed the attitudes of the youngsters regarding carrying knives</a:t>
          </a:r>
        </a:p>
      </dgm:t>
    </dgm:pt>
    <dgm:pt modelId="{D4B2B4D3-72D8-4441-8DED-0B45DC3F0479}" type="parTrans" cxnId="{0F8F7C98-06C6-4412-93DA-9E4E04EAF2F7}">
      <dgm:prSet/>
      <dgm:spPr/>
      <dgm:t>
        <a:bodyPr/>
        <a:lstStyle/>
        <a:p>
          <a:endParaRPr lang="en-US"/>
        </a:p>
      </dgm:t>
    </dgm:pt>
    <dgm:pt modelId="{7AB2CD78-C5EF-48FE-B0B6-85CB3715D9F1}" type="sibTrans" cxnId="{0F8F7C98-06C6-4412-93DA-9E4E04EAF2F7}">
      <dgm:prSet/>
      <dgm:spPr/>
      <dgm:t>
        <a:bodyPr/>
        <a:lstStyle/>
        <a:p>
          <a:endParaRPr lang="en-US"/>
        </a:p>
      </dgm:t>
    </dgm:pt>
    <dgm:pt modelId="{C0A3CD8B-EC62-48E9-B006-C63A76F9F6D6}">
      <dgm:prSet/>
      <dgm:spPr/>
      <dgm:t>
        <a:bodyPr/>
        <a:lstStyle/>
        <a:p>
          <a:r>
            <a:rPr lang="en-US"/>
            <a:t>Social media platforms like Facebook, Instagram and Youtube are being utilized for engaging youth and young adults within the public health approach being utilized by the UK government, for reducing the prevalence of knife crime. </a:t>
          </a:r>
        </a:p>
      </dgm:t>
    </dgm:pt>
    <dgm:pt modelId="{EFFB702C-0A57-4843-AF01-26B9524815BF}" type="parTrans" cxnId="{66A91520-1958-42BF-90D2-B19E41F6D314}">
      <dgm:prSet/>
      <dgm:spPr/>
      <dgm:t>
        <a:bodyPr/>
        <a:lstStyle/>
        <a:p>
          <a:endParaRPr lang="en-US"/>
        </a:p>
      </dgm:t>
    </dgm:pt>
    <dgm:pt modelId="{B20248EA-F994-4E47-A3C4-6171E9F0EFDC}" type="sibTrans" cxnId="{66A91520-1958-42BF-90D2-B19E41F6D314}">
      <dgm:prSet/>
      <dgm:spPr/>
      <dgm:t>
        <a:bodyPr/>
        <a:lstStyle/>
        <a:p>
          <a:endParaRPr lang="en-US"/>
        </a:p>
      </dgm:t>
    </dgm:pt>
    <dgm:pt modelId="{387E222B-069F-4206-8E16-4E6671B5853B}" type="pres">
      <dgm:prSet presAssocID="{F3BCE0AD-2A00-497D-9B51-376E4B165BD0}" presName="linear" presStyleCnt="0">
        <dgm:presLayoutVars>
          <dgm:animLvl val="lvl"/>
          <dgm:resizeHandles val="exact"/>
        </dgm:presLayoutVars>
      </dgm:prSet>
      <dgm:spPr/>
    </dgm:pt>
    <dgm:pt modelId="{189F1595-7B5D-4D21-A9DA-8E20A364100A}" type="pres">
      <dgm:prSet presAssocID="{47F1BE0C-E2A6-4F60-AE2A-4070E110104B}" presName="parentText" presStyleLbl="node1" presStyleIdx="0" presStyleCnt="3">
        <dgm:presLayoutVars>
          <dgm:chMax val="0"/>
          <dgm:bulletEnabled val="1"/>
        </dgm:presLayoutVars>
      </dgm:prSet>
      <dgm:spPr/>
    </dgm:pt>
    <dgm:pt modelId="{7A5DE609-6B6E-48AD-96DF-02144A1F7B66}" type="pres">
      <dgm:prSet presAssocID="{B55DCD4F-62BF-4255-8C85-79CCBD202772}" presName="spacer" presStyleCnt="0"/>
      <dgm:spPr/>
    </dgm:pt>
    <dgm:pt modelId="{B7B180E9-AAA5-4403-995E-413E58C87523}" type="pres">
      <dgm:prSet presAssocID="{A4D6A8C2-5E95-4BE5-8EBA-A8BF7B3E1914}" presName="parentText" presStyleLbl="node1" presStyleIdx="1" presStyleCnt="3">
        <dgm:presLayoutVars>
          <dgm:chMax val="0"/>
          <dgm:bulletEnabled val="1"/>
        </dgm:presLayoutVars>
      </dgm:prSet>
      <dgm:spPr/>
    </dgm:pt>
    <dgm:pt modelId="{4557BC0F-3EE4-47B3-BCD9-C591E7FF507A}" type="pres">
      <dgm:prSet presAssocID="{7AB2CD78-C5EF-48FE-B0B6-85CB3715D9F1}" presName="spacer" presStyleCnt="0"/>
      <dgm:spPr/>
    </dgm:pt>
    <dgm:pt modelId="{DCDB44BF-B522-4FF3-AEAA-3552619706DD}" type="pres">
      <dgm:prSet presAssocID="{C0A3CD8B-EC62-48E9-B006-C63A76F9F6D6}" presName="parentText" presStyleLbl="node1" presStyleIdx="2" presStyleCnt="3">
        <dgm:presLayoutVars>
          <dgm:chMax val="0"/>
          <dgm:bulletEnabled val="1"/>
        </dgm:presLayoutVars>
      </dgm:prSet>
      <dgm:spPr/>
    </dgm:pt>
  </dgm:ptLst>
  <dgm:cxnLst>
    <dgm:cxn modelId="{66A91520-1958-42BF-90D2-B19E41F6D314}" srcId="{F3BCE0AD-2A00-497D-9B51-376E4B165BD0}" destId="{C0A3CD8B-EC62-48E9-B006-C63A76F9F6D6}" srcOrd="2" destOrd="0" parTransId="{EFFB702C-0A57-4843-AF01-26B9524815BF}" sibTransId="{B20248EA-F994-4E47-A3C4-6171E9F0EFDC}"/>
    <dgm:cxn modelId="{9E469931-0C91-4661-B3D3-FD06A451DC4D}" type="presOf" srcId="{47F1BE0C-E2A6-4F60-AE2A-4070E110104B}" destId="{189F1595-7B5D-4D21-A9DA-8E20A364100A}" srcOrd="0" destOrd="0" presId="urn:microsoft.com/office/officeart/2005/8/layout/vList2"/>
    <dgm:cxn modelId="{A829CE5D-7DBD-4F08-A2E1-0CA6259E1978}" type="presOf" srcId="{A4D6A8C2-5E95-4BE5-8EBA-A8BF7B3E1914}" destId="{B7B180E9-AAA5-4403-995E-413E58C87523}" srcOrd="0" destOrd="0" presId="urn:microsoft.com/office/officeart/2005/8/layout/vList2"/>
    <dgm:cxn modelId="{79400389-CE2B-4DD7-BBB9-CD5E28E0ECB5}" type="presOf" srcId="{C0A3CD8B-EC62-48E9-B006-C63A76F9F6D6}" destId="{DCDB44BF-B522-4FF3-AEAA-3552619706DD}" srcOrd="0" destOrd="0" presId="urn:microsoft.com/office/officeart/2005/8/layout/vList2"/>
    <dgm:cxn modelId="{407C6492-438C-4D18-BCCD-2FBF1D7CD138}" srcId="{F3BCE0AD-2A00-497D-9B51-376E4B165BD0}" destId="{47F1BE0C-E2A6-4F60-AE2A-4070E110104B}" srcOrd="0" destOrd="0" parTransId="{DE9C7EAA-F61B-4901-ABFC-B42BE7A37301}" sibTransId="{B55DCD4F-62BF-4255-8C85-79CCBD202772}"/>
    <dgm:cxn modelId="{0F8F7C98-06C6-4412-93DA-9E4E04EAF2F7}" srcId="{F3BCE0AD-2A00-497D-9B51-376E4B165BD0}" destId="{A4D6A8C2-5E95-4BE5-8EBA-A8BF7B3E1914}" srcOrd="1" destOrd="0" parTransId="{D4B2B4D3-72D8-4441-8DED-0B45DC3F0479}" sibTransId="{7AB2CD78-C5EF-48FE-B0B6-85CB3715D9F1}"/>
    <dgm:cxn modelId="{C3A503C4-5CEB-4121-A82E-9D0A1912AA4A}" type="presOf" srcId="{F3BCE0AD-2A00-497D-9B51-376E4B165BD0}" destId="{387E222B-069F-4206-8E16-4E6671B5853B}" srcOrd="0" destOrd="0" presId="urn:microsoft.com/office/officeart/2005/8/layout/vList2"/>
    <dgm:cxn modelId="{2EEA93BB-0079-4DAD-841F-3DE573A940AD}" type="presParOf" srcId="{387E222B-069F-4206-8E16-4E6671B5853B}" destId="{189F1595-7B5D-4D21-A9DA-8E20A364100A}" srcOrd="0" destOrd="0" presId="urn:microsoft.com/office/officeart/2005/8/layout/vList2"/>
    <dgm:cxn modelId="{2663FCE0-55A0-4ACC-ADA3-BA70674612B1}" type="presParOf" srcId="{387E222B-069F-4206-8E16-4E6671B5853B}" destId="{7A5DE609-6B6E-48AD-96DF-02144A1F7B66}" srcOrd="1" destOrd="0" presId="urn:microsoft.com/office/officeart/2005/8/layout/vList2"/>
    <dgm:cxn modelId="{298DB8BD-9AA5-4FFD-9B1D-B97463F83B3F}" type="presParOf" srcId="{387E222B-069F-4206-8E16-4E6671B5853B}" destId="{B7B180E9-AAA5-4403-995E-413E58C87523}" srcOrd="2" destOrd="0" presId="urn:microsoft.com/office/officeart/2005/8/layout/vList2"/>
    <dgm:cxn modelId="{E304B26A-5930-4BA1-876D-13BB5A830165}" type="presParOf" srcId="{387E222B-069F-4206-8E16-4E6671B5853B}" destId="{4557BC0F-3EE4-47B3-BCD9-C591E7FF507A}" srcOrd="3" destOrd="0" presId="urn:microsoft.com/office/officeart/2005/8/layout/vList2"/>
    <dgm:cxn modelId="{982CACFD-9D57-4726-BB91-0A74A93363FF}" type="presParOf" srcId="{387E222B-069F-4206-8E16-4E6671B5853B}" destId="{DCDB44BF-B522-4FF3-AEAA-3552619706D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BA4ADC-60EC-4C79-96C1-307D64555176}"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02E4C3A3-BA3C-48C2-AB92-548FBBD293B4}">
      <dgm:prSet/>
      <dgm:spPr/>
      <dgm:t>
        <a:bodyPr/>
        <a:lstStyle/>
        <a:p>
          <a:r>
            <a:rPr lang="en-US"/>
            <a:t>Communication is essential for establishing an interaction with community members and offering care services.</a:t>
          </a:r>
        </a:p>
      </dgm:t>
    </dgm:pt>
    <dgm:pt modelId="{1DA175E1-5836-4956-B43E-B559E13DFB62}" type="parTrans" cxnId="{D78660D1-474D-4E2B-90A4-52B24B13266D}">
      <dgm:prSet/>
      <dgm:spPr/>
      <dgm:t>
        <a:bodyPr/>
        <a:lstStyle/>
        <a:p>
          <a:endParaRPr lang="en-US"/>
        </a:p>
      </dgm:t>
    </dgm:pt>
    <dgm:pt modelId="{B0440F82-3A96-4686-8387-9CBE3545C6FE}" type="sibTrans" cxnId="{D78660D1-474D-4E2B-90A4-52B24B13266D}">
      <dgm:prSet/>
      <dgm:spPr/>
      <dgm:t>
        <a:bodyPr/>
        <a:lstStyle/>
        <a:p>
          <a:endParaRPr lang="en-US"/>
        </a:p>
      </dgm:t>
    </dgm:pt>
    <dgm:pt modelId="{66B16B62-5397-461B-904B-FC7171F1A285}">
      <dgm:prSet/>
      <dgm:spPr/>
      <dgm:t>
        <a:bodyPr/>
        <a:lstStyle/>
        <a:p>
          <a:r>
            <a:rPr lang="en-US"/>
            <a:t>Existing communication includes verbal (face to face interaction), non-verbal (facial interaction) and written (medical records) communication (Allen, 2023).</a:t>
          </a:r>
        </a:p>
      </dgm:t>
    </dgm:pt>
    <dgm:pt modelId="{80809695-2630-4405-9D71-7911AE72A70A}" type="parTrans" cxnId="{181378CD-7FC1-4BB0-BE27-90E093A0D18A}">
      <dgm:prSet/>
      <dgm:spPr/>
      <dgm:t>
        <a:bodyPr/>
        <a:lstStyle/>
        <a:p>
          <a:endParaRPr lang="en-US"/>
        </a:p>
      </dgm:t>
    </dgm:pt>
    <dgm:pt modelId="{761B6844-B985-4713-AA36-EBB1C7C9E006}" type="sibTrans" cxnId="{181378CD-7FC1-4BB0-BE27-90E093A0D18A}">
      <dgm:prSet/>
      <dgm:spPr/>
      <dgm:t>
        <a:bodyPr/>
        <a:lstStyle/>
        <a:p>
          <a:endParaRPr lang="en-US"/>
        </a:p>
      </dgm:t>
    </dgm:pt>
    <dgm:pt modelId="{F09389CA-42D5-40BD-AC7B-EA0E2ADE706A}">
      <dgm:prSet/>
      <dgm:spPr/>
      <dgm:t>
        <a:bodyPr/>
        <a:lstStyle/>
        <a:p>
          <a:r>
            <a:rPr lang="en-US"/>
            <a:t>Internal communication within a community and health care services encompasses verbal and non-verbal communication</a:t>
          </a:r>
        </a:p>
      </dgm:t>
    </dgm:pt>
    <dgm:pt modelId="{474D29A9-9005-4B42-BEB5-7DD25169BF39}" type="parTrans" cxnId="{A7A5F964-DE92-4040-B63A-019C23C993A0}">
      <dgm:prSet/>
      <dgm:spPr/>
      <dgm:t>
        <a:bodyPr/>
        <a:lstStyle/>
        <a:p>
          <a:endParaRPr lang="en-US"/>
        </a:p>
      </dgm:t>
    </dgm:pt>
    <dgm:pt modelId="{2511F291-2DF1-4521-9E7E-13A299BA3033}" type="sibTrans" cxnId="{A7A5F964-DE92-4040-B63A-019C23C993A0}">
      <dgm:prSet/>
      <dgm:spPr/>
      <dgm:t>
        <a:bodyPr/>
        <a:lstStyle/>
        <a:p>
          <a:endParaRPr lang="en-US"/>
        </a:p>
      </dgm:t>
    </dgm:pt>
    <dgm:pt modelId="{DA6B4FC7-30AB-47E7-9FE2-6D14BD42919B}">
      <dgm:prSet/>
      <dgm:spPr/>
      <dgm:t>
        <a:bodyPr/>
        <a:lstStyle/>
        <a:p>
          <a:r>
            <a:rPr lang="en-US"/>
            <a:t>Community blogs on social media platforms can improve the internal communication between community members and social care services (Artiga and Hinton, 2019).</a:t>
          </a:r>
        </a:p>
      </dgm:t>
    </dgm:pt>
    <dgm:pt modelId="{7117C53D-7E08-414D-937A-F73FB3370D9D}" type="parTrans" cxnId="{B9CFE449-7614-4958-A0D0-0E9DEA509CF5}">
      <dgm:prSet/>
      <dgm:spPr/>
      <dgm:t>
        <a:bodyPr/>
        <a:lstStyle/>
        <a:p>
          <a:endParaRPr lang="en-US"/>
        </a:p>
      </dgm:t>
    </dgm:pt>
    <dgm:pt modelId="{02A53497-38D8-4238-B775-3F48D60E5DBD}" type="sibTrans" cxnId="{B9CFE449-7614-4958-A0D0-0E9DEA509CF5}">
      <dgm:prSet/>
      <dgm:spPr/>
      <dgm:t>
        <a:bodyPr/>
        <a:lstStyle/>
        <a:p>
          <a:endParaRPr lang="en-US"/>
        </a:p>
      </dgm:t>
    </dgm:pt>
    <dgm:pt modelId="{B8E90DB6-B954-422F-A884-3DFAED6487FD}" type="pres">
      <dgm:prSet presAssocID="{7CBA4ADC-60EC-4C79-96C1-307D64555176}" presName="cycle" presStyleCnt="0">
        <dgm:presLayoutVars>
          <dgm:dir/>
          <dgm:resizeHandles val="exact"/>
        </dgm:presLayoutVars>
      </dgm:prSet>
      <dgm:spPr/>
    </dgm:pt>
    <dgm:pt modelId="{3BB7AC3C-13A1-4335-8CBC-4078C20AAE09}" type="pres">
      <dgm:prSet presAssocID="{02E4C3A3-BA3C-48C2-AB92-548FBBD293B4}" presName="dummy" presStyleCnt="0"/>
      <dgm:spPr/>
    </dgm:pt>
    <dgm:pt modelId="{37B9DE22-236A-4BCD-A0E0-C1C1D0BA357E}" type="pres">
      <dgm:prSet presAssocID="{02E4C3A3-BA3C-48C2-AB92-548FBBD293B4}" presName="node" presStyleLbl="revTx" presStyleIdx="0" presStyleCnt="4">
        <dgm:presLayoutVars>
          <dgm:bulletEnabled val="1"/>
        </dgm:presLayoutVars>
      </dgm:prSet>
      <dgm:spPr/>
    </dgm:pt>
    <dgm:pt modelId="{602ED4F4-3E92-4F57-B8B9-97DD0E29DE01}" type="pres">
      <dgm:prSet presAssocID="{B0440F82-3A96-4686-8387-9CBE3545C6FE}" presName="sibTrans" presStyleLbl="node1" presStyleIdx="0" presStyleCnt="4"/>
      <dgm:spPr/>
    </dgm:pt>
    <dgm:pt modelId="{E6961D6F-469D-43EE-A241-4F7893BD0548}" type="pres">
      <dgm:prSet presAssocID="{66B16B62-5397-461B-904B-FC7171F1A285}" presName="dummy" presStyleCnt="0"/>
      <dgm:spPr/>
    </dgm:pt>
    <dgm:pt modelId="{C337CA4B-FB94-4773-BD02-1D53D478FBC6}" type="pres">
      <dgm:prSet presAssocID="{66B16B62-5397-461B-904B-FC7171F1A285}" presName="node" presStyleLbl="revTx" presStyleIdx="1" presStyleCnt="4">
        <dgm:presLayoutVars>
          <dgm:bulletEnabled val="1"/>
        </dgm:presLayoutVars>
      </dgm:prSet>
      <dgm:spPr/>
    </dgm:pt>
    <dgm:pt modelId="{FE80F15C-8853-4F5F-90D2-47D1D284D325}" type="pres">
      <dgm:prSet presAssocID="{761B6844-B985-4713-AA36-EBB1C7C9E006}" presName="sibTrans" presStyleLbl="node1" presStyleIdx="1" presStyleCnt="4"/>
      <dgm:spPr/>
    </dgm:pt>
    <dgm:pt modelId="{D43800EE-01A7-48C1-8889-DF6C71F83858}" type="pres">
      <dgm:prSet presAssocID="{F09389CA-42D5-40BD-AC7B-EA0E2ADE706A}" presName="dummy" presStyleCnt="0"/>
      <dgm:spPr/>
    </dgm:pt>
    <dgm:pt modelId="{AD18ED35-B26E-4057-A442-4118D2997C91}" type="pres">
      <dgm:prSet presAssocID="{F09389CA-42D5-40BD-AC7B-EA0E2ADE706A}" presName="node" presStyleLbl="revTx" presStyleIdx="2" presStyleCnt="4">
        <dgm:presLayoutVars>
          <dgm:bulletEnabled val="1"/>
        </dgm:presLayoutVars>
      </dgm:prSet>
      <dgm:spPr/>
    </dgm:pt>
    <dgm:pt modelId="{762C4943-BBEF-49D5-94CB-4CE4D8B28C9E}" type="pres">
      <dgm:prSet presAssocID="{2511F291-2DF1-4521-9E7E-13A299BA3033}" presName="sibTrans" presStyleLbl="node1" presStyleIdx="2" presStyleCnt="4"/>
      <dgm:spPr/>
    </dgm:pt>
    <dgm:pt modelId="{CF6156BD-0EFF-47F0-A63A-D02B5519F99D}" type="pres">
      <dgm:prSet presAssocID="{DA6B4FC7-30AB-47E7-9FE2-6D14BD42919B}" presName="dummy" presStyleCnt="0"/>
      <dgm:spPr/>
    </dgm:pt>
    <dgm:pt modelId="{A3A1A82D-B4E0-4EDB-A5B0-C29C7C9B3323}" type="pres">
      <dgm:prSet presAssocID="{DA6B4FC7-30AB-47E7-9FE2-6D14BD42919B}" presName="node" presStyleLbl="revTx" presStyleIdx="3" presStyleCnt="4">
        <dgm:presLayoutVars>
          <dgm:bulletEnabled val="1"/>
        </dgm:presLayoutVars>
      </dgm:prSet>
      <dgm:spPr/>
    </dgm:pt>
    <dgm:pt modelId="{74AEBA7D-FDFD-4D87-A7EA-2D7C14666316}" type="pres">
      <dgm:prSet presAssocID="{02A53497-38D8-4238-B775-3F48D60E5DBD}" presName="sibTrans" presStyleLbl="node1" presStyleIdx="3" presStyleCnt="4"/>
      <dgm:spPr/>
    </dgm:pt>
  </dgm:ptLst>
  <dgm:cxnLst>
    <dgm:cxn modelId="{CB7F7714-9F45-4CD7-834F-E72366DC73FD}" type="presOf" srcId="{66B16B62-5397-461B-904B-FC7171F1A285}" destId="{C337CA4B-FB94-4773-BD02-1D53D478FBC6}" srcOrd="0" destOrd="0" presId="urn:microsoft.com/office/officeart/2005/8/layout/cycle1"/>
    <dgm:cxn modelId="{A7A5F964-DE92-4040-B63A-019C23C993A0}" srcId="{7CBA4ADC-60EC-4C79-96C1-307D64555176}" destId="{F09389CA-42D5-40BD-AC7B-EA0E2ADE706A}" srcOrd="2" destOrd="0" parTransId="{474D29A9-9005-4B42-BEB5-7DD25169BF39}" sibTransId="{2511F291-2DF1-4521-9E7E-13A299BA3033}"/>
    <dgm:cxn modelId="{B9CFE449-7614-4958-A0D0-0E9DEA509CF5}" srcId="{7CBA4ADC-60EC-4C79-96C1-307D64555176}" destId="{DA6B4FC7-30AB-47E7-9FE2-6D14BD42919B}" srcOrd="3" destOrd="0" parTransId="{7117C53D-7E08-414D-937A-F73FB3370D9D}" sibTransId="{02A53497-38D8-4238-B775-3F48D60E5DBD}"/>
    <dgm:cxn modelId="{92A8896A-50E2-4E48-9CFC-BCAB61F157DE}" type="presOf" srcId="{02E4C3A3-BA3C-48C2-AB92-548FBBD293B4}" destId="{37B9DE22-236A-4BCD-A0E0-C1C1D0BA357E}" srcOrd="0" destOrd="0" presId="urn:microsoft.com/office/officeart/2005/8/layout/cycle1"/>
    <dgm:cxn modelId="{3E7A964D-B6AF-4FE9-A66D-F5E6DF60347C}" type="presOf" srcId="{2511F291-2DF1-4521-9E7E-13A299BA3033}" destId="{762C4943-BBEF-49D5-94CB-4CE4D8B28C9E}" srcOrd="0" destOrd="0" presId="urn:microsoft.com/office/officeart/2005/8/layout/cycle1"/>
    <dgm:cxn modelId="{A75F0A5A-D656-49EA-BCE3-EAC39E101451}" type="presOf" srcId="{B0440F82-3A96-4686-8387-9CBE3545C6FE}" destId="{602ED4F4-3E92-4F57-B8B9-97DD0E29DE01}" srcOrd="0" destOrd="0" presId="urn:microsoft.com/office/officeart/2005/8/layout/cycle1"/>
    <dgm:cxn modelId="{6EED959A-316C-41FC-B8DA-752BAFEDFDBC}" type="presOf" srcId="{F09389CA-42D5-40BD-AC7B-EA0E2ADE706A}" destId="{AD18ED35-B26E-4057-A442-4118D2997C91}" srcOrd="0" destOrd="0" presId="urn:microsoft.com/office/officeart/2005/8/layout/cycle1"/>
    <dgm:cxn modelId="{65B5F1AA-0110-4497-B2D9-6A6186F36D38}" type="presOf" srcId="{761B6844-B985-4713-AA36-EBB1C7C9E006}" destId="{FE80F15C-8853-4F5F-90D2-47D1D284D325}" srcOrd="0" destOrd="0" presId="urn:microsoft.com/office/officeart/2005/8/layout/cycle1"/>
    <dgm:cxn modelId="{79CB07C4-4959-4168-B445-FBCE4D96818A}" type="presOf" srcId="{02A53497-38D8-4238-B775-3F48D60E5DBD}" destId="{74AEBA7D-FDFD-4D87-A7EA-2D7C14666316}" srcOrd="0" destOrd="0" presId="urn:microsoft.com/office/officeart/2005/8/layout/cycle1"/>
    <dgm:cxn modelId="{181378CD-7FC1-4BB0-BE27-90E093A0D18A}" srcId="{7CBA4ADC-60EC-4C79-96C1-307D64555176}" destId="{66B16B62-5397-461B-904B-FC7171F1A285}" srcOrd="1" destOrd="0" parTransId="{80809695-2630-4405-9D71-7911AE72A70A}" sibTransId="{761B6844-B985-4713-AA36-EBB1C7C9E006}"/>
    <dgm:cxn modelId="{D78660D1-474D-4E2B-90A4-52B24B13266D}" srcId="{7CBA4ADC-60EC-4C79-96C1-307D64555176}" destId="{02E4C3A3-BA3C-48C2-AB92-548FBBD293B4}" srcOrd="0" destOrd="0" parTransId="{1DA175E1-5836-4956-B43E-B559E13DFB62}" sibTransId="{B0440F82-3A96-4686-8387-9CBE3545C6FE}"/>
    <dgm:cxn modelId="{4E7CDBE9-A08A-4E0C-A0E4-44F143AA050F}" type="presOf" srcId="{7CBA4ADC-60EC-4C79-96C1-307D64555176}" destId="{B8E90DB6-B954-422F-A884-3DFAED6487FD}" srcOrd="0" destOrd="0" presId="urn:microsoft.com/office/officeart/2005/8/layout/cycle1"/>
    <dgm:cxn modelId="{28F59DEE-83E7-4D09-AD16-B8CBC80C8348}" type="presOf" srcId="{DA6B4FC7-30AB-47E7-9FE2-6D14BD42919B}" destId="{A3A1A82D-B4E0-4EDB-A5B0-C29C7C9B3323}" srcOrd="0" destOrd="0" presId="urn:microsoft.com/office/officeart/2005/8/layout/cycle1"/>
    <dgm:cxn modelId="{6457B7B0-16B0-40CD-8BA1-E4BA5BA57AFF}" type="presParOf" srcId="{B8E90DB6-B954-422F-A884-3DFAED6487FD}" destId="{3BB7AC3C-13A1-4335-8CBC-4078C20AAE09}" srcOrd="0" destOrd="0" presId="urn:microsoft.com/office/officeart/2005/8/layout/cycle1"/>
    <dgm:cxn modelId="{CC56B745-7309-4328-9F66-A2221ADE4094}" type="presParOf" srcId="{B8E90DB6-B954-422F-A884-3DFAED6487FD}" destId="{37B9DE22-236A-4BCD-A0E0-C1C1D0BA357E}" srcOrd="1" destOrd="0" presId="urn:microsoft.com/office/officeart/2005/8/layout/cycle1"/>
    <dgm:cxn modelId="{0ECA5B42-3160-4FAB-A280-512712D302FF}" type="presParOf" srcId="{B8E90DB6-B954-422F-A884-3DFAED6487FD}" destId="{602ED4F4-3E92-4F57-B8B9-97DD0E29DE01}" srcOrd="2" destOrd="0" presId="urn:microsoft.com/office/officeart/2005/8/layout/cycle1"/>
    <dgm:cxn modelId="{AC805DAD-B008-4A7B-854C-0EA925E911BD}" type="presParOf" srcId="{B8E90DB6-B954-422F-A884-3DFAED6487FD}" destId="{E6961D6F-469D-43EE-A241-4F7893BD0548}" srcOrd="3" destOrd="0" presId="urn:microsoft.com/office/officeart/2005/8/layout/cycle1"/>
    <dgm:cxn modelId="{10ED0955-F004-4982-830D-A9B689889B4F}" type="presParOf" srcId="{B8E90DB6-B954-422F-A884-3DFAED6487FD}" destId="{C337CA4B-FB94-4773-BD02-1D53D478FBC6}" srcOrd="4" destOrd="0" presId="urn:microsoft.com/office/officeart/2005/8/layout/cycle1"/>
    <dgm:cxn modelId="{6A7CBAA9-779C-4219-B738-668610427225}" type="presParOf" srcId="{B8E90DB6-B954-422F-A884-3DFAED6487FD}" destId="{FE80F15C-8853-4F5F-90D2-47D1D284D325}" srcOrd="5" destOrd="0" presId="urn:microsoft.com/office/officeart/2005/8/layout/cycle1"/>
    <dgm:cxn modelId="{D783D809-05DD-4FE5-9EF3-96199AFE18FF}" type="presParOf" srcId="{B8E90DB6-B954-422F-A884-3DFAED6487FD}" destId="{D43800EE-01A7-48C1-8889-DF6C71F83858}" srcOrd="6" destOrd="0" presId="urn:microsoft.com/office/officeart/2005/8/layout/cycle1"/>
    <dgm:cxn modelId="{F7A31010-98CD-4D57-9379-08047EA0C3C6}" type="presParOf" srcId="{B8E90DB6-B954-422F-A884-3DFAED6487FD}" destId="{AD18ED35-B26E-4057-A442-4118D2997C91}" srcOrd="7" destOrd="0" presId="urn:microsoft.com/office/officeart/2005/8/layout/cycle1"/>
    <dgm:cxn modelId="{F5A78876-D262-4CAC-842E-43E25B2F29FE}" type="presParOf" srcId="{B8E90DB6-B954-422F-A884-3DFAED6487FD}" destId="{762C4943-BBEF-49D5-94CB-4CE4D8B28C9E}" srcOrd="8" destOrd="0" presId="urn:microsoft.com/office/officeart/2005/8/layout/cycle1"/>
    <dgm:cxn modelId="{29A8D649-3FC0-401E-A108-60F1FB066EC3}" type="presParOf" srcId="{B8E90DB6-B954-422F-A884-3DFAED6487FD}" destId="{CF6156BD-0EFF-47F0-A63A-D02B5519F99D}" srcOrd="9" destOrd="0" presId="urn:microsoft.com/office/officeart/2005/8/layout/cycle1"/>
    <dgm:cxn modelId="{4712321F-27B2-43B7-AD02-6336429CDFC3}" type="presParOf" srcId="{B8E90DB6-B954-422F-A884-3DFAED6487FD}" destId="{A3A1A82D-B4E0-4EDB-A5B0-C29C7C9B3323}" srcOrd="10" destOrd="0" presId="urn:microsoft.com/office/officeart/2005/8/layout/cycle1"/>
    <dgm:cxn modelId="{6A44CC29-3BE9-41D1-9FD5-1CD98FF80EAD}" type="presParOf" srcId="{B8E90DB6-B954-422F-A884-3DFAED6487FD}" destId="{74AEBA7D-FDFD-4D87-A7EA-2D7C14666316}"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883D156-96F6-49D5-AAAB-026CBBCF65E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964BD86-A502-4008-AD2E-DAF40793EBD0}">
      <dgm:prSet/>
      <dgm:spPr/>
      <dgm:t>
        <a:bodyPr/>
        <a:lstStyle/>
        <a:p>
          <a:r>
            <a:rPr lang="en-US"/>
            <a:t>External communication is the interaction with the government and private agencies, operating externally (Watson </a:t>
          </a:r>
          <a:r>
            <a:rPr lang="en-US" i="1"/>
            <a:t>et al</a:t>
          </a:r>
          <a:r>
            <a:rPr lang="en-US"/>
            <a:t>., 2018)</a:t>
          </a:r>
        </a:p>
      </dgm:t>
    </dgm:pt>
    <dgm:pt modelId="{7BD02013-C543-4884-AE8D-FED8A9D3BE41}" type="parTrans" cxnId="{24FC8966-B9CC-44A4-BEF4-4A1722DCDCE1}">
      <dgm:prSet/>
      <dgm:spPr/>
      <dgm:t>
        <a:bodyPr/>
        <a:lstStyle/>
        <a:p>
          <a:endParaRPr lang="en-US"/>
        </a:p>
      </dgm:t>
    </dgm:pt>
    <dgm:pt modelId="{FC5A4CF6-80B3-45F4-9396-2E8B473523ED}" type="sibTrans" cxnId="{24FC8966-B9CC-44A4-BEF4-4A1722DCDCE1}">
      <dgm:prSet/>
      <dgm:spPr/>
      <dgm:t>
        <a:bodyPr/>
        <a:lstStyle/>
        <a:p>
          <a:endParaRPr lang="en-US"/>
        </a:p>
      </dgm:t>
    </dgm:pt>
    <dgm:pt modelId="{5EBC8135-3C60-460F-A637-2A51887078DE}">
      <dgm:prSet/>
      <dgm:spPr/>
      <dgm:t>
        <a:bodyPr/>
        <a:lstStyle/>
        <a:p>
          <a:r>
            <a:rPr lang="en-US"/>
            <a:t>Written application and letter served as an effective form of existing communication for engaging the youngsters within the Barking community</a:t>
          </a:r>
        </a:p>
      </dgm:t>
    </dgm:pt>
    <dgm:pt modelId="{60026D2E-732E-4F16-9FC9-D4A84A6B9788}" type="parTrans" cxnId="{A67F0C06-F9F7-4984-BCA8-FE9C295446CA}">
      <dgm:prSet/>
      <dgm:spPr/>
      <dgm:t>
        <a:bodyPr/>
        <a:lstStyle/>
        <a:p>
          <a:endParaRPr lang="en-US"/>
        </a:p>
      </dgm:t>
    </dgm:pt>
    <dgm:pt modelId="{29B01DDD-7BC4-4877-9659-4EE098AC236B}" type="sibTrans" cxnId="{A67F0C06-F9F7-4984-BCA8-FE9C295446CA}">
      <dgm:prSet/>
      <dgm:spPr/>
      <dgm:t>
        <a:bodyPr/>
        <a:lstStyle/>
        <a:p>
          <a:endParaRPr lang="en-US"/>
        </a:p>
      </dgm:t>
    </dgm:pt>
    <dgm:pt modelId="{6363718F-C203-4945-A90C-12AD4EFA9A48}">
      <dgm:prSet/>
      <dgm:spPr/>
      <dgm:t>
        <a:bodyPr/>
        <a:lstStyle/>
        <a:p>
          <a:r>
            <a:rPr lang="en-US"/>
            <a:t>Written communication experienced significant transformation with the advent of technology such as email, SMS, and digital platforms (Sturt </a:t>
          </a:r>
          <a:r>
            <a:rPr lang="en-US" i="1"/>
            <a:t>et al</a:t>
          </a:r>
          <a:r>
            <a:rPr lang="en-US"/>
            <a:t>., 2020).</a:t>
          </a:r>
        </a:p>
      </dgm:t>
    </dgm:pt>
    <dgm:pt modelId="{38A4FCC7-127B-4E85-951C-AC00F970F634}" type="parTrans" cxnId="{4B7B5074-FB2E-46CD-A465-49819F3E2CE4}">
      <dgm:prSet/>
      <dgm:spPr/>
      <dgm:t>
        <a:bodyPr/>
        <a:lstStyle/>
        <a:p>
          <a:endParaRPr lang="en-US"/>
        </a:p>
      </dgm:t>
    </dgm:pt>
    <dgm:pt modelId="{22679EF9-1713-4125-BFF3-0224870889BD}" type="sibTrans" cxnId="{4B7B5074-FB2E-46CD-A465-49819F3E2CE4}">
      <dgm:prSet/>
      <dgm:spPr/>
      <dgm:t>
        <a:bodyPr/>
        <a:lstStyle/>
        <a:p>
          <a:endParaRPr lang="en-US"/>
        </a:p>
      </dgm:t>
    </dgm:pt>
    <dgm:pt modelId="{5E8B5352-8F17-4EBE-B5D1-94024BE61A96}">
      <dgm:prSet/>
      <dgm:spPr/>
      <dgm:t>
        <a:bodyPr/>
        <a:lstStyle/>
        <a:p>
          <a:r>
            <a:rPr lang="en-US"/>
            <a:t>Digital communication can help the youngsters of Barking community to access support from agencies and other community groups.</a:t>
          </a:r>
        </a:p>
      </dgm:t>
    </dgm:pt>
    <dgm:pt modelId="{81267BAA-2F49-4F2F-99DD-4E37D284450E}" type="parTrans" cxnId="{EDF4D7DC-5356-43A0-9D1F-3651B5C67706}">
      <dgm:prSet/>
      <dgm:spPr/>
      <dgm:t>
        <a:bodyPr/>
        <a:lstStyle/>
        <a:p>
          <a:endParaRPr lang="en-US"/>
        </a:p>
      </dgm:t>
    </dgm:pt>
    <dgm:pt modelId="{E537964F-55F9-4040-8243-31FDD9C2D205}" type="sibTrans" cxnId="{EDF4D7DC-5356-43A0-9D1F-3651B5C67706}">
      <dgm:prSet/>
      <dgm:spPr/>
      <dgm:t>
        <a:bodyPr/>
        <a:lstStyle/>
        <a:p>
          <a:endParaRPr lang="en-US"/>
        </a:p>
      </dgm:t>
    </dgm:pt>
    <dgm:pt modelId="{99213905-5798-4D14-9DB1-CF725625CFF9}" type="pres">
      <dgm:prSet presAssocID="{5883D156-96F6-49D5-AAAB-026CBBCF65EA}" presName="vert0" presStyleCnt="0">
        <dgm:presLayoutVars>
          <dgm:dir/>
          <dgm:animOne val="branch"/>
          <dgm:animLvl val="lvl"/>
        </dgm:presLayoutVars>
      </dgm:prSet>
      <dgm:spPr/>
    </dgm:pt>
    <dgm:pt modelId="{8768DB3D-AE7E-45BD-B48B-2B15194AF92B}" type="pres">
      <dgm:prSet presAssocID="{6964BD86-A502-4008-AD2E-DAF40793EBD0}" presName="thickLine" presStyleLbl="alignNode1" presStyleIdx="0" presStyleCnt="4"/>
      <dgm:spPr/>
    </dgm:pt>
    <dgm:pt modelId="{15E8A30A-216D-4BDD-AB80-13AEF6FB4F84}" type="pres">
      <dgm:prSet presAssocID="{6964BD86-A502-4008-AD2E-DAF40793EBD0}" presName="horz1" presStyleCnt="0"/>
      <dgm:spPr/>
    </dgm:pt>
    <dgm:pt modelId="{B02327A9-4C1E-488D-A7C7-A12368C2D142}" type="pres">
      <dgm:prSet presAssocID="{6964BD86-A502-4008-AD2E-DAF40793EBD0}" presName="tx1" presStyleLbl="revTx" presStyleIdx="0" presStyleCnt="4"/>
      <dgm:spPr/>
    </dgm:pt>
    <dgm:pt modelId="{BBFCAA1D-3AD7-472B-AF38-B35CA21885F6}" type="pres">
      <dgm:prSet presAssocID="{6964BD86-A502-4008-AD2E-DAF40793EBD0}" presName="vert1" presStyleCnt="0"/>
      <dgm:spPr/>
    </dgm:pt>
    <dgm:pt modelId="{0AB37C51-2BE9-44C1-B1E5-ECA2F22AEB98}" type="pres">
      <dgm:prSet presAssocID="{5EBC8135-3C60-460F-A637-2A51887078DE}" presName="thickLine" presStyleLbl="alignNode1" presStyleIdx="1" presStyleCnt="4"/>
      <dgm:spPr/>
    </dgm:pt>
    <dgm:pt modelId="{DA6829B8-5C44-4D58-8078-3159F8AFEAB1}" type="pres">
      <dgm:prSet presAssocID="{5EBC8135-3C60-460F-A637-2A51887078DE}" presName="horz1" presStyleCnt="0"/>
      <dgm:spPr/>
    </dgm:pt>
    <dgm:pt modelId="{939924C7-E726-48E8-9528-11873D52CCEB}" type="pres">
      <dgm:prSet presAssocID="{5EBC8135-3C60-460F-A637-2A51887078DE}" presName="tx1" presStyleLbl="revTx" presStyleIdx="1" presStyleCnt="4"/>
      <dgm:spPr/>
    </dgm:pt>
    <dgm:pt modelId="{E7B3D181-80C9-47E0-817A-5B528BDDF1D4}" type="pres">
      <dgm:prSet presAssocID="{5EBC8135-3C60-460F-A637-2A51887078DE}" presName="vert1" presStyleCnt="0"/>
      <dgm:spPr/>
    </dgm:pt>
    <dgm:pt modelId="{DEEC19C3-531B-43EE-BC58-91E021755959}" type="pres">
      <dgm:prSet presAssocID="{6363718F-C203-4945-A90C-12AD4EFA9A48}" presName="thickLine" presStyleLbl="alignNode1" presStyleIdx="2" presStyleCnt="4"/>
      <dgm:spPr/>
    </dgm:pt>
    <dgm:pt modelId="{54BA03BE-DD0D-47D5-8F11-5D6E05DE6B32}" type="pres">
      <dgm:prSet presAssocID="{6363718F-C203-4945-A90C-12AD4EFA9A48}" presName="horz1" presStyleCnt="0"/>
      <dgm:spPr/>
    </dgm:pt>
    <dgm:pt modelId="{0BB9BFD4-23F2-4849-ADEB-A90662B01276}" type="pres">
      <dgm:prSet presAssocID="{6363718F-C203-4945-A90C-12AD4EFA9A48}" presName="tx1" presStyleLbl="revTx" presStyleIdx="2" presStyleCnt="4"/>
      <dgm:spPr/>
    </dgm:pt>
    <dgm:pt modelId="{0668F293-E63C-44F6-BD6D-67690C1AEB64}" type="pres">
      <dgm:prSet presAssocID="{6363718F-C203-4945-A90C-12AD4EFA9A48}" presName="vert1" presStyleCnt="0"/>
      <dgm:spPr/>
    </dgm:pt>
    <dgm:pt modelId="{93554034-A87C-4864-8BE0-D8C7BAC72043}" type="pres">
      <dgm:prSet presAssocID="{5E8B5352-8F17-4EBE-B5D1-94024BE61A96}" presName="thickLine" presStyleLbl="alignNode1" presStyleIdx="3" presStyleCnt="4"/>
      <dgm:spPr/>
    </dgm:pt>
    <dgm:pt modelId="{ABC62653-6F2B-4A45-B4F8-797E189AAC77}" type="pres">
      <dgm:prSet presAssocID="{5E8B5352-8F17-4EBE-B5D1-94024BE61A96}" presName="horz1" presStyleCnt="0"/>
      <dgm:spPr/>
    </dgm:pt>
    <dgm:pt modelId="{84A210F9-D9BE-411A-9014-CD09786D5AC2}" type="pres">
      <dgm:prSet presAssocID="{5E8B5352-8F17-4EBE-B5D1-94024BE61A96}" presName="tx1" presStyleLbl="revTx" presStyleIdx="3" presStyleCnt="4"/>
      <dgm:spPr/>
    </dgm:pt>
    <dgm:pt modelId="{4AC3EBD5-B587-4A07-A979-53A6013F905D}" type="pres">
      <dgm:prSet presAssocID="{5E8B5352-8F17-4EBE-B5D1-94024BE61A96}" presName="vert1" presStyleCnt="0"/>
      <dgm:spPr/>
    </dgm:pt>
  </dgm:ptLst>
  <dgm:cxnLst>
    <dgm:cxn modelId="{A67F0C06-F9F7-4984-BCA8-FE9C295446CA}" srcId="{5883D156-96F6-49D5-AAAB-026CBBCF65EA}" destId="{5EBC8135-3C60-460F-A637-2A51887078DE}" srcOrd="1" destOrd="0" parTransId="{60026D2E-732E-4F16-9FC9-D4A84A6B9788}" sibTransId="{29B01DDD-7BC4-4877-9659-4EE098AC236B}"/>
    <dgm:cxn modelId="{49EB1107-CD45-4D0F-B66D-6E26E86A7EDB}" type="presOf" srcId="{5883D156-96F6-49D5-AAAB-026CBBCF65EA}" destId="{99213905-5798-4D14-9DB1-CF725625CFF9}" srcOrd="0" destOrd="0" presId="urn:microsoft.com/office/officeart/2008/layout/LinedList"/>
    <dgm:cxn modelId="{21A00022-8BC0-4771-81F4-DBB998B35840}" type="presOf" srcId="{5E8B5352-8F17-4EBE-B5D1-94024BE61A96}" destId="{84A210F9-D9BE-411A-9014-CD09786D5AC2}" srcOrd="0" destOrd="0" presId="urn:microsoft.com/office/officeart/2008/layout/LinedList"/>
    <dgm:cxn modelId="{1E14093B-010E-4FF6-A214-8A326C73051F}" type="presOf" srcId="{6363718F-C203-4945-A90C-12AD4EFA9A48}" destId="{0BB9BFD4-23F2-4849-ADEB-A90662B01276}" srcOrd="0" destOrd="0" presId="urn:microsoft.com/office/officeart/2008/layout/LinedList"/>
    <dgm:cxn modelId="{24FC8966-B9CC-44A4-BEF4-4A1722DCDCE1}" srcId="{5883D156-96F6-49D5-AAAB-026CBBCF65EA}" destId="{6964BD86-A502-4008-AD2E-DAF40793EBD0}" srcOrd="0" destOrd="0" parTransId="{7BD02013-C543-4884-AE8D-FED8A9D3BE41}" sibTransId="{FC5A4CF6-80B3-45F4-9396-2E8B473523ED}"/>
    <dgm:cxn modelId="{4B7B5074-FB2E-46CD-A465-49819F3E2CE4}" srcId="{5883D156-96F6-49D5-AAAB-026CBBCF65EA}" destId="{6363718F-C203-4945-A90C-12AD4EFA9A48}" srcOrd="2" destOrd="0" parTransId="{38A4FCC7-127B-4E85-951C-AC00F970F634}" sibTransId="{22679EF9-1713-4125-BFF3-0224870889BD}"/>
    <dgm:cxn modelId="{F58636A0-2483-441E-B145-4BC0CFCB1D48}" type="presOf" srcId="{6964BD86-A502-4008-AD2E-DAF40793EBD0}" destId="{B02327A9-4C1E-488D-A7C7-A12368C2D142}" srcOrd="0" destOrd="0" presId="urn:microsoft.com/office/officeart/2008/layout/LinedList"/>
    <dgm:cxn modelId="{97DD50A9-03E3-4C01-9240-1ABD7234347B}" type="presOf" srcId="{5EBC8135-3C60-460F-A637-2A51887078DE}" destId="{939924C7-E726-48E8-9528-11873D52CCEB}" srcOrd="0" destOrd="0" presId="urn:microsoft.com/office/officeart/2008/layout/LinedList"/>
    <dgm:cxn modelId="{EDF4D7DC-5356-43A0-9D1F-3651B5C67706}" srcId="{5883D156-96F6-49D5-AAAB-026CBBCF65EA}" destId="{5E8B5352-8F17-4EBE-B5D1-94024BE61A96}" srcOrd="3" destOrd="0" parTransId="{81267BAA-2F49-4F2F-99DD-4E37D284450E}" sibTransId="{E537964F-55F9-4040-8243-31FDD9C2D205}"/>
    <dgm:cxn modelId="{7DE222B2-0524-49A8-83D0-5A0A01687737}" type="presParOf" srcId="{99213905-5798-4D14-9DB1-CF725625CFF9}" destId="{8768DB3D-AE7E-45BD-B48B-2B15194AF92B}" srcOrd="0" destOrd="0" presId="urn:microsoft.com/office/officeart/2008/layout/LinedList"/>
    <dgm:cxn modelId="{D08C3814-C71C-4736-80D8-0AEF4C523B97}" type="presParOf" srcId="{99213905-5798-4D14-9DB1-CF725625CFF9}" destId="{15E8A30A-216D-4BDD-AB80-13AEF6FB4F84}" srcOrd="1" destOrd="0" presId="urn:microsoft.com/office/officeart/2008/layout/LinedList"/>
    <dgm:cxn modelId="{3317527D-E3AE-4ED4-AE88-1A98C99A44CF}" type="presParOf" srcId="{15E8A30A-216D-4BDD-AB80-13AEF6FB4F84}" destId="{B02327A9-4C1E-488D-A7C7-A12368C2D142}" srcOrd="0" destOrd="0" presId="urn:microsoft.com/office/officeart/2008/layout/LinedList"/>
    <dgm:cxn modelId="{ADDCE03D-6A35-4D01-A94C-D4DDA582CD78}" type="presParOf" srcId="{15E8A30A-216D-4BDD-AB80-13AEF6FB4F84}" destId="{BBFCAA1D-3AD7-472B-AF38-B35CA21885F6}" srcOrd="1" destOrd="0" presId="urn:microsoft.com/office/officeart/2008/layout/LinedList"/>
    <dgm:cxn modelId="{501C2A6E-A8F7-4FF2-99A2-78CDEC8C2418}" type="presParOf" srcId="{99213905-5798-4D14-9DB1-CF725625CFF9}" destId="{0AB37C51-2BE9-44C1-B1E5-ECA2F22AEB98}" srcOrd="2" destOrd="0" presId="urn:microsoft.com/office/officeart/2008/layout/LinedList"/>
    <dgm:cxn modelId="{8CA8315F-8D71-47FF-9C4A-334BEBCA769D}" type="presParOf" srcId="{99213905-5798-4D14-9DB1-CF725625CFF9}" destId="{DA6829B8-5C44-4D58-8078-3159F8AFEAB1}" srcOrd="3" destOrd="0" presId="urn:microsoft.com/office/officeart/2008/layout/LinedList"/>
    <dgm:cxn modelId="{22912796-4337-45E2-A4B7-7DE37F11C41E}" type="presParOf" srcId="{DA6829B8-5C44-4D58-8078-3159F8AFEAB1}" destId="{939924C7-E726-48E8-9528-11873D52CCEB}" srcOrd="0" destOrd="0" presId="urn:microsoft.com/office/officeart/2008/layout/LinedList"/>
    <dgm:cxn modelId="{72D122CD-C786-481D-8342-7302E1C6E0DD}" type="presParOf" srcId="{DA6829B8-5C44-4D58-8078-3159F8AFEAB1}" destId="{E7B3D181-80C9-47E0-817A-5B528BDDF1D4}" srcOrd="1" destOrd="0" presId="urn:microsoft.com/office/officeart/2008/layout/LinedList"/>
    <dgm:cxn modelId="{A62065AE-F1AD-44D2-8F50-E3AFB24F6869}" type="presParOf" srcId="{99213905-5798-4D14-9DB1-CF725625CFF9}" destId="{DEEC19C3-531B-43EE-BC58-91E021755959}" srcOrd="4" destOrd="0" presId="urn:microsoft.com/office/officeart/2008/layout/LinedList"/>
    <dgm:cxn modelId="{4BD4ED8A-7533-4BFE-8321-C3D4F0C3E687}" type="presParOf" srcId="{99213905-5798-4D14-9DB1-CF725625CFF9}" destId="{54BA03BE-DD0D-47D5-8F11-5D6E05DE6B32}" srcOrd="5" destOrd="0" presId="urn:microsoft.com/office/officeart/2008/layout/LinedList"/>
    <dgm:cxn modelId="{3CA05D48-3B78-4E0E-B024-CBC8C2725374}" type="presParOf" srcId="{54BA03BE-DD0D-47D5-8F11-5D6E05DE6B32}" destId="{0BB9BFD4-23F2-4849-ADEB-A90662B01276}" srcOrd="0" destOrd="0" presId="urn:microsoft.com/office/officeart/2008/layout/LinedList"/>
    <dgm:cxn modelId="{FC6F2913-F22A-4E22-83F9-82E1D5606A06}" type="presParOf" srcId="{54BA03BE-DD0D-47D5-8F11-5D6E05DE6B32}" destId="{0668F293-E63C-44F6-BD6D-67690C1AEB64}" srcOrd="1" destOrd="0" presId="urn:microsoft.com/office/officeart/2008/layout/LinedList"/>
    <dgm:cxn modelId="{E3CA1437-3B00-4468-A032-805257543789}" type="presParOf" srcId="{99213905-5798-4D14-9DB1-CF725625CFF9}" destId="{93554034-A87C-4864-8BE0-D8C7BAC72043}" srcOrd="6" destOrd="0" presId="urn:microsoft.com/office/officeart/2008/layout/LinedList"/>
    <dgm:cxn modelId="{FECB7C01-9679-44CA-ACB2-0610FEE68106}" type="presParOf" srcId="{99213905-5798-4D14-9DB1-CF725625CFF9}" destId="{ABC62653-6F2B-4A45-B4F8-797E189AAC77}" srcOrd="7" destOrd="0" presId="urn:microsoft.com/office/officeart/2008/layout/LinedList"/>
    <dgm:cxn modelId="{6BE93095-06E7-4B0A-BF71-DCEF925237EB}" type="presParOf" srcId="{ABC62653-6F2B-4A45-B4F8-797E189AAC77}" destId="{84A210F9-D9BE-411A-9014-CD09786D5AC2}" srcOrd="0" destOrd="0" presId="urn:microsoft.com/office/officeart/2008/layout/LinedList"/>
    <dgm:cxn modelId="{550BFB61-A409-48CE-BBBC-28611DB9DD3E}" type="presParOf" srcId="{ABC62653-6F2B-4A45-B4F8-797E189AAC77}" destId="{4AC3EBD5-B587-4A07-A979-53A6013F905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FA4807A-8462-4BC3-986F-BA1319D4FD8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4180A24-CCA2-4EF5-ABFC-BF328673A1C9}">
      <dgm:prSet/>
      <dgm:spPr/>
      <dgm:t>
        <a:bodyPr/>
        <a:lstStyle/>
        <a:p>
          <a:r>
            <a:rPr lang="en-US" b="1" i="1"/>
            <a:t>Reformulate health care services and protocols</a:t>
          </a:r>
          <a:r>
            <a:rPr lang="en-US"/>
            <a:t> with the combined effort of government and private sector (Labrique </a:t>
          </a:r>
          <a:r>
            <a:rPr lang="en-US" i="1"/>
            <a:t>et al</a:t>
          </a:r>
          <a:r>
            <a:rPr lang="en-US"/>
            <a:t>., 2018).</a:t>
          </a:r>
        </a:p>
      </dgm:t>
    </dgm:pt>
    <dgm:pt modelId="{82CB3B2A-2964-4ED0-824D-A9E1C3E12D58}" type="parTrans" cxnId="{5A1B0C50-1F65-4E07-8593-BD96A7E9A65F}">
      <dgm:prSet/>
      <dgm:spPr/>
      <dgm:t>
        <a:bodyPr/>
        <a:lstStyle/>
        <a:p>
          <a:endParaRPr lang="en-US"/>
        </a:p>
      </dgm:t>
    </dgm:pt>
    <dgm:pt modelId="{4C829A44-380C-435F-91BB-22393C08078E}" type="sibTrans" cxnId="{5A1B0C50-1F65-4E07-8593-BD96A7E9A65F}">
      <dgm:prSet/>
      <dgm:spPr/>
      <dgm:t>
        <a:bodyPr/>
        <a:lstStyle/>
        <a:p>
          <a:endParaRPr lang="en-US"/>
        </a:p>
      </dgm:t>
    </dgm:pt>
    <dgm:pt modelId="{CFF1E4D3-C243-4B09-B1CA-BD59847F4816}">
      <dgm:prSet/>
      <dgm:spPr/>
      <dgm:t>
        <a:bodyPr/>
        <a:lstStyle/>
        <a:p>
          <a:r>
            <a:rPr lang="en-US" b="1" i="1"/>
            <a:t>Formation of independent committee </a:t>
          </a:r>
          <a:r>
            <a:rPr lang="en-US"/>
            <a:t>to inspect and monitor the policies and legislation at regular intervals.</a:t>
          </a:r>
        </a:p>
      </dgm:t>
    </dgm:pt>
    <dgm:pt modelId="{9F7C4FA3-63EC-4336-AA82-7D005D3DDE96}" type="parTrans" cxnId="{006A5927-4CAB-4985-B4DF-92579A1A6826}">
      <dgm:prSet/>
      <dgm:spPr/>
      <dgm:t>
        <a:bodyPr/>
        <a:lstStyle/>
        <a:p>
          <a:endParaRPr lang="en-US"/>
        </a:p>
      </dgm:t>
    </dgm:pt>
    <dgm:pt modelId="{615BAC98-EA7F-4A92-A680-52D555643EFB}" type="sibTrans" cxnId="{006A5927-4CAB-4985-B4DF-92579A1A6826}">
      <dgm:prSet/>
      <dgm:spPr/>
      <dgm:t>
        <a:bodyPr/>
        <a:lstStyle/>
        <a:p>
          <a:endParaRPr lang="en-US"/>
        </a:p>
      </dgm:t>
    </dgm:pt>
    <dgm:pt modelId="{DAC5FB61-BADE-4095-88AB-0A9F2FD4D73E}" type="pres">
      <dgm:prSet presAssocID="{4FA4807A-8462-4BC3-986F-BA1319D4FD85}" presName="vert0" presStyleCnt="0">
        <dgm:presLayoutVars>
          <dgm:dir/>
          <dgm:animOne val="branch"/>
          <dgm:animLvl val="lvl"/>
        </dgm:presLayoutVars>
      </dgm:prSet>
      <dgm:spPr/>
    </dgm:pt>
    <dgm:pt modelId="{77F9BC64-32E5-4C62-B8B8-F29626BCEEF7}" type="pres">
      <dgm:prSet presAssocID="{D4180A24-CCA2-4EF5-ABFC-BF328673A1C9}" presName="thickLine" presStyleLbl="alignNode1" presStyleIdx="0" presStyleCnt="2"/>
      <dgm:spPr/>
    </dgm:pt>
    <dgm:pt modelId="{D2330899-6CF6-41A1-88E9-10D5D1D26B9C}" type="pres">
      <dgm:prSet presAssocID="{D4180A24-CCA2-4EF5-ABFC-BF328673A1C9}" presName="horz1" presStyleCnt="0"/>
      <dgm:spPr/>
    </dgm:pt>
    <dgm:pt modelId="{A44C9095-5BF0-49B3-9A19-A219451A376B}" type="pres">
      <dgm:prSet presAssocID="{D4180A24-CCA2-4EF5-ABFC-BF328673A1C9}" presName="tx1" presStyleLbl="revTx" presStyleIdx="0" presStyleCnt="2"/>
      <dgm:spPr/>
    </dgm:pt>
    <dgm:pt modelId="{C6B13DF9-502A-45DF-9D38-6DF885B350FE}" type="pres">
      <dgm:prSet presAssocID="{D4180A24-CCA2-4EF5-ABFC-BF328673A1C9}" presName="vert1" presStyleCnt="0"/>
      <dgm:spPr/>
    </dgm:pt>
    <dgm:pt modelId="{B93F05BB-797A-459A-8F06-6B0CE1D2E810}" type="pres">
      <dgm:prSet presAssocID="{CFF1E4D3-C243-4B09-B1CA-BD59847F4816}" presName="thickLine" presStyleLbl="alignNode1" presStyleIdx="1" presStyleCnt="2"/>
      <dgm:spPr/>
    </dgm:pt>
    <dgm:pt modelId="{C4FC1EF8-0E31-4703-98BF-DCB264490D86}" type="pres">
      <dgm:prSet presAssocID="{CFF1E4D3-C243-4B09-B1CA-BD59847F4816}" presName="horz1" presStyleCnt="0"/>
      <dgm:spPr/>
    </dgm:pt>
    <dgm:pt modelId="{EAB547D5-DA0C-40D2-9BAA-AA5C27291848}" type="pres">
      <dgm:prSet presAssocID="{CFF1E4D3-C243-4B09-B1CA-BD59847F4816}" presName="tx1" presStyleLbl="revTx" presStyleIdx="1" presStyleCnt="2"/>
      <dgm:spPr/>
    </dgm:pt>
    <dgm:pt modelId="{62CE977D-2E67-495B-994F-D8235488E308}" type="pres">
      <dgm:prSet presAssocID="{CFF1E4D3-C243-4B09-B1CA-BD59847F4816}" presName="vert1" presStyleCnt="0"/>
      <dgm:spPr/>
    </dgm:pt>
  </dgm:ptLst>
  <dgm:cxnLst>
    <dgm:cxn modelId="{006A5927-4CAB-4985-B4DF-92579A1A6826}" srcId="{4FA4807A-8462-4BC3-986F-BA1319D4FD85}" destId="{CFF1E4D3-C243-4B09-B1CA-BD59847F4816}" srcOrd="1" destOrd="0" parTransId="{9F7C4FA3-63EC-4336-AA82-7D005D3DDE96}" sibTransId="{615BAC98-EA7F-4A92-A680-52D555643EFB}"/>
    <dgm:cxn modelId="{5A1B0C50-1F65-4E07-8593-BD96A7E9A65F}" srcId="{4FA4807A-8462-4BC3-986F-BA1319D4FD85}" destId="{D4180A24-CCA2-4EF5-ABFC-BF328673A1C9}" srcOrd="0" destOrd="0" parTransId="{82CB3B2A-2964-4ED0-824D-A9E1C3E12D58}" sibTransId="{4C829A44-380C-435F-91BB-22393C08078E}"/>
    <dgm:cxn modelId="{3C60FC76-B43B-4EF6-93F0-6001635E14B5}" type="presOf" srcId="{4FA4807A-8462-4BC3-986F-BA1319D4FD85}" destId="{DAC5FB61-BADE-4095-88AB-0A9F2FD4D73E}" srcOrd="0" destOrd="0" presId="urn:microsoft.com/office/officeart/2008/layout/LinedList"/>
    <dgm:cxn modelId="{DC572E7D-D10D-4337-8A4F-502381303764}" type="presOf" srcId="{CFF1E4D3-C243-4B09-B1CA-BD59847F4816}" destId="{EAB547D5-DA0C-40D2-9BAA-AA5C27291848}" srcOrd="0" destOrd="0" presId="urn:microsoft.com/office/officeart/2008/layout/LinedList"/>
    <dgm:cxn modelId="{B3983ACC-2572-4ED8-B138-AF30055205AB}" type="presOf" srcId="{D4180A24-CCA2-4EF5-ABFC-BF328673A1C9}" destId="{A44C9095-5BF0-49B3-9A19-A219451A376B}" srcOrd="0" destOrd="0" presId="urn:microsoft.com/office/officeart/2008/layout/LinedList"/>
    <dgm:cxn modelId="{87841C58-6FAD-4D84-82D8-98115AC4B754}" type="presParOf" srcId="{DAC5FB61-BADE-4095-88AB-0A9F2FD4D73E}" destId="{77F9BC64-32E5-4C62-B8B8-F29626BCEEF7}" srcOrd="0" destOrd="0" presId="urn:microsoft.com/office/officeart/2008/layout/LinedList"/>
    <dgm:cxn modelId="{067E2D7C-2CE8-4159-91E4-7655A7A474D0}" type="presParOf" srcId="{DAC5FB61-BADE-4095-88AB-0A9F2FD4D73E}" destId="{D2330899-6CF6-41A1-88E9-10D5D1D26B9C}" srcOrd="1" destOrd="0" presId="urn:microsoft.com/office/officeart/2008/layout/LinedList"/>
    <dgm:cxn modelId="{3918F0E5-8B9D-4B12-90DD-672CF8BE0D6A}" type="presParOf" srcId="{D2330899-6CF6-41A1-88E9-10D5D1D26B9C}" destId="{A44C9095-5BF0-49B3-9A19-A219451A376B}" srcOrd="0" destOrd="0" presId="urn:microsoft.com/office/officeart/2008/layout/LinedList"/>
    <dgm:cxn modelId="{6848BB08-2D0D-4F3B-BE27-AED51AE73D8A}" type="presParOf" srcId="{D2330899-6CF6-41A1-88E9-10D5D1D26B9C}" destId="{C6B13DF9-502A-45DF-9D38-6DF885B350FE}" srcOrd="1" destOrd="0" presId="urn:microsoft.com/office/officeart/2008/layout/LinedList"/>
    <dgm:cxn modelId="{72A961B9-627B-47E6-9A2D-A601702CC88E}" type="presParOf" srcId="{DAC5FB61-BADE-4095-88AB-0A9F2FD4D73E}" destId="{B93F05BB-797A-459A-8F06-6B0CE1D2E810}" srcOrd="2" destOrd="0" presId="urn:microsoft.com/office/officeart/2008/layout/LinedList"/>
    <dgm:cxn modelId="{735AF68D-071E-4073-A428-18C5A8A4E329}" type="presParOf" srcId="{DAC5FB61-BADE-4095-88AB-0A9F2FD4D73E}" destId="{C4FC1EF8-0E31-4703-98BF-DCB264490D86}" srcOrd="3" destOrd="0" presId="urn:microsoft.com/office/officeart/2008/layout/LinedList"/>
    <dgm:cxn modelId="{93399F70-8DB8-47F2-9410-BF2F455157E4}" type="presParOf" srcId="{C4FC1EF8-0E31-4703-98BF-DCB264490D86}" destId="{EAB547D5-DA0C-40D2-9BAA-AA5C27291848}" srcOrd="0" destOrd="0" presId="urn:microsoft.com/office/officeart/2008/layout/LinedList"/>
    <dgm:cxn modelId="{E12803B5-31C8-4BBF-BE75-25A47C8EB563}" type="presParOf" srcId="{C4FC1EF8-0E31-4703-98BF-DCB264490D86}" destId="{62CE977D-2E67-495B-994F-D8235488E30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8CD4D5-3C63-47C8-ADCE-5AFAF7D66CED}">
      <dsp:nvSpPr>
        <dsp:cNvPr id="0" name=""/>
        <dsp:cNvSpPr/>
      </dsp:nvSpPr>
      <dsp:spPr>
        <a:xfrm>
          <a:off x="0" y="294745"/>
          <a:ext cx="1283265" cy="769959"/>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Introduction</a:t>
          </a:r>
        </a:p>
      </dsp:txBody>
      <dsp:txXfrm>
        <a:off x="0" y="294745"/>
        <a:ext cx="1283265" cy="769959"/>
      </dsp:txXfrm>
    </dsp:sp>
    <dsp:sp modelId="{9D9FD838-F284-4D46-9219-D99F22D38061}">
      <dsp:nvSpPr>
        <dsp:cNvPr id="0" name=""/>
        <dsp:cNvSpPr/>
      </dsp:nvSpPr>
      <dsp:spPr>
        <a:xfrm>
          <a:off x="1411592" y="294745"/>
          <a:ext cx="1283265" cy="769959"/>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Current legislation and policy</a:t>
          </a:r>
        </a:p>
      </dsp:txBody>
      <dsp:txXfrm>
        <a:off x="1411592" y="294745"/>
        <a:ext cx="1283265" cy="769959"/>
      </dsp:txXfrm>
    </dsp:sp>
    <dsp:sp modelId="{DD8391B8-45C3-4D76-8110-5F6F99A24E86}">
      <dsp:nvSpPr>
        <dsp:cNvPr id="0" name=""/>
        <dsp:cNvSpPr/>
      </dsp:nvSpPr>
      <dsp:spPr>
        <a:xfrm>
          <a:off x="2823184" y="294745"/>
          <a:ext cx="1283265" cy="769959"/>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Existing use of digital media and technologies for community development</a:t>
          </a:r>
        </a:p>
      </dsp:txBody>
      <dsp:txXfrm>
        <a:off x="2823184" y="294745"/>
        <a:ext cx="1283265" cy="769959"/>
      </dsp:txXfrm>
    </dsp:sp>
    <dsp:sp modelId="{42C36E63-040A-49FF-9598-74F75EADBB10}">
      <dsp:nvSpPr>
        <dsp:cNvPr id="0" name=""/>
        <dsp:cNvSpPr/>
      </dsp:nvSpPr>
      <dsp:spPr>
        <a:xfrm>
          <a:off x="0" y="1193031"/>
          <a:ext cx="1283265" cy="769959"/>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Existing means of communication – internal</a:t>
          </a:r>
        </a:p>
      </dsp:txBody>
      <dsp:txXfrm>
        <a:off x="0" y="1193031"/>
        <a:ext cx="1283265" cy="769959"/>
      </dsp:txXfrm>
    </dsp:sp>
    <dsp:sp modelId="{D15CA3BA-4662-41F0-9BAC-DFE0DEF5A755}">
      <dsp:nvSpPr>
        <dsp:cNvPr id="0" name=""/>
        <dsp:cNvSpPr/>
      </dsp:nvSpPr>
      <dsp:spPr>
        <a:xfrm>
          <a:off x="1411592" y="1193031"/>
          <a:ext cx="1283265" cy="769959"/>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Existing means of communication – externally</a:t>
          </a:r>
        </a:p>
      </dsp:txBody>
      <dsp:txXfrm>
        <a:off x="1411592" y="1193031"/>
        <a:ext cx="1283265" cy="769959"/>
      </dsp:txXfrm>
    </dsp:sp>
    <dsp:sp modelId="{22738FDA-98A6-49B6-9FD7-07449567EB77}">
      <dsp:nvSpPr>
        <dsp:cNvPr id="0" name=""/>
        <dsp:cNvSpPr/>
      </dsp:nvSpPr>
      <dsp:spPr>
        <a:xfrm>
          <a:off x="2823184" y="1193031"/>
          <a:ext cx="1283265" cy="769959"/>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Conclusion</a:t>
          </a:r>
        </a:p>
      </dsp:txBody>
      <dsp:txXfrm>
        <a:off x="2823184" y="1193031"/>
        <a:ext cx="1283265" cy="769959"/>
      </dsp:txXfrm>
    </dsp:sp>
    <dsp:sp modelId="{ABCA03E4-AB0E-40EA-9548-7541A04B3D05}">
      <dsp:nvSpPr>
        <dsp:cNvPr id="0" name=""/>
        <dsp:cNvSpPr/>
      </dsp:nvSpPr>
      <dsp:spPr>
        <a:xfrm>
          <a:off x="1411592" y="2091317"/>
          <a:ext cx="1283265" cy="769959"/>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Recommendation</a:t>
          </a:r>
        </a:p>
      </dsp:txBody>
      <dsp:txXfrm>
        <a:off x="1411592" y="2091317"/>
        <a:ext cx="1283265" cy="7699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23D3F-B70B-477C-AB37-A4FC0447F0E9}">
      <dsp:nvSpPr>
        <dsp:cNvPr id="0" name=""/>
        <dsp:cNvSpPr/>
      </dsp:nvSpPr>
      <dsp:spPr>
        <a:xfrm>
          <a:off x="371795" y="681069"/>
          <a:ext cx="3072384" cy="3072384"/>
        </a:xfrm>
        <a:prstGeom prst="pie">
          <a:avLst>
            <a:gd name="adj1" fmla="val 16200000"/>
            <a:gd name="adj2" fmla="val 18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IN" sz="1000" kern="1200"/>
            <a:t>The recent government approach to tackling knife crime is the Knife Crime Prevention Orders (KCPO)</a:t>
          </a:r>
          <a:endParaRPr lang="en-US" sz="1000" kern="1200"/>
        </a:p>
      </dsp:txBody>
      <dsp:txXfrm>
        <a:off x="2042220" y="1247997"/>
        <a:ext cx="1042416" cy="1024128"/>
      </dsp:txXfrm>
    </dsp:sp>
    <dsp:sp modelId="{3896EFD5-9EDB-4455-ABA9-7E4BF69F1F1D}">
      <dsp:nvSpPr>
        <dsp:cNvPr id="0" name=""/>
        <dsp:cNvSpPr/>
      </dsp:nvSpPr>
      <dsp:spPr>
        <a:xfrm>
          <a:off x="213420" y="772509"/>
          <a:ext cx="3072384" cy="3072384"/>
        </a:xfrm>
        <a:prstGeom prst="pie">
          <a:avLst>
            <a:gd name="adj1" fmla="val 1800000"/>
            <a:gd name="adj2" fmla="val 90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IN" sz="1000" kern="1200"/>
            <a:t>The public health approach to tackling knife crime in UK encompasses exploration of long- and short-term solutions to the health problems</a:t>
          </a:r>
          <a:endParaRPr lang="en-US" sz="1000" kern="1200"/>
        </a:p>
      </dsp:txBody>
      <dsp:txXfrm>
        <a:off x="1054668" y="2711037"/>
        <a:ext cx="1389888" cy="950976"/>
      </dsp:txXfrm>
    </dsp:sp>
    <dsp:sp modelId="{2A44C85F-F52C-4B14-A60A-B660D87D2C7F}">
      <dsp:nvSpPr>
        <dsp:cNvPr id="0" name=""/>
        <dsp:cNvSpPr/>
      </dsp:nvSpPr>
      <dsp:spPr>
        <a:xfrm>
          <a:off x="213420" y="772509"/>
          <a:ext cx="3072384" cy="3072384"/>
        </a:xfrm>
        <a:prstGeom prst="pie">
          <a:avLst>
            <a:gd name="adj1" fmla="val 90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IN" sz="1000" kern="1200"/>
            <a:t>The approach identifies reasons for which the individuals tend to become violent</a:t>
          </a:r>
          <a:endParaRPr lang="en-US" sz="1000" kern="1200"/>
        </a:p>
      </dsp:txBody>
      <dsp:txXfrm>
        <a:off x="542604" y="1376013"/>
        <a:ext cx="1042416" cy="10241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9F1595-7B5D-4D21-A9DA-8E20A364100A}">
      <dsp:nvSpPr>
        <dsp:cNvPr id="0" name=""/>
        <dsp:cNvSpPr/>
      </dsp:nvSpPr>
      <dsp:spPr>
        <a:xfrm>
          <a:off x="0" y="527667"/>
          <a:ext cx="4683949" cy="147869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London Crime Prevention Fund has committed 72million GBP to be provided for funding the Police and Crime Plan, supporting prevention of knife crime</a:t>
          </a:r>
        </a:p>
      </dsp:txBody>
      <dsp:txXfrm>
        <a:off x="72184" y="599851"/>
        <a:ext cx="4539581" cy="1334329"/>
      </dsp:txXfrm>
    </dsp:sp>
    <dsp:sp modelId="{B7B180E9-AAA5-4403-995E-413E58C87523}">
      <dsp:nvSpPr>
        <dsp:cNvPr id="0" name=""/>
        <dsp:cNvSpPr/>
      </dsp:nvSpPr>
      <dsp:spPr>
        <a:xfrm>
          <a:off x="0" y="2055324"/>
          <a:ext cx="4683949" cy="1478697"/>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Social media posts publicizing arrests pertaining to possession of knives by individuals, without reason, have changed the attitudes of the youngsters regarding carrying knives</a:t>
          </a:r>
        </a:p>
      </dsp:txBody>
      <dsp:txXfrm>
        <a:off x="72184" y="2127508"/>
        <a:ext cx="4539581" cy="1334329"/>
      </dsp:txXfrm>
    </dsp:sp>
    <dsp:sp modelId="{DCDB44BF-B522-4FF3-AEAA-3552619706DD}">
      <dsp:nvSpPr>
        <dsp:cNvPr id="0" name=""/>
        <dsp:cNvSpPr/>
      </dsp:nvSpPr>
      <dsp:spPr>
        <a:xfrm>
          <a:off x="0" y="3582982"/>
          <a:ext cx="4683949" cy="1478697"/>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Social media platforms like Facebook, Instagram and Youtube are being utilized for engaging youth and young adults within the public health approach being utilized by the UK government, for reducing the prevalence of knife crime. </a:t>
          </a:r>
        </a:p>
      </dsp:txBody>
      <dsp:txXfrm>
        <a:off x="72184" y="3655166"/>
        <a:ext cx="4539581" cy="13343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B9DE22-236A-4BCD-A0E0-C1C1D0BA357E}">
      <dsp:nvSpPr>
        <dsp:cNvPr id="0" name=""/>
        <dsp:cNvSpPr/>
      </dsp:nvSpPr>
      <dsp:spPr>
        <a:xfrm>
          <a:off x="2709109" y="187991"/>
          <a:ext cx="1537580" cy="1537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Communication is essential for establishing an interaction with community members and offering care services.</a:t>
          </a:r>
        </a:p>
      </dsp:txBody>
      <dsp:txXfrm>
        <a:off x="2709109" y="187991"/>
        <a:ext cx="1537580" cy="1537580"/>
      </dsp:txXfrm>
    </dsp:sp>
    <dsp:sp modelId="{602ED4F4-3E92-4F57-B8B9-97DD0E29DE01}">
      <dsp:nvSpPr>
        <dsp:cNvPr id="0" name=""/>
        <dsp:cNvSpPr/>
      </dsp:nvSpPr>
      <dsp:spPr>
        <a:xfrm>
          <a:off x="-359" y="90922"/>
          <a:ext cx="4344118" cy="4344118"/>
        </a:xfrm>
        <a:prstGeom prst="circularArrow">
          <a:avLst>
            <a:gd name="adj1" fmla="val 6902"/>
            <a:gd name="adj2" fmla="val 465342"/>
            <a:gd name="adj3" fmla="val 549458"/>
            <a:gd name="adj4" fmla="val 20585200"/>
            <a:gd name="adj5" fmla="val 805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37CA4B-FB94-4773-BD02-1D53D478FBC6}">
      <dsp:nvSpPr>
        <dsp:cNvPr id="0" name=""/>
        <dsp:cNvSpPr/>
      </dsp:nvSpPr>
      <dsp:spPr>
        <a:xfrm>
          <a:off x="2709109" y="2800390"/>
          <a:ext cx="1537580" cy="1537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Existing communication includes verbal (face to face interaction), non-verbal (facial interaction) and written (medical records) communication (Allen, 2023).</a:t>
          </a:r>
        </a:p>
      </dsp:txBody>
      <dsp:txXfrm>
        <a:off x="2709109" y="2800390"/>
        <a:ext cx="1537580" cy="1537580"/>
      </dsp:txXfrm>
    </dsp:sp>
    <dsp:sp modelId="{FE80F15C-8853-4F5F-90D2-47D1D284D325}">
      <dsp:nvSpPr>
        <dsp:cNvPr id="0" name=""/>
        <dsp:cNvSpPr/>
      </dsp:nvSpPr>
      <dsp:spPr>
        <a:xfrm>
          <a:off x="-359" y="90922"/>
          <a:ext cx="4344118" cy="4344118"/>
        </a:xfrm>
        <a:prstGeom prst="circularArrow">
          <a:avLst>
            <a:gd name="adj1" fmla="val 6902"/>
            <a:gd name="adj2" fmla="val 465342"/>
            <a:gd name="adj3" fmla="val 5949458"/>
            <a:gd name="adj4" fmla="val 4385200"/>
            <a:gd name="adj5" fmla="val 805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18ED35-B26E-4057-A442-4118D2997C91}">
      <dsp:nvSpPr>
        <dsp:cNvPr id="0" name=""/>
        <dsp:cNvSpPr/>
      </dsp:nvSpPr>
      <dsp:spPr>
        <a:xfrm>
          <a:off x="96710" y="2800390"/>
          <a:ext cx="1537580" cy="1537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Internal communication within a community and health care services encompasses verbal and non-verbal communication</a:t>
          </a:r>
        </a:p>
      </dsp:txBody>
      <dsp:txXfrm>
        <a:off x="96710" y="2800390"/>
        <a:ext cx="1537580" cy="1537580"/>
      </dsp:txXfrm>
    </dsp:sp>
    <dsp:sp modelId="{762C4943-BBEF-49D5-94CB-4CE4D8B28C9E}">
      <dsp:nvSpPr>
        <dsp:cNvPr id="0" name=""/>
        <dsp:cNvSpPr/>
      </dsp:nvSpPr>
      <dsp:spPr>
        <a:xfrm>
          <a:off x="-359" y="90922"/>
          <a:ext cx="4344118" cy="4344118"/>
        </a:xfrm>
        <a:prstGeom prst="circularArrow">
          <a:avLst>
            <a:gd name="adj1" fmla="val 6902"/>
            <a:gd name="adj2" fmla="val 465342"/>
            <a:gd name="adj3" fmla="val 11349458"/>
            <a:gd name="adj4" fmla="val 9785200"/>
            <a:gd name="adj5" fmla="val 805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A1A82D-B4E0-4EDB-A5B0-C29C7C9B3323}">
      <dsp:nvSpPr>
        <dsp:cNvPr id="0" name=""/>
        <dsp:cNvSpPr/>
      </dsp:nvSpPr>
      <dsp:spPr>
        <a:xfrm>
          <a:off x="96710" y="187991"/>
          <a:ext cx="1537580" cy="1537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Community blogs on social media platforms can improve the internal communication between community members and social care services (Artiga and Hinton, 2019).</a:t>
          </a:r>
        </a:p>
      </dsp:txBody>
      <dsp:txXfrm>
        <a:off x="96710" y="187991"/>
        <a:ext cx="1537580" cy="1537580"/>
      </dsp:txXfrm>
    </dsp:sp>
    <dsp:sp modelId="{74AEBA7D-FDFD-4D87-A7EA-2D7C14666316}">
      <dsp:nvSpPr>
        <dsp:cNvPr id="0" name=""/>
        <dsp:cNvSpPr/>
      </dsp:nvSpPr>
      <dsp:spPr>
        <a:xfrm>
          <a:off x="-359" y="90922"/>
          <a:ext cx="4344118" cy="4344118"/>
        </a:xfrm>
        <a:prstGeom prst="circularArrow">
          <a:avLst>
            <a:gd name="adj1" fmla="val 6902"/>
            <a:gd name="adj2" fmla="val 465342"/>
            <a:gd name="adj3" fmla="val 16749458"/>
            <a:gd name="adj4" fmla="val 15185200"/>
            <a:gd name="adj5" fmla="val 805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8DB3D-AE7E-45BD-B48B-2B15194AF92B}">
      <dsp:nvSpPr>
        <dsp:cNvPr id="0" name=""/>
        <dsp:cNvSpPr/>
      </dsp:nvSpPr>
      <dsp:spPr>
        <a:xfrm>
          <a:off x="0" y="0"/>
          <a:ext cx="472439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2327A9-4C1E-488D-A7C7-A12368C2D142}">
      <dsp:nvSpPr>
        <dsp:cNvPr id="0" name=""/>
        <dsp:cNvSpPr/>
      </dsp:nvSpPr>
      <dsp:spPr>
        <a:xfrm>
          <a:off x="0" y="0"/>
          <a:ext cx="4724399" cy="1131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External communication is the interaction with the government and private agencies, operating externally (Watson </a:t>
          </a:r>
          <a:r>
            <a:rPr lang="en-US" sz="1700" i="1" kern="1200"/>
            <a:t>et al</a:t>
          </a:r>
          <a:r>
            <a:rPr lang="en-US" sz="1700" kern="1200"/>
            <a:t>., 2018)</a:t>
          </a:r>
        </a:p>
      </dsp:txBody>
      <dsp:txXfrm>
        <a:off x="0" y="0"/>
        <a:ext cx="4724399" cy="1131490"/>
      </dsp:txXfrm>
    </dsp:sp>
    <dsp:sp modelId="{0AB37C51-2BE9-44C1-B1E5-ECA2F22AEB98}">
      <dsp:nvSpPr>
        <dsp:cNvPr id="0" name=""/>
        <dsp:cNvSpPr/>
      </dsp:nvSpPr>
      <dsp:spPr>
        <a:xfrm>
          <a:off x="0" y="1131490"/>
          <a:ext cx="472439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9924C7-E726-48E8-9528-11873D52CCEB}">
      <dsp:nvSpPr>
        <dsp:cNvPr id="0" name=""/>
        <dsp:cNvSpPr/>
      </dsp:nvSpPr>
      <dsp:spPr>
        <a:xfrm>
          <a:off x="0" y="1131490"/>
          <a:ext cx="4724399" cy="1131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Written application and letter served as an effective form of existing communication for engaging the youngsters within the Barking community</a:t>
          </a:r>
        </a:p>
      </dsp:txBody>
      <dsp:txXfrm>
        <a:off x="0" y="1131490"/>
        <a:ext cx="4724399" cy="1131490"/>
      </dsp:txXfrm>
    </dsp:sp>
    <dsp:sp modelId="{DEEC19C3-531B-43EE-BC58-91E021755959}">
      <dsp:nvSpPr>
        <dsp:cNvPr id="0" name=""/>
        <dsp:cNvSpPr/>
      </dsp:nvSpPr>
      <dsp:spPr>
        <a:xfrm>
          <a:off x="0" y="2262981"/>
          <a:ext cx="472439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B9BFD4-23F2-4849-ADEB-A90662B01276}">
      <dsp:nvSpPr>
        <dsp:cNvPr id="0" name=""/>
        <dsp:cNvSpPr/>
      </dsp:nvSpPr>
      <dsp:spPr>
        <a:xfrm>
          <a:off x="0" y="2262981"/>
          <a:ext cx="4724399" cy="1131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Written communication experienced significant transformation with the advent of technology such as email, SMS, and digital platforms (Sturt </a:t>
          </a:r>
          <a:r>
            <a:rPr lang="en-US" sz="1700" i="1" kern="1200"/>
            <a:t>et al</a:t>
          </a:r>
          <a:r>
            <a:rPr lang="en-US" sz="1700" kern="1200"/>
            <a:t>., 2020).</a:t>
          </a:r>
        </a:p>
      </dsp:txBody>
      <dsp:txXfrm>
        <a:off x="0" y="2262981"/>
        <a:ext cx="4724399" cy="1131490"/>
      </dsp:txXfrm>
    </dsp:sp>
    <dsp:sp modelId="{93554034-A87C-4864-8BE0-D8C7BAC72043}">
      <dsp:nvSpPr>
        <dsp:cNvPr id="0" name=""/>
        <dsp:cNvSpPr/>
      </dsp:nvSpPr>
      <dsp:spPr>
        <a:xfrm>
          <a:off x="0" y="3394472"/>
          <a:ext cx="472439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A210F9-D9BE-411A-9014-CD09786D5AC2}">
      <dsp:nvSpPr>
        <dsp:cNvPr id="0" name=""/>
        <dsp:cNvSpPr/>
      </dsp:nvSpPr>
      <dsp:spPr>
        <a:xfrm>
          <a:off x="0" y="3394472"/>
          <a:ext cx="4724399" cy="1131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Digital communication can help the youngsters of Barking community to access support from agencies and other community groups.</a:t>
          </a:r>
        </a:p>
      </dsp:txBody>
      <dsp:txXfrm>
        <a:off x="0" y="3394472"/>
        <a:ext cx="4724399" cy="11314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F9BC64-32E5-4C62-B8B8-F29626BCEEF7}">
      <dsp:nvSpPr>
        <dsp:cNvPr id="0" name=""/>
        <dsp:cNvSpPr/>
      </dsp:nvSpPr>
      <dsp:spPr>
        <a:xfrm>
          <a:off x="0" y="0"/>
          <a:ext cx="4800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4C9095-5BF0-49B3-9A19-A219451A376B}">
      <dsp:nvSpPr>
        <dsp:cNvPr id="0" name=""/>
        <dsp:cNvSpPr/>
      </dsp:nvSpPr>
      <dsp:spPr>
        <a:xfrm>
          <a:off x="0" y="0"/>
          <a:ext cx="4800600" cy="2262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i="1" kern="1200"/>
            <a:t>Reformulate health care services and protocols</a:t>
          </a:r>
          <a:r>
            <a:rPr lang="en-US" sz="2900" kern="1200"/>
            <a:t> with the combined effort of government and private sector (Labrique </a:t>
          </a:r>
          <a:r>
            <a:rPr lang="en-US" sz="2900" i="1" kern="1200"/>
            <a:t>et al</a:t>
          </a:r>
          <a:r>
            <a:rPr lang="en-US" sz="2900" kern="1200"/>
            <a:t>., 2018).</a:t>
          </a:r>
        </a:p>
      </dsp:txBody>
      <dsp:txXfrm>
        <a:off x="0" y="0"/>
        <a:ext cx="4800600" cy="2262981"/>
      </dsp:txXfrm>
    </dsp:sp>
    <dsp:sp modelId="{B93F05BB-797A-459A-8F06-6B0CE1D2E810}">
      <dsp:nvSpPr>
        <dsp:cNvPr id="0" name=""/>
        <dsp:cNvSpPr/>
      </dsp:nvSpPr>
      <dsp:spPr>
        <a:xfrm>
          <a:off x="0" y="2262981"/>
          <a:ext cx="4800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B547D5-DA0C-40D2-9BAA-AA5C27291848}">
      <dsp:nvSpPr>
        <dsp:cNvPr id="0" name=""/>
        <dsp:cNvSpPr/>
      </dsp:nvSpPr>
      <dsp:spPr>
        <a:xfrm>
          <a:off x="0" y="2262981"/>
          <a:ext cx="4800600" cy="2262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i="1" kern="1200"/>
            <a:t>Formation of independent committee </a:t>
          </a:r>
          <a:r>
            <a:rPr lang="en-US" sz="2900" kern="1200"/>
            <a:t>to inspect and monitor the policies and legislation at regular intervals.</a:t>
          </a:r>
        </a:p>
      </dsp:txBody>
      <dsp:txXfrm>
        <a:off x="0" y="2262981"/>
        <a:ext cx="4800600" cy="226298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0BD3832-C6BD-4B8E-939E-F3BCC854154E}" type="datetimeFigureOut">
              <a:rPr lang="en-US" smtClean="0"/>
              <a:t>3/28/2023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1907156-CA91-431F-BF11-FD2F3429F9C1}"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907156-CA91-431F-BF11-FD2F3429F9C1}" type="slidenum">
              <a:rPr lang="en-US" smtClean="0"/>
              <a:t>1</a:t>
            </a:fld>
            <a:endParaRPr lang="en-US"/>
          </a:p>
        </p:txBody>
      </p:sp>
    </p:spTree>
    <p:extLst>
      <p:ext uri="{BB962C8B-B14F-4D97-AF65-F5344CB8AC3E}">
        <p14:creationId xmlns:p14="http://schemas.microsoft.com/office/powerpoint/2010/main" val="4119597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907156-CA91-431F-BF11-FD2F3429F9C1}" type="slidenum">
              <a:rPr lang="en-US" smtClean="0"/>
              <a:t>2</a:t>
            </a:fld>
            <a:endParaRPr lang="en-US"/>
          </a:p>
        </p:txBody>
      </p:sp>
    </p:spTree>
    <p:extLst>
      <p:ext uri="{BB962C8B-B14F-4D97-AF65-F5344CB8AC3E}">
        <p14:creationId xmlns:p14="http://schemas.microsoft.com/office/powerpoint/2010/main" val="1762959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gn="just">
              <a:lnSpc>
                <a:spcPct val="150000"/>
              </a:lnSpc>
              <a:spcBef>
                <a:spcPts val="1200"/>
              </a:spcBef>
              <a:spcAft>
                <a:spcPts val="1200"/>
              </a:spcAft>
            </a:pPr>
            <a:r>
              <a:rPr lang="en-US" sz="1800" dirty="0">
                <a:solidFill>
                  <a:srgbClr val="FF0000"/>
                </a:solidFill>
                <a:effectLst/>
                <a:latin typeface="Times New Roman" panose="02020603050405020304" pitchFamily="18" charset="0"/>
                <a:ea typeface="Times New Roman" panose="02020603050405020304" pitchFamily="18" charset="0"/>
              </a:rPr>
              <a:t>The community care and development presentation emphasize on identifying knife crime as a public health concern and spreading awareness amongst the youngsters and young adults regarding the ways in which the same can be prevented as well as train them for treating knife wounds (Chikwe, 2019). The purpose of the community care and development project is to ensure societal safety and well-being through increasing awareness amongst the youngsters within the Barking community, thereby enhancing the reporting rates of knife crimes, facilitating easier identification of such crime while also encouraging involvement of the youngsters in treating victims of knife crime (Hurley, 2019). Furthermore, young adults within Barking and Dagenham have been particularly identified at risk of developing violent behavioral traits or being engaged in carrying knives, resorting to violence as a means of resolving issues, thereby, enhancing the scope of the legal issue to a societal and public health concern (Brookes, 2023). The presentation highlights the imminent gaps which has resulted in evolution of knife crime as a public health concern within Barking and Dagenham community, especially amongst the young people, and the different strategies that are being employed, for minimizing prevalence of the issue. Knife crime, involving knife attacks, killing, injuring or threatening public with the use of a knife, which majorly encompasses involvement of youngsters under the age of 25years, have increased by 178% within Barking and Dagenham, depicting one of the sharpest increase in violence and crime rates within London (Brookes, 2023). Apart from the adoption of policing and criminalization techniques, involvement of healthcare organizations in combatting knife crime has been identified recently, thus, informing this community care and development project.</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10"/>
          </p:nvPr>
        </p:nvSpPr>
        <p:spPr/>
        <p:txBody>
          <a:bodyPr/>
          <a:lstStyle/>
          <a:p>
            <a:fld id="{21907156-CA91-431F-BF11-FD2F3429F9C1}"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Demographic attributes of the Barking community studied in this slide highlights different components such as population, ethnicity and religion for the purpose of community care and development. As per the latest census of the UK in 2021, the Barking community is estimated to have a total population of 218,900 with a rise in 17.7 percent compared to the population census in 2011. For instance, children of the barking community constitute 26 percent (57,150) of the population, middle aged people constitute 65 percent (1,42,700) of the population, and old aged people represent the rest 9 percent (19,050) of the population (LBBD., 2023). The population ethnicity in the Barking community in the UK is predominantly white and constitutes about 44.9 percent of the population, whereas the non-white minorities of the barking community constitute 55.1 percent of the remaining population. The latest census indicates that the barking community is a multi-faith Borough with Christianity constituting the largest religion group (69%) followed by Muslim population (4.4%), Hinduism (1.1%), Sikhism (1.1%) and Buddhism (0.2%) (</a:t>
            </a:r>
            <a:r>
              <a:rPr lang="en-US" sz="1200" kern="1200" dirty="0" err="1">
                <a:solidFill>
                  <a:schemeClr val="tx1"/>
                </a:solidFill>
                <a:latin typeface="+mn-lt"/>
                <a:ea typeface="+mn-ea"/>
                <a:cs typeface="+mn-cs"/>
              </a:rPr>
              <a:t>Nasacre</a:t>
            </a:r>
            <a:r>
              <a:rPr lang="en-US" sz="1200" kern="1200" dirty="0">
                <a:solidFill>
                  <a:schemeClr val="tx1"/>
                </a:solidFill>
                <a:latin typeface="+mn-lt"/>
                <a:ea typeface="+mn-ea"/>
                <a:cs typeface="+mn-cs"/>
              </a:rPr>
              <a:t>., 2023).</a:t>
            </a:r>
          </a:p>
          <a:p>
            <a:endParaRPr lang="en-US" dirty="0"/>
          </a:p>
        </p:txBody>
      </p:sp>
      <p:sp>
        <p:nvSpPr>
          <p:cNvPr id="4" name="Slide Number Placeholder 3"/>
          <p:cNvSpPr>
            <a:spLocks noGrp="1"/>
          </p:cNvSpPr>
          <p:nvPr>
            <p:ph type="sldNum" sz="quarter" idx="10"/>
          </p:nvPr>
        </p:nvSpPr>
        <p:spPr/>
        <p:txBody>
          <a:bodyPr/>
          <a:lstStyle/>
          <a:p>
            <a:fld id="{21907156-CA91-431F-BF11-FD2F3429F9C1}"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spcBef>
                <a:spcPts val="1200"/>
              </a:spcBef>
              <a:spcAft>
                <a:spcPts val="1200"/>
              </a:spcAft>
            </a:pPr>
            <a:r>
              <a:rPr lang="en-US" sz="1800" dirty="0">
                <a:solidFill>
                  <a:srgbClr val="FF0000"/>
                </a:solidFill>
                <a:effectLst/>
                <a:latin typeface="Times New Roman" panose="02020603050405020304" pitchFamily="18" charset="0"/>
                <a:ea typeface="Times New Roman" panose="02020603050405020304" pitchFamily="18" charset="0"/>
              </a:rPr>
              <a:t>The Serious Violence Strategy published by the UK Government in 2018 proposed the slow adoption of public health approach for tackling violent crimes. The response of the UK Government to tackling violent crimes, through the implementation of public health approach, encompasses:</a:t>
            </a:r>
            <a:endParaRPr lang="en-GB"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US" sz="1800" dirty="0">
                <a:solidFill>
                  <a:srgbClr val="FF0000"/>
                </a:solidFill>
                <a:effectLst/>
                <a:latin typeface="Times New Roman" panose="02020603050405020304" pitchFamily="18" charset="0"/>
                <a:ea typeface="Times New Roman" panose="02020603050405020304" pitchFamily="18" charset="0"/>
              </a:rPr>
              <a:t>Granting funding worth 35million GBP to 18 police forces, for setting up a Violence Reduction Units (VRUs), depending on the models of Scotland’s VRU. The VRUs, in turn, are involved with the coordination of a public health approach through working with different public service providers, engaging young people to become aware about knife crimes, amongst other violent crimes, and adopt necessary strategies for its mitigation or avoidance (Brown, 2019)</a:t>
            </a:r>
            <a:endParaRPr lang="en-GB"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US" sz="1800" dirty="0">
                <a:solidFill>
                  <a:srgbClr val="FF0000"/>
                </a:solidFill>
                <a:effectLst/>
                <a:latin typeface="Times New Roman" panose="02020603050405020304" pitchFamily="18" charset="0"/>
                <a:ea typeface="Times New Roman" panose="02020603050405020304" pitchFamily="18" charset="0"/>
              </a:rPr>
              <a:t>Government investments of 200million GBP into a Youth Endowment Fund, which aims to provide grants to public, private and voluntary sector organizations, targeting implementation of early interventions with young people while establishing a Serious Violence Taskforce, for mitigating the issue (Hurley, 2019).</a:t>
            </a:r>
            <a:endParaRPr lang="en-GB"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US" sz="1800" dirty="0">
                <a:solidFill>
                  <a:srgbClr val="FF0000"/>
                </a:solidFill>
                <a:effectLst/>
                <a:latin typeface="Times New Roman" panose="02020603050405020304" pitchFamily="18" charset="0"/>
                <a:ea typeface="Times New Roman" panose="02020603050405020304" pitchFamily="18" charset="0"/>
              </a:rPr>
              <a:t>Implementation of newer provisions within the Crime and Disorder Act, 1998, mandating inclusion of healthcare communities, in unison with the other existing participants like police forces, Clinical Commissioning Groups and others, for fostering immediate disbursement of treatments as well as awareness amongst the youngsters regarding the ways in which the incidence of knife crimes can be prevented as well as the fatality and mortality owing to knife crimes can be reduced, through training youngsters for treating the injuries and preventing blood loss, before the victims are admitted to hospitals (House of Lords, 2020). </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10"/>
          </p:nvPr>
        </p:nvSpPr>
        <p:spPr/>
        <p:txBody>
          <a:bodyPr/>
          <a:lstStyle/>
          <a:p>
            <a:fld id="{21907156-CA91-431F-BF11-FD2F3429F9C1}"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spcBef>
                <a:spcPts val="1200"/>
              </a:spcBef>
              <a:spcAft>
                <a:spcPts val="1200"/>
              </a:spcAft>
            </a:pPr>
            <a:r>
              <a:rPr lang="en-US" sz="1800" dirty="0">
                <a:solidFill>
                  <a:srgbClr val="FF0000"/>
                </a:solidFill>
                <a:effectLst/>
                <a:latin typeface="Times New Roman" panose="02020603050405020304" pitchFamily="18" charset="0"/>
                <a:ea typeface="Times New Roman" panose="02020603050405020304" pitchFamily="18" charset="0"/>
              </a:rPr>
              <a:t>Incidents of knife crime has been increasing sharply within the UK, especially owing to the increased prevalence of carrying knives amongst the children and young adults. According to the Knife Crime Prevention Orders, the social media behavior of youths and young adults could be tracked and in case of suspects, their social media usage could be limited, in an effort to curb escalation of gang rivalries online (Grierson, 2019). Furthermore, news regarding the norm that the individuals breaching the order and carrying a blade, above the age of 12 years, can be arrested and placed in prison for 2years, under charges of criminal offence (Townsend, 2018). The public health agencies would also be responsible for spreading information regarding the important role of the youths in reducing knife crimes through efficiently reporting the same as well as training them to control blood loss or treat knife wound victims, till appropriate medical care is not being delivered. Increased violent traits and possession of knives amongst children and youth is one of the major factor causing this issue and thereby, targeting the youth and involving them in mitigation strategies would facilitate adoption of preventions for reducing knife crime, efficiently (Brookes, 2023). </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10"/>
          </p:nvPr>
        </p:nvSpPr>
        <p:spPr/>
        <p:txBody>
          <a:bodyPr/>
          <a:lstStyle/>
          <a:p>
            <a:fld id="{21907156-CA91-431F-BF11-FD2F3429F9C1}"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spcBef>
                <a:spcPts val="1200"/>
              </a:spcBef>
              <a:spcAft>
                <a:spcPts val="1200"/>
              </a:spcAft>
            </a:pPr>
            <a:r>
              <a:rPr lang="en-US" sz="1800" dirty="0">
                <a:solidFill>
                  <a:srgbClr val="000000"/>
                </a:solidFill>
                <a:effectLst/>
                <a:latin typeface="Times New Roman" panose="02020603050405020304" pitchFamily="18" charset="0"/>
                <a:ea typeface="Times New Roman" panose="02020603050405020304" pitchFamily="18" charset="0"/>
              </a:rPr>
              <a:t>Community development refers to the process in which members of the community are supported by agencies to </a:t>
            </a:r>
            <a:r>
              <a:rPr lang="en-US" sz="1800" dirty="0" err="1">
                <a:solidFill>
                  <a:srgbClr val="000000"/>
                </a:solidFill>
                <a:effectLst/>
                <a:latin typeface="Times New Roman" panose="02020603050405020304" pitchFamily="18" charset="0"/>
                <a:ea typeface="Times New Roman" panose="02020603050405020304" pitchFamily="18" charset="0"/>
              </a:rPr>
              <a:t>recognise</a:t>
            </a:r>
            <a:r>
              <a:rPr lang="en-US" sz="1800" dirty="0">
                <a:solidFill>
                  <a:srgbClr val="000000"/>
                </a:solidFill>
                <a:effectLst/>
                <a:latin typeface="Times New Roman" panose="02020603050405020304" pitchFamily="18" charset="0"/>
                <a:ea typeface="Times New Roman" panose="02020603050405020304" pitchFamily="18" charset="0"/>
              </a:rPr>
              <a:t> and consider collective actions on issues, which are affecting their livelihood. Digital media comprising the videos, digital art, and advertisement on digital media platforms can prove to be effective in terms of attracting the attention of agencies, healthcare care </a:t>
            </a:r>
            <a:r>
              <a:rPr lang="en-US" sz="1800" dirty="0" err="1">
                <a:solidFill>
                  <a:srgbClr val="000000"/>
                </a:solidFill>
                <a:effectLst/>
                <a:latin typeface="Times New Roman" panose="02020603050405020304" pitchFamily="18" charset="0"/>
                <a:ea typeface="Times New Roman" panose="02020603050405020304" pitchFamily="18" charset="0"/>
              </a:rPr>
              <a:t>organisations</a:t>
            </a:r>
            <a:r>
              <a:rPr lang="en-US" sz="1800" dirty="0">
                <a:solidFill>
                  <a:srgbClr val="000000"/>
                </a:solidFill>
                <a:effectLst/>
                <a:latin typeface="Times New Roman" panose="02020603050405020304" pitchFamily="18" charset="0"/>
                <a:ea typeface="Times New Roman" panose="02020603050405020304" pitchFamily="18" charset="0"/>
              </a:rPr>
              <a:t> and other communities seeking their support for enhanced community care (Gilchrist, 2019).</a:t>
            </a:r>
            <a:r>
              <a:rPr lang="en-US" sz="1800" dirty="0">
                <a:solidFill>
                  <a:srgbClr val="FF0000"/>
                </a:solidFill>
                <a:effectLst/>
                <a:latin typeface="Times New Roman" panose="02020603050405020304" pitchFamily="18" charset="0"/>
                <a:ea typeface="Times New Roman" panose="02020603050405020304" pitchFamily="18" charset="0"/>
              </a:rPr>
              <a:t> For instance, the Barking community can develop a community forum on digital and social media platforms such as Facebook, Twitter and Instagram in order to connect with the extended communities and include thousands of people in a group to inform them about knife crimes and the extent to which they can be prevented through awareness (</a:t>
            </a:r>
            <a:r>
              <a:rPr lang="en-US" sz="1800" dirty="0" err="1">
                <a:solidFill>
                  <a:srgbClr val="FF0000"/>
                </a:solidFill>
                <a:effectLst/>
                <a:latin typeface="Times New Roman" panose="02020603050405020304" pitchFamily="18" charset="0"/>
                <a:ea typeface="Times New Roman" panose="02020603050405020304" pitchFamily="18" charset="0"/>
              </a:rPr>
              <a:t>Ukomadu</a:t>
            </a:r>
            <a:r>
              <a:rPr lang="en-US" sz="1800" dirty="0">
                <a:solidFill>
                  <a:srgbClr val="FF0000"/>
                </a:solidFill>
                <a:effectLst/>
                <a:latin typeface="Times New Roman" panose="02020603050405020304" pitchFamily="18" charset="0"/>
                <a:ea typeface="Times New Roman" panose="02020603050405020304" pitchFamily="18" charset="0"/>
              </a:rPr>
              <a:t>, 2018). Training regarding ways in which the injuries from knife crimes can be attended primarily as well as blood loss could be efficiently prevented, thereby reducing the fatality efficiently could also be delivered to the youths, utilizing these platforms. </a:t>
            </a:r>
            <a:r>
              <a:rPr lang="en-US" sz="1800" dirty="0" err="1">
                <a:solidFill>
                  <a:srgbClr val="FF0000"/>
                </a:solidFill>
                <a:effectLst/>
                <a:latin typeface="Times New Roman" panose="02020603050405020304" pitchFamily="18" charset="0"/>
                <a:ea typeface="Times New Roman" panose="02020603050405020304" pitchFamily="18" charset="0"/>
              </a:rPr>
              <a:t>Utilisation</a:t>
            </a:r>
            <a:r>
              <a:rPr lang="en-US" sz="1800" dirty="0">
                <a:solidFill>
                  <a:srgbClr val="FF0000"/>
                </a:solidFill>
                <a:effectLst/>
                <a:latin typeface="Times New Roman" panose="02020603050405020304" pitchFamily="18" charset="0"/>
                <a:ea typeface="Times New Roman" panose="02020603050405020304" pitchFamily="18" charset="0"/>
              </a:rPr>
              <a:t> of social media platforms facilitates social networking and enables a deprived community such as Barking borough to form partnership with NGOs, health care agencies and social services institutions with the purpose of addressing the current issue faced by them (Chikwe, 2019).</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10"/>
          </p:nvPr>
        </p:nvSpPr>
        <p:spPr/>
        <p:txBody>
          <a:bodyPr/>
          <a:lstStyle/>
          <a:p>
            <a:fld id="{21907156-CA91-431F-BF11-FD2F3429F9C1}"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spcBef>
                <a:spcPts val="1200"/>
              </a:spcBef>
              <a:spcAft>
                <a:spcPts val="1200"/>
              </a:spcAft>
            </a:pPr>
            <a:r>
              <a:rPr lang="en-US" sz="1800" dirty="0">
                <a:effectLst/>
                <a:latin typeface="Times New Roman" panose="02020603050405020304" pitchFamily="18" charset="0"/>
                <a:ea typeface="Times New Roman" panose="02020603050405020304" pitchFamily="18" charset="0"/>
              </a:rPr>
              <a:t>Communication in the era of </a:t>
            </a:r>
            <a:r>
              <a:rPr lang="en-US" sz="1800" dirty="0" err="1">
                <a:effectLst/>
                <a:latin typeface="Times New Roman" panose="02020603050405020304" pitchFamily="18" charset="0"/>
                <a:ea typeface="Times New Roman" panose="02020603050405020304" pitchFamily="18" charset="0"/>
              </a:rPr>
              <a:t>digitalisation</a:t>
            </a:r>
            <a:r>
              <a:rPr lang="en-US" sz="1800" dirty="0">
                <a:effectLst/>
                <a:latin typeface="Times New Roman" panose="02020603050405020304" pitchFamily="18" charset="0"/>
                <a:ea typeface="Times New Roman" panose="02020603050405020304" pitchFamily="18" charset="0"/>
              </a:rPr>
              <a:t> constitutes an imperative aspect for establishing a strong interaction and providing assistance to communities subjected to an issue. Existing communication in health and social community care can take place in different forms, which includes but is not limited to verbal communication such as face to face interaction and telephonic conservation, non-verbal communication such as facial expression, written communication such as medical records (Allen, 2023). Internal communication that usually takes place within the community groups and health services primarily involves face to face interaction between provider to provider and provider to user, non-verbal communication includes body language of the providers and community members.  </a:t>
            </a:r>
            <a:r>
              <a:rPr lang="en-US" sz="1800" dirty="0">
                <a:solidFill>
                  <a:srgbClr val="FF0000"/>
                </a:solidFill>
                <a:effectLst/>
                <a:latin typeface="Times New Roman" panose="02020603050405020304" pitchFamily="18" charset="0"/>
                <a:ea typeface="Times New Roman" panose="02020603050405020304" pitchFamily="18" charset="0"/>
              </a:rPr>
              <a:t>Training can be delivered to the youth regarding first-aid care for treating wounds and injuries from knife crime could be facilitated through face-to-face interactions and organizing workshops or training sessions.</a:t>
            </a:r>
            <a:r>
              <a:rPr lang="en-US" sz="1800" dirty="0">
                <a:effectLst/>
                <a:latin typeface="Times New Roman" panose="02020603050405020304" pitchFamily="18" charset="0"/>
                <a:ea typeface="Times New Roman" panose="02020603050405020304" pitchFamily="18" charset="0"/>
              </a:rPr>
              <a:t>  Presence of the community blogs on social and digital media platforms can enhance the process of internal communication and interaction with the members within the community groups and healthcare services related to </a:t>
            </a:r>
            <a:r>
              <a:rPr lang="en-US" sz="1800" dirty="0">
                <a:solidFill>
                  <a:srgbClr val="FF0000"/>
                </a:solidFill>
                <a:effectLst/>
                <a:latin typeface="Times New Roman" panose="02020603050405020304" pitchFamily="18" charset="0"/>
                <a:ea typeface="Times New Roman" panose="02020603050405020304" pitchFamily="18" charset="0"/>
              </a:rPr>
              <a:t>adoption of public health approach towards mitigation of knife crimes</a:t>
            </a: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Artiga</a:t>
            </a:r>
            <a:r>
              <a:rPr lang="en-US" sz="1800" dirty="0">
                <a:effectLst/>
                <a:latin typeface="Times New Roman" panose="02020603050405020304" pitchFamily="18" charset="0"/>
                <a:ea typeface="Times New Roman" panose="02020603050405020304" pitchFamily="18" charset="0"/>
              </a:rPr>
              <a:t> and Hinton, 2019).</a:t>
            </a:r>
            <a:endParaRPr lang="en-GB"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21907156-CA91-431F-BF11-FD2F3429F9C1}" type="slidenum">
              <a:rPr lang="en-US" smtClean="0"/>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spcBef>
                <a:spcPts val="1200"/>
              </a:spcBef>
              <a:spcAft>
                <a:spcPts val="1200"/>
              </a:spcAft>
            </a:pPr>
            <a:r>
              <a:rPr lang="en-US" sz="1800" dirty="0">
                <a:effectLst/>
                <a:latin typeface="Times New Roman" panose="02020603050405020304" pitchFamily="18" charset="0"/>
                <a:ea typeface="Times New Roman" panose="02020603050405020304" pitchFamily="18" charset="0"/>
              </a:rPr>
              <a:t>External communication within community development refers to the interaction with the government and private agencies, health and social care services and other communities operating externally from a concerned community such as Barking community. Written communication such as application and letter served as an effective existing means of communication for the community to inform others about their issues (Watson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2018). However, the written communication experienced significant transformation with the advent of technology such as email, SMS (short mail service) and digital platforms made the process easier for community members (Sturt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2020). </a:t>
            </a:r>
            <a:r>
              <a:rPr lang="en-US" sz="1800" dirty="0">
                <a:solidFill>
                  <a:srgbClr val="FF0000"/>
                </a:solidFill>
                <a:effectLst/>
                <a:latin typeface="Times New Roman" panose="02020603050405020304" pitchFamily="18" charset="0"/>
                <a:ea typeface="Times New Roman" panose="02020603050405020304" pitchFamily="18" charset="0"/>
              </a:rPr>
              <a:t>Communication through digital platforms apart from the government-generated texts, information pamphlets distributed through healthcare clinics and service </a:t>
            </a:r>
            <a:r>
              <a:rPr lang="en-US" sz="1800" dirty="0" err="1">
                <a:solidFill>
                  <a:srgbClr val="FF0000"/>
                </a:solidFill>
                <a:effectLst/>
                <a:latin typeface="Times New Roman" panose="02020603050405020304" pitchFamily="18" charset="0"/>
                <a:ea typeface="Times New Roman" panose="02020603050405020304" pitchFamily="18" charset="0"/>
              </a:rPr>
              <a:t>organisations</a:t>
            </a:r>
            <a:r>
              <a:rPr lang="en-US" sz="1800" dirty="0">
                <a:solidFill>
                  <a:srgbClr val="FF0000"/>
                </a:solidFill>
                <a:effectLst/>
                <a:latin typeface="Times New Roman" panose="02020603050405020304" pitchFamily="18" charset="0"/>
                <a:ea typeface="Times New Roman" panose="02020603050405020304" pitchFamily="18" charset="0"/>
              </a:rPr>
              <a:t> as well as workshops engaging youth in the prevention of knife crime associations as well as treating victims, could support the mitigation of current issue of increased prevalence of knife crimes within Barking (Hurley, 2019). The healthcare </a:t>
            </a:r>
            <a:r>
              <a:rPr lang="en-US" sz="1800" dirty="0" err="1">
                <a:solidFill>
                  <a:srgbClr val="FF0000"/>
                </a:solidFill>
                <a:effectLst/>
                <a:latin typeface="Times New Roman" panose="02020603050405020304" pitchFamily="18" charset="0"/>
                <a:ea typeface="Times New Roman" panose="02020603050405020304" pitchFamily="18" charset="0"/>
              </a:rPr>
              <a:t>organisations</a:t>
            </a:r>
            <a:r>
              <a:rPr lang="en-US" sz="1800" dirty="0">
                <a:solidFill>
                  <a:srgbClr val="FF0000"/>
                </a:solidFill>
                <a:effectLst/>
                <a:latin typeface="Times New Roman" panose="02020603050405020304" pitchFamily="18" charset="0"/>
                <a:ea typeface="Times New Roman" panose="02020603050405020304" pitchFamily="18" charset="0"/>
              </a:rPr>
              <a:t> would also be involved in counselling the youngsters who exhibit violent traits and refrain them from involving in knife crimes, through making them aware of the legislations which makes them criminal offenders in case they carry knives as well as explaining to them the adverse societal impacts that can be caused owing to the same (Brown, 2019). </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10"/>
          </p:nvPr>
        </p:nvSpPr>
        <p:spPr/>
        <p:txBody>
          <a:bodyPr/>
          <a:lstStyle/>
          <a:p>
            <a:fld id="{21907156-CA91-431F-BF11-FD2F3429F9C1}" type="slidenum">
              <a:rPr lang="en-US" smtClean="0"/>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lgn="just">
              <a:lnSpc>
                <a:spcPct val="150000"/>
              </a:lnSpc>
              <a:spcBef>
                <a:spcPts val="1200"/>
              </a:spcBef>
              <a:spcAft>
                <a:spcPts val="1200"/>
              </a:spcAft>
            </a:pPr>
            <a:r>
              <a:rPr lang="en-US" sz="1800" dirty="0">
                <a:effectLst/>
                <a:latin typeface="Times New Roman" panose="02020603050405020304" pitchFamily="18" charset="0"/>
                <a:ea typeface="Times New Roman" panose="02020603050405020304" pitchFamily="18" charset="0"/>
              </a:rPr>
              <a:t>This community development project specifically explores demographic composition of the Barking community in the UK and issues faced by them in recent times. Barking borough is a town situated in East London within the borough of Barking and Dagenham (Shand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2023).  The estimated population is 218,900 with 44.9 percent of the population are predominantly white and the rest 55.1percent are non-white minorities. </a:t>
            </a:r>
            <a:r>
              <a:rPr lang="en-US" sz="1800" dirty="0">
                <a:solidFill>
                  <a:srgbClr val="FF0000"/>
                </a:solidFill>
                <a:effectLst/>
                <a:latin typeface="Times New Roman" panose="02020603050405020304" pitchFamily="18" charset="0"/>
                <a:ea typeface="Times New Roman" panose="02020603050405020304" pitchFamily="18" charset="0"/>
              </a:rPr>
              <a:t>Knife crime has been observed to be increasing at a steady rate amongst the youth offenders, within Barking, thereby mandating adoption of strategies which could facilitate mitigation of the prevalence of such issues, while improving the public health outcomes through the initiatives. </a:t>
            </a:r>
            <a:r>
              <a:rPr lang="en-US" sz="1800" dirty="0" err="1">
                <a:solidFill>
                  <a:srgbClr val="FF0000"/>
                </a:solidFill>
                <a:effectLst/>
                <a:latin typeface="Times New Roman" panose="02020603050405020304" pitchFamily="18" charset="0"/>
                <a:ea typeface="Times New Roman" panose="02020603050405020304" pitchFamily="18" charset="0"/>
              </a:rPr>
              <a:t>Utilisation</a:t>
            </a:r>
            <a:r>
              <a:rPr lang="en-US" sz="1800" dirty="0">
                <a:solidFill>
                  <a:srgbClr val="FF0000"/>
                </a:solidFill>
                <a:effectLst/>
                <a:latin typeface="Times New Roman" panose="02020603050405020304" pitchFamily="18" charset="0"/>
                <a:ea typeface="Times New Roman" panose="02020603050405020304" pitchFamily="18" charset="0"/>
              </a:rPr>
              <a:t> of digital platforms such as Facebook can be used to demonstrate issue related videos, advertisement and digital art to attract the agencies, private organization and other communities, funding the training initiatives for the youth, in order to handle the victims of knife crime primarily, before arrival of medical help, as well as creating awareness regarding the need to refrain from activities like </a:t>
            </a:r>
            <a:r>
              <a:rPr lang="en-US" sz="1800" dirty="0" err="1">
                <a:solidFill>
                  <a:srgbClr val="FF0000"/>
                </a:solidFill>
                <a:effectLst/>
                <a:latin typeface="Times New Roman" panose="02020603050405020304" pitchFamily="18" charset="0"/>
                <a:ea typeface="Times New Roman" panose="02020603050405020304" pitchFamily="18" charset="0"/>
              </a:rPr>
              <a:t>carryuing</a:t>
            </a:r>
            <a:r>
              <a:rPr lang="en-US" sz="1800" dirty="0">
                <a:solidFill>
                  <a:srgbClr val="FF0000"/>
                </a:solidFill>
                <a:effectLst/>
                <a:latin typeface="Times New Roman" panose="02020603050405020304" pitchFamily="18" charset="0"/>
                <a:ea typeface="Times New Roman" panose="02020603050405020304" pitchFamily="18" charset="0"/>
              </a:rPr>
              <a:t> knives and discouraging peers from doing the same. Both verbal as well as written communication can be considered to facilitate communication with youngsters within the barking community, to mitigate the issue and ensure sustainability.</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1907156-CA91-431F-BF11-FD2F3429F9C1}" type="slidenum">
              <a:rPr lang="en-US" smtClean="0"/>
              <a:t>10</a:t>
            </a:fld>
            <a:endParaRPr lang="en-US"/>
          </a:p>
        </p:txBody>
      </p:sp>
    </p:spTree>
    <p:extLst>
      <p:ext uri="{BB962C8B-B14F-4D97-AF65-F5344CB8AC3E}">
        <p14:creationId xmlns:p14="http://schemas.microsoft.com/office/powerpoint/2010/main" val="37929123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spcBef>
                <a:spcPts val="1200"/>
              </a:spcBef>
              <a:spcAft>
                <a:spcPts val="1000"/>
              </a:spcAft>
            </a:pPr>
            <a:r>
              <a:rPr lang="en-US" sz="1800" dirty="0">
                <a:effectLst/>
                <a:latin typeface="Times New Roman" panose="02020603050405020304" pitchFamily="18" charset="0"/>
                <a:ea typeface="Times New Roman" panose="02020603050405020304" pitchFamily="18" charset="0"/>
              </a:rPr>
              <a:t>Restructuring the protocols and infrastructure of the existing health and social care service with the aid of government and private institutions </a:t>
            </a:r>
            <a:r>
              <a:rPr lang="en-US" sz="1800" dirty="0">
                <a:solidFill>
                  <a:srgbClr val="FF0000"/>
                </a:solidFill>
                <a:effectLst/>
                <a:latin typeface="Times New Roman" panose="02020603050405020304" pitchFamily="18" charset="0"/>
                <a:ea typeface="Times New Roman" panose="02020603050405020304" pitchFamily="18" charset="0"/>
              </a:rPr>
              <a:t>can reduce the gap between identification of knife crime as a criminal offence and that as a public health issue, thereby facilitating engagement of youth as well as other relevant stakeholders, who can play a role in reducing incidences of knife crime</a:t>
            </a: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Labrique</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2018). An independent committee must be formed to regulate and inspect the efficacy of policy and legislation imposed by the government </a:t>
            </a:r>
            <a:r>
              <a:rPr lang="en-US" sz="1800" dirty="0">
                <a:solidFill>
                  <a:srgbClr val="FF0000"/>
                </a:solidFill>
                <a:effectLst/>
                <a:latin typeface="Times New Roman" panose="02020603050405020304" pitchFamily="18" charset="0"/>
                <a:ea typeface="Times New Roman" panose="02020603050405020304" pitchFamily="18" charset="0"/>
              </a:rPr>
              <a:t>to eliminate knife crimes, through engagement of youngsters, including both victims as well as potential perpetrators of the crime.</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10"/>
          </p:nvPr>
        </p:nvSpPr>
        <p:spPr/>
        <p:txBody>
          <a:bodyPr/>
          <a:lstStyle/>
          <a:p>
            <a:fld id="{21907156-CA91-431F-BF11-FD2F3429F9C1}" type="slidenum">
              <a:rPr lang="en-US" smtClean="0"/>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000000"/>
                </a:solidFill>
                <a:effectLst/>
                <a:latin typeface="Segoe UI" panose="020B0502040204020203" pitchFamily="34" charset="0"/>
              </a:rPr>
              <a:t>Chikwe, A., (2019). </a:t>
            </a:r>
            <a:r>
              <a:rPr lang="en-US" b="0" i="1" dirty="0">
                <a:solidFill>
                  <a:srgbClr val="000000"/>
                </a:solidFill>
                <a:effectLst/>
                <a:latin typeface="Segoe UI" panose="020B0502040204020203" pitchFamily="34" charset="0"/>
              </a:rPr>
              <a:t>Knife Crime is a Public Health Issue – ARM – Doctors' Broadsheet</a:t>
            </a:r>
            <a:r>
              <a:rPr lang="en-US" b="0" i="0" dirty="0">
                <a:solidFill>
                  <a:srgbClr val="000000"/>
                </a:solidFill>
                <a:effectLst/>
                <a:latin typeface="Segoe UI" panose="020B0502040204020203" pitchFamily="34" charset="0"/>
              </a:rPr>
              <a:t>. Available at: http://www.doctorsbroadsheet.org/knife-crime-is-a-public-health-issue-arm/ (Accessed: 25 March 2023).</a:t>
            </a:r>
          </a:p>
          <a:p>
            <a:r>
              <a:rPr lang="en-US" b="0" i="0" dirty="0">
                <a:solidFill>
                  <a:srgbClr val="222222"/>
                </a:solidFill>
                <a:effectLst/>
                <a:latin typeface="Arial" panose="020B0604020202020204" pitchFamily="34" charset="0"/>
              </a:rPr>
              <a:t>Hurley, R., (2019). BMA calls for knife crime to be tackled as a public health concern.</a:t>
            </a:r>
          </a:p>
          <a:p>
            <a:r>
              <a:rPr lang="en-US" b="0" i="0" dirty="0">
                <a:solidFill>
                  <a:srgbClr val="222222"/>
                </a:solidFill>
                <a:effectLst/>
                <a:latin typeface="Arial" panose="020B0604020202020204" pitchFamily="34" charset="0"/>
              </a:rPr>
              <a:t>Brown, J., (2019). How is the Government implementing a ‘public health approach’ to serious violence? Available at: https://commonslibrary.parliament.uk/how-is-the-government-implementing-a-public-health-approach-to-serious-violence/.</a:t>
            </a:r>
          </a:p>
          <a:p>
            <a:r>
              <a:rPr lang="en-US" b="0" i="0" dirty="0">
                <a:solidFill>
                  <a:srgbClr val="222222"/>
                </a:solidFill>
                <a:effectLst/>
                <a:latin typeface="Arial" panose="020B0604020202020204" pitchFamily="34" charset="0"/>
              </a:rPr>
              <a:t>House of Lords, (2020). Knife crime: policy and causes. Available at: https://researchbriefings.files.parliament.uk/documents/LLN-2019-0061/LLN-2019-0061.pdf</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22222"/>
                </a:solidFill>
                <a:effectLst/>
                <a:latin typeface="Arial" panose="020B0604020202020204" pitchFamily="34" charset="0"/>
              </a:rPr>
              <a:t>Grierson, J., (2019). </a:t>
            </a:r>
            <a:r>
              <a:rPr lang="en-US" b="0" i="1" dirty="0">
                <a:solidFill>
                  <a:srgbClr val="000000"/>
                </a:solidFill>
                <a:effectLst/>
                <a:latin typeface="Segoe UI" panose="020B0502040204020203" pitchFamily="34" charset="0"/>
              </a:rPr>
              <a:t>Sajid Javid introduces knife crime prevention orders</a:t>
            </a:r>
            <a:r>
              <a:rPr lang="en-US" b="0" i="0" dirty="0">
                <a:solidFill>
                  <a:srgbClr val="000000"/>
                </a:solidFill>
                <a:effectLst/>
                <a:latin typeface="Segoe UI" panose="020B0502040204020203" pitchFamily="34" charset="0"/>
              </a:rPr>
              <a:t>. Available at: https://www.theguardian.com/uk-news/2019/jan/31/sajid-javid-introduces-knife-prevention-orders (Accessed: 25 March 2023).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Townsend M., (2018). </a:t>
            </a:r>
            <a:r>
              <a:rPr lang="en-US" b="0" i="1" dirty="0">
                <a:solidFill>
                  <a:srgbClr val="000000"/>
                </a:solidFill>
                <a:effectLst/>
                <a:latin typeface="Segoe UI" panose="020B0502040204020203" pitchFamily="34" charset="0"/>
              </a:rPr>
              <a:t>Violent youths ‘should face social media ban’</a:t>
            </a:r>
            <a:r>
              <a:rPr lang="en-US" b="0" i="0" dirty="0">
                <a:solidFill>
                  <a:srgbClr val="000000"/>
                </a:solidFill>
                <a:effectLst/>
                <a:latin typeface="Segoe UI" panose="020B0502040204020203" pitchFamily="34" charset="0"/>
              </a:rPr>
              <a:t>. Available at: https://www.theguardian.com/uk-news/2018/apr/07/violent-youths-crime-wave-uk-social-media-ban (Accessed: 25 March 2023).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000000"/>
                </a:solidFill>
                <a:effectLst/>
                <a:latin typeface="Segoe UI" panose="020B0502040204020203" pitchFamily="34" charset="0"/>
              </a:rPr>
              <a:t>Brookes, A., (2023). </a:t>
            </a:r>
            <a:r>
              <a:rPr lang="en-US" b="0" i="1" dirty="0">
                <a:solidFill>
                  <a:srgbClr val="000000"/>
                </a:solidFill>
                <a:effectLst/>
                <a:latin typeface="Segoe UI" panose="020B0502040204020203" pitchFamily="34" charset="0"/>
              </a:rPr>
              <a:t>Campaign to steer Barking and Dagenham youngsters away from knife crime</a:t>
            </a:r>
            <a:r>
              <a:rPr lang="en-US" b="0" i="0" dirty="0">
                <a:solidFill>
                  <a:srgbClr val="000000"/>
                </a:solidFill>
                <a:effectLst/>
                <a:latin typeface="Segoe UI" panose="020B0502040204020203" pitchFamily="34" charset="0"/>
              </a:rPr>
              <a:t>. Available at: https://www.barkinganddagenhampost.co.uk/news/crime/20908664.campaign-steer-barking-dagenham-youngsters-away-knife-crime/ (Accessed: 25 March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21907156-CA91-431F-BF11-FD2F3429F9C1}" type="slidenum">
              <a:rPr lang="en-US" smtClean="0"/>
              <a:t>12</a:t>
            </a:fld>
            <a:endParaRPr lang="en-US"/>
          </a:p>
        </p:txBody>
      </p:sp>
    </p:spTree>
    <p:extLst>
      <p:ext uri="{BB962C8B-B14F-4D97-AF65-F5344CB8AC3E}">
        <p14:creationId xmlns:p14="http://schemas.microsoft.com/office/powerpoint/2010/main" val="25358384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2F8FC7D-D884-45FC-8DFA-C7B39B5DF7F5}"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CE6F1D-1AAF-4638-9751-9D07B22F5A5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2F8FC7D-D884-45FC-8DFA-C7B39B5DF7F5}"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CE6F1D-1AAF-4638-9751-9D07B22F5A5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F8FC7D-D884-45FC-8DFA-C7B39B5DF7F5}"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CE6F1D-1AAF-4638-9751-9D07B22F5A5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2F8FC7D-D884-45FC-8DFA-C7B39B5DF7F5}" type="datetimeFigureOut">
              <a:rPr lang="en-US" smtClean="0"/>
              <a:t>3/28/2023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CE6F1D-1AAF-4638-9751-9D07B22F5A5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2F8FC7D-D884-45FC-8DFA-C7B39B5DF7F5}" type="datetimeFigureOut">
              <a:rPr lang="en-US" smtClean="0"/>
              <a:t>3/28/2023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6CE6F1D-1AAF-4638-9751-9D07B22F5A5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F8FC7D-D884-45FC-8DFA-C7B39B5DF7F5}" type="datetimeFigureOut">
              <a:rPr lang="en-US" smtClean="0"/>
              <a:t>3/28/2023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6CE6F1D-1AAF-4638-9751-9D07B22F5A5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F8FC7D-D884-45FC-8DFA-C7B39B5DF7F5}" type="datetimeFigureOut">
              <a:rPr lang="en-US" smtClean="0"/>
              <a:t>3/28/2023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6CE6F1D-1AAF-4638-9751-9D07B22F5A5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F8FC7D-D884-45FC-8DFA-C7B39B5DF7F5}" type="datetimeFigureOut">
              <a:rPr lang="en-US" smtClean="0"/>
              <a:t>3/28/2023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CE6F1D-1AAF-4638-9751-9D07B22F5A5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F8FC7D-D884-45FC-8DFA-C7B39B5DF7F5}" type="datetimeFigureOut">
              <a:rPr lang="en-US" smtClean="0"/>
              <a:t>3/28/2023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CE6F1D-1AAF-4638-9751-9D07B22F5A5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2F8FC7D-D884-45FC-8DFA-C7B39B5DF7F5}"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CE6F1D-1AAF-4638-9751-9D07B22F5A5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2F8FC7D-D884-45FC-8DFA-C7B39B5DF7F5}"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CE6F1D-1AAF-4638-9751-9D07B22F5A5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F8FC7D-D884-45FC-8DFA-C7B39B5DF7F5}" type="datetimeFigureOut">
              <a:rPr lang="en-US" smtClean="0"/>
              <a:t>3/28/2023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CE6F1D-1AAF-4638-9751-9D07B22F5A55}"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F05ACD0-FF4A-4F8F-B5C5-6A4EBD0D1B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C9AFA28-B5ED-4346-9AF7-68A157F16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350" y="685800"/>
            <a:ext cx="81153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p:cNvSpPr>
            <a:spLocks noGrp="1"/>
          </p:cNvSpPr>
          <p:nvPr>
            <p:ph type="ctrTitle"/>
          </p:nvPr>
        </p:nvSpPr>
        <p:spPr>
          <a:xfrm>
            <a:off x="1104456" y="1380564"/>
            <a:ext cx="3421026" cy="2346229"/>
          </a:xfrm>
        </p:spPr>
        <p:txBody>
          <a:bodyPr anchor="b">
            <a:normAutofit/>
          </a:bodyPr>
          <a:lstStyle/>
          <a:p>
            <a:r>
              <a:rPr lang="en-US" sz="2800" b="1">
                <a:solidFill>
                  <a:srgbClr val="595959"/>
                </a:solidFill>
                <a:latin typeface="Times New Roman" pitchFamily="18" charset="0"/>
                <a:cs typeface="Times New Roman" pitchFamily="18" charset="0"/>
              </a:rPr>
              <a:t>Module Code – BMHP6022</a:t>
            </a:r>
            <a:br>
              <a:rPr lang="en-US" sz="2800">
                <a:solidFill>
                  <a:srgbClr val="595959"/>
                </a:solidFill>
                <a:latin typeface="Times New Roman" pitchFamily="18" charset="0"/>
                <a:cs typeface="Times New Roman" pitchFamily="18" charset="0"/>
              </a:rPr>
            </a:br>
            <a:r>
              <a:rPr lang="en-US" sz="2800" b="1">
                <a:solidFill>
                  <a:srgbClr val="595959"/>
                </a:solidFill>
                <a:latin typeface="Times New Roman" pitchFamily="18" charset="0"/>
                <a:cs typeface="Times New Roman" pitchFamily="18" charset="0"/>
              </a:rPr>
              <a:t>Module Title – Community Care and Development</a:t>
            </a:r>
            <a:endParaRPr lang="en-US" sz="2800">
              <a:solidFill>
                <a:srgbClr val="595959"/>
              </a:solidFill>
              <a:latin typeface="Times New Roman" pitchFamily="18" charset="0"/>
              <a:cs typeface="Times New Roman" pitchFamily="18" charset="0"/>
            </a:endParaRPr>
          </a:p>
        </p:txBody>
      </p:sp>
      <p:sp>
        <p:nvSpPr>
          <p:cNvPr id="3" name="Subtitle 2"/>
          <p:cNvSpPr>
            <a:spLocks noGrp="1"/>
          </p:cNvSpPr>
          <p:nvPr>
            <p:ph type="subTitle" idx="1"/>
          </p:nvPr>
        </p:nvSpPr>
        <p:spPr>
          <a:xfrm>
            <a:off x="1104456" y="4061345"/>
            <a:ext cx="3421026" cy="1416090"/>
          </a:xfrm>
        </p:spPr>
        <p:txBody>
          <a:bodyPr anchor="t">
            <a:normAutofit/>
          </a:bodyPr>
          <a:lstStyle/>
          <a:p>
            <a:r>
              <a:rPr lang="en-US" sz="1200" b="1">
                <a:solidFill>
                  <a:srgbClr val="595959"/>
                </a:solidFill>
              </a:rPr>
              <a:t>Assignment – Assessment 1</a:t>
            </a:r>
          </a:p>
          <a:p>
            <a:r>
              <a:rPr lang="en-US" sz="1200" b="1">
                <a:solidFill>
                  <a:srgbClr val="595959"/>
                </a:solidFill>
              </a:rPr>
              <a:t>Shekinah mala Biasala – 1914922</a:t>
            </a:r>
          </a:p>
          <a:p>
            <a:r>
              <a:rPr lang="en-US" sz="1200" b="1">
                <a:solidFill>
                  <a:srgbClr val="595959"/>
                </a:solidFill>
              </a:rPr>
              <a:t>   </a:t>
            </a:r>
          </a:p>
        </p:txBody>
      </p:sp>
      <p:pic>
        <p:nvPicPr>
          <p:cNvPr id="7" name="Graphic 6" descr="Doctor">
            <a:extLst>
              <a:ext uri="{FF2B5EF4-FFF2-40B4-BE49-F238E27FC236}">
                <a16:creationId xmlns:a16="http://schemas.microsoft.com/office/drawing/2014/main" id="{6A7D6689-75D0-5B28-7B35-CF6D8370E23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08201" y="1922089"/>
            <a:ext cx="3013822" cy="30138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DF66CB0-1AD6-4D8C-BE70-897ADA64F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4C3B26D-D43F-467B-B943-E20A45E7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350" y="685799"/>
            <a:ext cx="5102038" cy="5486401"/>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48955" y="1063256"/>
            <a:ext cx="4218468" cy="1097210"/>
          </a:xfrm>
        </p:spPr>
        <p:txBody>
          <a:bodyPr anchor="b">
            <a:normAutofit/>
          </a:bodyPr>
          <a:lstStyle/>
          <a:p>
            <a:r>
              <a:rPr lang="en-US" sz="2800" b="1">
                <a:solidFill>
                  <a:srgbClr val="595959"/>
                </a:solidFill>
                <a:latin typeface="Times New Roman" pitchFamily="18" charset="0"/>
                <a:cs typeface="Times New Roman" pitchFamily="18" charset="0"/>
              </a:rPr>
              <a:t>Objectives </a:t>
            </a:r>
            <a:r>
              <a:rPr lang="en-US" sz="2800">
                <a:solidFill>
                  <a:srgbClr val="595959"/>
                </a:solidFill>
              </a:rPr>
              <a:t> </a:t>
            </a:r>
          </a:p>
        </p:txBody>
      </p:sp>
      <p:pic>
        <p:nvPicPr>
          <p:cNvPr id="6" name="Picture 5">
            <a:extLst>
              <a:ext uri="{FF2B5EF4-FFF2-40B4-BE49-F238E27FC236}">
                <a16:creationId xmlns:a16="http://schemas.microsoft.com/office/drawing/2014/main" id="{33E47CDF-D8AD-DBD6-E990-43A5D5B36CFA}"/>
              </a:ext>
            </a:extLst>
          </p:cNvPr>
          <p:cNvPicPr>
            <a:picLocks noChangeAspect="1"/>
          </p:cNvPicPr>
          <p:nvPr/>
        </p:nvPicPr>
        <p:blipFill rotWithShape="1">
          <a:blip r:embed="rId3"/>
          <a:srcRect l="31791" r="30635" b="-2"/>
          <a:stretch/>
        </p:blipFill>
        <p:spPr>
          <a:xfrm>
            <a:off x="5595801" y="685799"/>
            <a:ext cx="3088341" cy="5486399"/>
          </a:xfrm>
          <a:prstGeom prst="rect">
            <a:avLst/>
          </a:prstGeom>
        </p:spPr>
      </p:pic>
      <p:graphicFrame>
        <p:nvGraphicFramePr>
          <p:cNvPr id="5" name="Content Placeholder 2">
            <a:extLst>
              <a:ext uri="{FF2B5EF4-FFF2-40B4-BE49-F238E27FC236}">
                <a16:creationId xmlns:a16="http://schemas.microsoft.com/office/drawing/2014/main" id="{AED1B669-BC5E-0EB4-C948-0F5D0CC08468}"/>
              </a:ext>
            </a:extLst>
          </p:cNvPr>
          <p:cNvGraphicFramePr>
            <a:graphicFrameLocks noGrp="1"/>
          </p:cNvGraphicFramePr>
          <p:nvPr>
            <p:ph idx="1"/>
            <p:extLst>
              <p:ext uri="{D42A27DB-BD31-4B8C-83A1-F6EECF244321}">
                <p14:modId xmlns:p14="http://schemas.microsoft.com/office/powerpoint/2010/main" val="1451353246"/>
              </p:ext>
            </p:extLst>
          </p:nvPr>
        </p:nvGraphicFramePr>
        <p:xfrm>
          <a:off x="1001850" y="2447337"/>
          <a:ext cx="4106450" cy="3156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pPr marL="0" marR="0">
              <a:spcBef>
                <a:spcPts val="1200"/>
              </a:spcBef>
              <a:spcAft>
                <a:spcPts val="1200"/>
              </a:spcAft>
            </a:pPr>
            <a:r>
              <a:rPr lang="en-US" sz="3100" b="1">
                <a:latin typeface="Times New Roman"/>
                <a:ea typeface="Times New Roman"/>
              </a:rPr>
              <a:t>Introduction</a:t>
            </a:r>
            <a:endParaRPr lang="en-US" sz="3100"/>
          </a:p>
        </p:txBody>
      </p:sp>
      <p:pic>
        <p:nvPicPr>
          <p:cNvPr id="5" name="Picture 4" descr="Colourful carved figures of humans">
            <a:extLst>
              <a:ext uri="{FF2B5EF4-FFF2-40B4-BE49-F238E27FC236}">
                <a16:creationId xmlns:a16="http://schemas.microsoft.com/office/drawing/2014/main" id="{8FE2F079-8A13-4EE3-3464-58F56BADE796}"/>
              </a:ext>
            </a:extLst>
          </p:cNvPr>
          <p:cNvPicPr>
            <a:picLocks noChangeAspect="1"/>
          </p:cNvPicPr>
          <p:nvPr/>
        </p:nvPicPr>
        <p:blipFill rotWithShape="1">
          <a:blip r:embed="rId3"/>
          <a:srcRect t="37893" b="5153"/>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452687"/>
          </a:xfrm>
        </p:spPr>
        <p:txBody>
          <a:bodyPr anchor="ctr">
            <a:normAutofit/>
          </a:bodyPr>
          <a:lstStyle/>
          <a:p>
            <a:r>
              <a:rPr lang="en-US" sz="1600">
                <a:latin typeface="Times New Roman" pitchFamily="18" charset="0"/>
                <a:cs typeface="Times New Roman" pitchFamily="18" charset="0"/>
              </a:rPr>
              <a:t>This presentation intends to demonstrate the community care with special focus on young people of Barking and Dagenham</a:t>
            </a:r>
          </a:p>
          <a:p>
            <a:r>
              <a:rPr lang="en-US" sz="1600">
                <a:latin typeface="Times New Roman" pitchFamily="18" charset="0"/>
                <a:cs typeface="Times New Roman" pitchFamily="18" charset="0"/>
              </a:rPr>
              <a:t>The aim of the community development project is to help the young people at Barking and Dagenham who have been engaged in knife crime, to have a better life. </a:t>
            </a:r>
          </a:p>
          <a:p>
            <a:r>
              <a:rPr lang="en-US" sz="1600">
                <a:latin typeface="Times New Roman" pitchFamily="18" charset="0"/>
                <a:cs typeface="Times New Roman" pitchFamily="18" charset="0"/>
              </a:rPr>
              <a:t>This project illustrates the lack of awareness amongst the young adults and youngsters regarding knife crime being a public health issue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12" y="365125"/>
            <a:ext cx="8375585"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785059" y="586822"/>
            <a:ext cx="2670189" cy="1645920"/>
          </a:xfrm>
        </p:spPr>
        <p:txBody>
          <a:bodyPr>
            <a:normAutofit/>
          </a:bodyPr>
          <a:lstStyle/>
          <a:p>
            <a:r>
              <a:rPr lang="en-US" sz="2800" b="1">
                <a:latin typeface="Times New Roman"/>
                <a:ea typeface="Times New Roman"/>
              </a:rPr>
              <a:t>Introduction of the community: Barking</a:t>
            </a:r>
            <a:endParaRPr lang="en-US" sz="2800"/>
          </a:p>
        </p:txBody>
      </p:sp>
      <p:sp>
        <p:nvSpPr>
          <p:cNvPr id="28" name="Rectangle 24">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06" y="1057739"/>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7" name="Rectangle 26">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99776" y="1402924"/>
            <a:ext cx="146304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013373" y="586822"/>
            <a:ext cx="4501977" cy="1645920"/>
          </a:xfrm>
        </p:spPr>
        <p:txBody>
          <a:bodyPr anchor="ctr">
            <a:normAutofit/>
          </a:bodyPr>
          <a:lstStyle/>
          <a:p>
            <a:pPr>
              <a:lnSpc>
                <a:spcPct val="90000"/>
              </a:lnSpc>
            </a:pPr>
            <a:r>
              <a:rPr lang="en-US" sz="1000" dirty="0">
                <a:latin typeface="Times New Roman" pitchFamily="18" charset="0"/>
                <a:cs typeface="Times New Roman" pitchFamily="18" charset="0"/>
              </a:rPr>
              <a:t>This slide discusses the demographic characteristics of the Barking community in terms of </a:t>
            </a:r>
            <a:r>
              <a:rPr lang="en-US" sz="1000" i="1" dirty="0">
                <a:latin typeface="Times New Roman" pitchFamily="18" charset="0"/>
                <a:cs typeface="Times New Roman" pitchFamily="18" charset="0"/>
              </a:rPr>
              <a:t>population, ethnicity </a:t>
            </a:r>
            <a:r>
              <a:rPr lang="en-US" sz="1000" dirty="0">
                <a:latin typeface="Times New Roman" pitchFamily="18" charset="0"/>
                <a:cs typeface="Times New Roman" pitchFamily="18" charset="0"/>
              </a:rPr>
              <a:t>and </a:t>
            </a:r>
            <a:r>
              <a:rPr lang="en-US" sz="1000" i="1" dirty="0">
                <a:latin typeface="Times New Roman" pitchFamily="18" charset="0"/>
                <a:cs typeface="Times New Roman" pitchFamily="18" charset="0"/>
              </a:rPr>
              <a:t>religion</a:t>
            </a:r>
            <a:r>
              <a:rPr lang="en-US" sz="1000" dirty="0">
                <a:latin typeface="Times New Roman" pitchFamily="18" charset="0"/>
                <a:cs typeface="Times New Roman" pitchFamily="18" charset="0"/>
              </a:rPr>
              <a:t> of the community.</a:t>
            </a:r>
          </a:p>
          <a:p>
            <a:pPr>
              <a:lnSpc>
                <a:spcPct val="90000"/>
              </a:lnSpc>
            </a:pPr>
            <a:r>
              <a:rPr lang="en-US" sz="1000" b="1" i="1" dirty="0">
                <a:latin typeface="Times New Roman" pitchFamily="18" charset="0"/>
                <a:cs typeface="Times New Roman" pitchFamily="18" charset="0"/>
              </a:rPr>
              <a:t>Population:</a:t>
            </a:r>
            <a:r>
              <a:rPr lang="en-US" sz="1000" b="1" dirty="0">
                <a:latin typeface="Times New Roman" pitchFamily="18" charset="0"/>
                <a:cs typeface="Times New Roman" pitchFamily="18" charset="0"/>
              </a:rPr>
              <a:t> </a:t>
            </a:r>
            <a:r>
              <a:rPr lang="en-US" sz="1000" dirty="0">
                <a:latin typeface="Times New Roman" pitchFamily="18" charset="0"/>
                <a:cs typeface="Times New Roman" pitchFamily="18" charset="0"/>
              </a:rPr>
              <a:t>The estimated total population of the Barking community as per the latest population census of 2021 in the UK is 218,900 (LBBD., 2023).</a:t>
            </a:r>
          </a:p>
          <a:p>
            <a:pPr>
              <a:lnSpc>
                <a:spcPct val="90000"/>
              </a:lnSpc>
            </a:pPr>
            <a:r>
              <a:rPr lang="en-US" sz="1000" b="1" i="1" dirty="0">
                <a:latin typeface="Times New Roman" pitchFamily="18" charset="0"/>
                <a:cs typeface="Times New Roman" pitchFamily="18" charset="0"/>
              </a:rPr>
              <a:t>Ethnicity: </a:t>
            </a:r>
            <a:r>
              <a:rPr lang="en-US" sz="1000" dirty="0">
                <a:latin typeface="Times New Roman" pitchFamily="18" charset="0"/>
                <a:cs typeface="Times New Roman" pitchFamily="18" charset="0"/>
              </a:rPr>
              <a:t>The ethnicity of the Barking borough is predominantly white (44.9%) and the rest of the population comprises non-white minorities (55.1%) (LBBD., 2023).</a:t>
            </a:r>
          </a:p>
          <a:p>
            <a:pPr>
              <a:lnSpc>
                <a:spcPct val="90000"/>
              </a:lnSpc>
            </a:pPr>
            <a:r>
              <a:rPr lang="en-US" sz="1000" b="1" i="1" dirty="0">
                <a:latin typeface="Times New Roman" pitchFamily="18" charset="0"/>
                <a:cs typeface="Times New Roman" pitchFamily="18" charset="0"/>
              </a:rPr>
              <a:t>Religion: </a:t>
            </a:r>
            <a:r>
              <a:rPr lang="en-US" sz="1000" dirty="0">
                <a:latin typeface="Times New Roman" pitchFamily="18" charset="0"/>
                <a:cs typeface="Times New Roman" pitchFamily="18" charset="0"/>
              </a:rPr>
              <a:t>Christianity (69%) is the largest religious group in the Barking borough followed by Muslim population, Hinduism and Sikhism (</a:t>
            </a:r>
            <a:r>
              <a:rPr lang="en-US" sz="1000" dirty="0" err="1">
                <a:latin typeface="Times New Roman" pitchFamily="18" charset="0"/>
                <a:cs typeface="Times New Roman" pitchFamily="18" charset="0"/>
              </a:rPr>
              <a:t>Nasacre</a:t>
            </a:r>
            <a:r>
              <a:rPr lang="en-US" sz="1000" dirty="0">
                <a:latin typeface="Times New Roman" pitchFamily="18" charset="0"/>
                <a:cs typeface="Times New Roman" pitchFamily="18" charset="0"/>
              </a:rPr>
              <a:t>., 2023).</a:t>
            </a:r>
          </a:p>
        </p:txBody>
      </p:sp>
      <p:pic>
        <p:nvPicPr>
          <p:cNvPr id="4" name="Picture 3"/>
          <p:cNvPicPr/>
          <p:nvPr/>
        </p:nvPicPr>
        <p:blipFill>
          <a:blip r:embed="rId3"/>
          <a:stretch>
            <a:fillRect/>
          </a:stretch>
        </p:blipFill>
        <p:spPr bwMode="auto">
          <a:xfrm>
            <a:off x="418338" y="2822199"/>
            <a:ext cx="8373618" cy="3307578"/>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Times New Roman" pitchFamily="18" charset="0"/>
                <a:cs typeface="Times New Roman" pitchFamily="18" charset="0"/>
              </a:rPr>
              <a:t>Current legislation and policies</a:t>
            </a:r>
            <a:endParaRPr lang="en-US" sz="4000" dirty="0">
              <a:latin typeface="Times New Roman" pitchFamily="18" charset="0"/>
              <a:cs typeface="Times New Roman" pitchFamily="18" charset="0"/>
            </a:endParaRPr>
          </a:p>
        </p:txBody>
      </p:sp>
      <p:pic>
        <p:nvPicPr>
          <p:cNvPr id="4" name="Picture 3"/>
          <p:cNvPicPr/>
          <p:nvPr/>
        </p:nvPicPr>
        <p:blipFill>
          <a:blip r:embed="rId3"/>
          <a:srcRect/>
          <a:stretch>
            <a:fillRect/>
          </a:stretch>
        </p:blipFill>
        <p:spPr bwMode="auto">
          <a:xfrm>
            <a:off x="4267200" y="1752600"/>
            <a:ext cx="4648200" cy="4343400"/>
          </a:xfrm>
          <a:prstGeom prst="rect">
            <a:avLst/>
          </a:prstGeom>
          <a:noFill/>
          <a:ln w="9525">
            <a:noFill/>
            <a:miter lim="800000"/>
            <a:headEnd/>
            <a:tailEnd/>
          </a:ln>
        </p:spPr>
      </p:pic>
      <p:graphicFrame>
        <p:nvGraphicFramePr>
          <p:cNvPr id="10" name="Content Placeholder 5">
            <a:extLst>
              <a:ext uri="{FF2B5EF4-FFF2-40B4-BE49-F238E27FC236}">
                <a16:creationId xmlns:a16="http://schemas.microsoft.com/office/drawing/2014/main" id="{83CB63CA-1C96-2333-B2C6-AE13D98E58AF}"/>
              </a:ext>
            </a:extLst>
          </p:cNvPr>
          <p:cNvGraphicFramePr>
            <a:graphicFrameLocks noGrp="1"/>
          </p:cNvGraphicFramePr>
          <p:nvPr>
            <p:ph idx="1"/>
          </p:nvPr>
        </p:nvGraphicFramePr>
        <p:xfrm>
          <a:off x="457200" y="1600200"/>
          <a:ext cx="3657600" cy="45259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359545" y="1070800"/>
            <a:ext cx="2954766" cy="5583126"/>
          </a:xfrm>
        </p:spPr>
        <p:txBody>
          <a:bodyPr>
            <a:normAutofit/>
          </a:bodyPr>
          <a:lstStyle/>
          <a:p>
            <a:pPr algn="r">
              <a:lnSpc>
                <a:spcPct val="90000"/>
              </a:lnSpc>
            </a:pPr>
            <a:r>
              <a:rPr lang="en-US" sz="3900" b="1">
                <a:latin typeface="Times New Roman"/>
                <a:ea typeface="Times New Roman"/>
              </a:rPr>
              <a:t>Existing use of digital media and technologies for community development</a:t>
            </a:r>
            <a:endParaRPr lang="en-US" sz="3900"/>
          </a:p>
        </p:txBody>
      </p:sp>
      <p:cxnSp>
        <p:nvCxnSpPr>
          <p:cNvPr id="26" name="Straight Connector 2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2">
            <a:extLst>
              <a:ext uri="{FF2B5EF4-FFF2-40B4-BE49-F238E27FC236}">
                <a16:creationId xmlns:a16="http://schemas.microsoft.com/office/drawing/2014/main" id="{661E2019-67AC-252C-BE28-172CB27B8F33}"/>
              </a:ext>
            </a:extLst>
          </p:cNvPr>
          <p:cNvGraphicFramePr>
            <a:graphicFrameLocks noGrp="1"/>
          </p:cNvGraphicFramePr>
          <p:nvPr>
            <p:ph idx="1"/>
            <p:extLst>
              <p:ext uri="{D42A27DB-BD31-4B8C-83A1-F6EECF244321}">
                <p14:modId xmlns:p14="http://schemas.microsoft.com/office/powerpoint/2010/main" val="1981363002"/>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85260" cy="1434415"/>
          </a:xfrm>
        </p:spPr>
        <p:txBody>
          <a:bodyPr anchor="b">
            <a:normAutofit/>
          </a:bodyPr>
          <a:lstStyle/>
          <a:p>
            <a:pPr>
              <a:lnSpc>
                <a:spcPct val="90000"/>
              </a:lnSpc>
            </a:pPr>
            <a:r>
              <a:rPr lang="en-US" sz="3600" b="1" dirty="0">
                <a:latin typeface="Times New Roman"/>
                <a:ea typeface="Times New Roman"/>
              </a:rPr>
              <a:t>Existing use of digital media and technologies for community development</a:t>
            </a:r>
            <a:endParaRPr lang="en-US" sz="3600"/>
          </a:p>
        </p:txBody>
      </p:sp>
      <p:sp>
        <p:nvSpPr>
          <p:cNvPr id="1033"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767709"/>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 name="connsiteX0" fmla="*/ 0 w 8229600"/>
              <a:gd name="connsiteY0" fmla="*/ 0 h 18288"/>
              <a:gd name="connsiteX1" fmla="*/ 521208 w 8229600"/>
              <a:gd name="connsiteY1" fmla="*/ 0 h 18288"/>
              <a:gd name="connsiteX2" fmla="*/ 960120 w 8229600"/>
              <a:gd name="connsiteY2" fmla="*/ 0 h 18288"/>
              <a:gd name="connsiteX3" fmla="*/ 1481328 w 8229600"/>
              <a:gd name="connsiteY3" fmla="*/ 0 h 18288"/>
              <a:gd name="connsiteX4" fmla="*/ 2167128 w 8229600"/>
              <a:gd name="connsiteY4" fmla="*/ 0 h 18288"/>
              <a:gd name="connsiteX5" fmla="*/ 2935224 w 8229600"/>
              <a:gd name="connsiteY5" fmla="*/ 0 h 18288"/>
              <a:gd name="connsiteX6" fmla="*/ 3785616 w 8229600"/>
              <a:gd name="connsiteY6" fmla="*/ 0 h 18288"/>
              <a:gd name="connsiteX7" fmla="*/ 4636008 w 8229600"/>
              <a:gd name="connsiteY7" fmla="*/ 0 h 18288"/>
              <a:gd name="connsiteX8" fmla="*/ 5239512 w 8229600"/>
              <a:gd name="connsiteY8" fmla="*/ 0 h 18288"/>
              <a:gd name="connsiteX9" fmla="*/ 6007608 w 8229600"/>
              <a:gd name="connsiteY9" fmla="*/ 0 h 18288"/>
              <a:gd name="connsiteX10" fmla="*/ 6693408 w 8229600"/>
              <a:gd name="connsiteY10" fmla="*/ 0 h 18288"/>
              <a:gd name="connsiteX11" fmla="*/ 7296912 w 8229600"/>
              <a:gd name="connsiteY11" fmla="*/ 0 h 18288"/>
              <a:gd name="connsiteX12" fmla="*/ 8229600 w 8229600"/>
              <a:gd name="connsiteY12" fmla="*/ 0 h 18288"/>
              <a:gd name="connsiteX13" fmla="*/ 8229600 w 8229600"/>
              <a:gd name="connsiteY13" fmla="*/ 18288 h 18288"/>
              <a:gd name="connsiteX14" fmla="*/ 7626096 w 8229600"/>
              <a:gd name="connsiteY14" fmla="*/ 18288 h 18288"/>
              <a:gd name="connsiteX15" fmla="*/ 7022592 w 8229600"/>
              <a:gd name="connsiteY15" fmla="*/ 18288 h 18288"/>
              <a:gd name="connsiteX16" fmla="*/ 6172200 w 8229600"/>
              <a:gd name="connsiteY16" fmla="*/ 18288 h 18288"/>
              <a:gd name="connsiteX17" fmla="*/ 5650992 w 8229600"/>
              <a:gd name="connsiteY17" fmla="*/ 18288 h 18288"/>
              <a:gd name="connsiteX18" fmla="*/ 4882896 w 8229600"/>
              <a:gd name="connsiteY18" fmla="*/ 18288 h 18288"/>
              <a:gd name="connsiteX19" fmla="*/ 4443984 w 8229600"/>
              <a:gd name="connsiteY19" fmla="*/ 18288 h 18288"/>
              <a:gd name="connsiteX20" fmla="*/ 3758184 w 8229600"/>
              <a:gd name="connsiteY20" fmla="*/ 18288 h 18288"/>
              <a:gd name="connsiteX21" fmla="*/ 3236976 w 8229600"/>
              <a:gd name="connsiteY21" fmla="*/ 18288 h 18288"/>
              <a:gd name="connsiteX22" fmla="*/ 2386584 w 8229600"/>
              <a:gd name="connsiteY22" fmla="*/ 18288 h 18288"/>
              <a:gd name="connsiteX23" fmla="*/ 1947672 w 8229600"/>
              <a:gd name="connsiteY23" fmla="*/ 18288 h 18288"/>
              <a:gd name="connsiteX24" fmla="*/ 1261872 w 8229600"/>
              <a:gd name="connsiteY24" fmla="*/ 18288 h 18288"/>
              <a:gd name="connsiteX25" fmla="*/ 822960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p:cNvPicPr>
            <a:picLocks noChangeAspect="1" noChangeArrowheads="1"/>
          </p:cNvPicPr>
          <p:nvPr/>
        </p:nvPicPr>
        <p:blipFill rotWithShape="1">
          <a:blip r:embed="rId3"/>
          <a:srcRect l="24464" r="23047" b="2"/>
          <a:stretch/>
        </p:blipFill>
        <p:spPr bwMode="auto">
          <a:xfrm>
            <a:off x="429369" y="2002056"/>
            <a:ext cx="2957886"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p:spPr>
      </p:pic>
      <p:sp>
        <p:nvSpPr>
          <p:cNvPr id="3" name="Content Placeholder 2"/>
          <p:cNvSpPr>
            <a:spLocks noGrp="1"/>
          </p:cNvSpPr>
          <p:nvPr>
            <p:ph idx="1"/>
          </p:nvPr>
        </p:nvSpPr>
        <p:spPr>
          <a:xfrm>
            <a:off x="3679466" y="2071316"/>
            <a:ext cx="5035164" cy="4114800"/>
          </a:xfrm>
        </p:spPr>
        <p:txBody>
          <a:bodyPr anchor="t">
            <a:normAutofit/>
          </a:bodyPr>
          <a:lstStyle/>
          <a:p>
            <a:r>
              <a:rPr lang="en-US" sz="1900">
                <a:latin typeface="Times New Roman" pitchFamily="18" charset="0"/>
                <a:cs typeface="Times New Roman" pitchFamily="18" charset="0"/>
              </a:rPr>
              <a:t>Community development ensures support provided by the agencies to member of the community in terms of actions against an issue (Gilchrist, 2019)</a:t>
            </a:r>
          </a:p>
          <a:p>
            <a:r>
              <a:rPr lang="en-US" sz="1900">
                <a:latin typeface="Times New Roman" pitchFamily="18" charset="0"/>
                <a:cs typeface="Times New Roman" pitchFamily="18" charset="0"/>
              </a:rPr>
              <a:t>Digital media entailing videos, digital art, and advertisement on digital platforms can attract the agencies and institutions</a:t>
            </a:r>
          </a:p>
          <a:p>
            <a:r>
              <a:rPr lang="en-US" sz="1900">
                <a:latin typeface="Times New Roman" pitchFamily="18" charset="0"/>
                <a:cs typeface="Times New Roman" pitchFamily="18" charset="0"/>
              </a:rPr>
              <a:t>Established a community forum on digital platforms such as Facebook to connect with youngsters (Ukomadu, 2018).</a:t>
            </a:r>
          </a:p>
          <a:p>
            <a:r>
              <a:rPr lang="en-US" sz="1900">
                <a:latin typeface="Times New Roman" pitchFamily="18" charset="0"/>
                <a:cs typeface="Times New Roman" pitchFamily="18" charset="0"/>
              </a:rPr>
              <a:t>Social networking can allow Barking borough to form partnerships with NGOs and  health care agencies.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a:latin typeface="Times New Roman"/>
                <a:ea typeface="Times New Roman"/>
              </a:rPr>
              <a:t>Existing means of communication – internal</a:t>
            </a:r>
            <a:endParaRPr lang="en-US" dirty="0"/>
          </a:p>
        </p:txBody>
      </p:sp>
      <p:graphicFrame>
        <p:nvGraphicFramePr>
          <p:cNvPr id="2052" name="Content Placeholder 2">
            <a:extLst>
              <a:ext uri="{FF2B5EF4-FFF2-40B4-BE49-F238E27FC236}">
                <a16:creationId xmlns:a16="http://schemas.microsoft.com/office/drawing/2014/main" id="{5CB08E0F-CFC2-134F-56BD-DD428C923AED}"/>
              </a:ext>
            </a:extLst>
          </p:cNvPr>
          <p:cNvGraphicFramePr>
            <a:graphicFrameLocks noGrp="1"/>
          </p:cNvGraphicFramePr>
          <p:nvPr>
            <p:ph idx="1"/>
          </p:nvPr>
        </p:nvGraphicFramePr>
        <p:xfrm>
          <a:off x="457200" y="1600200"/>
          <a:ext cx="43434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p:cNvPicPr>
            <a:picLocks noChangeAspect="1" noChangeArrowheads="1"/>
          </p:cNvPicPr>
          <p:nvPr/>
        </p:nvPicPr>
        <p:blipFill>
          <a:blip r:embed="rId8"/>
          <a:srcRect/>
          <a:stretch>
            <a:fillRect/>
          </a:stretch>
        </p:blipFill>
        <p:spPr bwMode="auto">
          <a:xfrm>
            <a:off x="4876800" y="1828800"/>
            <a:ext cx="4038600" cy="35052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a:latin typeface="Times New Roman"/>
                <a:ea typeface="Times New Roman"/>
              </a:rPr>
              <a:t>Existing means of communication – external</a:t>
            </a:r>
            <a:endParaRPr lang="en-US" dirty="0"/>
          </a:p>
        </p:txBody>
      </p:sp>
      <p:graphicFrame>
        <p:nvGraphicFramePr>
          <p:cNvPr id="3076" name="Content Placeholder 2">
            <a:extLst>
              <a:ext uri="{FF2B5EF4-FFF2-40B4-BE49-F238E27FC236}">
                <a16:creationId xmlns:a16="http://schemas.microsoft.com/office/drawing/2014/main" id="{1149D50A-C237-05B0-FA63-DF1BDC50EDA1}"/>
              </a:ext>
            </a:extLst>
          </p:cNvPr>
          <p:cNvGraphicFramePr>
            <a:graphicFrameLocks noGrp="1"/>
          </p:cNvGraphicFramePr>
          <p:nvPr>
            <p:ph idx="1"/>
          </p:nvPr>
        </p:nvGraphicFramePr>
        <p:xfrm>
          <a:off x="457200" y="1600200"/>
          <a:ext cx="47244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p:cNvPicPr>
            <a:picLocks noChangeAspect="1" noChangeArrowheads="1"/>
          </p:cNvPicPr>
          <p:nvPr/>
        </p:nvPicPr>
        <p:blipFill>
          <a:blip r:embed="rId8"/>
          <a:srcRect/>
          <a:stretch>
            <a:fillRect/>
          </a:stretch>
        </p:blipFill>
        <p:spPr bwMode="auto">
          <a:xfrm>
            <a:off x="5257800" y="1752600"/>
            <a:ext cx="3667125" cy="35814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2" name="Rectangle 4102">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628650" y="365125"/>
            <a:ext cx="4045020" cy="1325563"/>
          </a:xfrm>
        </p:spPr>
        <p:txBody>
          <a:bodyPr>
            <a:normAutofit/>
          </a:bodyPr>
          <a:lstStyle/>
          <a:p>
            <a:r>
              <a:rPr lang="en-US" b="1">
                <a:latin typeface="Times New Roman"/>
                <a:ea typeface="Times New Roman"/>
              </a:rPr>
              <a:t>Conclusion</a:t>
            </a:r>
            <a:endParaRPr lang="en-US" dirty="0"/>
          </a:p>
        </p:txBody>
      </p:sp>
      <p:sp>
        <p:nvSpPr>
          <p:cNvPr id="4114" name="Freeform: Shape 4104">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8992" y="1"/>
            <a:ext cx="866357"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28650" y="1825625"/>
            <a:ext cx="4045020" cy="4351338"/>
          </a:xfrm>
        </p:spPr>
        <p:txBody>
          <a:bodyPr>
            <a:normAutofit/>
          </a:bodyPr>
          <a:lstStyle/>
          <a:p>
            <a:pPr>
              <a:lnSpc>
                <a:spcPct val="90000"/>
              </a:lnSpc>
            </a:pPr>
            <a:r>
              <a:rPr lang="en-US" sz="2000">
                <a:latin typeface="Times New Roman" pitchFamily="18" charset="0"/>
                <a:cs typeface="Times New Roman" pitchFamily="18" charset="0"/>
              </a:rPr>
              <a:t>Barking borough is a town situated in East London within the borough of Barking and Dagenham (</a:t>
            </a:r>
            <a:r>
              <a:rPr lang="en-US" sz="2000" err="1">
                <a:latin typeface="Times New Roman" pitchFamily="18" charset="0"/>
                <a:cs typeface="Times New Roman" pitchFamily="18" charset="0"/>
              </a:rPr>
              <a:t>Shand</a:t>
            </a:r>
            <a:r>
              <a:rPr lang="en-US" sz="2000">
                <a:latin typeface="Times New Roman" pitchFamily="18" charset="0"/>
                <a:cs typeface="Times New Roman" pitchFamily="18" charset="0"/>
              </a:rPr>
              <a:t> </a:t>
            </a:r>
            <a:r>
              <a:rPr lang="en-US" sz="2000" i="1">
                <a:latin typeface="Times New Roman" pitchFamily="18" charset="0"/>
                <a:cs typeface="Times New Roman" pitchFamily="18" charset="0"/>
              </a:rPr>
              <a:t>et al</a:t>
            </a:r>
            <a:r>
              <a:rPr lang="en-US" sz="2000">
                <a:latin typeface="Times New Roman" pitchFamily="18" charset="0"/>
                <a:cs typeface="Times New Roman" pitchFamily="18" charset="0"/>
              </a:rPr>
              <a:t>., 2023).  </a:t>
            </a:r>
          </a:p>
          <a:p>
            <a:pPr>
              <a:lnSpc>
                <a:spcPct val="90000"/>
              </a:lnSpc>
            </a:pPr>
            <a:r>
              <a:rPr lang="en-US" sz="2000">
                <a:latin typeface="Times New Roman" pitchFamily="18" charset="0"/>
                <a:cs typeface="Times New Roman" pitchFamily="18" charset="0"/>
              </a:rPr>
              <a:t>Estimated population of 218,900, dominated by white majorities (44.9%) and rest are non-white minorities (55.1%).</a:t>
            </a:r>
          </a:p>
          <a:p>
            <a:pPr>
              <a:lnSpc>
                <a:spcPct val="90000"/>
              </a:lnSpc>
            </a:pPr>
            <a:r>
              <a:rPr lang="en-US" sz="2000">
                <a:latin typeface="Times New Roman" pitchFamily="18" charset="0"/>
                <a:cs typeface="Times New Roman" pitchFamily="18" charset="0"/>
              </a:rPr>
              <a:t>Knife crime has been significantly increasing within Barking, usually involving youth offenders</a:t>
            </a:r>
          </a:p>
          <a:p>
            <a:pPr>
              <a:lnSpc>
                <a:spcPct val="90000"/>
              </a:lnSpc>
            </a:pPr>
            <a:r>
              <a:rPr lang="en-US" sz="2000">
                <a:latin typeface="Times New Roman" pitchFamily="18" charset="0"/>
                <a:cs typeface="Times New Roman" pitchFamily="18" charset="0"/>
              </a:rPr>
              <a:t>Youth engagement needs to be facilitated, for mitigating the imminent issue</a:t>
            </a:r>
          </a:p>
        </p:txBody>
      </p:sp>
      <p:sp>
        <p:nvSpPr>
          <p:cNvPr id="4107" name="Oval 4106">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6138" y="3423959"/>
            <a:ext cx="405617"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p:cNvPicPr>
            <a:picLocks noChangeAspect="1" noChangeArrowheads="1"/>
          </p:cNvPicPr>
          <p:nvPr/>
        </p:nvPicPr>
        <p:blipFill>
          <a:blip r:embed="rId3"/>
          <a:stretch>
            <a:fillRect/>
          </a:stretch>
        </p:blipFill>
        <p:spPr bwMode="auto">
          <a:xfrm>
            <a:off x="5915388" y="2118030"/>
            <a:ext cx="2835788" cy="1977962"/>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p:spPr>
      </p:pic>
      <p:sp>
        <p:nvSpPr>
          <p:cNvPr id="4109" name="Freeform: Shape 4108">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201" y="1"/>
            <a:ext cx="1550211"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4111" name="Straight Connector 4110">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04058"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113" name="Freeform: Shape 4112">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5592435" y="5166682"/>
            <a:ext cx="1376793"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4115" name="Freeform: Shape 4114">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7145" y="6033795"/>
            <a:ext cx="1493298"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17" name="Freeform: Shape 4116">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8772" y="5519196"/>
            <a:ext cx="1005228"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0" marR="0">
              <a:lnSpc>
                <a:spcPct val="115000"/>
              </a:lnSpc>
              <a:spcBef>
                <a:spcPts val="1200"/>
              </a:spcBef>
              <a:spcAft>
                <a:spcPts val="1200"/>
              </a:spcAft>
            </a:pPr>
            <a:r>
              <a:rPr lang="en-US" b="1">
                <a:latin typeface="Times New Roman"/>
                <a:ea typeface="Times New Roman"/>
              </a:rPr>
              <a:t>Recommendations</a:t>
            </a:r>
            <a:endParaRPr lang="en-US" dirty="0"/>
          </a:p>
        </p:txBody>
      </p:sp>
      <p:graphicFrame>
        <p:nvGraphicFramePr>
          <p:cNvPr id="5124" name="Content Placeholder 2">
            <a:extLst>
              <a:ext uri="{FF2B5EF4-FFF2-40B4-BE49-F238E27FC236}">
                <a16:creationId xmlns:a16="http://schemas.microsoft.com/office/drawing/2014/main" id="{6AEB0B6A-A282-925C-7B1D-ABB473B5D249}"/>
              </a:ext>
            </a:extLst>
          </p:cNvPr>
          <p:cNvGraphicFramePr>
            <a:graphicFrameLocks noGrp="1"/>
          </p:cNvGraphicFramePr>
          <p:nvPr>
            <p:ph idx="1"/>
          </p:nvPr>
        </p:nvGraphicFramePr>
        <p:xfrm>
          <a:off x="457200" y="1600200"/>
          <a:ext cx="4800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p:cNvPicPr>
            <a:picLocks noChangeAspect="1" noChangeArrowheads="1"/>
          </p:cNvPicPr>
          <p:nvPr/>
        </p:nvPicPr>
        <p:blipFill>
          <a:blip r:embed="rId8"/>
          <a:srcRect/>
          <a:stretch>
            <a:fillRect/>
          </a:stretch>
        </p:blipFill>
        <p:spPr bwMode="auto">
          <a:xfrm>
            <a:off x="5638800" y="1905000"/>
            <a:ext cx="3276600" cy="32766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pPr marL="0" marR="0">
              <a:spcBef>
                <a:spcPts val="0"/>
              </a:spcBef>
              <a:spcAft>
                <a:spcPts val="0"/>
              </a:spcAft>
            </a:pPr>
            <a:r>
              <a:rPr lang="en-US" sz="4700" b="1">
                <a:latin typeface="Times New Roman"/>
                <a:ea typeface="Times New Roman"/>
              </a:rPr>
              <a:t>References</a:t>
            </a:r>
            <a:endParaRPr lang="en-US" sz="4700"/>
          </a:p>
        </p:txBody>
      </p:sp>
      <p:sp>
        <p:nvSpPr>
          <p:cNvPr id="4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 name="connsiteX0" fmla="*/ 0 w 8140446"/>
              <a:gd name="connsiteY0" fmla="*/ 0 h 18288"/>
              <a:gd name="connsiteX1" fmla="*/ 596966 w 8140446"/>
              <a:gd name="connsiteY1" fmla="*/ 0 h 18288"/>
              <a:gd name="connsiteX2" fmla="*/ 1031123 w 8140446"/>
              <a:gd name="connsiteY2" fmla="*/ 0 h 18288"/>
              <a:gd name="connsiteX3" fmla="*/ 1872303 w 8140446"/>
              <a:gd name="connsiteY3" fmla="*/ 0 h 18288"/>
              <a:gd name="connsiteX4" fmla="*/ 2469269 w 8140446"/>
              <a:gd name="connsiteY4" fmla="*/ 0 h 18288"/>
              <a:gd name="connsiteX5" fmla="*/ 3066235 w 8140446"/>
              <a:gd name="connsiteY5" fmla="*/ 0 h 18288"/>
              <a:gd name="connsiteX6" fmla="*/ 3907414 w 8140446"/>
              <a:gd name="connsiteY6" fmla="*/ 0 h 18288"/>
              <a:gd name="connsiteX7" fmla="*/ 4422976 w 8140446"/>
              <a:gd name="connsiteY7" fmla="*/ 0 h 18288"/>
              <a:gd name="connsiteX8" fmla="*/ 5264155 w 8140446"/>
              <a:gd name="connsiteY8" fmla="*/ 0 h 18288"/>
              <a:gd name="connsiteX9" fmla="*/ 6105335 w 8140446"/>
              <a:gd name="connsiteY9" fmla="*/ 0 h 18288"/>
              <a:gd name="connsiteX10" fmla="*/ 6783705 w 8140446"/>
              <a:gd name="connsiteY10" fmla="*/ 0 h 18288"/>
              <a:gd name="connsiteX11" fmla="*/ 8140446 w 8140446"/>
              <a:gd name="connsiteY11" fmla="*/ 0 h 18288"/>
              <a:gd name="connsiteX12" fmla="*/ 8140446 w 8140446"/>
              <a:gd name="connsiteY12" fmla="*/ 18288 h 18288"/>
              <a:gd name="connsiteX13" fmla="*/ 7706289 w 8140446"/>
              <a:gd name="connsiteY13" fmla="*/ 18288 h 18288"/>
              <a:gd name="connsiteX14" fmla="*/ 6865109 w 8140446"/>
              <a:gd name="connsiteY14" fmla="*/ 18288 h 18288"/>
              <a:gd name="connsiteX15" fmla="*/ 6349548 w 8140446"/>
              <a:gd name="connsiteY15" fmla="*/ 18288 h 18288"/>
              <a:gd name="connsiteX16" fmla="*/ 5671177 w 8140446"/>
              <a:gd name="connsiteY16" fmla="*/ 18288 h 18288"/>
              <a:gd name="connsiteX17" fmla="*/ 4829998 w 8140446"/>
              <a:gd name="connsiteY17" fmla="*/ 18288 h 18288"/>
              <a:gd name="connsiteX18" fmla="*/ 4151627 w 8140446"/>
              <a:gd name="connsiteY18" fmla="*/ 18288 h 18288"/>
              <a:gd name="connsiteX19" fmla="*/ 3717470 w 8140446"/>
              <a:gd name="connsiteY19" fmla="*/ 18288 h 18288"/>
              <a:gd name="connsiteX20" fmla="*/ 3201909 w 8140446"/>
              <a:gd name="connsiteY20" fmla="*/ 18288 h 18288"/>
              <a:gd name="connsiteX21" fmla="*/ 2360729 w 8140446"/>
              <a:gd name="connsiteY21" fmla="*/ 18288 h 18288"/>
              <a:gd name="connsiteX22" fmla="*/ 1682359 w 8140446"/>
              <a:gd name="connsiteY22" fmla="*/ 18288 h 18288"/>
              <a:gd name="connsiteX23" fmla="*/ 1166797 w 8140446"/>
              <a:gd name="connsiteY23" fmla="*/ 18288 h 18288"/>
              <a:gd name="connsiteX24" fmla="*/ 0 w 8140446"/>
              <a:gd name="connsiteY24" fmla="*/ 18288 h 18288"/>
              <a:gd name="connsiteX25" fmla="*/ 0 w 8140446"/>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8288"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878" y="7862"/>
                  <a:pt x="8140227" y="13269"/>
                  <a:pt x="8140446" y="18288"/>
                </a:cubicBezTo>
                <a:cubicBezTo>
                  <a:pt x="7908069" y="-20636"/>
                  <a:pt x="7683037" y="21977"/>
                  <a:pt x="7543480" y="18288"/>
                </a:cubicBezTo>
                <a:cubicBezTo>
                  <a:pt x="7393752" y="10050"/>
                  <a:pt x="7221032" y="-3229"/>
                  <a:pt x="7109323" y="18288"/>
                </a:cubicBezTo>
                <a:cubicBezTo>
                  <a:pt x="7015297" y="22483"/>
                  <a:pt x="6599332" y="40899"/>
                  <a:pt x="6430952" y="18288"/>
                </a:cubicBezTo>
                <a:cubicBezTo>
                  <a:pt x="6292915" y="-34150"/>
                  <a:pt x="6142305" y="21507"/>
                  <a:pt x="5915391" y="18288"/>
                </a:cubicBezTo>
                <a:cubicBezTo>
                  <a:pt x="5682725" y="47843"/>
                  <a:pt x="5440566" y="31420"/>
                  <a:pt x="5237020" y="18288"/>
                </a:cubicBezTo>
                <a:cubicBezTo>
                  <a:pt x="5046456" y="10577"/>
                  <a:pt x="4706449" y="51976"/>
                  <a:pt x="4558650" y="18288"/>
                </a:cubicBezTo>
                <a:cubicBezTo>
                  <a:pt x="4361396" y="-987"/>
                  <a:pt x="4145362" y="-22303"/>
                  <a:pt x="3880279" y="18288"/>
                </a:cubicBezTo>
                <a:cubicBezTo>
                  <a:pt x="3610716" y="25411"/>
                  <a:pt x="3472690" y="4008"/>
                  <a:pt x="3201909" y="18288"/>
                </a:cubicBezTo>
                <a:cubicBezTo>
                  <a:pt x="2913595" y="35097"/>
                  <a:pt x="2753317" y="-1149"/>
                  <a:pt x="2604943" y="18288"/>
                </a:cubicBezTo>
                <a:cubicBezTo>
                  <a:pt x="2450130" y="36989"/>
                  <a:pt x="1974183" y="40159"/>
                  <a:pt x="1845168" y="18288"/>
                </a:cubicBezTo>
                <a:cubicBezTo>
                  <a:pt x="1677929" y="220"/>
                  <a:pt x="1378098" y="-772"/>
                  <a:pt x="1166797" y="18288"/>
                </a:cubicBezTo>
                <a:cubicBezTo>
                  <a:pt x="921150" y="53277"/>
                  <a:pt x="327457" y="47297"/>
                  <a:pt x="0" y="18288"/>
                </a:cubicBezTo>
                <a:cubicBezTo>
                  <a:pt x="-589" y="13471"/>
                  <a:pt x="-474" y="7409"/>
                  <a:pt x="0" y="0"/>
                </a:cubicBezTo>
                <a:close/>
              </a:path>
              <a:path w="8140446" h="18288"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40452" y="8597"/>
                  <a:pt x="8141122" y="9732"/>
                  <a:pt x="8140446" y="18288"/>
                </a:cubicBezTo>
                <a:cubicBezTo>
                  <a:pt x="7961834" y="8406"/>
                  <a:pt x="7874097" y="10350"/>
                  <a:pt x="7706289" y="18288"/>
                </a:cubicBezTo>
                <a:cubicBezTo>
                  <a:pt x="7582508" y="-14920"/>
                  <a:pt x="7179551" y="-33111"/>
                  <a:pt x="6865109" y="18288"/>
                </a:cubicBezTo>
                <a:cubicBezTo>
                  <a:pt x="6583382" y="24117"/>
                  <a:pt x="6525821" y="36696"/>
                  <a:pt x="6349548" y="18288"/>
                </a:cubicBezTo>
                <a:cubicBezTo>
                  <a:pt x="6209953" y="10881"/>
                  <a:pt x="5959707" y="-47828"/>
                  <a:pt x="5671177" y="18288"/>
                </a:cubicBezTo>
                <a:cubicBezTo>
                  <a:pt x="5387744" y="29809"/>
                  <a:pt x="5228514" y="101507"/>
                  <a:pt x="4829998" y="18288"/>
                </a:cubicBezTo>
                <a:cubicBezTo>
                  <a:pt x="4415646" y="-28596"/>
                  <a:pt x="4343809" y="28954"/>
                  <a:pt x="4151627" y="18288"/>
                </a:cubicBezTo>
                <a:cubicBezTo>
                  <a:pt x="3950673" y="-9796"/>
                  <a:pt x="3879947" y="41143"/>
                  <a:pt x="3717470" y="18288"/>
                </a:cubicBezTo>
                <a:cubicBezTo>
                  <a:pt x="3558660" y="10110"/>
                  <a:pt x="3468854" y="29375"/>
                  <a:pt x="3201909" y="18288"/>
                </a:cubicBezTo>
                <a:cubicBezTo>
                  <a:pt x="2965673" y="10505"/>
                  <a:pt x="2568327" y="22116"/>
                  <a:pt x="2360729" y="18288"/>
                </a:cubicBezTo>
                <a:cubicBezTo>
                  <a:pt x="2171885" y="49144"/>
                  <a:pt x="1923258" y="16020"/>
                  <a:pt x="1682359" y="18288"/>
                </a:cubicBezTo>
                <a:cubicBezTo>
                  <a:pt x="1430698" y="-2378"/>
                  <a:pt x="1324229" y="-1751"/>
                  <a:pt x="1166797" y="18288"/>
                </a:cubicBezTo>
                <a:cubicBezTo>
                  <a:pt x="1001390" y="41795"/>
                  <a:pt x="324313" y="57964"/>
                  <a:pt x="0" y="18288"/>
                </a:cubicBezTo>
                <a:cubicBezTo>
                  <a:pt x="285" y="13135"/>
                  <a:pt x="532" y="5956"/>
                  <a:pt x="0" y="0"/>
                </a:cubicBezTo>
                <a:close/>
              </a:path>
              <a:path w="8140446" h="18288"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031" y="7748"/>
                  <a:pt x="8139515" y="13015"/>
                  <a:pt x="8140446" y="18288"/>
                </a:cubicBezTo>
                <a:cubicBezTo>
                  <a:pt x="7892673" y="-4012"/>
                  <a:pt x="7668025" y="650"/>
                  <a:pt x="7543480" y="18288"/>
                </a:cubicBezTo>
                <a:cubicBezTo>
                  <a:pt x="7406710" y="-3467"/>
                  <a:pt x="7207646" y="8893"/>
                  <a:pt x="7109323" y="18288"/>
                </a:cubicBezTo>
                <a:cubicBezTo>
                  <a:pt x="6993037" y="49011"/>
                  <a:pt x="6598723" y="59405"/>
                  <a:pt x="6430952" y="18288"/>
                </a:cubicBezTo>
                <a:cubicBezTo>
                  <a:pt x="6284771" y="15315"/>
                  <a:pt x="6162730" y="20350"/>
                  <a:pt x="5915391" y="18288"/>
                </a:cubicBezTo>
                <a:cubicBezTo>
                  <a:pt x="5684668" y="13603"/>
                  <a:pt x="5422852" y="53618"/>
                  <a:pt x="5237020" y="18288"/>
                </a:cubicBezTo>
                <a:cubicBezTo>
                  <a:pt x="5035482" y="26296"/>
                  <a:pt x="4719808" y="55145"/>
                  <a:pt x="4558650" y="18288"/>
                </a:cubicBezTo>
                <a:cubicBezTo>
                  <a:pt x="4375169" y="-35587"/>
                  <a:pt x="4137553" y="12086"/>
                  <a:pt x="3880279" y="18288"/>
                </a:cubicBezTo>
                <a:cubicBezTo>
                  <a:pt x="3624533" y="32648"/>
                  <a:pt x="3467387" y="6480"/>
                  <a:pt x="3201909" y="18288"/>
                </a:cubicBezTo>
                <a:cubicBezTo>
                  <a:pt x="2918126" y="73342"/>
                  <a:pt x="2717830" y="-17156"/>
                  <a:pt x="2604943" y="18288"/>
                </a:cubicBezTo>
                <a:cubicBezTo>
                  <a:pt x="2496133" y="44525"/>
                  <a:pt x="2003915" y="18254"/>
                  <a:pt x="1845168" y="18288"/>
                </a:cubicBezTo>
                <a:cubicBezTo>
                  <a:pt x="1694518" y="14989"/>
                  <a:pt x="1344959" y="44188"/>
                  <a:pt x="1166797" y="18288"/>
                </a:cubicBezTo>
                <a:cubicBezTo>
                  <a:pt x="935925" y="69451"/>
                  <a:pt x="319712" y="-63972"/>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650" y="1929384"/>
            <a:ext cx="7886700" cy="4251960"/>
          </a:xfrm>
        </p:spPr>
        <p:txBody>
          <a:bodyPr>
            <a:normAutofit/>
          </a:bodyPr>
          <a:lstStyle/>
          <a:p>
            <a:pPr>
              <a:lnSpc>
                <a:spcPct val="90000"/>
              </a:lnSpc>
            </a:pPr>
            <a:r>
              <a:rPr lang="en-US" sz="1000">
                <a:effectLst/>
                <a:latin typeface="Times New Roman" panose="02020603050405020304" pitchFamily="18" charset="0"/>
                <a:ea typeface="Times New Roman" panose="02020603050405020304" pitchFamily="18" charset="0"/>
              </a:rPr>
              <a:t>Allen, B.J., (2023). </a:t>
            </a:r>
            <a:r>
              <a:rPr lang="en-US" sz="1000" i="1">
                <a:effectLst/>
                <a:latin typeface="Times New Roman" panose="02020603050405020304" pitchFamily="18" charset="0"/>
                <a:ea typeface="Times New Roman" panose="02020603050405020304" pitchFamily="18" charset="0"/>
              </a:rPr>
              <a:t>Difference matters: Communicating social identity</a:t>
            </a:r>
            <a:r>
              <a:rPr lang="en-US" sz="1000">
                <a:effectLst/>
                <a:latin typeface="Times New Roman" panose="02020603050405020304" pitchFamily="18" charset="0"/>
                <a:ea typeface="Times New Roman" panose="02020603050405020304" pitchFamily="18" charset="0"/>
              </a:rPr>
              <a:t>. Waveland Press.</a:t>
            </a:r>
            <a:endParaRPr lang="en-GB" sz="1000">
              <a:effectLst/>
              <a:latin typeface="Arial" panose="020B0604020202020204" pitchFamily="34" charset="0"/>
              <a:ea typeface="Arial" panose="020B0604020202020204" pitchFamily="34" charset="0"/>
            </a:endParaRPr>
          </a:p>
          <a:p>
            <a:pPr>
              <a:lnSpc>
                <a:spcPct val="90000"/>
              </a:lnSpc>
            </a:pPr>
            <a:r>
              <a:rPr lang="en-US" sz="1000">
                <a:effectLst/>
                <a:latin typeface="Times New Roman" panose="02020603050405020304" pitchFamily="18" charset="0"/>
                <a:ea typeface="Times New Roman" panose="02020603050405020304" pitchFamily="18" charset="0"/>
              </a:rPr>
              <a:t>Artiga, S. and Hinton, E., (2019). Beyond health care: the role of social determinants in promoting health and health equity. </a:t>
            </a:r>
            <a:r>
              <a:rPr lang="en-US" sz="1000" i="1">
                <a:effectLst/>
                <a:latin typeface="Times New Roman" panose="02020603050405020304" pitchFamily="18" charset="0"/>
                <a:ea typeface="Times New Roman" panose="02020603050405020304" pitchFamily="18" charset="0"/>
              </a:rPr>
              <a:t>Health</a:t>
            </a:r>
            <a:r>
              <a:rPr lang="en-US" sz="1000">
                <a:effectLst/>
                <a:latin typeface="Times New Roman" panose="02020603050405020304" pitchFamily="18" charset="0"/>
                <a:ea typeface="Times New Roman" panose="02020603050405020304" pitchFamily="18" charset="0"/>
              </a:rPr>
              <a:t>, </a:t>
            </a:r>
            <a:r>
              <a:rPr lang="en-US" sz="1000" i="1">
                <a:effectLst/>
                <a:latin typeface="Times New Roman" panose="02020603050405020304" pitchFamily="18" charset="0"/>
                <a:ea typeface="Times New Roman" panose="02020603050405020304" pitchFamily="18" charset="0"/>
              </a:rPr>
              <a:t>20</a:t>
            </a:r>
            <a:r>
              <a:rPr lang="en-US" sz="1000">
                <a:effectLst/>
                <a:latin typeface="Times New Roman" panose="02020603050405020304" pitchFamily="18" charset="0"/>
                <a:ea typeface="Times New Roman" panose="02020603050405020304" pitchFamily="18" charset="0"/>
              </a:rPr>
              <a:t>(10), pp.1-13.</a:t>
            </a:r>
            <a:endParaRPr lang="en-GB" sz="1000">
              <a:effectLst/>
              <a:latin typeface="Arial" panose="020B0604020202020204" pitchFamily="34" charset="0"/>
              <a:ea typeface="Arial" panose="020B0604020202020204" pitchFamily="34" charset="0"/>
            </a:endParaRPr>
          </a:p>
          <a:p>
            <a:pPr>
              <a:lnSpc>
                <a:spcPct val="90000"/>
              </a:lnSpc>
            </a:pPr>
            <a:r>
              <a:rPr lang="en-US" sz="1000">
                <a:effectLst/>
                <a:latin typeface="Times New Roman" panose="02020603050405020304" pitchFamily="18" charset="0"/>
                <a:ea typeface="Times New Roman" panose="02020603050405020304" pitchFamily="18" charset="0"/>
              </a:rPr>
              <a:t>Barking and Dagenham, L.B. (2022). </a:t>
            </a:r>
            <a:r>
              <a:rPr lang="en-US" sz="1000" i="1">
                <a:effectLst/>
                <a:latin typeface="Times New Roman" panose="02020603050405020304" pitchFamily="18" charset="0"/>
                <a:ea typeface="Times New Roman" panose="02020603050405020304" pitchFamily="18" charset="0"/>
              </a:rPr>
              <a:t>Www.lbbd.gov.uk</a:t>
            </a:r>
            <a:r>
              <a:rPr lang="en-US" sz="1000">
                <a:effectLst/>
                <a:latin typeface="Times New Roman" panose="02020603050405020304" pitchFamily="18" charset="0"/>
                <a:ea typeface="Times New Roman" panose="02020603050405020304" pitchFamily="18" charset="0"/>
              </a:rPr>
              <a:t>. Available at: https://www.lbbd.gov.uk/sites/default/files/2022-10/BHRJSNA2022_LBBD_Final_%20version.pdf. </a:t>
            </a:r>
            <a:endParaRPr lang="en-GB" sz="1000">
              <a:effectLst/>
              <a:latin typeface="Arial" panose="020B0604020202020204" pitchFamily="34" charset="0"/>
              <a:ea typeface="Arial" panose="020B0604020202020204" pitchFamily="34" charset="0"/>
            </a:endParaRPr>
          </a:p>
          <a:p>
            <a:pPr>
              <a:lnSpc>
                <a:spcPct val="90000"/>
              </a:lnSpc>
            </a:pPr>
            <a:r>
              <a:rPr lang="en-US" sz="1000">
                <a:effectLst/>
                <a:latin typeface="Times New Roman" panose="02020603050405020304" pitchFamily="18" charset="0"/>
                <a:ea typeface="Times New Roman" panose="02020603050405020304" pitchFamily="18" charset="0"/>
              </a:rPr>
              <a:t>Gilchrist, A., (2019). </a:t>
            </a:r>
            <a:r>
              <a:rPr lang="en-US" sz="1000" i="1">
                <a:effectLst/>
                <a:latin typeface="Times New Roman" panose="02020603050405020304" pitchFamily="18" charset="0"/>
                <a:ea typeface="Times New Roman" panose="02020603050405020304" pitchFamily="18" charset="0"/>
              </a:rPr>
              <a:t>The well-connected community 3E: a networking approach to community development</a:t>
            </a:r>
            <a:r>
              <a:rPr lang="en-US" sz="1000">
                <a:effectLst/>
                <a:latin typeface="Times New Roman" panose="02020603050405020304" pitchFamily="18" charset="0"/>
                <a:ea typeface="Times New Roman" panose="02020603050405020304" pitchFamily="18" charset="0"/>
              </a:rPr>
              <a:t>. Policy Press.</a:t>
            </a:r>
            <a:endParaRPr lang="en-GB" sz="1000">
              <a:effectLst/>
              <a:latin typeface="Arial" panose="020B0604020202020204" pitchFamily="34" charset="0"/>
              <a:ea typeface="Arial" panose="020B0604020202020204" pitchFamily="34" charset="0"/>
            </a:endParaRPr>
          </a:p>
          <a:p>
            <a:pPr>
              <a:lnSpc>
                <a:spcPct val="90000"/>
              </a:lnSpc>
            </a:pPr>
            <a:r>
              <a:rPr lang="en-US" sz="1000">
                <a:effectLst/>
                <a:latin typeface="Times New Roman" panose="02020603050405020304" pitchFamily="18" charset="0"/>
                <a:ea typeface="Times New Roman" panose="02020603050405020304" pitchFamily="18" charset="0"/>
              </a:rPr>
              <a:t>Ham, C., (2020). </a:t>
            </a:r>
            <a:r>
              <a:rPr lang="en-US" sz="1000" i="1">
                <a:effectLst/>
                <a:latin typeface="Times New Roman" panose="02020603050405020304" pitchFamily="18" charset="0"/>
                <a:ea typeface="Times New Roman" panose="02020603050405020304" pitchFamily="18" charset="0"/>
              </a:rPr>
              <a:t>Health policy in Britain: The politics and organization of the National Health Service</a:t>
            </a:r>
            <a:r>
              <a:rPr lang="en-US" sz="1000">
                <a:effectLst/>
                <a:latin typeface="Times New Roman" panose="02020603050405020304" pitchFamily="18" charset="0"/>
                <a:ea typeface="Times New Roman" panose="02020603050405020304" pitchFamily="18" charset="0"/>
              </a:rPr>
              <a:t>. Routledge.</a:t>
            </a:r>
            <a:endParaRPr lang="en-GB" sz="1000">
              <a:effectLst/>
              <a:latin typeface="Arial" panose="020B0604020202020204" pitchFamily="34" charset="0"/>
              <a:ea typeface="Arial" panose="020B0604020202020204" pitchFamily="34" charset="0"/>
            </a:endParaRPr>
          </a:p>
          <a:p>
            <a:pPr>
              <a:lnSpc>
                <a:spcPct val="90000"/>
              </a:lnSpc>
            </a:pPr>
            <a:r>
              <a:rPr lang="en-US" sz="1000">
                <a:effectLst/>
                <a:latin typeface="Times New Roman" panose="02020603050405020304" pitchFamily="18" charset="0"/>
                <a:ea typeface="Times New Roman" panose="02020603050405020304" pitchFamily="18" charset="0"/>
              </a:rPr>
              <a:t>Kirton, G. and Greene, A.M., (2021). </a:t>
            </a:r>
            <a:r>
              <a:rPr lang="en-US" sz="1000" i="1">
                <a:effectLst/>
                <a:latin typeface="Times New Roman" panose="02020603050405020304" pitchFamily="18" charset="0"/>
                <a:ea typeface="Times New Roman" panose="02020603050405020304" pitchFamily="18" charset="0"/>
              </a:rPr>
              <a:t>The dynamics of managing diversity and inclusion: A critical approach</a:t>
            </a:r>
            <a:r>
              <a:rPr lang="en-US" sz="1000">
                <a:effectLst/>
                <a:latin typeface="Times New Roman" panose="02020603050405020304" pitchFamily="18" charset="0"/>
                <a:ea typeface="Times New Roman" panose="02020603050405020304" pitchFamily="18" charset="0"/>
              </a:rPr>
              <a:t>. Routledge.</a:t>
            </a:r>
            <a:endParaRPr lang="en-GB" sz="1000">
              <a:effectLst/>
              <a:latin typeface="Arial" panose="020B0604020202020204" pitchFamily="34" charset="0"/>
              <a:ea typeface="Arial" panose="020B0604020202020204" pitchFamily="34" charset="0"/>
            </a:endParaRPr>
          </a:p>
          <a:p>
            <a:pPr>
              <a:lnSpc>
                <a:spcPct val="90000"/>
              </a:lnSpc>
            </a:pPr>
            <a:r>
              <a:rPr lang="en-US" sz="1000">
                <a:effectLst/>
                <a:latin typeface="Times New Roman" panose="02020603050405020304" pitchFamily="18" charset="0"/>
                <a:ea typeface="Times New Roman" panose="02020603050405020304" pitchFamily="18" charset="0"/>
              </a:rPr>
              <a:t>Labrique, A.B., Wadhwani, C., Williams, K.A., Lamptey, P., Hesp, C., Luk, R. and Aerts, A., (2018). Best practices in scaling digital health in low and middle income countries. </a:t>
            </a:r>
            <a:r>
              <a:rPr lang="en-US" sz="1000" i="1">
                <a:effectLst/>
                <a:latin typeface="Times New Roman" panose="02020603050405020304" pitchFamily="18" charset="0"/>
                <a:ea typeface="Times New Roman" panose="02020603050405020304" pitchFamily="18" charset="0"/>
              </a:rPr>
              <a:t>Globalization and health</a:t>
            </a:r>
            <a:r>
              <a:rPr lang="en-US" sz="1000">
                <a:effectLst/>
                <a:latin typeface="Times New Roman" panose="02020603050405020304" pitchFamily="18" charset="0"/>
                <a:ea typeface="Times New Roman" panose="02020603050405020304" pitchFamily="18" charset="0"/>
              </a:rPr>
              <a:t>, </a:t>
            </a:r>
            <a:r>
              <a:rPr lang="en-US" sz="1000" i="1">
                <a:effectLst/>
                <a:latin typeface="Times New Roman" panose="02020603050405020304" pitchFamily="18" charset="0"/>
                <a:ea typeface="Times New Roman" panose="02020603050405020304" pitchFamily="18" charset="0"/>
              </a:rPr>
              <a:t>14</a:t>
            </a:r>
            <a:r>
              <a:rPr lang="en-US" sz="1000">
                <a:effectLst/>
                <a:latin typeface="Times New Roman" panose="02020603050405020304" pitchFamily="18" charset="0"/>
                <a:ea typeface="Times New Roman" panose="02020603050405020304" pitchFamily="18" charset="0"/>
              </a:rPr>
              <a:t>, pp.1-8. </a:t>
            </a:r>
            <a:endParaRPr lang="en-GB" sz="1000">
              <a:effectLst/>
              <a:latin typeface="Arial" panose="020B0604020202020204" pitchFamily="34" charset="0"/>
              <a:ea typeface="Arial" panose="020B0604020202020204" pitchFamily="34" charset="0"/>
            </a:endParaRPr>
          </a:p>
          <a:p>
            <a:pPr>
              <a:lnSpc>
                <a:spcPct val="90000"/>
              </a:lnSpc>
            </a:pPr>
            <a:r>
              <a:rPr lang="en-US" sz="1000">
                <a:effectLst/>
                <a:latin typeface="Times New Roman" panose="02020603050405020304" pitchFamily="18" charset="0"/>
                <a:ea typeface="Times New Roman" panose="02020603050405020304" pitchFamily="18" charset="0"/>
              </a:rPr>
              <a:t>LBBD (2023) </a:t>
            </a:r>
            <a:r>
              <a:rPr lang="en-US" sz="1000" i="1">
                <a:effectLst/>
                <a:latin typeface="Times New Roman" panose="02020603050405020304" pitchFamily="18" charset="0"/>
                <a:ea typeface="Times New Roman" panose="02020603050405020304" pitchFamily="18" charset="0"/>
              </a:rPr>
              <a:t>Population and demographics | London borough of Barking and Dagenham - LBBD</a:t>
            </a:r>
            <a:r>
              <a:rPr lang="en-US" sz="1000">
                <a:effectLst/>
                <a:latin typeface="Times New Roman" panose="02020603050405020304" pitchFamily="18" charset="0"/>
                <a:ea typeface="Times New Roman" panose="02020603050405020304" pitchFamily="18" charset="0"/>
              </a:rPr>
              <a:t>. Available at: https://www.lbbd.gov.uk/council-and-democracy/statistics-and-data/population-and-demographics. </a:t>
            </a:r>
            <a:endParaRPr lang="en-GB" sz="1000">
              <a:effectLst/>
              <a:latin typeface="Arial" panose="020B0604020202020204" pitchFamily="34" charset="0"/>
              <a:ea typeface="Arial" panose="020B0604020202020204" pitchFamily="34" charset="0"/>
            </a:endParaRPr>
          </a:p>
          <a:p>
            <a:pPr>
              <a:lnSpc>
                <a:spcPct val="90000"/>
              </a:lnSpc>
            </a:pPr>
            <a:r>
              <a:rPr lang="en-US" sz="1000">
                <a:effectLst/>
                <a:latin typeface="Times New Roman" panose="02020603050405020304" pitchFamily="18" charset="0"/>
                <a:ea typeface="Times New Roman" panose="02020603050405020304" pitchFamily="18" charset="0"/>
              </a:rPr>
              <a:t>Mattern, S., (2018). Maintenance and care. </a:t>
            </a:r>
            <a:r>
              <a:rPr lang="en-US" sz="1000" i="1">
                <a:effectLst/>
                <a:latin typeface="Times New Roman" panose="02020603050405020304" pitchFamily="18" charset="0"/>
                <a:ea typeface="Times New Roman" panose="02020603050405020304" pitchFamily="18" charset="0"/>
              </a:rPr>
              <a:t>Places Journal</a:t>
            </a:r>
            <a:r>
              <a:rPr lang="en-US" sz="1000">
                <a:effectLst/>
                <a:latin typeface="Times New Roman" panose="02020603050405020304" pitchFamily="18" charset="0"/>
                <a:ea typeface="Times New Roman" panose="02020603050405020304" pitchFamily="18" charset="0"/>
              </a:rPr>
              <a:t>.</a:t>
            </a:r>
            <a:endParaRPr lang="en-GB" sz="1000">
              <a:effectLst/>
              <a:latin typeface="Arial" panose="020B0604020202020204" pitchFamily="34" charset="0"/>
              <a:ea typeface="Arial" panose="020B0604020202020204" pitchFamily="34" charset="0"/>
            </a:endParaRPr>
          </a:p>
          <a:p>
            <a:pPr>
              <a:lnSpc>
                <a:spcPct val="90000"/>
              </a:lnSpc>
            </a:pPr>
            <a:r>
              <a:rPr lang="en-US" sz="1000">
                <a:effectLst/>
                <a:latin typeface="Times New Roman" panose="02020603050405020304" pitchFamily="18" charset="0"/>
                <a:ea typeface="Times New Roman" panose="02020603050405020304" pitchFamily="18" charset="0"/>
              </a:rPr>
              <a:t>Nasacre (2023) London Borough of Barking and Dagenham ANNUAL REPORT 2020-21</a:t>
            </a:r>
            <a:r>
              <a:rPr lang="en-US" sz="1000" i="1">
                <a:effectLst/>
                <a:latin typeface="Times New Roman" panose="02020603050405020304" pitchFamily="18" charset="0"/>
                <a:ea typeface="Times New Roman" panose="02020603050405020304" pitchFamily="18" charset="0"/>
              </a:rPr>
              <a:t> - Nasacre</a:t>
            </a:r>
            <a:r>
              <a:rPr lang="en-US" sz="1000">
                <a:effectLst/>
                <a:latin typeface="Times New Roman" panose="02020603050405020304" pitchFamily="18" charset="0"/>
                <a:ea typeface="Times New Roman" panose="02020603050405020304" pitchFamily="18" charset="0"/>
              </a:rPr>
              <a:t>. Available at: https://www.nasacre.org.uk/file/nasacre/1-376-nasacre-report-on-sacre-funding-in-england-2021.pdf. </a:t>
            </a:r>
            <a:endParaRPr lang="en-GB" sz="1000">
              <a:effectLst/>
              <a:latin typeface="Arial" panose="020B0604020202020204" pitchFamily="34" charset="0"/>
              <a:ea typeface="Arial" panose="020B0604020202020204" pitchFamily="34" charset="0"/>
            </a:endParaRPr>
          </a:p>
          <a:p>
            <a:pPr>
              <a:lnSpc>
                <a:spcPct val="90000"/>
              </a:lnSpc>
            </a:pPr>
            <a:r>
              <a:rPr lang="en-US" sz="1000">
                <a:effectLst/>
                <a:latin typeface="Times New Roman" panose="02020603050405020304" pitchFamily="18" charset="0"/>
                <a:ea typeface="Times New Roman" panose="02020603050405020304" pitchFamily="18" charset="0"/>
              </a:rPr>
              <a:t>Sturt, J., Huxley, C., Ajana, B., Gainty, C., Gibbons, C., Graham, T., Khadjesari, Z., Lucivero, F., Rogers, R., Smol, A. and Watkins, J.A., (2020). How does the use of digital consulting change the meaning of being a patient and/or a health professional? Lessons from the Long-term Conditions Young People Networked Communication study. </a:t>
            </a:r>
            <a:r>
              <a:rPr lang="en-US" sz="1000" i="1">
                <a:effectLst/>
                <a:latin typeface="Times New Roman" panose="02020603050405020304" pitchFamily="18" charset="0"/>
                <a:ea typeface="Times New Roman" panose="02020603050405020304" pitchFamily="18" charset="0"/>
              </a:rPr>
              <a:t>Digital health</a:t>
            </a:r>
            <a:r>
              <a:rPr lang="en-US" sz="1000">
                <a:effectLst/>
                <a:latin typeface="Times New Roman" panose="02020603050405020304" pitchFamily="18" charset="0"/>
                <a:ea typeface="Times New Roman" panose="02020603050405020304" pitchFamily="18" charset="0"/>
              </a:rPr>
              <a:t>, </a:t>
            </a:r>
            <a:r>
              <a:rPr lang="en-US" sz="1000" i="1">
                <a:effectLst/>
                <a:latin typeface="Times New Roman" panose="02020603050405020304" pitchFamily="18" charset="0"/>
                <a:ea typeface="Times New Roman" panose="02020603050405020304" pitchFamily="18" charset="0"/>
              </a:rPr>
              <a:t>6</a:t>
            </a:r>
            <a:r>
              <a:rPr lang="en-US" sz="1000">
                <a:effectLst/>
                <a:latin typeface="Times New Roman" panose="02020603050405020304" pitchFamily="18" charset="0"/>
                <a:ea typeface="Times New Roman" panose="02020603050405020304" pitchFamily="18" charset="0"/>
              </a:rPr>
              <a:t>, p.2055207620942359.</a:t>
            </a:r>
            <a:endParaRPr lang="en-GB" sz="1000">
              <a:effectLst/>
              <a:latin typeface="Arial" panose="020B0604020202020204" pitchFamily="34" charset="0"/>
              <a:ea typeface="Arial" panose="020B0604020202020204" pitchFamily="34" charset="0"/>
            </a:endParaRPr>
          </a:p>
          <a:p>
            <a:pPr>
              <a:lnSpc>
                <a:spcPct val="90000"/>
              </a:lnSpc>
            </a:pPr>
            <a:r>
              <a:rPr lang="en-US" sz="1000">
                <a:effectLst/>
                <a:latin typeface="Times New Roman" panose="02020603050405020304" pitchFamily="18" charset="0"/>
                <a:ea typeface="Times New Roman" panose="02020603050405020304" pitchFamily="18" charset="0"/>
              </a:rPr>
              <a:t>Ukomadu, C., (2018). The role of social media in community development in Nigeria: the owe unity forum (oaf) model. </a:t>
            </a:r>
            <a:r>
              <a:rPr lang="en-US" sz="1000" i="1">
                <a:effectLst/>
                <a:latin typeface="Times New Roman" panose="02020603050405020304" pitchFamily="18" charset="0"/>
                <a:ea typeface="Times New Roman" panose="02020603050405020304" pitchFamily="18" charset="0"/>
              </a:rPr>
              <a:t>Journal Of Humanities And Social Science</a:t>
            </a:r>
            <a:r>
              <a:rPr lang="en-US" sz="1000">
                <a:effectLst/>
                <a:latin typeface="Times New Roman" panose="02020603050405020304" pitchFamily="18" charset="0"/>
                <a:ea typeface="Times New Roman" panose="02020603050405020304" pitchFamily="18" charset="0"/>
              </a:rPr>
              <a:t>, </a:t>
            </a:r>
            <a:r>
              <a:rPr lang="en-US" sz="1000" i="1">
                <a:effectLst/>
                <a:latin typeface="Times New Roman" panose="02020603050405020304" pitchFamily="18" charset="0"/>
                <a:ea typeface="Times New Roman" panose="02020603050405020304" pitchFamily="18" charset="0"/>
              </a:rPr>
              <a:t>23</a:t>
            </a:r>
            <a:r>
              <a:rPr lang="en-US" sz="1000">
                <a:effectLst/>
                <a:latin typeface="Times New Roman" panose="02020603050405020304" pitchFamily="18" charset="0"/>
                <a:ea typeface="Times New Roman" panose="02020603050405020304" pitchFamily="18" charset="0"/>
              </a:rPr>
              <a:t>(5), pp.34-43.</a:t>
            </a:r>
            <a:endParaRPr lang="en-GB" sz="1000">
              <a:effectLst/>
              <a:latin typeface="Arial" panose="020B0604020202020204" pitchFamily="34" charset="0"/>
              <a:ea typeface="Arial" panose="020B0604020202020204" pitchFamily="34" charset="0"/>
            </a:endParaRPr>
          </a:p>
          <a:p>
            <a:pPr>
              <a:lnSpc>
                <a:spcPct val="90000"/>
              </a:lnSpc>
            </a:pPr>
            <a:r>
              <a:rPr lang="en-US" sz="1000">
                <a:effectLst/>
                <a:latin typeface="Times New Roman" panose="02020603050405020304" pitchFamily="18" charset="0"/>
                <a:ea typeface="Times New Roman" panose="02020603050405020304" pitchFamily="18" charset="0"/>
              </a:rPr>
              <a:t>Watson, R., Wilson, H.N., Smart, P. and Macdonald, E.K., (2018). Harnessing difference: a capability</a:t>
            </a:r>
            <a:r>
              <a:rPr lang="en-US" sz="1000">
                <a:effectLst/>
                <a:latin typeface="Cambria Math" panose="02040503050406030204" pitchFamily="18" charset="0"/>
                <a:ea typeface="Times New Roman" panose="02020603050405020304" pitchFamily="18" charset="0"/>
                <a:cs typeface="Cambria Math" panose="02040503050406030204" pitchFamily="18" charset="0"/>
              </a:rPr>
              <a:t>‐</a:t>
            </a:r>
            <a:r>
              <a:rPr lang="en-US" sz="1000">
                <a:effectLst/>
                <a:latin typeface="Times New Roman" panose="02020603050405020304" pitchFamily="18" charset="0"/>
                <a:ea typeface="Times New Roman" panose="02020603050405020304" pitchFamily="18" charset="0"/>
              </a:rPr>
              <a:t>based framework for stakeholder engagement in environmental innovation. </a:t>
            </a:r>
            <a:r>
              <a:rPr lang="en-US" sz="1000" i="1">
                <a:effectLst/>
                <a:latin typeface="Times New Roman" panose="02020603050405020304" pitchFamily="18" charset="0"/>
                <a:ea typeface="Times New Roman" panose="02020603050405020304" pitchFamily="18" charset="0"/>
              </a:rPr>
              <a:t>Journal of Product Innovation Management</a:t>
            </a:r>
            <a:r>
              <a:rPr lang="en-US" sz="1000">
                <a:effectLst/>
                <a:latin typeface="Times New Roman" panose="02020603050405020304" pitchFamily="18" charset="0"/>
                <a:ea typeface="Times New Roman" panose="02020603050405020304" pitchFamily="18" charset="0"/>
              </a:rPr>
              <a:t>, </a:t>
            </a:r>
            <a:r>
              <a:rPr lang="en-US" sz="1000" i="1">
                <a:effectLst/>
                <a:latin typeface="Times New Roman" panose="02020603050405020304" pitchFamily="18" charset="0"/>
                <a:ea typeface="Times New Roman" panose="02020603050405020304" pitchFamily="18" charset="0"/>
              </a:rPr>
              <a:t>35</a:t>
            </a:r>
            <a:r>
              <a:rPr lang="en-US" sz="1000">
                <a:effectLst/>
                <a:latin typeface="Times New Roman" panose="02020603050405020304" pitchFamily="18" charset="0"/>
                <a:ea typeface="Times New Roman" panose="02020603050405020304" pitchFamily="18" charset="0"/>
              </a:rPr>
              <a:t>(2), pp.254-279.</a:t>
            </a:r>
            <a:endParaRPr lang="en-GB" sz="1000">
              <a:effectLst/>
              <a:latin typeface="Arial" panose="020B0604020202020204" pitchFamily="34" charset="0"/>
              <a:ea typeface="Arial" panose="020B0604020202020204" pitchFamily="34" charset="0"/>
            </a:endParaRPr>
          </a:p>
          <a:p>
            <a:pPr>
              <a:lnSpc>
                <a:spcPct val="90000"/>
              </a:lnSpc>
            </a:pPr>
            <a:endParaRPr lang="en-US" sz="100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4906</TotalTime>
  <Words>3542</Words>
  <Application>Microsoft Office PowerPoint</Application>
  <PresentationFormat>On-screen Show (4:3)</PresentationFormat>
  <Paragraphs>97</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Cambria Math</vt:lpstr>
      <vt:lpstr>Segoe UI</vt:lpstr>
      <vt:lpstr>Times New Roman</vt:lpstr>
      <vt:lpstr>Office Theme</vt:lpstr>
      <vt:lpstr>Module Code – BMHP6022 Module Title – Community Care and Development</vt:lpstr>
      <vt:lpstr>Objectives  </vt:lpstr>
      <vt:lpstr>Introduction</vt:lpstr>
      <vt:lpstr>Introduction of the community: Barking</vt:lpstr>
      <vt:lpstr>Current legislation and policies</vt:lpstr>
      <vt:lpstr>Existing use of digital media and technologies for community development</vt:lpstr>
      <vt:lpstr>Existing use of digital media and technologies for community development</vt:lpstr>
      <vt:lpstr>Existing means of communication – internal</vt:lpstr>
      <vt:lpstr>Existing means of communication – external</vt:lpstr>
      <vt:lpstr>Conclusion</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 BMHP6022 Module Title – Community Care and Development</dc:title>
  <dc:creator>Shekinah Biasala (1914922)</dc:creator>
  <cp:lastModifiedBy>shekinah Mala</cp:lastModifiedBy>
  <cp:revision>3</cp:revision>
  <dcterms:created xsi:type="dcterms:W3CDTF">2023-03-16T18:14:22Z</dcterms:created>
  <dcterms:modified xsi:type="dcterms:W3CDTF">2023-03-31T20:37:01Z</dcterms:modified>
</cp:coreProperties>
</file>