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2"/>
  </p:notesMasterIdLst>
  <p:sldIdLst>
    <p:sldId id="266" r:id="rId2"/>
    <p:sldId id="258" r:id="rId3"/>
    <p:sldId id="263" r:id="rId4"/>
    <p:sldId id="268" r:id="rId5"/>
    <p:sldId id="269" r:id="rId6"/>
    <p:sldId id="270" r:id="rId7"/>
    <p:sldId id="273" r:id="rId8"/>
    <p:sldId id="271" r:id="rId9"/>
    <p:sldId id="267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51"/>
    <p:restoredTop sz="93887"/>
  </p:normalViewPr>
  <p:slideViewPr>
    <p:cSldViewPr snapToGrid="0" snapToObjects="1">
      <p:cViewPr>
        <p:scale>
          <a:sx n="99" d="100"/>
          <a:sy n="99" d="100"/>
        </p:scale>
        <p:origin x="32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0E6CE5-92BC-AC4E-BD8B-2841F878B9D2}" type="datetimeFigureOut">
              <a:rPr lang="en-US" smtClean="0"/>
              <a:t>1/10/20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C64F8-0383-8A48-8FD8-552F38E415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869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C64F8-0383-8A48-8FD8-552F38E4150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69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.org.uk/mca-directory/mca-tailored-for-you/health/pan-london-commissioner-toolkit/case-study-3.asp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herbertrsim.com/inspiring-thoughts-motivation-abraham-maslow/" TargetMode="External"/><Relationship Id="rId3" Type="http://schemas.openxmlformats.org/officeDocument/2006/relationships/hyperlink" Target="http://www.clker.com/clipart-1975.html" TargetMode="External"/><Relationship Id="rId7" Type="http://schemas.openxmlformats.org/officeDocument/2006/relationships/hyperlink" Target="https://www.pinclipart.com/pindetail/Thmxm_risk-symbol-clipart/" TargetMode="External"/><Relationship Id="rId2" Type="http://schemas.openxmlformats.org/officeDocument/2006/relationships/hyperlink" Target="https://www.list.co.uk/event/1134330-effective-working-relationships-with-service-user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freepngimg.com/objects/lock-keys-facts/date" TargetMode="External"/><Relationship Id="rId5" Type="http://schemas.openxmlformats.org/officeDocument/2006/relationships/hyperlink" Target="http://clipart-library.com/key-png.html" TargetMode="External"/><Relationship Id="rId4" Type="http://schemas.openxmlformats.org/officeDocument/2006/relationships/hyperlink" Target="https://blog.myheritage.com/2012/08/genealogy-why-women-are-hard-to-find/" TargetMode="External"/><Relationship Id="rId9" Type="http://schemas.openxmlformats.org/officeDocument/2006/relationships/hyperlink" Target="https://www.dreamstime.com/conclusion-text-buffered-white-background-illustration-conclusion-text-buffered-white-background-image1075575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89A2F4-0034-FD4E-949E-6C124CBF85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749"/>
          <a:stretch/>
        </p:blipFill>
        <p:spPr>
          <a:xfrm>
            <a:off x="0" y="615238"/>
            <a:ext cx="6257544" cy="3519878"/>
          </a:xfrm>
          <a:prstGeom prst="rect">
            <a:avLst/>
          </a:prstGeom>
          <a:effectLst>
            <a:reflection stA="79000" endPos="65000" dist="50800" dir="5400000" sy="-100000" algn="bl" rotWithShape="0"/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5F8F31B-6DEF-CC4D-86B8-117518325898}"/>
              </a:ext>
            </a:extLst>
          </p:cNvPr>
          <p:cNvSpPr/>
          <p:nvPr/>
        </p:nvSpPr>
        <p:spPr>
          <a:xfrm>
            <a:off x="2361093" y="245906"/>
            <a:ext cx="1535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(Image 1, 2020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ABE0D5E-33E7-CF49-A2A4-C495964BD5EE}"/>
              </a:ext>
            </a:extLst>
          </p:cNvPr>
          <p:cNvSpPr/>
          <p:nvPr/>
        </p:nvSpPr>
        <p:spPr>
          <a:xfrm>
            <a:off x="6338805" y="0"/>
            <a:ext cx="7628938" cy="3093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500" b="1" u="sng" dirty="0">
                <a:solidFill>
                  <a:schemeClr val="bg1"/>
                </a:solidFill>
              </a:rPr>
              <a:t>‘Mrs. A’ </a:t>
            </a:r>
          </a:p>
          <a:p>
            <a:r>
              <a:rPr lang="en-US" sz="8000" dirty="0"/>
              <a:t> </a:t>
            </a:r>
            <a:r>
              <a:rPr lang="en-US" sz="8000" i="1" dirty="0"/>
              <a:t>A Case Study</a:t>
            </a:r>
            <a:endParaRPr lang="en-US" sz="1400" i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F14A99-C53A-614A-80BA-010C28ED0D26}"/>
              </a:ext>
            </a:extLst>
          </p:cNvPr>
          <p:cNvSpPr/>
          <p:nvPr/>
        </p:nvSpPr>
        <p:spPr>
          <a:xfrm>
            <a:off x="6338805" y="3764847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u="sng" dirty="0">
                <a:solidFill>
                  <a:srgbClr val="0070C0"/>
                </a:solidFill>
              </a:rPr>
              <a:t>Student Name: </a:t>
            </a:r>
            <a:r>
              <a:rPr lang="en-US" sz="2000" dirty="0">
                <a:solidFill>
                  <a:schemeClr val="bg1"/>
                </a:solidFill>
              </a:rPr>
              <a:t>Scarlett Dunne</a:t>
            </a:r>
            <a:endParaRPr lang="en-US" sz="2000" u="sng" dirty="0"/>
          </a:p>
          <a:p>
            <a:endParaRPr lang="en-US" sz="2000" b="1" u="sng" dirty="0"/>
          </a:p>
          <a:p>
            <a:r>
              <a:rPr lang="en-US" sz="2000" b="1" u="sng" dirty="0">
                <a:solidFill>
                  <a:srgbClr val="0070C0"/>
                </a:solidFill>
              </a:rPr>
              <a:t>Student Number: </a:t>
            </a:r>
            <a:r>
              <a:rPr lang="en-US" sz="2000" dirty="0">
                <a:solidFill>
                  <a:schemeClr val="bg1"/>
                </a:solidFill>
              </a:rPr>
              <a:t>1702194</a:t>
            </a:r>
            <a:endParaRPr lang="en-US" sz="2000" u="sng" dirty="0"/>
          </a:p>
          <a:p>
            <a:endParaRPr lang="en-US" sz="2000" b="1" u="sng" dirty="0"/>
          </a:p>
          <a:p>
            <a:r>
              <a:rPr lang="en-US" sz="2000" b="1" u="sng" dirty="0">
                <a:solidFill>
                  <a:srgbClr val="0070C0"/>
                </a:solidFill>
              </a:rPr>
              <a:t>Module Name: </a:t>
            </a:r>
            <a:r>
              <a:rPr lang="en-US" sz="2000" dirty="0">
                <a:solidFill>
                  <a:schemeClr val="bg1"/>
                </a:solidFill>
              </a:rPr>
              <a:t>The Reflective Practitioner</a:t>
            </a:r>
            <a:endParaRPr lang="en-US" sz="2000" u="sng" dirty="0"/>
          </a:p>
          <a:p>
            <a:endParaRPr lang="en-US" sz="2000" b="1" u="sng" dirty="0"/>
          </a:p>
          <a:p>
            <a:r>
              <a:rPr lang="en-US" sz="2000" b="1" u="sng" dirty="0">
                <a:solidFill>
                  <a:srgbClr val="0070C0"/>
                </a:solidFill>
              </a:rPr>
              <a:t>Module Code: </a:t>
            </a:r>
            <a:r>
              <a:rPr lang="en-US" sz="2000" dirty="0">
                <a:solidFill>
                  <a:schemeClr val="bg1"/>
                </a:solidFill>
              </a:rPr>
              <a:t>SJS15022</a:t>
            </a:r>
            <a:endParaRPr lang="en-US" sz="2000" u="sng" dirty="0"/>
          </a:p>
          <a:p>
            <a:endParaRPr lang="en-US" sz="2000" b="1" u="sng" dirty="0"/>
          </a:p>
          <a:p>
            <a:r>
              <a:rPr lang="en-US" sz="2000" b="1" u="sng" dirty="0">
                <a:solidFill>
                  <a:srgbClr val="0070C0"/>
                </a:solidFill>
              </a:rPr>
              <a:t>Tutor: </a:t>
            </a:r>
            <a:r>
              <a:rPr lang="en-US" sz="2000" dirty="0">
                <a:solidFill>
                  <a:schemeClr val="bg1"/>
                </a:solidFill>
              </a:rPr>
              <a:t>Ken Dicks</a:t>
            </a:r>
            <a:endParaRPr lang="en-US" sz="2000" u="sng" dirty="0"/>
          </a:p>
        </p:txBody>
      </p:sp>
    </p:spTree>
    <p:extLst>
      <p:ext uri="{BB962C8B-B14F-4D97-AF65-F5344CB8AC3E}">
        <p14:creationId xmlns:p14="http://schemas.microsoft.com/office/powerpoint/2010/main" val="3829464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3236C71-52D5-7A40-914D-14BD0D46E547}"/>
              </a:ext>
            </a:extLst>
          </p:cNvPr>
          <p:cNvSpPr txBox="1"/>
          <p:nvPr/>
        </p:nvSpPr>
        <p:spPr>
          <a:xfrm>
            <a:off x="-1042544" y="324151"/>
            <a:ext cx="6193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>
                <a:solidFill>
                  <a:schemeClr val="bg1"/>
                </a:solidFill>
              </a:rPr>
              <a:t>Contents Page: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BC32C3D-BBFF-C345-8BF1-94E7F0109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2374" y="842014"/>
            <a:ext cx="4370613" cy="51739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EA73729-5114-DD41-BBF4-FA37B0E51C50}"/>
              </a:ext>
            </a:extLst>
          </p:cNvPr>
          <p:cNvSpPr txBox="1"/>
          <p:nvPr/>
        </p:nvSpPr>
        <p:spPr>
          <a:xfrm>
            <a:off x="8907738" y="6015986"/>
            <a:ext cx="16946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(Image 2, no date)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7E00AD-5056-084D-A1B5-036D21EAAE0E}"/>
              </a:ext>
            </a:extLst>
          </p:cNvPr>
          <p:cNvSpPr txBox="1"/>
          <p:nvPr/>
        </p:nvSpPr>
        <p:spPr>
          <a:xfrm>
            <a:off x="420962" y="2023202"/>
            <a:ext cx="726141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Slide 3…………………….. Who is Mrs. A? </a:t>
            </a:r>
          </a:p>
          <a:p>
            <a:r>
              <a:rPr lang="en-US" sz="2800" dirty="0">
                <a:solidFill>
                  <a:schemeClr val="bg1"/>
                </a:solidFill>
              </a:rPr>
              <a:t>Slide 4-5…………Key Facts of the Case Study?</a:t>
            </a:r>
          </a:p>
          <a:p>
            <a:r>
              <a:rPr lang="en-US" sz="2800" dirty="0">
                <a:solidFill>
                  <a:schemeClr val="bg1"/>
                </a:solidFill>
              </a:rPr>
              <a:t>Slide 6…………….Explore the Risks: Case Study</a:t>
            </a:r>
          </a:p>
          <a:p>
            <a:r>
              <a:rPr lang="en-US" sz="2800" dirty="0">
                <a:solidFill>
                  <a:schemeClr val="bg1"/>
                </a:solidFill>
              </a:rPr>
              <a:t>Slide 7…………..Maslow's Hierarchy of Needs </a:t>
            </a:r>
          </a:p>
          <a:p>
            <a:r>
              <a:rPr lang="en-US" sz="2800" dirty="0">
                <a:solidFill>
                  <a:schemeClr val="bg1"/>
                </a:solidFill>
              </a:rPr>
              <a:t>Slide 8………………………..Conclusion</a:t>
            </a:r>
          </a:p>
          <a:p>
            <a:r>
              <a:rPr lang="en-US" sz="2800" dirty="0">
                <a:solidFill>
                  <a:schemeClr val="bg1"/>
                </a:solidFill>
              </a:rPr>
              <a:t>Slide 9-10……...…………. References</a:t>
            </a:r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91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7000"/>
                <a:shade val="100000"/>
                <a:satMod val="185000"/>
                <a:lumMod val="120000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091B0B-4924-4397-B028-91FAB74DF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0F6C2B-377A-4B8D-A12C-D584C9966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1268" y="640080"/>
            <a:ext cx="401726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47993D-3F00-4D7B-A815-07E29BABB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97384" y="802767"/>
            <a:ext cx="368503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B239CB-4FDB-EA46-8B3E-3EE8BD1CF2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11" r="-2" b="-2"/>
          <a:stretch/>
        </p:blipFill>
        <p:spPr>
          <a:xfrm>
            <a:off x="8003976" y="954786"/>
            <a:ext cx="3130188" cy="44179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FD40DA-0CE7-AC4D-A33D-DF4BB312D056}"/>
              </a:ext>
            </a:extLst>
          </p:cNvPr>
          <p:cNvSpPr txBox="1"/>
          <p:nvPr/>
        </p:nvSpPr>
        <p:spPr>
          <a:xfrm>
            <a:off x="188258" y="94881"/>
            <a:ext cx="39399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u="sng" dirty="0"/>
              <a:t>Who is Mrs. A?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8080C5-B459-8445-B25F-F0F830992E2C}"/>
              </a:ext>
            </a:extLst>
          </p:cNvPr>
          <p:cNvSpPr txBox="1"/>
          <p:nvPr/>
        </p:nvSpPr>
        <p:spPr>
          <a:xfrm>
            <a:off x="8617612" y="5902427"/>
            <a:ext cx="2764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(Image 3, 2020).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F830EB-53A9-2048-B719-B51789047070}"/>
              </a:ext>
            </a:extLst>
          </p:cNvPr>
          <p:cNvSpPr txBox="1"/>
          <p:nvPr/>
        </p:nvSpPr>
        <p:spPr>
          <a:xfrm>
            <a:off x="188259" y="1102659"/>
            <a:ext cx="700613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en-US" sz="2000" dirty="0"/>
              <a:t>A 35 year old women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en-US" sz="2000" dirty="0"/>
              <a:t>She has been diagnosed with a </a:t>
            </a:r>
            <a:r>
              <a:rPr lang="en-US" sz="2000" b="1" u="sng" dirty="0">
                <a:solidFill>
                  <a:srgbClr val="0070C0"/>
                </a:solidFill>
              </a:rPr>
              <a:t>visual impairment</a:t>
            </a:r>
            <a:r>
              <a:rPr lang="en-US" sz="2000" dirty="0"/>
              <a:t>, </a:t>
            </a:r>
            <a:r>
              <a:rPr lang="en-US" sz="2000" b="1" u="sng" dirty="0">
                <a:solidFill>
                  <a:srgbClr val="0070C0"/>
                </a:solidFill>
              </a:rPr>
              <a:t>renal failure</a:t>
            </a:r>
            <a:r>
              <a:rPr lang="en-US" sz="2000" dirty="0"/>
              <a:t>, </a:t>
            </a:r>
            <a:r>
              <a:rPr lang="en-US" sz="2000" b="1" u="sng" dirty="0">
                <a:solidFill>
                  <a:srgbClr val="0070C0"/>
                </a:solidFill>
              </a:rPr>
              <a:t>diabetes</a:t>
            </a:r>
            <a:r>
              <a:rPr lang="en-US" sz="2000" dirty="0"/>
              <a:t>, and a </a:t>
            </a:r>
            <a:r>
              <a:rPr lang="en-US" sz="2000" b="1" u="sng" dirty="0">
                <a:solidFill>
                  <a:srgbClr val="0070C0"/>
                </a:solidFill>
              </a:rPr>
              <a:t>personality disorder</a:t>
            </a:r>
            <a:r>
              <a:rPr lang="en-US" sz="2000" b="1" u="sng" dirty="0"/>
              <a:t>.</a:t>
            </a:r>
            <a:endParaRPr lang="en-US" sz="2000" b="1" u="sng" dirty="0">
              <a:solidFill>
                <a:schemeClr val="tx1">
                  <a:lumMod val="75000"/>
                </a:schemeClr>
              </a:solidFill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en-US" sz="2000" dirty="0"/>
              <a:t>At the beginning of the case study, Mrs., A lived in a residential placement for mental health.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en-US" sz="2000" dirty="0"/>
              <a:t>At that time, she voiced that she wanted to move from her family home, and live in a council maintained property where she could demonstrate living independently. </a:t>
            </a:r>
          </a:p>
          <a:p>
            <a:pPr marL="285750" indent="-285750">
              <a:buFont typeface="Wingdings" pitchFamily="2" charset="2"/>
              <a:buChar char="ü"/>
            </a:pPr>
            <a:endParaRPr lang="en-US" dirty="0"/>
          </a:p>
          <a:p>
            <a:pPr marL="285750" indent="-285750">
              <a:buFont typeface="Wingdings" pitchFamily="2" charset="2"/>
              <a:buChar char="ü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097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B79021-A551-0342-A7C0-3564D355B248}"/>
              </a:ext>
            </a:extLst>
          </p:cNvPr>
          <p:cNvSpPr txBox="1"/>
          <p:nvPr/>
        </p:nvSpPr>
        <p:spPr>
          <a:xfrm>
            <a:off x="2850775" y="107577"/>
            <a:ext cx="7288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>
                <a:solidFill>
                  <a:schemeClr val="bg1"/>
                </a:solidFill>
              </a:rPr>
              <a:t>Keys Facts of the Case Study?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2C469F-5AD2-7442-A423-5CDF7D86AD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29" y="2084294"/>
            <a:ext cx="3137647" cy="31376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C17956-C442-C64D-A8EE-69D57BB29A8B}"/>
              </a:ext>
            </a:extLst>
          </p:cNvPr>
          <p:cNvSpPr txBox="1"/>
          <p:nvPr/>
        </p:nvSpPr>
        <p:spPr>
          <a:xfrm>
            <a:off x="860610" y="5221941"/>
            <a:ext cx="1990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(Image 4, 2018).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05CF8-2F37-3F43-8598-3C7AF74F1E01}"/>
              </a:ext>
            </a:extLst>
          </p:cNvPr>
          <p:cNvSpPr txBox="1"/>
          <p:nvPr/>
        </p:nvSpPr>
        <p:spPr>
          <a:xfrm>
            <a:off x="3564963" y="1272000"/>
            <a:ext cx="8456708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chemeClr val="bg1"/>
                </a:solidFill>
              </a:rPr>
              <a:t>In April 2015, Mrs.  A was assigned a social worker to carry out a  ‘Needs Assessment’ to check her eligibility for certain services which falls under the legislation of The Care Act (2015). 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chemeClr val="bg1"/>
                </a:solidFill>
              </a:rPr>
              <a:t>The social worker concluded that Mrs. A had the ability and the mental capacity to make important decisions, and obtain the skills needed to live independently within the community. </a:t>
            </a:r>
          </a:p>
          <a:p>
            <a:pPr marL="285750" indent="-285750">
              <a:buFont typeface="Wingdings" pitchFamily="2" charset="2"/>
              <a:buChar char="ü"/>
            </a:pPr>
            <a:endParaRPr lang="en-US" sz="24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en-US" sz="24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chemeClr val="bg1"/>
                </a:solidFill>
              </a:rPr>
              <a:t>In 2015, she had voiced her thoughts of moving out of her family home, and search for council maintained accommodation to demonstrate independent living. </a:t>
            </a:r>
          </a:p>
          <a:p>
            <a:pPr marL="285750" indent="-285750">
              <a:buFont typeface="Wingdings" pitchFamily="2" charset="2"/>
              <a:buChar char="ü"/>
            </a:pPr>
            <a:endParaRPr lang="en-US" sz="2000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280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B79021-A551-0342-A7C0-3564D355B248}"/>
              </a:ext>
            </a:extLst>
          </p:cNvPr>
          <p:cNvSpPr txBox="1"/>
          <p:nvPr/>
        </p:nvSpPr>
        <p:spPr>
          <a:xfrm>
            <a:off x="2850775" y="107577"/>
            <a:ext cx="7288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>
                <a:solidFill>
                  <a:schemeClr val="bg1"/>
                </a:solidFill>
              </a:rPr>
              <a:t>Keys Facts of the Case Study?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2C469F-5AD2-7442-A423-5CDF7D86AD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29" y="1763344"/>
            <a:ext cx="3050703" cy="30507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C17956-C442-C64D-A8EE-69D57BB29A8B}"/>
              </a:ext>
            </a:extLst>
          </p:cNvPr>
          <p:cNvSpPr txBox="1"/>
          <p:nvPr/>
        </p:nvSpPr>
        <p:spPr>
          <a:xfrm>
            <a:off x="860610" y="4819279"/>
            <a:ext cx="1990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(Image 5, 2018).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05CF8-2F37-3F43-8598-3C7AF74F1E01}"/>
              </a:ext>
            </a:extLst>
          </p:cNvPr>
          <p:cNvSpPr txBox="1"/>
          <p:nvPr/>
        </p:nvSpPr>
        <p:spPr>
          <a:xfrm>
            <a:off x="3541056" y="941294"/>
            <a:ext cx="8480615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Her brother had died</a:t>
            </a:r>
          </a:p>
          <a:p>
            <a:pPr marL="285750" indent="-285750">
              <a:buFont typeface="Wingdings" pitchFamily="2" charset="2"/>
              <a:buChar char="ü"/>
            </a:pPr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Following the assessment, the social worker supported Mrs. A to apply for housing through the regular routes for example, a housing application. </a:t>
            </a:r>
          </a:p>
          <a:p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This had resulted in Mrs. A expressing frustration due to the application processing time. She did not understand that her housing application could not be fast tracked on the basis of her health issues; that were deteriorating rapidly due to the wait. </a:t>
            </a:r>
          </a:p>
          <a:p>
            <a:pPr marL="285750" indent="-285750">
              <a:buFont typeface="Wingdings" pitchFamily="2" charset="2"/>
              <a:buChar char="ü"/>
            </a:pPr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The working relationship between the social worker and Mrs. A lasted for approx. six months, during that time period of waiting to be housed Mrs. A had expressed challenging actions that were directly affecting her illnesses</a:t>
            </a:r>
            <a:r>
              <a:rPr lang="en-US" sz="2000" dirty="0">
                <a:solidFill>
                  <a:schemeClr val="bg1"/>
                </a:solidFill>
              </a:rPr>
              <a:t>. </a:t>
            </a:r>
          </a:p>
          <a:p>
            <a:pPr marL="285750" indent="-285750">
              <a:buFont typeface="Wingdings" pitchFamily="2" charset="2"/>
              <a:buChar char="ü"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495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989CD36-5770-4C48-B96E-19664DB48A32}"/>
              </a:ext>
            </a:extLst>
          </p:cNvPr>
          <p:cNvSpPr/>
          <p:nvPr/>
        </p:nvSpPr>
        <p:spPr>
          <a:xfrm>
            <a:off x="2898293" y="97722"/>
            <a:ext cx="59382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u="sng" dirty="0">
                <a:solidFill>
                  <a:schemeClr val="bg1"/>
                </a:solidFill>
              </a:rPr>
              <a:t>Explore the Risks: Case Study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CD6FAD-DDA2-774A-B4AA-C9E94060AB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7" y="1012265"/>
            <a:ext cx="5286012" cy="487754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A2B8BEA-BC90-6244-9354-AF4A5FA210EB}"/>
              </a:ext>
            </a:extLst>
          </p:cNvPr>
          <p:cNvSpPr/>
          <p:nvPr/>
        </p:nvSpPr>
        <p:spPr>
          <a:xfrm>
            <a:off x="5867407" y="865715"/>
            <a:ext cx="6096000" cy="561878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/>
              <a:t>Family breakdown, Intentional/intentional homelessness</a:t>
            </a:r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 Regular attendance to the hospital (non compliance with medication)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/>
              <a:t>Professionals from multi-disciplinary teams received harassment from Mrs. A</a:t>
            </a:r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 Withdrawing  from essential support services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/>
              <a:t>Threats of self-harm and suicidal thoughts</a:t>
            </a:r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Regular police arrests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/>
              <a:t>Trauma related to the death of a family member</a:t>
            </a:r>
            <a:endParaRPr lang="en-US" sz="22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200" dirty="0">
                <a:solidFill>
                  <a:schemeClr val="bg1"/>
                </a:solidFill>
              </a:rPr>
              <a:t>Experience of financial and sexual exploitation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46B007-12C4-0049-96F8-756B1B8199E0}"/>
              </a:ext>
            </a:extLst>
          </p:cNvPr>
          <p:cNvSpPr txBox="1"/>
          <p:nvPr/>
        </p:nvSpPr>
        <p:spPr>
          <a:xfrm>
            <a:off x="1615207" y="5889812"/>
            <a:ext cx="2614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(image 6, No Date)    </a:t>
            </a:r>
          </a:p>
        </p:txBody>
      </p:sp>
    </p:spTree>
    <p:extLst>
      <p:ext uri="{BB962C8B-B14F-4D97-AF65-F5344CB8AC3E}">
        <p14:creationId xmlns:p14="http://schemas.microsoft.com/office/powerpoint/2010/main" val="1223489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7A2DDC0-03DA-474B-8281-B0E5CF75D36F}"/>
              </a:ext>
            </a:extLst>
          </p:cNvPr>
          <p:cNvSpPr/>
          <p:nvPr/>
        </p:nvSpPr>
        <p:spPr>
          <a:xfrm>
            <a:off x="3149539" y="111169"/>
            <a:ext cx="61618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u="sng" dirty="0">
                <a:solidFill>
                  <a:schemeClr val="bg1"/>
                </a:solidFill>
              </a:rPr>
              <a:t>Maslow’s Hierarchy of Needs (1943)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B3774E6-D92D-404E-990E-A4758B7D9F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8514564"/>
              </p:ext>
            </p:extLst>
          </p:nvPr>
        </p:nvGraphicFramePr>
        <p:xfrm>
          <a:off x="125320" y="695945"/>
          <a:ext cx="8964663" cy="575093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988221">
                  <a:extLst>
                    <a:ext uri="{9D8B030D-6E8A-4147-A177-3AD203B41FA5}">
                      <a16:colId xmlns:a16="http://schemas.microsoft.com/office/drawing/2014/main" val="840323346"/>
                    </a:ext>
                  </a:extLst>
                </a:gridCol>
                <a:gridCol w="2988221">
                  <a:extLst>
                    <a:ext uri="{9D8B030D-6E8A-4147-A177-3AD203B41FA5}">
                      <a16:colId xmlns:a16="http://schemas.microsoft.com/office/drawing/2014/main" val="2567244010"/>
                    </a:ext>
                  </a:extLst>
                </a:gridCol>
                <a:gridCol w="2988221">
                  <a:extLst>
                    <a:ext uri="{9D8B030D-6E8A-4147-A177-3AD203B41FA5}">
                      <a16:colId xmlns:a16="http://schemas.microsoft.com/office/drawing/2014/main" val="1989382677"/>
                    </a:ext>
                  </a:extLst>
                </a:gridCol>
              </a:tblGrid>
              <a:tr h="821765">
                <a:tc>
                  <a:txBody>
                    <a:bodyPr/>
                    <a:lstStyle/>
                    <a:p>
                      <a:r>
                        <a:rPr lang="en-US" sz="1200" dirty="0"/>
                        <a:t>Need: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What is it?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Mrs. 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2629603"/>
                  </a:ext>
                </a:extLst>
              </a:tr>
              <a:tr h="1272766">
                <a:tc>
                  <a:txBody>
                    <a:bodyPr/>
                    <a:lstStyle/>
                    <a:p>
                      <a:r>
                        <a:rPr lang="en-US" sz="1200" dirty="0"/>
                        <a:t>Physiological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Refers to a person's physical needs: for example, breathing, sleeping, food, water and excretion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Mrs. A physiological needs were affected by not receiving suitable housing. The risk of the case study was homelessness which could directly affect her access to rest, food, water and excretion.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276390"/>
                  </a:ext>
                </a:extLst>
              </a:tr>
              <a:tr h="964079">
                <a:tc>
                  <a:txBody>
                    <a:bodyPr/>
                    <a:lstStyle/>
                    <a:p>
                      <a:r>
                        <a:rPr lang="en-US" sz="1200" dirty="0"/>
                        <a:t>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Can relate to a persons health, or employment, or property.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Mrs. A’s safety was affected by frequent hospital appointments, suicidal thoughts and self harm. Her safety was affected by the heightened risk of financial and sexual exploitation.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123091"/>
                  </a:ext>
                </a:extLst>
              </a:tr>
              <a:tr h="964079">
                <a:tc>
                  <a:txBody>
                    <a:bodyPr/>
                    <a:lstStyle/>
                    <a:p>
                      <a:r>
                        <a:rPr lang="en-US" sz="1200" dirty="0"/>
                        <a:t>Love and Belonging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Family, friendships and relationships.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Mrs. A’s access to love and belonging were effected by having a difficult relationship at her family home, and dealing with the trauma of her brother dying. Referring back to the use of inappropriate relationships.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228757"/>
                  </a:ext>
                </a:extLst>
              </a:tr>
              <a:tr h="821765">
                <a:tc>
                  <a:txBody>
                    <a:bodyPr/>
                    <a:lstStyle/>
                    <a:p>
                      <a:r>
                        <a:rPr lang="en-US" sz="1200" dirty="0"/>
                        <a:t>Esteem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Confidence, respect and self esteem.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Mrs. A self esteem is affected by the issues mentioned in the case study as she lacks confidence in her voice, not respecting herself or professionals working with her.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5913906"/>
                  </a:ext>
                </a:extLst>
              </a:tr>
              <a:tr h="821765">
                <a:tc>
                  <a:txBody>
                    <a:bodyPr/>
                    <a:lstStyle/>
                    <a:p>
                      <a:r>
                        <a:rPr lang="en-US" sz="1200" dirty="0"/>
                        <a:t>Self Actualization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Reaching your full potential/ achieving your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Not applicable due to the previous levels not being met.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021169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A5F0BDE7-C8CD-D44F-A770-E3809D0BA3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4932" y="2305318"/>
            <a:ext cx="2761748" cy="34867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F21C4D-F104-E849-98DB-C5810BDAEFBB}"/>
              </a:ext>
            </a:extLst>
          </p:cNvPr>
          <p:cNvSpPr txBox="1"/>
          <p:nvPr/>
        </p:nvSpPr>
        <p:spPr>
          <a:xfrm>
            <a:off x="9925680" y="1935986"/>
            <a:ext cx="1716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(Image 7,2016).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F4FBE2-ED90-9045-A847-CC1DE54803E5}"/>
              </a:ext>
            </a:extLst>
          </p:cNvPr>
          <p:cNvSpPr/>
          <p:nvPr/>
        </p:nvSpPr>
        <p:spPr>
          <a:xfrm>
            <a:off x="3161421" y="6469832"/>
            <a:ext cx="236693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(Rowe and Mitchell, 2013. p10-11). </a:t>
            </a:r>
          </a:p>
        </p:txBody>
      </p:sp>
    </p:spTree>
    <p:extLst>
      <p:ext uri="{BB962C8B-B14F-4D97-AF65-F5344CB8AC3E}">
        <p14:creationId xmlns:p14="http://schemas.microsoft.com/office/powerpoint/2010/main" val="3317798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03D90AE-7A60-614C-AF45-F5ACBC1E2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3042" y="94191"/>
            <a:ext cx="8285240" cy="66696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8D6F62-746D-7C45-A190-CDD6732336F6}"/>
              </a:ext>
            </a:extLst>
          </p:cNvPr>
          <p:cNvSpPr txBox="1"/>
          <p:nvPr/>
        </p:nvSpPr>
        <p:spPr>
          <a:xfrm rot="16200000">
            <a:off x="9412310" y="2949262"/>
            <a:ext cx="1953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(Image 8, 2020),  </a:t>
            </a:r>
          </a:p>
        </p:txBody>
      </p:sp>
    </p:spTree>
    <p:extLst>
      <p:ext uri="{BB962C8B-B14F-4D97-AF65-F5344CB8AC3E}">
        <p14:creationId xmlns:p14="http://schemas.microsoft.com/office/powerpoint/2010/main" val="1576546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3236C71-52D5-7A40-914D-14BD0D46E547}"/>
              </a:ext>
            </a:extLst>
          </p:cNvPr>
          <p:cNvSpPr txBox="1"/>
          <p:nvPr/>
        </p:nvSpPr>
        <p:spPr>
          <a:xfrm>
            <a:off x="2145792" y="109728"/>
            <a:ext cx="8156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E2D96D-17FB-0A4A-B973-D1154ACE7B6E}"/>
              </a:ext>
            </a:extLst>
          </p:cNvPr>
          <p:cNvSpPr txBox="1"/>
          <p:nvPr/>
        </p:nvSpPr>
        <p:spPr>
          <a:xfrm>
            <a:off x="207264" y="756059"/>
            <a:ext cx="118384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Social Care Institute for Excellence (2015) </a:t>
            </a:r>
            <a:r>
              <a:rPr lang="en-US" i="1" dirty="0">
                <a:solidFill>
                  <a:schemeClr val="bg1"/>
                </a:solidFill>
              </a:rPr>
              <a:t>MCA Case Study – 35 Year Old Women. </a:t>
            </a:r>
            <a:r>
              <a:rPr lang="en-US" dirty="0">
                <a:solidFill>
                  <a:schemeClr val="bg1"/>
                </a:solidFill>
              </a:rPr>
              <a:t>Available at: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https://www.scie.org.uk/mca-directory/mca-tailored-for-you/health/pan-london-commissioner-toolkit/case-study-3.asp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(Accessed on: 06.01.2020).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Rowe, J. and Mitchell, A. 2013. Health and Social Care. London: Collins Educational.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974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3236C71-52D5-7A40-914D-14BD0D46E547}"/>
              </a:ext>
            </a:extLst>
          </p:cNvPr>
          <p:cNvSpPr txBox="1"/>
          <p:nvPr/>
        </p:nvSpPr>
        <p:spPr>
          <a:xfrm>
            <a:off x="2145792" y="109728"/>
            <a:ext cx="8156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>
                <a:solidFill>
                  <a:schemeClr val="bg1"/>
                </a:solidFill>
              </a:rPr>
              <a:t>References (Images)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E7469A-6F01-024D-81BB-F70EC97DB9A6}"/>
              </a:ext>
            </a:extLst>
          </p:cNvPr>
          <p:cNvSpPr txBox="1"/>
          <p:nvPr/>
        </p:nvSpPr>
        <p:spPr>
          <a:xfrm>
            <a:off x="195072" y="756059"/>
            <a:ext cx="1180185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Image 1 (2020): 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https://www.list.co.uk/event/1134330-effective-working-relationships-with-service-users/</a:t>
            </a:r>
            <a:r>
              <a:rPr lang="en-GB" dirty="0">
                <a:solidFill>
                  <a:schemeClr val="bg1"/>
                </a:solidFill>
              </a:rPr>
              <a:t> (Accessed on: 06.01.2020).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Image 2 (No date):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http://www.clker.com/clipart-1975.html</a:t>
            </a:r>
            <a:r>
              <a:rPr lang="en-GB" dirty="0">
                <a:solidFill>
                  <a:schemeClr val="bg1"/>
                </a:solidFill>
              </a:rPr>
              <a:t> (Accessed on: 06.01.2020).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Image 3 (2020):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https://blog.myheritage.com/2012/08/genealogy-why-women-are-hard-to-find/</a:t>
            </a:r>
            <a:r>
              <a:rPr lang="en-GB" dirty="0">
                <a:solidFill>
                  <a:schemeClr val="bg1"/>
                </a:solidFill>
              </a:rPr>
              <a:t> (Accessed on: 06.01.2020).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Image 4 (2018):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http://clipart-library.com/key-png.html</a:t>
            </a:r>
            <a:r>
              <a:rPr lang="en-GB" dirty="0">
                <a:solidFill>
                  <a:schemeClr val="bg1"/>
                </a:solidFill>
              </a:rPr>
              <a:t> (Accessed on: 06.01.2020).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Image 5 (2018): </a:t>
            </a:r>
            <a:r>
              <a:rPr lang="en-GB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https://freepngimg.com/objects/lock-keys-facts/date</a:t>
            </a:r>
            <a:r>
              <a:rPr lang="en-GB" dirty="0">
                <a:solidFill>
                  <a:schemeClr val="bg1"/>
                </a:solidFill>
              </a:rPr>
              <a:t> (Accessed on: 06.01.2020).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Image 6 (No Date): </a:t>
            </a:r>
            <a:r>
              <a:rPr lang="en-GB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https://www.pinclipart.com/pindetail/Thmxm_risk-symbol-clipart/</a:t>
            </a:r>
            <a:r>
              <a:rPr lang="en-GB" dirty="0">
                <a:solidFill>
                  <a:schemeClr val="bg1"/>
                </a:solidFill>
              </a:rPr>
              <a:t> (Accessed on: 06.01.2020).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Image 7 (2016): </a:t>
            </a:r>
            <a:r>
              <a:rPr lang="en-GB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https://herbertrsim.com/inspiring-thoughts-motivation-abraham-maslow/</a:t>
            </a:r>
            <a:r>
              <a:rPr lang="en-GB" dirty="0">
                <a:solidFill>
                  <a:schemeClr val="bg1"/>
                </a:solidFill>
              </a:rPr>
              <a:t> (Accessed on: 06.01.2020)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Image 8 (2020): </a:t>
            </a:r>
            <a:r>
              <a:rPr lang="en-GB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https://www.dreamstime.com/conclusion-text-buffered-white-background-illustration-conclusion-text-buffered-white-background-image107557558</a:t>
            </a:r>
            <a:r>
              <a:rPr lang="en-GB" dirty="0">
                <a:solidFill>
                  <a:schemeClr val="bg1"/>
                </a:solidFill>
              </a:rPr>
              <a:t> (Accessed on: 06.01.2020).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06777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987</Words>
  <Application>Microsoft Macintosh PowerPoint</Application>
  <PresentationFormat>Widescreen</PresentationFormat>
  <Paragraphs>92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Wingdings</vt:lpstr>
      <vt:lpstr>Parcel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Scarlett Dunne (1702194)</dc:creator>
  <cp:lastModifiedBy>Scarlett Dunne (1702194)</cp:lastModifiedBy>
  <cp:revision>18</cp:revision>
  <dcterms:created xsi:type="dcterms:W3CDTF">2020-01-10T21:19:51Z</dcterms:created>
  <dcterms:modified xsi:type="dcterms:W3CDTF">2020-01-10T23:48:26Z</dcterms:modified>
</cp:coreProperties>
</file>