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61" r:id="rId5"/>
    <p:sldId id="442" r:id="rId6"/>
    <p:sldId id="458" r:id="rId7"/>
    <p:sldId id="457" r:id="rId8"/>
    <p:sldId id="460" r:id="rId9"/>
    <p:sldId id="452" r:id="rId10"/>
    <p:sldId id="459" r:id="rId11"/>
    <p:sldId id="454" r:id="rId12"/>
    <p:sldId id="450" r:id="rId13"/>
    <p:sldId id="46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307D00-72C7-FA0D-C0CD-B01539861EF3}" v="4" dt="2026-04-19T13:12:32.5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68" d="100"/>
          <a:sy n="68" d="100"/>
        </p:scale>
        <p:origin x="1188"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era Marioara Mihalescu (2416449)" userId="S::2416449@student.uwtsd.ac.uk::1cf1a346-c4cb-4f18-8924-8577024b1358" providerId="AD" clId="Web-{987FCD92-0771-FB50-0215-719631466B4A}"/>
    <pc:docChg chg="addSld delSld modSld">
      <pc:chgData name="Estera Marioara Mihalescu (2416449)" userId="S::2416449@student.uwtsd.ac.uk::1cf1a346-c4cb-4f18-8924-8577024b1358" providerId="AD" clId="Web-{987FCD92-0771-FB50-0215-719631466B4A}" dt="2026-04-05T15:49:47.291" v="64"/>
      <pc:docMkLst>
        <pc:docMk/>
      </pc:docMkLst>
      <pc:sldChg chg="addSp delSp modSp">
        <pc:chgData name="Estera Marioara Mihalescu (2416449)" userId="S::2416449@student.uwtsd.ac.uk::1cf1a346-c4cb-4f18-8924-8577024b1358" providerId="AD" clId="Web-{987FCD92-0771-FB50-0215-719631466B4A}" dt="2026-04-05T15:49:06.697" v="63" actId="20577"/>
        <pc:sldMkLst>
          <pc:docMk/>
          <pc:sldMk cId="1196154705" sldId="456"/>
        </pc:sldMkLst>
        <pc:spChg chg="mod">
          <ac:chgData name="Estera Marioara Mihalescu (2416449)" userId="S::2416449@student.uwtsd.ac.uk::1cf1a346-c4cb-4f18-8924-8577024b1358" providerId="AD" clId="Web-{987FCD92-0771-FB50-0215-719631466B4A}" dt="2026-04-05T15:49:06.697" v="63" actId="20577"/>
          <ac:spMkLst>
            <pc:docMk/>
            <pc:sldMk cId="1196154705" sldId="456"/>
            <ac:spMk id="3" creationId="{53880F13-35A9-9D38-4535-EF0C49E1491E}"/>
          </ac:spMkLst>
        </pc:spChg>
      </pc:sldChg>
    </pc:docChg>
  </pc:docChgLst>
  <pc:docChgLst>
    <pc:chgData name="Estera Marioara Mihalescu (2416449)" userId="S::2416449@student.uwtsd.ac.uk::1cf1a346-c4cb-4f18-8924-8577024b1358" providerId="AD" clId="Web-{FE307D00-72C7-FA0D-C0CD-B01539861EF3}"/>
    <pc:docChg chg="modSld">
      <pc:chgData name="Estera Marioara Mihalescu (2416449)" userId="S::2416449@student.uwtsd.ac.uk::1cf1a346-c4cb-4f18-8924-8577024b1358" providerId="AD" clId="Web-{FE307D00-72C7-FA0D-C0CD-B01539861EF3}" dt="2026-04-19T13:12:31.598" v="2" actId="1076"/>
      <pc:docMkLst>
        <pc:docMk/>
      </pc:docMkLst>
      <pc:sldChg chg="modSp">
        <pc:chgData name="Estera Marioara Mihalescu (2416449)" userId="S::2416449@student.uwtsd.ac.uk::1cf1a346-c4cb-4f18-8924-8577024b1358" providerId="AD" clId="Web-{FE307D00-72C7-FA0D-C0CD-B01539861EF3}" dt="2026-04-19T13:12:31.598" v="2" actId="1076"/>
        <pc:sldMkLst>
          <pc:docMk/>
          <pc:sldMk cId="0" sldId="277"/>
        </pc:sldMkLst>
        <pc:spChg chg="mod">
          <ac:chgData name="Estera Marioara Mihalescu (2416449)" userId="S::2416449@student.uwtsd.ac.uk::1cf1a346-c4cb-4f18-8924-8577024b1358" providerId="AD" clId="Web-{FE307D00-72C7-FA0D-C0CD-B01539861EF3}" dt="2026-04-19T13:12:31.598" v="2" actId="1076"/>
          <ac:spMkLst>
            <pc:docMk/>
            <pc:sldMk cId="0" sldId="277"/>
            <ac:spMk id="6149" creationId="{00000000-0000-0000-0000-000000000000}"/>
          </ac:spMkLst>
        </pc:spChg>
      </pc:sldChg>
      <pc:sldChg chg="modSp">
        <pc:chgData name="Estera Marioara Mihalescu (2416449)" userId="S::2416449@student.uwtsd.ac.uk::1cf1a346-c4cb-4f18-8924-8577024b1358" providerId="AD" clId="Web-{FE307D00-72C7-FA0D-C0CD-B01539861EF3}" dt="2026-04-19T13:12:16.750" v="1" actId="20577"/>
        <pc:sldMkLst>
          <pc:docMk/>
          <pc:sldMk cId="1044028000" sldId="455"/>
        </pc:sldMkLst>
        <pc:spChg chg="mod">
          <ac:chgData name="Estera Marioara Mihalescu (2416449)" userId="S::2416449@student.uwtsd.ac.uk::1cf1a346-c4cb-4f18-8924-8577024b1358" providerId="AD" clId="Web-{FE307D00-72C7-FA0D-C0CD-B01539861EF3}" dt="2026-04-19T13:12:16.750" v="1" actId="20577"/>
          <ac:spMkLst>
            <pc:docMk/>
            <pc:sldMk cId="1044028000" sldId="455"/>
            <ac:spMk id="3" creationId="{0F63D4A8-101E-12D0-65B2-FF0482C77A7B}"/>
          </ac:spMkLst>
        </pc:spChg>
      </pc:sldChg>
    </pc:docChg>
  </pc:docChgLst>
  <pc:docChgLst>
    <pc:chgData name="Estera Marioara Mihalescu (2416449)" userId="1cf1a346-c4cb-4f18-8924-8577024b1358" providerId="ADAL" clId="{8DF54464-F355-4F43-B728-33541242E6AB}"/>
    <pc:docChg chg="undo redo custSel addSld delSld modSld">
      <pc:chgData name="Estera Marioara Mihalescu (2416449)" userId="1cf1a346-c4cb-4f18-8924-8577024b1358" providerId="ADAL" clId="{8DF54464-F355-4F43-B728-33541242E6AB}" dt="2026-04-19T08:45:47.862" v="7136" actId="1076"/>
      <pc:docMkLst>
        <pc:docMk/>
      </pc:docMkLst>
      <pc:sldChg chg="modSp mod">
        <pc:chgData name="Estera Marioara Mihalescu (2416449)" userId="1cf1a346-c4cb-4f18-8924-8577024b1358" providerId="ADAL" clId="{8DF54464-F355-4F43-B728-33541242E6AB}" dt="2026-03-28T10:32:24.101" v="43" actId="20577"/>
        <pc:sldMkLst>
          <pc:docMk/>
          <pc:sldMk cId="0" sldId="277"/>
        </pc:sldMkLst>
        <pc:spChg chg="mod">
          <ac:chgData name="Estera Marioara Mihalescu (2416449)" userId="1cf1a346-c4cb-4f18-8924-8577024b1358" providerId="ADAL" clId="{8DF54464-F355-4F43-B728-33541242E6AB}" dt="2026-03-28T10:32:24.101" v="43" actId="20577"/>
          <ac:spMkLst>
            <pc:docMk/>
            <pc:sldMk cId="0" sldId="277"/>
            <ac:spMk id="6147" creationId="{00000000-0000-0000-0000-000000000000}"/>
          </ac:spMkLst>
        </pc:spChg>
      </pc:sldChg>
      <pc:sldChg chg="modSp mod">
        <pc:chgData name="Estera Marioara Mihalescu (2416449)" userId="1cf1a346-c4cb-4f18-8924-8577024b1358" providerId="ADAL" clId="{8DF54464-F355-4F43-B728-33541242E6AB}" dt="2026-04-19T08:10:26.278" v="7090" actId="207"/>
        <pc:sldMkLst>
          <pc:docMk/>
          <pc:sldMk cId="711734170" sldId="442"/>
        </pc:sldMkLst>
        <pc:spChg chg="mod">
          <ac:chgData name="Estera Marioara Mihalescu (2416449)" userId="1cf1a346-c4cb-4f18-8924-8577024b1358" providerId="ADAL" clId="{8DF54464-F355-4F43-B728-33541242E6AB}" dt="2026-04-19T08:10:26.278" v="7090" actId="207"/>
          <ac:spMkLst>
            <pc:docMk/>
            <pc:sldMk cId="711734170" sldId="442"/>
            <ac:spMk id="2" creationId="{41C35443-F263-7B57-2247-B900E4E8B74E}"/>
          </ac:spMkLst>
        </pc:spChg>
      </pc:sldChg>
      <pc:sldChg chg="addSp delSp modSp mod">
        <pc:chgData name="Estera Marioara Mihalescu (2416449)" userId="1cf1a346-c4cb-4f18-8924-8577024b1358" providerId="ADAL" clId="{8DF54464-F355-4F43-B728-33541242E6AB}" dt="2026-04-18T09:09:57.158" v="5440" actId="2165"/>
        <pc:sldMkLst>
          <pc:docMk/>
          <pc:sldMk cId="1688727333" sldId="452"/>
        </pc:sldMkLst>
        <pc:spChg chg="mod">
          <ac:chgData name="Estera Marioara Mihalescu (2416449)" userId="1cf1a346-c4cb-4f18-8924-8577024b1358" providerId="ADAL" clId="{8DF54464-F355-4F43-B728-33541242E6AB}" dt="2026-04-18T09:05:14.477" v="4967" actId="14100"/>
          <ac:spMkLst>
            <pc:docMk/>
            <pc:sldMk cId="1688727333" sldId="452"/>
            <ac:spMk id="2" creationId="{B6307EA7-00DA-7750-8609-7051118EDC20}"/>
          </ac:spMkLst>
        </pc:spChg>
        <pc:graphicFrameChg chg="add del">
          <ac:chgData name="Estera Marioara Mihalescu (2416449)" userId="1cf1a346-c4cb-4f18-8924-8577024b1358" providerId="ADAL" clId="{8DF54464-F355-4F43-B728-33541242E6AB}" dt="2026-04-18T09:03:48.701" v="4955" actId="3680"/>
          <ac:graphicFrameMkLst>
            <pc:docMk/>
            <pc:sldMk cId="1688727333" sldId="452"/>
            <ac:graphicFrameMk id="4" creationId="{0859368F-71DD-DB9B-8371-F705BB910504}"/>
          </ac:graphicFrameMkLst>
        </pc:graphicFrameChg>
        <pc:graphicFrameChg chg="add mod modGraphic">
          <ac:chgData name="Estera Marioara Mihalescu (2416449)" userId="1cf1a346-c4cb-4f18-8924-8577024b1358" providerId="ADAL" clId="{8DF54464-F355-4F43-B728-33541242E6AB}" dt="2026-04-18T09:09:57.158" v="5440" actId="2165"/>
          <ac:graphicFrameMkLst>
            <pc:docMk/>
            <pc:sldMk cId="1688727333" sldId="452"/>
            <ac:graphicFrameMk id="5" creationId="{8724690C-86EA-E7E1-C488-EF66F40692D1}"/>
          </ac:graphicFrameMkLst>
        </pc:graphicFrameChg>
      </pc:sldChg>
      <pc:sldChg chg="modSp mod">
        <pc:chgData name="Estera Marioara Mihalescu (2416449)" userId="1cf1a346-c4cb-4f18-8924-8577024b1358" providerId="ADAL" clId="{8DF54464-F355-4F43-B728-33541242E6AB}" dt="2026-04-19T08:14:49.835" v="7118" actId="20577"/>
        <pc:sldMkLst>
          <pc:docMk/>
          <pc:sldMk cId="1278544363" sldId="454"/>
        </pc:sldMkLst>
        <pc:spChg chg="mod">
          <ac:chgData name="Estera Marioara Mihalescu (2416449)" userId="1cf1a346-c4cb-4f18-8924-8577024b1358" providerId="ADAL" clId="{8DF54464-F355-4F43-B728-33541242E6AB}" dt="2026-04-19T08:14:49.835" v="7118" actId="20577"/>
          <ac:spMkLst>
            <pc:docMk/>
            <pc:sldMk cId="1278544363" sldId="454"/>
            <ac:spMk id="6" creationId="{C68C4224-F958-CB66-7629-688D5AD53A53}"/>
          </ac:spMkLst>
        </pc:spChg>
      </pc:sldChg>
      <pc:sldChg chg="addSp delSp modSp mod modClrScheme chgLayout">
        <pc:chgData name="Estera Marioara Mihalescu (2416449)" userId="1cf1a346-c4cb-4f18-8924-8577024b1358" providerId="ADAL" clId="{8DF54464-F355-4F43-B728-33541242E6AB}" dt="2026-04-19T08:15:27.520" v="7134" actId="255"/>
        <pc:sldMkLst>
          <pc:docMk/>
          <pc:sldMk cId="1044028000" sldId="455"/>
        </pc:sldMkLst>
        <pc:spChg chg="mod">
          <ac:chgData name="Estera Marioara Mihalescu (2416449)" userId="1cf1a346-c4cb-4f18-8924-8577024b1358" providerId="ADAL" clId="{8DF54464-F355-4F43-B728-33541242E6AB}" dt="2026-03-28T10:35:26.802" v="48" actId="26606"/>
          <ac:spMkLst>
            <pc:docMk/>
            <pc:sldMk cId="1044028000" sldId="455"/>
            <ac:spMk id="2" creationId="{C79C3CB7-D278-A2A4-CAD1-A290CF81F7AE}"/>
          </ac:spMkLst>
        </pc:spChg>
        <pc:spChg chg="mod">
          <ac:chgData name="Estera Marioara Mihalescu (2416449)" userId="1cf1a346-c4cb-4f18-8924-8577024b1358" providerId="ADAL" clId="{8DF54464-F355-4F43-B728-33541242E6AB}" dt="2026-04-19T08:15:27.520" v="7134" actId="255"/>
          <ac:spMkLst>
            <pc:docMk/>
            <pc:sldMk cId="1044028000" sldId="455"/>
            <ac:spMk id="3" creationId="{0F63D4A8-101E-12D0-65B2-FF0482C77A7B}"/>
          </ac:spMkLst>
        </pc:spChg>
        <pc:spChg chg="mod">
          <ac:chgData name="Estera Marioara Mihalescu (2416449)" userId="1cf1a346-c4cb-4f18-8924-8577024b1358" providerId="ADAL" clId="{8DF54464-F355-4F43-B728-33541242E6AB}" dt="2026-03-28T10:35:26.802" v="48" actId="26606"/>
          <ac:spMkLst>
            <pc:docMk/>
            <pc:sldMk cId="1044028000" sldId="455"/>
            <ac:spMk id="4" creationId="{C563C9C2-F8C4-FC64-3A2B-8D7272153520}"/>
          </ac:spMkLst>
        </pc:spChg>
        <pc:spChg chg="mod">
          <ac:chgData name="Estera Marioara Mihalescu (2416449)" userId="1cf1a346-c4cb-4f18-8924-8577024b1358" providerId="ADAL" clId="{8DF54464-F355-4F43-B728-33541242E6AB}" dt="2026-03-28T10:35:26.802" v="48" actId="26606"/>
          <ac:spMkLst>
            <pc:docMk/>
            <pc:sldMk cId="1044028000" sldId="455"/>
            <ac:spMk id="5" creationId="{311AD01A-35D6-54F1-21E7-C950B3125C02}"/>
          </ac:spMkLst>
        </pc:spChg>
      </pc:sldChg>
      <pc:sldChg chg="addSp delSp modSp add del mod modClrScheme chgLayout">
        <pc:chgData name="Estera Marioara Mihalescu (2416449)" userId="1cf1a346-c4cb-4f18-8924-8577024b1358" providerId="ADAL" clId="{8DF54464-F355-4F43-B728-33541242E6AB}" dt="2026-04-19T08:09:36.461" v="7083" actId="207"/>
        <pc:sldMkLst>
          <pc:docMk/>
          <pc:sldMk cId="1196154705" sldId="456"/>
        </pc:sldMkLst>
        <pc:spChg chg="mod ord">
          <ac:chgData name="Estera Marioara Mihalescu (2416449)" userId="1cf1a346-c4cb-4f18-8924-8577024b1358" providerId="ADAL" clId="{8DF54464-F355-4F43-B728-33541242E6AB}" dt="2026-04-18T22:33:54.162" v="7013" actId="26606"/>
          <ac:spMkLst>
            <pc:docMk/>
            <pc:sldMk cId="1196154705" sldId="456"/>
            <ac:spMk id="2" creationId="{A821B7D8-FAFA-459E-E97E-26762F0675AB}"/>
          </ac:spMkLst>
        </pc:spChg>
        <pc:spChg chg="mod ord">
          <ac:chgData name="Estera Marioara Mihalescu (2416449)" userId="1cf1a346-c4cb-4f18-8924-8577024b1358" providerId="ADAL" clId="{8DF54464-F355-4F43-B728-33541242E6AB}" dt="2026-04-19T08:09:36.461" v="7083" actId="207"/>
          <ac:spMkLst>
            <pc:docMk/>
            <pc:sldMk cId="1196154705" sldId="456"/>
            <ac:spMk id="3" creationId="{53880F13-35A9-9D38-4535-EF0C49E1491E}"/>
          </ac:spMkLst>
        </pc:spChg>
        <pc:spChg chg="mod ord">
          <ac:chgData name="Estera Marioara Mihalescu (2416449)" userId="1cf1a346-c4cb-4f18-8924-8577024b1358" providerId="ADAL" clId="{8DF54464-F355-4F43-B728-33541242E6AB}" dt="2026-04-18T22:33:54.162" v="7013" actId="26606"/>
          <ac:spMkLst>
            <pc:docMk/>
            <pc:sldMk cId="1196154705" sldId="456"/>
            <ac:spMk id="4" creationId="{1C800642-0D74-9A9D-EEA9-9EEA43A736F5}"/>
          </ac:spMkLst>
        </pc:spChg>
        <pc:spChg chg="mod ord">
          <ac:chgData name="Estera Marioara Mihalescu (2416449)" userId="1cf1a346-c4cb-4f18-8924-8577024b1358" providerId="ADAL" clId="{8DF54464-F355-4F43-B728-33541242E6AB}" dt="2026-04-18T22:33:54.162" v="7013" actId="26606"/>
          <ac:spMkLst>
            <pc:docMk/>
            <pc:sldMk cId="1196154705" sldId="456"/>
            <ac:spMk id="5" creationId="{61A468CE-6AEE-EAD3-595F-267F232355D7}"/>
          </ac:spMkLst>
        </pc:spChg>
        <pc:spChg chg="add del mod ord">
          <ac:chgData name="Estera Marioara Mihalescu (2416449)" userId="1cf1a346-c4cb-4f18-8924-8577024b1358" providerId="ADAL" clId="{8DF54464-F355-4F43-B728-33541242E6AB}" dt="2026-04-18T08:41:53.616" v="4553" actId="700"/>
          <ac:spMkLst>
            <pc:docMk/>
            <pc:sldMk cId="1196154705" sldId="456"/>
            <ac:spMk id="6" creationId="{014B502D-D2C4-C7F1-0EE5-5EF2D329D1C4}"/>
          </ac:spMkLst>
        </pc:spChg>
        <pc:spChg chg="add del mod ord">
          <ac:chgData name="Estera Marioara Mihalescu (2416449)" userId="1cf1a346-c4cb-4f18-8924-8577024b1358" providerId="ADAL" clId="{8DF54464-F355-4F43-B728-33541242E6AB}" dt="2026-04-18T08:41:53.616" v="4553" actId="700"/>
          <ac:spMkLst>
            <pc:docMk/>
            <pc:sldMk cId="1196154705" sldId="456"/>
            <ac:spMk id="7" creationId="{24EFDC85-5D92-7007-2328-669AA29E1EBC}"/>
          </ac:spMkLst>
        </pc:spChg>
        <pc:spChg chg="add del mod ord">
          <ac:chgData name="Estera Marioara Mihalescu (2416449)" userId="1cf1a346-c4cb-4f18-8924-8577024b1358" providerId="ADAL" clId="{8DF54464-F355-4F43-B728-33541242E6AB}" dt="2026-04-18T08:41:53.616" v="4553" actId="700"/>
          <ac:spMkLst>
            <pc:docMk/>
            <pc:sldMk cId="1196154705" sldId="456"/>
            <ac:spMk id="8" creationId="{E5A6F621-B728-8E67-4770-18284A0AAA47}"/>
          </ac:spMkLst>
        </pc:spChg>
        <pc:spChg chg="add del">
          <ac:chgData name="Estera Marioara Mihalescu (2416449)" userId="1cf1a346-c4cb-4f18-8924-8577024b1358" providerId="ADAL" clId="{8DF54464-F355-4F43-B728-33541242E6AB}" dt="2026-04-18T08:39:36.455" v="4522" actId="22"/>
          <ac:spMkLst>
            <pc:docMk/>
            <pc:sldMk cId="1196154705" sldId="456"/>
            <ac:spMk id="12" creationId="{D9212A1B-DA8D-294F-BF95-5E75A20A793A}"/>
          </ac:spMkLst>
        </pc:spChg>
        <pc:picChg chg="add del mod ord">
          <ac:chgData name="Estera Marioara Mihalescu (2416449)" userId="1cf1a346-c4cb-4f18-8924-8577024b1358" providerId="ADAL" clId="{8DF54464-F355-4F43-B728-33541242E6AB}" dt="2026-04-18T22:34:09.623" v="7014" actId="34307"/>
          <ac:picMkLst>
            <pc:docMk/>
            <pc:sldMk cId="1196154705" sldId="456"/>
            <ac:picMk id="9" creationId="{56E8D93B-7BCD-7FB1-A224-41A237A94819}"/>
          </ac:picMkLst>
        </pc:picChg>
      </pc:sldChg>
      <pc:sldChg chg="addSp delSp modSp mod">
        <pc:chgData name="Estera Marioara Mihalescu (2416449)" userId="1cf1a346-c4cb-4f18-8924-8577024b1358" providerId="ADAL" clId="{8DF54464-F355-4F43-B728-33541242E6AB}" dt="2026-04-19T08:12:22.320" v="7107" actId="14100"/>
        <pc:sldMkLst>
          <pc:docMk/>
          <pc:sldMk cId="425489401" sldId="457"/>
        </pc:sldMkLst>
        <pc:spChg chg="mod">
          <ac:chgData name="Estera Marioara Mihalescu (2416449)" userId="1cf1a346-c4cb-4f18-8924-8577024b1358" providerId="ADAL" clId="{8DF54464-F355-4F43-B728-33541242E6AB}" dt="2026-03-28T12:01:11.474" v="3212" actId="1076"/>
          <ac:spMkLst>
            <pc:docMk/>
            <pc:sldMk cId="425489401" sldId="457"/>
            <ac:spMk id="2" creationId="{9569B926-B65F-3EB5-92BB-DC40BD793F0D}"/>
          </ac:spMkLst>
        </pc:spChg>
        <pc:spChg chg="add del mod">
          <ac:chgData name="Estera Marioara Mihalescu (2416449)" userId="1cf1a346-c4cb-4f18-8924-8577024b1358" providerId="ADAL" clId="{8DF54464-F355-4F43-B728-33541242E6AB}" dt="2026-04-19T08:12:06.994" v="7103" actId="14100"/>
          <ac:spMkLst>
            <pc:docMk/>
            <pc:sldMk cId="425489401" sldId="457"/>
            <ac:spMk id="3" creationId="{D8D4FB70-B25A-602C-D334-08F645D206D5}"/>
          </ac:spMkLst>
        </pc:spChg>
        <pc:graphicFrameChg chg="add del mod modGraphic">
          <ac:chgData name="Estera Marioara Mihalescu (2416449)" userId="1cf1a346-c4cb-4f18-8924-8577024b1358" providerId="ADAL" clId="{8DF54464-F355-4F43-B728-33541242E6AB}" dt="2026-04-19T08:12:22.320" v="7107" actId="14100"/>
          <ac:graphicFrameMkLst>
            <pc:docMk/>
            <pc:sldMk cId="425489401" sldId="457"/>
            <ac:graphicFrameMk id="9" creationId="{EED80623-A787-EB3E-5127-8E8E4CB1E9F3}"/>
          </ac:graphicFrameMkLst>
        </pc:graphicFrameChg>
      </pc:sldChg>
      <pc:sldChg chg="addSp delSp modSp mod">
        <pc:chgData name="Estera Marioara Mihalescu (2416449)" userId="1cf1a346-c4cb-4f18-8924-8577024b1358" providerId="ADAL" clId="{8DF54464-F355-4F43-B728-33541242E6AB}" dt="2026-04-19T08:45:47.862" v="7136" actId="1076"/>
        <pc:sldMkLst>
          <pc:docMk/>
          <pc:sldMk cId="2070946817" sldId="458"/>
        </pc:sldMkLst>
        <pc:spChg chg="mod">
          <ac:chgData name="Estera Marioara Mihalescu (2416449)" userId="1cf1a346-c4cb-4f18-8924-8577024b1358" providerId="ADAL" clId="{8DF54464-F355-4F43-B728-33541242E6AB}" dt="2026-03-28T12:00:21.193" v="3207" actId="1076"/>
          <ac:spMkLst>
            <pc:docMk/>
            <pc:sldMk cId="2070946817" sldId="458"/>
            <ac:spMk id="2" creationId="{33B924A3-1440-EE2D-BFA7-E4E87ED0695F}"/>
          </ac:spMkLst>
        </pc:spChg>
        <pc:spChg chg="mod">
          <ac:chgData name="Estera Marioara Mihalescu (2416449)" userId="1cf1a346-c4cb-4f18-8924-8577024b1358" providerId="ADAL" clId="{8DF54464-F355-4F43-B728-33541242E6AB}" dt="2026-04-19T08:45:37.878" v="7135" actId="1076"/>
          <ac:spMkLst>
            <pc:docMk/>
            <pc:sldMk cId="2070946817" sldId="458"/>
            <ac:spMk id="3" creationId="{6434F549-6873-A292-8A34-6B47A514022A}"/>
          </ac:spMkLst>
        </pc:spChg>
        <pc:graphicFrameChg chg="add mod modGraphic">
          <ac:chgData name="Estera Marioara Mihalescu (2416449)" userId="1cf1a346-c4cb-4f18-8924-8577024b1358" providerId="ADAL" clId="{8DF54464-F355-4F43-B728-33541242E6AB}" dt="2026-04-19T08:45:47.862" v="7136" actId="1076"/>
          <ac:graphicFrameMkLst>
            <pc:docMk/>
            <pc:sldMk cId="2070946817" sldId="458"/>
            <ac:graphicFrameMk id="7" creationId="{19C650DA-823D-B12B-88CC-05F03640041D}"/>
          </ac:graphicFrameMkLst>
        </pc:graphicFrameChg>
      </pc:sldChg>
      <pc:sldChg chg="addSp delSp modSp mod modClrScheme chgLayout">
        <pc:chgData name="Estera Marioara Mihalescu (2416449)" userId="1cf1a346-c4cb-4f18-8924-8577024b1358" providerId="ADAL" clId="{8DF54464-F355-4F43-B728-33541242E6AB}" dt="2026-04-19T08:14:08.107" v="7113" actId="207"/>
        <pc:sldMkLst>
          <pc:docMk/>
          <pc:sldMk cId="872766868" sldId="459"/>
        </pc:sldMkLst>
        <pc:spChg chg="mod ord">
          <ac:chgData name="Estera Marioara Mihalescu (2416449)" userId="1cf1a346-c4cb-4f18-8924-8577024b1358" providerId="ADAL" clId="{8DF54464-F355-4F43-B728-33541242E6AB}" dt="2026-04-18T09:51:13.442" v="5455" actId="700"/>
          <ac:spMkLst>
            <pc:docMk/>
            <pc:sldMk cId="872766868" sldId="459"/>
            <ac:spMk id="2" creationId="{77E0FCB6-E8B5-E668-6859-562592213C24}"/>
          </ac:spMkLst>
        </pc:spChg>
        <pc:spChg chg="mod ord">
          <ac:chgData name="Estera Marioara Mihalescu (2416449)" userId="1cf1a346-c4cb-4f18-8924-8577024b1358" providerId="ADAL" clId="{8DF54464-F355-4F43-B728-33541242E6AB}" dt="2026-04-19T08:14:08.107" v="7113" actId="207"/>
          <ac:spMkLst>
            <pc:docMk/>
            <pc:sldMk cId="872766868" sldId="459"/>
            <ac:spMk id="3" creationId="{7EB34A5C-AEA4-8C87-D5EF-1CD835079D1D}"/>
          </ac:spMkLst>
        </pc:spChg>
        <pc:spChg chg="mod ord">
          <ac:chgData name="Estera Marioara Mihalescu (2416449)" userId="1cf1a346-c4cb-4f18-8924-8577024b1358" providerId="ADAL" clId="{8DF54464-F355-4F43-B728-33541242E6AB}" dt="2026-04-18T09:51:13.442" v="5455" actId="700"/>
          <ac:spMkLst>
            <pc:docMk/>
            <pc:sldMk cId="872766868" sldId="459"/>
            <ac:spMk id="4" creationId="{BFDC4459-B578-A402-DCF4-CAC2307B75D4}"/>
          </ac:spMkLst>
        </pc:spChg>
        <pc:spChg chg="mod ord">
          <ac:chgData name="Estera Marioara Mihalescu (2416449)" userId="1cf1a346-c4cb-4f18-8924-8577024b1358" providerId="ADAL" clId="{8DF54464-F355-4F43-B728-33541242E6AB}" dt="2026-04-18T09:51:13.442" v="5455" actId="700"/>
          <ac:spMkLst>
            <pc:docMk/>
            <pc:sldMk cId="872766868" sldId="459"/>
            <ac:spMk id="5" creationId="{C61D60C8-0E6D-5493-15CC-220B5D39BED7}"/>
          </ac:spMkLst>
        </pc:spChg>
        <pc:spChg chg="add del mod ord">
          <ac:chgData name="Estera Marioara Mihalescu (2416449)" userId="1cf1a346-c4cb-4f18-8924-8577024b1358" providerId="ADAL" clId="{8DF54464-F355-4F43-B728-33541242E6AB}" dt="2026-04-18T09:51:13.442" v="5455" actId="700"/>
          <ac:spMkLst>
            <pc:docMk/>
            <pc:sldMk cId="872766868" sldId="459"/>
            <ac:spMk id="7" creationId="{05CA416B-1F2B-E55B-08B7-4304730919F7}"/>
          </ac:spMkLst>
        </pc:spChg>
        <pc:spChg chg="add del mod ord">
          <ac:chgData name="Estera Marioara Mihalescu (2416449)" userId="1cf1a346-c4cb-4f18-8924-8577024b1358" providerId="ADAL" clId="{8DF54464-F355-4F43-B728-33541242E6AB}" dt="2026-04-18T09:51:13.442" v="5455" actId="700"/>
          <ac:spMkLst>
            <pc:docMk/>
            <pc:sldMk cId="872766868" sldId="459"/>
            <ac:spMk id="8" creationId="{FC9685C1-7540-6A4D-6A77-31246A8D75B2}"/>
          </ac:spMkLst>
        </pc:spChg>
        <pc:spChg chg="add del mod ord">
          <ac:chgData name="Estera Marioara Mihalescu (2416449)" userId="1cf1a346-c4cb-4f18-8924-8577024b1358" providerId="ADAL" clId="{8DF54464-F355-4F43-B728-33541242E6AB}" dt="2026-04-18T09:51:13.442" v="5455" actId="700"/>
          <ac:spMkLst>
            <pc:docMk/>
            <pc:sldMk cId="872766868" sldId="459"/>
            <ac:spMk id="9" creationId="{A7A6B138-4724-16B8-CF40-309F66118852}"/>
          </ac:spMkLst>
        </pc:spChg>
        <pc:graphicFrameChg chg="add del modGraphic">
          <ac:chgData name="Estera Marioara Mihalescu (2416449)" userId="1cf1a346-c4cb-4f18-8924-8577024b1358" providerId="ADAL" clId="{8DF54464-F355-4F43-B728-33541242E6AB}" dt="2026-04-18T09:50:55.287" v="5453"/>
          <ac:graphicFrameMkLst>
            <pc:docMk/>
            <pc:sldMk cId="872766868" sldId="459"/>
            <ac:graphicFrameMk id="6" creationId="{F2E10A19-4937-CFA7-7180-DC7633DB92CF}"/>
          </ac:graphicFrameMkLst>
        </pc:graphicFrameChg>
        <pc:graphicFrameChg chg="add del">
          <ac:chgData name="Estera Marioara Mihalescu (2416449)" userId="1cf1a346-c4cb-4f18-8924-8577024b1358" providerId="ADAL" clId="{8DF54464-F355-4F43-B728-33541242E6AB}" dt="2026-04-18T09:51:29.537" v="5457" actId="3680"/>
          <ac:graphicFrameMkLst>
            <pc:docMk/>
            <pc:sldMk cId="872766868" sldId="459"/>
            <ac:graphicFrameMk id="10" creationId="{8A9AAF37-C4F4-3146-67FE-B3768D0C1C8E}"/>
          </ac:graphicFrameMkLst>
        </pc:graphicFrameChg>
      </pc:sldChg>
      <pc:sldChg chg="modSp mod">
        <pc:chgData name="Estera Marioara Mihalescu (2416449)" userId="1cf1a346-c4cb-4f18-8924-8577024b1358" providerId="ADAL" clId="{8DF54464-F355-4F43-B728-33541242E6AB}" dt="2026-04-19T08:13:27.288" v="7111" actId="207"/>
        <pc:sldMkLst>
          <pc:docMk/>
          <pc:sldMk cId="3418309274" sldId="460"/>
        </pc:sldMkLst>
        <pc:spChg chg="mod">
          <ac:chgData name="Estera Marioara Mihalescu (2416449)" userId="1cf1a346-c4cb-4f18-8924-8577024b1358" providerId="ADAL" clId="{8DF54464-F355-4F43-B728-33541242E6AB}" dt="2026-04-19T08:13:27.288" v="7111" actId="207"/>
          <ac:spMkLst>
            <pc:docMk/>
            <pc:sldMk cId="3418309274" sldId="460"/>
            <ac:spMk id="3" creationId="{CB8DB334-A7AC-B263-B902-D885AE203F43}"/>
          </ac:spMkLst>
        </pc:spChg>
      </pc:sldChg>
      <pc:sldChg chg="modSp new mod">
        <pc:chgData name="Estera Marioara Mihalescu (2416449)" userId="1cf1a346-c4cb-4f18-8924-8577024b1358" providerId="ADAL" clId="{8DF54464-F355-4F43-B728-33541242E6AB}" dt="2026-04-19T08:09:58.230" v="7086" actId="207"/>
        <pc:sldMkLst>
          <pc:docMk/>
          <pc:sldMk cId="3479027298" sldId="461"/>
        </pc:sldMkLst>
        <pc:spChg chg="mod">
          <ac:chgData name="Estera Marioara Mihalescu (2416449)" userId="1cf1a346-c4cb-4f18-8924-8577024b1358" providerId="ADAL" clId="{8DF54464-F355-4F43-B728-33541242E6AB}" dt="2026-03-28T10:55:15.223" v="1132" actId="20577"/>
          <ac:spMkLst>
            <pc:docMk/>
            <pc:sldMk cId="3479027298" sldId="461"/>
            <ac:spMk id="2" creationId="{0525E7F2-C2E6-03FF-D974-97DDA9E13285}"/>
          </ac:spMkLst>
        </pc:spChg>
        <pc:spChg chg="mod">
          <ac:chgData name="Estera Marioara Mihalescu (2416449)" userId="1cf1a346-c4cb-4f18-8924-8577024b1358" providerId="ADAL" clId="{8DF54464-F355-4F43-B728-33541242E6AB}" dt="2026-04-19T08:09:58.230" v="7086" actId="207"/>
          <ac:spMkLst>
            <pc:docMk/>
            <pc:sldMk cId="3479027298" sldId="461"/>
            <ac:spMk id="3" creationId="{4002F26A-7AF1-0AAC-EF81-C73F45D8182E}"/>
          </ac:spMkLst>
        </pc:spChg>
      </pc:sldChg>
      <pc:sldChg chg="addSp delSp modSp new add del mod">
        <pc:chgData name="Estera Marioara Mihalescu (2416449)" userId="1cf1a346-c4cb-4f18-8924-8577024b1358" providerId="ADAL" clId="{8DF54464-F355-4F43-B728-33541242E6AB}" dt="2026-04-18T08:16:26.533" v="4061" actId="2696"/>
        <pc:sldMkLst>
          <pc:docMk/>
          <pc:sldMk cId="3343665353" sldId="46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cks.nice.org.uk/topics/diabetes-type-2/management/management"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nhs.uk/conditions/type-2-diabetes" TargetMode="External"/><Relationship Id="rId5" Type="http://schemas.openxmlformats.org/officeDocument/2006/relationships/hyperlink" Target="https://www.nia.nih.gov/health/diabetes/diabetes-older-people" TargetMode="External"/><Relationship Id="rId4" Type="http://schemas.openxmlformats.org/officeDocument/2006/relationships/hyperlink" Target="https://www.ageinternational.org.uk/policy-research/statistics/diabete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statistics/diabetes-profile-update-march-2025/diabetes-profile-statistical-commentary-march-2025" TargetMode="External"/><Relationship Id="rId2" Type="http://schemas.openxmlformats.org/officeDocument/2006/relationships/hyperlink" Target="https://cks.nice.org.uk/topics/diabetes-type-2/background-information/risk-factors" TargetMode="External"/><Relationship Id="rId1" Type="http://schemas.openxmlformats.org/officeDocument/2006/relationships/slideLayout" Target="../slideLayouts/slideLayout2.xml"/><Relationship Id="rId5" Type="http://schemas.openxmlformats.org/officeDocument/2006/relationships/hyperlink" Target="https://www.physio-pedia.com/Diabetes_Mellitus_Type_2" TargetMode="External"/><Relationship Id="rId4" Type="http://schemas.openxmlformats.org/officeDocument/2006/relationships/hyperlink" Target="https://www.ons.gov.uk/peoplepopulationandcommunity/healthandsocialcare/healthinequalities/bulletins/riskfactorsforprediabetesandundiagnosedtype2diabetesinengland/2013to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BMHP5032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2416449</a:t>
            </a:r>
          </a:p>
          <a:p>
            <a:pPr algn="l" eaLnBrk="1" hangingPunct="1"/>
            <a:r>
              <a:rPr lang="en-GB" altLang="en-US" sz="2800" b="1">
                <a:solidFill>
                  <a:schemeClr val="bg1"/>
                </a:solidFill>
              </a:rPr>
              <a:t>Student name: </a:t>
            </a:r>
            <a:r>
              <a:rPr lang="en-GB" altLang="en-US" sz="2800" b="1" err="1">
                <a:solidFill>
                  <a:schemeClr val="bg1"/>
                </a:solidFill>
              </a:rPr>
              <a:t>Estera</a:t>
            </a:r>
            <a:r>
              <a:rPr lang="en-GB" altLang="en-US" sz="2800" b="1">
                <a:solidFill>
                  <a:schemeClr val="bg1"/>
                </a:solidFill>
              </a:rPr>
              <a:t> M </a:t>
            </a:r>
            <a:r>
              <a:rPr lang="en-GB" altLang="en-US" sz="2800" b="1" err="1">
                <a:solidFill>
                  <a:schemeClr val="bg1"/>
                </a:solidFill>
              </a:rPr>
              <a:t>Mihalescu</a:t>
            </a:r>
            <a:endParaRPr lang="en-GB" altLang="en-US" sz="2800" b="1">
              <a:solidFill>
                <a:schemeClr val="bg1"/>
              </a:solidFill>
            </a:endParaRPr>
          </a:p>
          <a:p>
            <a:pPr algn="l" eaLnBrk="1" hangingPunct="1"/>
            <a:r>
              <a:rPr lang="en-GB" altLang="en-US" sz="2800" b="1">
                <a:solidFill>
                  <a:schemeClr val="bg1"/>
                </a:solidFill>
              </a:rPr>
              <a:t>Lecturer Name: </a:t>
            </a:r>
            <a:r>
              <a:rPr lang="en-GB" altLang="en-US" sz="2800" b="1" err="1">
                <a:solidFill>
                  <a:schemeClr val="bg1"/>
                </a:solidFill>
              </a:rPr>
              <a:t>Soban</a:t>
            </a:r>
            <a:r>
              <a:rPr lang="en-GB" altLang="en-US" sz="2800" b="1">
                <a:solidFill>
                  <a:schemeClr val="bg1"/>
                </a:solidFill>
              </a:rPr>
              <a:t> Sadiq</a:t>
            </a:r>
          </a:p>
        </p:txBody>
      </p:sp>
      <p:sp>
        <p:nvSpPr>
          <p:cNvPr id="6149" name="Slide Number Placeholder 5"/>
          <p:cNvSpPr>
            <a:spLocks noGrp="1" noChangeArrowheads="1"/>
          </p:cNvSpPr>
          <p:nvPr>
            <p:ph type="sldNum" sz="quarter" idx="12"/>
          </p:nvPr>
        </p:nvSpPr>
        <p:spPr bwMode="auto">
          <a:xfrm>
            <a:off x="7956550" y="639365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30936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231"/>
    </mc:Choice>
    <mc:Fallback xmlns="">
      <p:transition spd="slow" advTm="1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r>
              <a:rPr lang="en-GB" sz="1800" dirty="0" smtClean="0">
                <a:latin typeface="Arial" panose="020B0604020202020204" pitchFamily="34" charset="0"/>
                <a:cs typeface="Arial" panose="020B0604020202020204" pitchFamily="34" charset="0"/>
              </a:rPr>
              <a:t>Sara </a:t>
            </a:r>
            <a:r>
              <a:rPr lang="en-GB" sz="1800" dirty="0">
                <a:latin typeface="Arial" panose="020B0604020202020204" pitchFamily="34" charset="0"/>
                <a:cs typeface="Arial" panose="020B0604020202020204" pitchFamily="34" charset="0"/>
              </a:rPr>
              <a:t>is an 82 years old women with  long standing type 2 diabetes, an endocrine disorder caused by reduced insulin resistance. Her advanced age, limited mobility, hypertension and past weight issues place her at risk of poor glucose control and complications. As her pancreas struggle to regulate insulin effectively, Sara has been referred for further assessment to understand how her diabetes is affecting her daily health and independence. She is also vulnerable to </a:t>
            </a:r>
            <a:r>
              <a:rPr lang="en-GB" sz="1800" dirty="0" err="1">
                <a:latin typeface="Arial" panose="020B0604020202020204" pitchFamily="34" charset="0"/>
                <a:cs typeface="Arial" panose="020B0604020202020204" pitchFamily="34" charset="0"/>
              </a:rPr>
              <a:t>macrovascular</a:t>
            </a:r>
            <a:r>
              <a:rPr lang="en-GB" sz="1800" dirty="0">
                <a:latin typeface="Arial" panose="020B0604020202020204" pitchFamily="34" charset="0"/>
                <a:cs typeface="Arial" panose="020B0604020202020204" pitchFamily="34" charset="0"/>
              </a:rPr>
              <a:t> complications, including cardiovascular disease, stroke, and peripheral arterial disease, which major contributors to morbidity in older adults with Type 2 diabetes. Additionally, fluctuation glucose levels heighten her risk of acute issues such  as hypoglycaemia and poor wound healing, further compromising her overall health and safety. </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98467"/>
    </mc:Choice>
    <mc:Fallback xmlns="">
      <p:transition spd="slow" advTm="98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a:t>Information about the person</a:t>
            </a:r>
            <a:endParaRPr lang="en-GB" sz="3600" b="1" dirty="0"/>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vert="horz" wrap="square" lIns="91440" tIns="45720" rIns="91440" bIns="45720" numCol="1" anchor="ctr" anchorCtr="0" compatLnSpc="1">
            <a:prstTxWarp prst="textNoShape">
              <a:avLst/>
            </a:prstTxWarp>
          </a:bodyPr>
          <a:lstStyle/>
          <a:p>
            <a:r>
              <a:rPr lang="en-GB" sz="1800" dirty="0">
                <a:latin typeface="Arial" panose="020B0604020202020204" pitchFamily="34" charset="0"/>
                <a:cs typeface="Arial" panose="020B0604020202020204" pitchFamily="34" charset="0"/>
              </a:rPr>
              <a:t>Write the main demographic information of the fictional patient.</a:t>
            </a:r>
          </a:p>
          <a:p>
            <a:r>
              <a:rPr lang="en-GB" sz="1800" dirty="0">
                <a:latin typeface="Arial" panose="020B0604020202020204" pitchFamily="34" charset="0"/>
                <a:cs typeface="Arial" panose="020B0604020202020204" pitchFamily="34" charset="0"/>
              </a:rPr>
              <a:t>Name:Sarah</a:t>
            </a:r>
          </a:p>
          <a:p>
            <a:r>
              <a:rPr lang="en-GB" sz="1800" dirty="0">
                <a:latin typeface="Arial" panose="020B0604020202020204" pitchFamily="34" charset="0"/>
                <a:cs typeface="Arial" panose="020B0604020202020204" pitchFamily="34" charset="0"/>
              </a:rPr>
              <a:t>Age 82 years </a:t>
            </a:r>
          </a:p>
          <a:p>
            <a:r>
              <a:rPr lang="en-GB" sz="1800" dirty="0">
                <a:latin typeface="Arial" panose="020B0604020202020204" pitchFamily="34" charset="0"/>
                <a:cs typeface="Arial" panose="020B0604020202020204" pitchFamily="34" charset="0"/>
              </a:rPr>
              <a:t>Gender: Female </a:t>
            </a:r>
          </a:p>
          <a:p>
            <a:r>
              <a:rPr lang="en-GB" sz="1800" dirty="0">
                <a:latin typeface="Arial" panose="020B0604020202020204" pitchFamily="34" charset="0"/>
                <a:cs typeface="Arial" panose="020B0604020202020204" pitchFamily="34" charset="0"/>
              </a:rPr>
              <a:t>Living status: lives alone, widowed </a:t>
            </a:r>
          </a:p>
          <a:p>
            <a:r>
              <a:rPr lang="en-GB" sz="1800" dirty="0">
                <a:latin typeface="Arial" panose="020B0604020202020204" pitchFamily="34" charset="0"/>
                <a:cs typeface="Arial" panose="020B0604020202020204" pitchFamily="34" charset="0"/>
              </a:rPr>
              <a:t>Home environment: Ground floor flat</a:t>
            </a:r>
          </a:p>
          <a:p>
            <a:r>
              <a:rPr lang="en-GB" sz="1800" dirty="0">
                <a:latin typeface="Arial" panose="020B0604020202020204" pitchFamily="34" charset="0"/>
                <a:cs typeface="Arial" panose="020B0604020202020204" pitchFamily="34" charset="0"/>
              </a:rPr>
              <a:t>Social support: Help from friends and family </a:t>
            </a:r>
          </a:p>
          <a:p>
            <a:r>
              <a:rPr lang="en-GB" sz="1800" dirty="0">
                <a:latin typeface="Arial" panose="020B0604020202020204" pitchFamily="34" charset="0"/>
                <a:cs typeface="Arial" panose="020B0604020202020204" pitchFamily="34" charset="0"/>
              </a:rPr>
              <a:t>Medical history: Type 2 diabetes, hypertension and osteoarthritis </a:t>
            </a:r>
          </a:p>
          <a:p>
            <a:r>
              <a:rPr lang="en-GB" sz="1800" dirty="0">
                <a:latin typeface="Arial" panose="020B0604020202020204" pitchFamily="34" charset="0"/>
                <a:cs typeface="Arial" panose="020B0604020202020204" pitchFamily="34" charset="0"/>
              </a:rPr>
              <a:t>Cognitive status: Mild memory lapses affecting medication adherence</a:t>
            </a:r>
            <a:r>
              <a:rPr lang="en-GB" sz="1800" dirty="0">
                <a:solidFill>
                  <a:srgbClr val="0070C0"/>
                </a:solidFill>
                <a:latin typeface="Arial" panose="020B0604020202020204" pitchFamily="34" charset="0"/>
                <a:cs typeface="Arial" panose="020B0604020202020204" pitchFamily="34" charset="0"/>
              </a:rPr>
              <a:t> </a:t>
            </a:r>
          </a:p>
          <a:p>
            <a:endParaRPr lang="en-GB" sz="1500" dirty="0">
              <a:solidFill>
                <a:srgbClr val="0070C0"/>
              </a:solidFill>
            </a:endParaRPr>
          </a:p>
          <a:p>
            <a:endParaRPr lang="en-GB" sz="1500"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242324"/>
    </mc:Choice>
    <mc:Fallback xmlns="">
      <p:transition spd="slow" advTm="242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5E7F2-C2E6-03FF-D974-97DDA9E13285}"/>
              </a:ext>
            </a:extLst>
          </p:cNvPr>
          <p:cNvSpPr>
            <a:spLocks noGrp="1"/>
          </p:cNvSpPr>
          <p:nvPr>
            <p:ph type="title"/>
          </p:nvPr>
        </p:nvSpPr>
        <p:spPr/>
        <p:txBody>
          <a:bodyPr/>
          <a:lstStyle/>
          <a:p>
            <a:r>
              <a:rPr lang="en-GB"/>
              <a:t>Information about the person </a:t>
            </a:r>
            <a:endParaRPr lang="en-US"/>
          </a:p>
        </p:txBody>
      </p:sp>
      <p:sp>
        <p:nvSpPr>
          <p:cNvPr id="3" name="Content Placeholder 2">
            <a:extLst>
              <a:ext uri="{FF2B5EF4-FFF2-40B4-BE49-F238E27FC236}">
                <a16:creationId xmlns:a16="http://schemas.microsoft.com/office/drawing/2014/main" id="{4002F26A-7AF1-0AAC-EF81-C73F45D8182E}"/>
              </a:ext>
            </a:extLst>
          </p:cNvPr>
          <p:cNvSpPr>
            <a:spLocks noGrp="1"/>
          </p:cNvSpPr>
          <p:nvPr>
            <p:ph idx="1"/>
          </p:nvPr>
        </p:nvSpPr>
        <p:spPr>
          <a:xfrm>
            <a:off x="388551" y="1600201"/>
            <a:ext cx="8229600" cy="3917032"/>
          </a:xfrm>
        </p:spPr>
        <p:txBody>
          <a:bodyPr/>
          <a:lstStyle/>
          <a:p>
            <a:r>
              <a:rPr lang="en-GB" sz="1800" b="1" dirty="0">
                <a:latin typeface="Arial" panose="020B0604020202020204" pitchFamily="34" charset="0"/>
                <a:cs typeface="Arial" panose="020B0604020202020204" pitchFamily="34" charset="0"/>
              </a:rPr>
              <a:t>Main health measurements of the person</a:t>
            </a:r>
          </a:p>
          <a:p>
            <a:r>
              <a:rPr lang="en-GB" sz="1800" dirty="0">
                <a:latin typeface="Arial" panose="020B0604020202020204" pitchFamily="34" charset="0"/>
                <a:cs typeface="Arial" panose="020B0604020202020204" pitchFamily="34" charset="0"/>
              </a:rPr>
              <a:t>Blood glucose levels: Frequently elevated and variable control </a:t>
            </a:r>
          </a:p>
          <a:p>
            <a:r>
              <a:rPr lang="en-GB" sz="1800" dirty="0">
                <a:latin typeface="Arial" panose="020B0604020202020204" pitchFamily="34" charset="0"/>
                <a:cs typeface="Arial" panose="020B0604020202020204" pitchFamily="34" charset="0"/>
              </a:rPr>
              <a:t>Blood pressure: Hypertensive range </a:t>
            </a:r>
          </a:p>
          <a:p>
            <a:r>
              <a:rPr lang="en-GB" sz="1800" dirty="0">
                <a:latin typeface="Arial" panose="020B0604020202020204" pitchFamily="34" charset="0"/>
                <a:cs typeface="Arial" panose="020B0604020202020204" pitchFamily="34" charset="0"/>
              </a:rPr>
              <a:t>HbA1c: Likely above recommended target for her age group</a:t>
            </a:r>
          </a:p>
          <a:p>
            <a:r>
              <a:rPr lang="en-GB" sz="1800" dirty="0">
                <a:latin typeface="Arial" panose="020B0604020202020204" pitchFamily="34" charset="0"/>
                <a:cs typeface="Arial" panose="020B0604020202020204" pitchFamily="34" charset="0"/>
              </a:rPr>
              <a:t>BMI: Recent overweight</a:t>
            </a:r>
          </a:p>
          <a:p>
            <a:r>
              <a:rPr lang="en-GB" sz="1800" dirty="0">
                <a:latin typeface="Arial" panose="020B0604020202020204" pitchFamily="34" charset="0"/>
                <a:cs typeface="Arial" panose="020B0604020202020204" pitchFamily="34" charset="0"/>
              </a:rPr>
              <a:t>Foot health: At risk of neuropathy and requires regular checks</a:t>
            </a:r>
          </a:p>
          <a:p>
            <a:r>
              <a:rPr lang="en-GB" sz="1800" dirty="0">
                <a:latin typeface="Arial" panose="020B0604020202020204" pitchFamily="34" charset="0"/>
                <a:cs typeface="Arial" panose="020B0604020202020204" pitchFamily="34" charset="0"/>
              </a:rPr>
              <a:t>Vision: Possible early diabetic retinopathy</a:t>
            </a:r>
          </a:p>
          <a:p>
            <a:r>
              <a:rPr lang="en-GB" sz="1800" dirty="0">
                <a:latin typeface="Arial" panose="020B0604020202020204" pitchFamily="34" charset="0"/>
                <a:cs typeface="Arial" panose="020B0604020202020204" pitchFamily="34" charset="0"/>
              </a:rPr>
              <a:t>Kidney function: Needs monitoring due to diabetes duration </a:t>
            </a:r>
          </a:p>
          <a:p>
            <a:endParaRPr lang="en-GB" sz="1500" dirty="0"/>
          </a:p>
          <a:p>
            <a:endParaRPr lang="en-US" dirty="0"/>
          </a:p>
        </p:txBody>
      </p:sp>
      <p:sp>
        <p:nvSpPr>
          <p:cNvPr id="4" name="Date Placeholder 3">
            <a:extLst>
              <a:ext uri="{FF2B5EF4-FFF2-40B4-BE49-F238E27FC236}">
                <a16:creationId xmlns:a16="http://schemas.microsoft.com/office/drawing/2014/main" id="{3F6D9972-AB7D-5CB2-1D2D-2EFEC573BAB1}"/>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53970471-B100-0177-3B4E-0B8D4A7E0E90}"/>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3479027298"/>
      </p:ext>
    </p:extLst>
  </p:cSld>
  <p:clrMapOvr>
    <a:masterClrMapping/>
  </p:clrMapOvr>
  <mc:AlternateContent xmlns:mc="http://schemas.openxmlformats.org/markup-compatibility/2006" xmlns:p14="http://schemas.microsoft.com/office/powerpoint/2010/main">
    <mc:Choice Requires="p14">
      <p:transition spd="slow" p14:dur="2000" advTm="119847"/>
    </mc:Choice>
    <mc:Fallback xmlns="">
      <p:transition spd="slow" advTm="119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lstStyle/>
          <a:p>
            <a:pPr marL="0" indent="0">
              <a:buNone/>
            </a:pPr>
            <a:endParaRPr lang="en-GB" sz="1800" dirty="0"/>
          </a:p>
          <a:p>
            <a:r>
              <a:rPr lang="en-GB" sz="1800" dirty="0">
                <a:latin typeface="Arial" panose="020B0604020202020204" pitchFamily="34" charset="0"/>
                <a:cs typeface="Arial" panose="020B0604020202020204" pitchFamily="34" charset="0"/>
              </a:rPr>
              <a:t>Pancreas (B-cells)- reduced insulin production due to long term strain</a:t>
            </a:r>
          </a:p>
          <a:p>
            <a:r>
              <a:rPr lang="en-GB" sz="1800" dirty="0">
                <a:latin typeface="Arial" panose="020B0604020202020204" pitchFamily="34" charset="0"/>
                <a:cs typeface="Arial" panose="020B0604020202020204" pitchFamily="34" charset="0"/>
              </a:rPr>
              <a:t>Muscle &amp; fat tissues: Cells become resistant to insulin, limiting glucose uptake </a:t>
            </a:r>
            <a:endParaRPr lang="ur-PK"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L</a:t>
            </a:r>
            <a:r>
              <a:rPr lang="ur-PK" sz="1800" dirty="0">
                <a:latin typeface="Arial" panose="020B0604020202020204" pitchFamily="34" charset="0"/>
                <a:cs typeface="Arial" panose="020B0604020202020204" pitchFamily="34" charset="0"/>
              </a:rPr>
              <a:t>iver:</a:t>
            </a:r>
            <a:r>
              <a:rPr lang="en-GB" sz="1800" dirty="0">
                <a:latin typeface="Arial" panose="020B0604020202020204" pitchFamily="34" charset="0"/>
                <a:cs typeface="Arial" panose="020B0604020202020204" pitchFamily="34" charset="0"/>
              </a:rPr>
              <a:t> Continues releasing glucose even when levels are already high</a:t>
            </a:r>
          </a:p>
          <a:p>
            <a:r>
              <a:rPr lang="en-GB" sz="1800" dirty="0">
                <a:latin typeface="Arial" panose="020B0604020202020204" pitchFamily="34" charset="0"/>
                <a:cs typeface="Arial" panose="020B0604020202020204" pitchFamily="34" charset="0"/>
              </a:rPr>
              <a:t>Endocrine Dysfunction: Hormonal imbalance leads to persistent hyperglycaemia</a:t>
            </a:r>
          </a:p>
          <a:p>
            <a:r>
              <a:rPr lang="en-GB" sz="1800" dirty="0">
                <a:latin typeface="Arial" panose="020B0604020202020204" pitchFamily="34" charset="0"/>
                <a:cs typeface="Arial" panose="020B0604020202020204" pitchFamily="34" charset="0"/>
              </a:rPr>
              <a:t>Overall effect: Impaired insulin action and secretion cause unstable blood glucose and increased risk of complication</a:t>
            </a:r>
          </a:p>
          <a:p>
            <a:endParaRPr lang="en-GB" sz="1500" dirty="0">
              <a:solidFill>
                <a:srgbClr val="0070C0"/>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103617"/>
    </mc:Choice>
    <mc:Fallback xmlns="">
      <p:transition spd="slow" advTm="103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38550" y="34709"/>
            <a:ext cx="8100998" cy="456690"/>
          </a:xfrm>
        </p:spPr>
        <p:txBody>
          <a:bodyPr/>
          <a:lstStyle/>
          <a:p>
            <a:r>
              <a:rPr lang="en-GB" sz="3600" b="1" smtClean="0"/>
              <a:t>Care Plan (1/3)</a:t>
            </a:r>
            <a:endParaRPr lang="en-GB" sz="3600" b="1"/>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graphicFrame>
        <p:nvGraphicFramePr>
          <p:cNvPr id="7" name="Table 6">
            <a:extLst>
              <a:ext uri="{FF2B5EF4-FFF2-40B4-BE49-F238E27FC236}">
                <a16:creationId xmlns:a16="http://schemas.microsoft.com/office/drawing/2014/main" id="{19C650DA-823D-B12B-88CC-05F03640041D}"/>
              </a:ext>
            </a:extLst>
          </p:cNvPr>
          <p:cNvGraphicFramePr/>
          <p:nvPr>
            <p:extLst>
              <p:ext uri="{D42A27DB-BD31-4B8C-83A1-F6EECF244321}">
                <p14:modId xmlns:p14="http://schemas.microsoft.com/office/powerpoint/2010/main" val="2861283626"/>
              </p:ext>
            </p:extLst>
          </p:nvPr>
        </p:nvGraphicFramePr>
        <p:xfrm>
          <a:off x="355599" y="1011925"/>
          <a:ext cx="8266900" cy="4535484"/>
        </p:xfrm>
        <a:graphic>
          <a:graphicData uri="http://schemas.openxmlformats.org/drawingml/2006/table">
            <a:tbl>
              <a:tblPr firstRow="1" bandRow="1">
                <a:tableStyleId>{3B4B98B0-60AC-42C2-AFA5-B58CD77FA1E5}</a:tableStyleId>
              </a:tblPr>
              <a:tblGrid>
                <a:gridCol w="4133450">
                  <a:extLst>
                    <a:ext uri="{9D8B030D-6E8A-4147-A177-3AD203B41FA5}">
                      <a16:colId xmlns:a16="http://schemas.microsoft.com/office/drawing/2014/main" val="1104951592"/>
                    </a:ext>
                  </a:extLst>
                </a:gridCol>
                <a:gridCol w="4133450">
                  <a:extLst>
                    <a:ext uri="{9D8B030D-6E8A-4147-A177-3AD203B41FA5}">
                      <a16:colId xmlns:a16="http://schemas.microsoft.com/office/drawing/2014/main" val="1337851625"/>
                    </a:ext>
                  </a:extLst>
                </a:gridCol>
              </a:tblGrid>
              <a:tr h="318160">
                <a:tc>
                  <a:txBody>
                    <a:bodyPr/>
                    <a:lstStyle/>
                    <a:p>
                      <a:r>
                        <a:rPr lang="en-GB" sz="1800" dirty="0">
                          <a:latin typeface="Arial" panose="020B0604020202020204" pitchFamily="34" charset="0"/>
                          <a:cs typeface="Arial" panose="020B0604020202020204" pitchFamily="34" charset="0"/>
                        </a:rPr>
                        <a:t>Lifestyle area </a:t>
                      </a:r>
                      <a:endParaRPr lang="en-US" sz="1800" dirty="0">
                        <a:latin typeface="Arial" panose="020B0604020202020204" pitchFamily="34" charset="0"/>
                        <a:cs typeface="Arial" panose="020B0604020202020204" pitchFamily="34" charset="0"/>
                      </a:endParaRPr>
                    </a:p>
                  </a:txBody>
                  <a:tcPr marL="70114" marR="70114" marT="35057" marB="35057"/>
                </a:tc>
                <a:tc>
                  <a:txBody>
                    <a:bodyPr/>
                    <a:lstStyle/>
                    <a:p>
                      <a:r>
                        <a:rPr lang="en-GB" sz="1800">
                          <a:latin typeface="Arial" panose="020B0604020202020204" pitchFamily="34" charset="0"/>
                          <a:cs typeface="Arial" panose="020B0604020202020204" pitchFamily="34" charset="0"/>
                        </a:rPr>
                        <a:t>Care Plan Action</a:t>
                      </a:r>
                      <a:endParaRPr lang="en-US" sz="1800">
                        <a:latin typeface="Arial" panose="020B0604020202020204" pitchFamily="34" charset="0"/>
                        <a:cs typeface="Arial" panose="020B0604020202020204" pitchFamily="34" charset="0"/>
                      </a:endParaRPr>
                    </a:p>
                  </a:txBody>
                  <a:tcPr marL="70114" marR="70114" marT="35057" marB="35057"/>
                </a:tc>
                <a:extLst>
                  <a:ext uri="{0D108BD9-81ED-4DB2-BD59-A6C34878D82A}">
                    <a16:rowId xmlns:a16="http://schemas.microsoft.com/office/drawing/2014/main" val="606471105"/>
                  </a:ext>
                </a:extLst>
              </a:tr>
              <a:tr h="575219">
                <a:tc>
                  <a:txBody>
                    <a:bodyPr/>
                    <a:lstStyle/>
                    <a:p>
                      <a:r>
                        <a:rPr lang="en-GB" sz="1800" dirty="0">
                          <a:latin typeface="Arial" panose="020B0604020202020204" pitchFamily="34" charset="0"/>
                          <a:cs typeface="Arial" panose="020B0604020202020204" pitchFamily="34" charset="0"/>
                        </a:rPr>
                        <a:t>Diet &amp; Nutrition </a:t>
                      </a:r>
                      <a:endParaRPr lang="en-US" sz="1800" dirty="0">
                        <a:latin typeface="Arial" panose="020B0604020202020204" pitchFamily="34" charset="0"/>
                        <a:cs typeface="Arial" panose="020B0604020202020204" pitchFamily="34" charset="0"/>
                      </a:endParaRPr>
                    </a:p>
                  </a:txBody>
                  <a:tcPr marL="70114" marR="70114" marT="35057" marB="35057"/>
                </a:tc>
                <a:tc>
                  <a:txBody>
                    <a:bodyPr/>
                    <a:lstStyle/>
                    <a:p>
                      <a:r>
                        <a:rPr lang="en-GB" sz="1800" dirty="0">
                          <a:latin typeface="Arial" panose="020B0604020202020204" pitchFamily="34" charset="0"/>
                          <a:cs typeface="Arial" panose="020B0604020202020204" pitchFamily="34" charset="0"/>
                        </a:rPr>
                        <a:t>Balanced diabetes. </a:t>
                      </a:r>
                    </a:p>
                    <a:p>
                      <a:r>
                        <a:rPr lang="en-GB" sz="1800" dirty="0">
                          <a:latin typeface="Arial" panose="020B0604020202020204" pitchFamily="34" charset="0"/>
                          <a:cs typeface="Arial" panose="020B0604020202020204" pitchFamily="34" charset="0"/>
                        </a:rPr>
                        <a:t>Choosing whole grains, vegetable and low salt food</a:t>
                      </a:r>
                      <a:endParaRPr lang="en-US" sz="1800" dirty="0">
                        <a:latin typeface="Arial" panose="020B0604020202020204" pitchFamily="34" charset="0"/>
                        <a:cs typeface="Arial" panose="020B0604020202020204" pitchFamily="34" charset="0"/>
                      </a:endParaRPr>
                    </a:p>
                  </a:txBody>
                  <a:tcPr marL="70114" marR="70114" marT="35057" marB="35057"/>
                </a:tc>
                <a:extLst>
                  <a:ext uri="{0D108BD9-81ED-4DB2-BD59-A6C34878D82A}">
                    <a16:rowId xmlns:a16="http://schemas.microsoft.com/office/drawing/2014/main" val="1376162462"/>
                  </a:ext>
                </a:extLst>
              </a:tr>
              <a:tr h="575219">
                <a:tc>
                  <a:txBody>
                    <a:bodyPr/>
                    <a:lstStyle/>
                    <a:p>
                      <a:r>
                        <a:rPr lang="en-GB" sz="1800" dirty="0">
                          <a:latin typeface="Arial" panose="020B0604020202020204" pitchFamily="34" charset="0"/>
                          <a:cs typeface="Arial" panose="020B0604020202020204" pitchFamily="34" charset="0"/>
                        </a:rPr>
                        <a:t>Medication adherence </a:t>
                      </a:r>
                      <a:endParaRPr lang="en-US" sz="1800" dirty="0">
                        <a:latin typeface="Arial" panose="020B0604020202020204" pitchFamily="34" charset="0"/>
                        <a:cs typeface="Arial" panose="020B0604020202020204" pitchFamily="34" charset="0"/>
                      </a:endParaRPr>
                    </a:p>
                  </a:txBody>
                  <a:tcPr marL="70114" marR="70114" marT="35057" marB="35057"/>
                </a:tc>
                <a:tc>
                  <a:txBody>
                    <a:bodyPr/>
                    <a:lstStyle/>
                    <a:p>
                      <a:r>
                        <a:rPr lang="en-GB" sz="1800" dirty="0">
                          <a:latin typeface="Arial" panose="020B0604020202020204" pitchFamily="34" charset="0"/>
                          <a:cs typeface="Arial" panose="020B0604020202020204" pitchFamily="34" charset="0"/>
                        </a:rPr>
                        <a:t>Support routine medication use </a:t>
                      </a:r>
                    </a:p>
                    <a:p>
                      <a:r>
                        <a:rPr lang="en-GB" sz="1800" dirty="0">
                          <a:latin typeface="Arial" panose="020B0604020202020204" pitchFamily="34" charset="0"/>
                          <a:cs typeface="Arial" panose="020B0604020202020204" pitchFamily="34" charset="0"/>
                        </a:rPr>
                        <a:t>Taking diabetes and BP medication at the same time daily</a:t>
                      </a:r>
                      <a:endParaRPr lang="en-US" sz="1800" dirty="0">
                        <a:latin typeface="Arial" panose="020B0604020202020204" pitchFamily="34" charset="0"/>
                        <a:cs typeface="Arial" panose="020B0604020202020204" pitchFamily="34" charset="0"/>
                      </a:endParaRPr>
                    </a:p>
                  </a:txBody>
                  <a:tcPr marL="70114" marR="70114" marT="35057" marB="35057"/>
                </a:tc>
                <a:extLst>
                  <a:ext uri="{0D108BD9-81ED-4DB2-BD59-A6C34878D82A}">
                    <a16:rowId xmlns:a16="http://schemas.microsoft.com/office/drawing/2014/main" val="4051942985"/>
                  </a:ext>
                </a:extLst>
              </a:tr>
              <a:tr h="575219">
                <a:tc>
                  <a:txBody>
                    <a:bodyPr/>
                    <a:lstStyle/>
                    <a:p>
                      <a:r>
                        <a:rPr lang="en-GB" sz="1800" dirty="0">
                          <a:latin typeface="Arial" panose="020B0604020202020204" pitchFamily="34" charset="0"/>
                          <a:cs typeface="Arial" panose="020B0604020202020204" pitchFamily="34" charset="0"/>
                        </a:rPr>
                        <a:t>Blood glucose monitoring </a:t>
                      </a:r>
                      <a:endParaRPr lang="en-US" sz="1800" dirty="0">
                        <a:latin typeface="Arial" panose="020B0604020202020204" pitchFamily="34" charset="0"/>
                        <a:cs typeface="Arial" panose="020B0604020202020204" pitchFamily="34" charset="0"/>
                      </a:endParaRPr>
                    </a:p>
                  </a:txBody>
                  <a:tcPr marL="70114" marR="70114" marT="35057" marB="35057"/>
                </a:tc>
                <a:tc>
                  <a:txBody>
                    <a:bodyPr/>
                    <a:lstStyle/>
                    <a:p>
                      <a:r>
                        <a:rPr lang="en-GB" sz="1800" dirty="0">
                          <a:latin typeface="Arial" panose="020B0604020202020204" pitchFamily="34" charset="0"/>
                          <a:cs typeface="Arial" panose="020B0604020202020204" pitchFamily="34" charset="0"/>
                        </a:rPr>
                        <a:t>Ensure safe, regular monitoring </a:t>
                      </a:r>
                    </a:p>
                    <a:p>
                      <a:r>
                        <a:rPr lang="en-GB" sz="1800" dirty="0">
                          <a:latin typeface="Arial" panose="020B0604020202020204" pitchFamily="34" charset="0"/>
                          <a:cs typeface="Arial" panose="020B0604020202020204" pitchFamily="34" charset="0"/>
                        </a:rPr>
                        <a:t>Morning glucose checks recorded in a diary</a:t>
                      </a:r>
                      <a:endParaRPr lang="en-US" sz="1800" dirty="0">
                        <a:latin typeface="Arial" panose="020B0604020202020204" pitchFamily="34" charset="0"/>
                        <a:cs typeface="Arial" panose="020B0604020202020204" pitchFamily="34" charset="0"/>
                      </a:endParaRPr>
                    </a:p>
                  </a:txBody>
                  <a:tcPr marL="70114" marR="70114" marT="35057" marB="35057"/>
                </a:tc>
                <a:extLst>
                  <a:ext uri="{0D108BD9-81ED-4DB2-BD59-A6C34878D82A}">
                    <a16:rowId xmlns:a16="http://schemas.microsoft.com/office/drawing/2014/main" val="3727439943"/>
                  </a:ext>
                </a:extLst>
              </a:tr>
              <a:tr h="575219">
                <a:tc>
                  <a:txBody>
                    <a:bodyPr/>
                    <a:lstStyle/>
                    <a:p>
                      <a:r>
                        <a:rPr lang="en-GB" sz="1800">
                          <a:latin typeface="Arial" panose="020B0604020202020204" pitchFamily="34" charset="0"/>
                          <a:cs typeface="Arial" panose="020B0604020202020204" pitchFamily="34" charset="0"/>
                        </a:rPr>
                        <a:t>Cardiovascular health </a:t>
                      </a:r>
                      <a:endParaRPr lang="en-US" sz="1800">
                        <a:latin typeface="Arial" panose="020B0604020202020204" pitchFamily="34" charset="0"/>
                        <a:cs typeface="Arial" panose="020B0604020202020204" pitchFamily="34" charset="0"/>
                      </a:endParaRPr>
                    </a:p>
                  </a:txBody>
                  <a:tcPr marL="70114" marR="70114" marT="35057" marB="35057"/>
                </a:tc>
                <a:tc>
                  <a:txBody>
                    <a:bodyPr/>
                    <a:lstStyle/>
                    <a:p>
                      <a:r>
                        <a:rPr lang="en-GB" sz="1800" dirty="0">
                          <a:latin typeface="Arial" panose="020B0604020202020204" pitchFamily="34" charset="0"/>
                          <a:cs typeface="Arial" panose="020B0604020202020204" pitchFamily="34" charset="0"/>
                        </a:rPr>
                        <a:t>Reinforce heart healthy behaviours</a:t>
                      </a:r>
                    </a:p>
                    <a:p>
                      <a:r>
                        <a:rPr lang="en-GB" sz="1800" dirty="0">
                          <a:latin typeface="Arial" panose="020B0604020202020204" pitchFamily="34" charset="0"/>
                          <a:cs typeface="Arial" panose="020B0604020202020204" pitchFamily="34" charset="0"/>
                        </a:rPr>
                        <a:t>Avoiding processed foods and choosing grilled options </a:t>
                      </a:r>
                    </a:p>
                  </a:txBody>
                  <a:tcPr marL="70114" marR="70114" marT="35057" marB="35057"/>
                </a:tc>
                <a:extLst>
                  <a:ext uri="{0D108BD9-81ED-4DB2-BD59-A6C34878D82A}">
                    <a16:rowId xmlns:a16="http://schemas.microsoft.com/office/drawing/2014/main" val="3528140085"/>
                  </a:ext>
                </a:extLst>
              </a:tr>
              <a:tr h="398533">
                <a:tc>
                  <a:txBody>
                    <a:bodyPr/>
                    <a:lstStyle/>
                    <a:p>
                      <a:r>
                        <a:rPr lang="en-GB" sz="1800" dirty="0">
                          <a:latin typeface="Arial" panose="020B0604020202020204" pitchFamily="34" charset="0"/>
                          <a:cs typeface="Arial" panose="020B0604020202020204" pitchFamily="34" charset="0"/>
                        </a:rPr>
                        <a:t>Clinical reviews </a:t>
                      </a:r>
                      <a:endParaRPr lang="en-US" sz="1800" dirty="0">
                        <a:latin typeface="Arial" panose="020B0604020202020204" pitchFamily="34" charset="0"/>
                        <a:cs typeface="Arial" panose="020B0604020202020204" pitchFamily="34" charset="0"/>
                      </a:endParaRPr>
                    </a:p>
                  </a:txBody>
                  <a:tcPr marL="70114" marR="70114" marT="35057" marB="35057"/>
                </a:tc>
                <a:tc>
                  <a:txBody>
                    <a:bodyPr/>
                    <a:lstStyle/>
                    <a:p>
                      <a:r>
                        <a:rPr lang="en-GB" sz="1800" dirty="0">
                          <a:latin typeface="Arial" panose="020B0604020202020204" pitchFamily="34" charset="0"/>
                          <a:cs typeface="Arial" panose="020B0604020202020204" pitchFamily="34" charset="0"/>
                        </a:rPr>
                        <a:t>Attend routine diabetes monitoring </a:t>
                      </a:r>
                    </a:p>
                    <a:p>
                      <a:endParaRPr lang="en-US" sz="1800" dirty="0">
                        <a:latin typeface="Arial" panose="020B0604020202020204" pitchFamily="34" charset="0"/>
                        <a:cs typeface="Arial" panose="020B0604020202020204" pitchFamily="34" charset="0"/>
                      </a:endParaRPr>
                    </a:p>
                  </a:txBody>
                  <a:tcPr marL="70114" marR="70114" marT="35057" marB="35057"/>
                </a:tc>
                <a:extLst>
                  <a:ext uri="{0D108BD9-81ED-4DB2-BD59-A6C34878D82A}">
                    <a16:rowId xmlns:a16="http://schemas.microsoft.com/office/drawing/2014/main" val="1558705959"/>
                  </a:ext>
                </a:extLst>
              </a:tr>
            </a:tbl>
          </a:graphicData>
        </a:graphic>
      </p:graphicFrame>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00005"/>
    </mc:Choice>
    <mc:Fallback xmlns="">
      <p:transition spd="slow" advTm="100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82829" y="114300"/>
            <a:ext cx="8229600" cy="461046"/>
          </a:xfrm>
        </p:spPr>
        <p:txBody>
          <a:bodyPr/>
          <a:lstStyle/>
          <a:p>
            <a:r>
              <a:rPr lang="en-GB" sz="3600" b="1" dirty="0"/>
              <a:t>Care Plan (2/3)</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graphicFrame>
        <p:nvGraphicFramePr>
          <p:cNvPr id="9" name="Table 8">
            <a:extLst>
              <a:ext uri="{FF2B5EF4-FFF2-40B4-BE49-F238E27FC236}">
                <a16:creationId xmlns:a16="http://schemas.microsoft.com/office/drawing/2014/main" id="{EED80623-A787-EB3E-5127-8E8E4CB1E9F3}"/>
              </a:ext>
            </a:extLst>
          </p:cNvPr>
          <p:cNvGraphicFramePr/>
          <p:nvPr>
            <p:extLst>
              <p:ext uri="{D42A27DB-BD31-4B8C-83A1-F6EECF244321}">
                <p14:modId xmlns:p14="http://schemas.microsoft.com/office/powerpoint/2010/main" val="1436747394"/>
              </p:ext>
            </p:extLst>
          </p:nvPr>
        </p:nvGraphicFramePr>
        <p:xfrm>
          <a:off x="102973" y="880993"/>
          <a:ext cx="8609456" cy="5155424"/>
        </p:xfrm>
        <a:graphic>
          <a:graphicData uri="http://schemas.openxmlformats.org/drawingml/2006/table">
            <a:tbl>
              <a:tblPr firstRow="1" bandRow="1">
                <a:tableStyleId>{3B4B98B0-60AC-42C2-AFA5-B58CD77FA1E5}</a:tableStyleId>
              </a:tblPr>
              <a:tblGrid>
                <a:gridCol w="1434909">
                  <a:extLst>
                    <a:ext uri="{9D8B030D-6E8A-4147-A177-3AD203B41FA5}">
                      <a16:colId xmlns:a16="http://schemas.microsoft.com/office/drawing/2014/main" val="198982236"/>
                    </a:ext>
                  </a:extLst>
                </a:gridCol>
                <a:gridCol w="1434909">
                  <a:extLst>
                    <a:ext uri="{9D8B030D-6E8A-4147-A177-3AD203B41FA5}">
                      <a16:colId xmlns:a16="http://schemas.microsoft.com/office/drawing/2014/main" val="2259039640"/>
                    </a:ext>
                  </a:extLst>
                </a:gridCol>
                <a:gridCol w="2869819">
                  <a:extLst>
                    <a:ext uri="{9D8B030D-6E8A-4147-A177-3AD203B41FA5}">
                      <a16:colId xmlns:a16="http://schemas.microsoft.com/office/drawing/2014/main" val="3978666245"/>
                    </a:ext>
                  </a:extLst>
                </a:gridCol>
                <a:gridCol w="2869819">
                  <a:extLst>
                    <a:ext uri="{9D8B030D-6E8A-4147-A177-3AD203B41FA5}">
                      <a16:colId xmlns:a16="http://schemas.microsoft.com/office/drawing/2014/main" val="4089403356"/>
                    </a:ext>
                  </a:extLst>
                </a:gridCol>
              </a:tblGrid>
              <a:tr h="466239">
                <a:tc>
                  <a:txBody>
                    <a:bodyPr/>
                    <a:lstStyle/>
                    <a:p>
                      <a:r>
                        <a:rPr lang="en-GB" sz="1800" dirty="0"/>
                        <a:t>Routine area</a:t>
                      </a:r>
                      <a:endParaRPr lang="en-US" sz="1800" dirty="0"/>
                    </a:p>
                  </a:txBody>
                  <a:tcPr marL="61499" marR="61499" marT="30749" marB="30749"/>
                </a:tc>
                <a:tc>
                  <a:txBody>
                    <a:bodyPr/>
                    <a:lstStyle/>
                    <a:p>
                      <a:endParaRPr lang="en-US" sz="1800"/>
                    </a:p>
                  </a:txBody>
                  <a:tcPr marL="61499" marR="61499" marT="30749" marB="30749"/>
                </a:tc>
                <a:tc>
                  <a:txBody>
                    <a:bodyPr/>
                    <a:lstStyle/>
                    <a:p>
                      <a:r>
                        <a:rPr lang="en-GB" sz="1800" dirty="0"/>
                        <a:t>Care Plan Action </a:t>
                      </a:r>
                      <a:endParaRPr lang="en-US" sz="1800" dirty="0"/>
                    </a:p>
                  </a:txBody>
                  <a:tcPr marL="61499" marR="61499" marT="30749" marB="30749"/>
                </a:tc>
                <a:tc>
                  <a:txBody>
                    <a:bodyPr/>
                    <a:lstStyle/>
                    <a:p>
                      <a:r>
                        <a:rPr lang="en-GB" sz="1800" dirty="0"/>
                        <a:t>Examples </a:t>
                      </a:r>
                      <a:endParaRPr lang="en-US" sz="1800" dirty="0"/>
                    </a:p>
                  </a:txBody>
                  <a:tcPr marL="61499" marR="61499" marT="30749" marB="30749"/>
                </a:tc>
                <a:extLst>
                  <a:ext uri="{0D108BD9-81ED-4DB2-BD59-A6C34878D82A}">
                    <a16:rowId xmlns:a16="http://schemas.microsoft.com/office/drawing/2014/main" val="3133682248"/>
                  </a:ext>
                </a:extLst>
              </a:tr>
              <a:tr h="466239">
                <a:tc gridSpan="2">
                  <a:txBody>
                    <a:bodyPr/>
                    <a:lstStyle/>
                    <a:p>
                      <a:r>
                        <a:rPr lang="en-GB" sz="1800" dirty="0"/>
                        <a:t>Morning routine </a:t>
                      </a:r>
                      <a:endParaRPr lang="en-US" sz="1800" dirty="0"/>
                    </a:p>
                  </a:txBody>
                  <a:tcPr marL="61499" marR="61499" marT="30749" marB="30749"/>
                </a:tc>
                <a:tc hMerge="1">
                  <a:txBody>
                    <a:bodyPr/>
                    <a:lstStyle/>
                    <a:p>
                      <a:endParaRPr lang="en-US"/>
                    </a:p>
                  </a:txBody>
                  <a:tcPr/>
                </a:tc>
                <a:tc>
                  <a:txBody>
                    <a:bodyPr/>
                    <a:lstStyle/>
                    <a:p>
                      <a:r>
                        <a:rPr lang="en-GB" sz="1800"/>
                        <a:t>Support a consistent start to the day </a:t>
                      </a:r>
                      <a:endParaRPr lang="en-US" sz="1800"/>
                    </a:p>
                  </a:txBody>
                  <a:tcPr marL="61499" marR="61499" marT="30749" marB="30749"/>
                </a:tc>
                <a:tc>
                  <a:txBody>
                    <a:bodyPr/>
                    <a:lstStyle/>
                    <a:p>
                      <a:r>
                        <a:rPr lang="en-GB" sz="1800"/>
                        <a:t>Checking blood glucose before breakfast </a:t>
                      </a:r>
                      <a:endParaRPr lang="en-US" sz="1800"/>
                    </a:p>
                  </a:txBody>
                  <a:tcPr marL="61499" marR="61499" marT="30749" marB="30749"/>
                </a:tc>
                <a:extLst>
                  <a:ext uri="{0D108BD9-81ED-4DB2-BD59-A6C34878D82A}">
                    <a16:rowId xmlns:a16="http://schemas.microsoft.com/office/drawing/2014/main" val="962373202"/>
                  </a:ext>
                </a:extLst>
              </a:tr>
              <a:tr h="675861">
                <a:tc gridSpan="2">
                  <a:txBody>
                    <a:bodyPr/>
                    <a:lstStyle/>
                    <a:p>
                      <a:r>
                        <a:rPr lang="en-GB" sz="1800"/>
                        <a:t>Meals &amp; Nutrition </a:t>
                      </a:r>
                      <a:endParaRPr lang="en-US" sz="1800"/>
                    </a:p>
                  </a:txBody>
                  <a:tcPr marL="61499" marR="61499" marT="30749" marB="30749"/>
                </a:tc>
                <a:tc hMerge="1">
                  <a:txBody>
                    <a:bodyPr/>
                    <a:lstStyle/>
                    <a:p>
                      <a:endParaRPr lang="en-US"/>
                    </a:p>
                  </a:txBody>
                  <a:tcPr/>
                </a:tc>
                <a:tc>
                  <a:txBody>
                    <a:bodyPr/>
                    <a:lstStyle/>
                    <a:p>
                      <a:r>
                        <a:rPr lang="en-GB" sz="1800"/>
                        <a:t>Maintaining regular, balanced meals and fluids intake </a:t>
                      </a:r>
                      <a:endParaRPr lang="en-US" sz="1800"/>
                    </a:p>
                  </a:txBody>
                  <a:tcPr marL="61499" marR="61499" marT="30749" marB="30749"/>
                </a:tc>
                <a:tc>
                  <a:txBody>
                    <a:bodyPr/>
                    <a:lstStyle/>
                    <a:p>
                      <a:r>
                        <a:rPr lang="en-GB" sz="1800"/>
                        <a:t>Having meals at set times to prevent glucose spikes </a:t>
                      </a:r>
                      <a:endParaRPr lang="en-US" sz="1800"/>
                    </a:p>
                  </a:txBody>
                  <a:tcPr marL="61499" marR="61499" marT="30749" marB="30749"/>
                </a:tc>
                <a:extLst>
                  <a:ext uri="{0D108BD9-81ED-4DB2-BD59-A6C34878D82A}">
                    <a16:rowId xmlns:a16="http://schemas.microsoft.com/office/drawing/2014/main" val="3616854237"/>
                  </a:ext>
                </a:extLst>
              </a:tr>
              <a:tr h="466239">
                <a:tc gridSpan="2">
                  <a:txBody>
                    <a:bodyPr/>
                    <a:lstStyle/>
                    <a:p>
                      <a:r>
                        <a:rPr lang="en-GB" sz="1800" dirty="0"/>
                        <a:t>Physical activities </a:t>
                      </a:r>
                      <a:endParaRPr lang="en-US" sz="1800" dirty="0"/>
                    </a:p>
                  </a:txBody>
                  <a:tcPr marL="61499" marR="61499" marT="30749" marB="30749"/>
                </a:tc>
                <a:tc hMerge="1">
                  <a:txBody>
                    <a:bodyPr/>
                    <a:lstStyle/>
                    <a:p>
                      <a:endParaRPr lang="en-US"/>
                    </a:p>
                  </a:txBody>
                  <a:tcPr/>
                </a:tc>
                <a:tc>
                  <a:txBody>
                    <a:bodyPr/>
                    <a:lstStyle/>
                    <a:p>
                      <a:r>
                        <a:rPr lang="en-GB" sz="1800"/>
                        <a:t>Integrate gentle and safe movement </a:t>
                      </a:r>
                      <a:endParaRPr lang="en-US" sz="1800"/>
                    </a:p>
                  </a:txBody>
                  <a:tcPr marL="61499" marR="61499" marT="30749" marB="30749"/>
                </a:tc>
                <a:tc>
                  <a:txBody>
                    <a:bodyPr/>
                    <a:lstStyle/>
                    <a:p>
                      <a:r>
                        <a:rPr lang="en-GB" sz="1800"/>
                        <a:t>10 minutes walk after lunch or some exercises</a:t>
                      </a:r>
                      <a:endParaRPr lang="en-US" sz="1800"/>
                    </a:p>
                  </a:txBody>
                  <a:tcPr marL="61499" marR="61499" marT="30749" marB="30749"/>
                </a:tc>
                <a:extLst>
                  <a:ext uri="{0D108BD9-81ED-4DB2-BD59-A6C34878D82A}">
                    <a16:rowId xmlns:a16="http://schemas.microsoft.com/office/drawing/2014/main" val="596309147"/>
                  </a:ext>
                </a:extLst>
              </a:tr>
              <a:tr h="466239">
                <a:tc gridSpan="2">
                  <a:txBody>
                    <a:bodyPr/>
                    <a:lstStyle/>
                    <a:p>
                      <a:r>
                        <a:rPr lang="en-GB" sz="1800"/>
                        <a:t>Medication routine</a:t>
                      </a:r>
                      <a:endParaRPr lang="en-US" sz="1800"/>
                    </a:p>
                  </a:txBody>
                  <a:tcPr marL="61499" marR="61499" marT="30749" marB="30749"/>
                </a:tc>
                <a:tc hMerge="1">
                  <a:txBody>
                    <a:bodyPr/>
                    <a:lstStyle/>
                    <a:p>
                      <a:endParaRPr lang="en-US"/>
                    </a:p>
                  </a:txBody>
                  <a:tcPr/>
                </a:tc>
                <a:tc>
                  <a:txBody>
                    <a:bodyPr/>
                    <a:lstStyle/>
                    <a:p>
                      <a:r>
                        <a:rPr lang="en-GB" sz="1800"/>
                        <a:t>Promote consistent medication</a:t>
                      </a:r>
                      <a:endParaRPr lang="en-US" sz="1800"/>
                    </a:p>
                  </a:txBody>
                  <a:tcPr marL="61499" marR="61499" marT="30749" marB="30749"/>
                </a:tc>
                <a:tc>
                  <a:txBody>
                    <a:bodyPr/>
                    <a:lstStyle/>
                    <a:p>
                      <a:r>
                        <a:rPr lang="en-GB" sz="1800"/>
                        <a:t>Using a pill organiser and reminder alarms </a:t>
                      </a:r>
                      <a:endParaRPr lang="en-US" sz="1800"/>
                    </a:p>
                  </a:txBody>
                  <a:tcPr marL="61499" marR="61499" marT="30749" marB="30749"/>
                </a:tc>
                <a:extLst>
                  <a:ext uri="{0D108BD9-81ED-4DB2-BD59-A6C34878D82A}">
                    <a16:rowId xmlns:a16="http://schemas.microsoft.com/office/drawing/2014/main" val="656111608"/>
                  </a:ext>
                </a:extLst>
              </a:tr>
              <a:tr h="466239">
                <a:tc gridSpan="2">
                  <a:txBody>
                    <a:bodyPr/>
                    <a:lstStyle/>
                    <a:p>
                      <a:r>
                        <a:rPr lang="en-GB" sz="1800"/>
                        <a:t>Rest &amp; sleep</a:t>
                      </a:r>
                      <a:endParaRPr lang="en-US" sz="1800"/>
                    </a:p>
                  </a:txBody>
                  <a:tcPr marL="61499" marR="61499" marT="30749" marB="30749"/>
                </a:tc>
                <a:tc hMerge="1">
                  <a:txBody>
                    <a:bodyPr/>
                    <a:lstStyle/>
                    <a:p>
                      <a:endParaRPr lang="en-US"/>
                    </a:p>
                  </a:txBody>
                  <a:tcPr/>
                </a:tc>
                <a:tc>
                  <a:txBody>
                    <a:bodyPr/>
                    <a:lstStyle/>
                    <a:p>
                      <a:r>
                        <a:rPr lang="en-GB" sz="1800"/>
                        <a:t>Support healthy sleep habits </a:t>
                      </a:r>
                      <a:endParaRPr lang="en-US" sz="1800"/>
                    </a:p>
                  </a:txBody>
                  <a:tcPr marL="61499" marR="61499" marT="30749" marB="30749"/>
                </a:tc>
                <a:tc>
                  <a:txBody>
                    <a:bodyPr/>
                    <a:lstStyle/>
                    <a:p>
                      <a:r>
                        <a:rPr lang="en-GB" sz="1800"/>
                        <a:t>Consistent time to stabilise energy levels</a:t>
                      </a:r>
                      <a:endParaRPr lang="en-US" sz="1800"/>
                    </a:p>
                  </a:txBody>
                  <a:tcPr marL="61499" marR="61499" marT="30749" marB="30749"/>
                </a:tc>
                <a:extLst>
                  <a:ext uri="{0D108BD9-81ED-4DB2-BD59-A6C34878D82A}">
                    <a16:rowId xmlns:a16="http://schemas.microsoft.com/office/drawing/2014/main" val="174151515"/>
                  </a:ext>
                </a:extLst>
              </a:tr>
              <a:tr h="466239">
                <a:tc gridSpan="2">
                  <a:txBody>
                    <a:bodyPr/>
                    <a:lstStyle/>
                    <a:p>
                      <a:r>
                        <a:rPr lang="en-GB" sz="1800"/>
                        <a:t>Social interaction </a:t>
                      </a:r>
                      <a:endParaRPr lang="en-US" sz="1800"/>
                    </a:p>
                  </a:txBody>
                  <a:tcPr marL="61499" marR="61499" marT="30749" marB="30749"/>
                </a:tc>
                <a:tc hMerge="1">
                  <a:txBody>
                    <a:bodyPr/>
                    <a:lstStyle/>
                    <a:p>
                      <a:endParaRPr lang="en-US"/>
                    </a:p>
                  </a:txBody>
                  <a:tcPr/>
                </a:tc>
                <a:tc>
                  <a:txBody>
                    <a:bodyPr/>
                    <a:lstStyle/>
                    <a:p>
                      <a:r>
                        <a:rPr lang="en-GB" sz="1800"/>
                        <a:t>Maintain regular contact </a:t>
                      </a:r>
                      <a:endParaRPr lang="en-US" sz="1800"/>
                    </a:p>
                  </a:txBody>
                  <a:tcPr marL="61499" marR="61499" marT="30749" marB="30749"/>
                </a:tc>
                <a:tc>
                  <a:txBody>
                    <a:bodyPr/>
                    <a:lstStyle/>
                    <a:p>
                      <a:r>
                        <a:rPr lang="en-GB" sz="1800" dirty="0"/>
                        <a:t>Daily phone calls or weekly visits from family/friends</a:t>
                      </a:r>
                      <a:endParaRPr lang="en-US" sz="1800" dirty="0"/>
                    </a:p>
                  </a:txBody>
                  <a:tcPr marL="61499" marR="61499" marT="30749" marB="30749"/>
                </a:tc>
                <a:extLst>
                  <a:ext uri="{0D108BD9-81ED-4DB2-BD59-A6C34878D82A}">
                    <a16:rowId xmlns:a16="http://schemas.microsoft.com/office/drawing/2014/main" val="890219328"/>
                  </a:ext>
                </a:extLst>
              </a:tr>
              <a:tr h="256616">
                <a:tc gridSpan="2">
                  <a:txBody>
                    <a:bodyPr/>
                    <a:lstStyle/>
                    <a:p>
                      <a:endParaRPr lang="en-US" sz="1800"/>
                    </a:p>
                  </a:txBody>
                  <a:tcPr marL="61499" marR="61499" marT="30749" marB="30749"/>
                </a:tc>
                <a:tc hMerge="1">
                  <a:txBody>
                    <a:bodyPr/>
                    <a:lstStyle/>
                    <a:p>
                      <a:endParaRPr lang="en-US"/>
                    </a:p>
                  </a:txBody>
                  <a:tcPr/>
                </a:tc>
                <a:tc>
                  <a:txBody>
                    <a:bodyPr/>
                    <a:lstStyle/>
                    <a:p>
                      <a:endParaRPr lang="en-US" sz="1800" dirty="0"/>
                    </a:p>
                  </a:txBody>
                  <a:tcPr marL="61499" marR="61499" marT="30749" marB="30749"/>
                </a:tc>
                <a:tc>
                  <a:txBody>
                    <a:bodyPr/>
                    <a:lstStyle/>
                    <a:p>
                      <a:endParaRPr lang="en-US" sz="1800" dirty="0"/>
                    </a:p>
                  </a:txBody>
                  <a:tcPr marL="61499" marR="61499" marT="30749" marB="30749"/>
                </a:tc>
                <a:extLst>
                  <a:ext uri="{0D108BD9-81ED-4DB2-BD59-A6C34878D82A}">
                    <a16:rowId xmlns:a16="http://schemas.microsoft.com/office/drawing/2014/main" val="1112481756"/>
                  </a:ext>
                </a:extLst>
              </a:tr>
            </a:tbl>
          </a:graphicData>
        </a:graphic>
      </p:graphicFrame>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105996"/>
    </mc:Choice>
    <mc:Fallback xmlns="">
      <p:transition spd="slow" advTm="105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r>
              <a:rPr lang="en-GB" sz="1800" dirty="0" smtClean="0"/>
              <a:t>Write about communication and ethical considerations for the care of this person.</a:t>
            </a:r>
          </a:p>
          <a:p>
            <a:endParaRPr lang="en-GB" sz="1800" dirty="0"/>
          </a:p>
          <a:p>
            <a:pPr marL="0" indent="0">
              <a:buNone/>
            </a:pPr>
            <a:endParaRPr lang="en-GB" sz="1800" dirty="0" smtClean="0"/>
          </a:p>
          <a:p>
            <a:r>
              <a:rPr lang="en-GB" sz="1800" dirty="0" smtClean="0"/>
              <a:t>Person-centred </a:t>
            </a:r>
            <a:r>
              <a:rPr lang="en-GB" sz="1800" dirty="0"/>
              <a:t>communication </a:t>
            </a:r>
          </a:p>
          <a:p>
            <a:r>
              <a:rPr lang="en-GB" sz="1800" dirty="0"/>
              <a:t>Communication should actively promote information decision-making </a:t>
            </a:r>
          </a:p>
          <a:p>
            <a:r>
              <a:rPr lang="en-GB" sz="1800" dirty="0"/>
              <a:t>Ethical practice requires autonomy, dignity and confidentiality</a:t>
            </a:r>
          </a:p>
          <a:p>
            <a:r>
              <a:rPr lang="en-GB" sz="1800" dirty="0"/>
              <a:t>Collaborative communication with the multidisciplinary team</a:t>
            </a:r>
          </a:p>
          <a:p>
            <a:r>
              <a:rPr lang="en-GB" sz="1800" dirty="0"/>
              <a:t>Practitioners must remain aware of potential power imbalances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74450"/>
    </mc:Choice>
    <mc:Fallback xmlns="">
      <p:transition spd="slow" advTm="74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Risk factors</a:t>
            </a:r>
          </a:p>
        </p:txBody>
      </p:sp>
      <p:graphicFrame>
        <p:nvGraphicFramePr>
          <p:cNvPr id="5" name="Table 4">
            <a:extLst>
              <a:ext uri="{FF2B5EF4-FFF2-40B4-BE49-F238E27FC236}">
                <a16:creationId xmlns:a16="http://schemas.microsoft.com/office/drawing/2014/main" id="{8724690C-86EA-E7E1-C488-EF66F40692D1}"/>
              </a:ext>
            </a:extLst>
          </p:cNvPr>
          <p:cNvGraphicFramePr>
            <a:graphicFrameLocks noGrp="1"/>
          </p:cNvGraphicFramePr>
          <p:nvPr>
            <p:extLst>
              <p:ext uri="{D42A27DB-BD31-4B8C-83A1-F6EECF244321}">
                <p14:modId xmlns:p14="http://schemas.microsoft.com/office/powerpoint/2010/main" val="750170856"/>
              </p:ext>
            </p:extLst>
          </p:nvPr>
        </p:nvGraphicFramePr>
        <p:xfrm>
          <a:off x="148739" y="1016001"/>
          <a:ext cx="8700622" cy="4509990"/>
        </p:xfrm>
        <a:graphic>
          <a:graphicData uri="http://schemas.openxmlformats.org/drawingml/2006/table">
            <a:tbl>
              <a:tblPr firstRow="1" bandRow="1">
                <a:tableStyleId>{5C22544A-7EE6-4342-B048-85BDC9FD1C3A}</a:tableStyleId>
              </a:tblPr>
              <a:tblGrid>
                <a:gridCol w="4350311">
                  <a:extLst>
                    <a:ext uri="{9D8B030D-6E8A-4147-A177-3AD203B41FA5}">
                      <a16:colId xmlns:a16="http://schemas.microsoft.com/office/drawing/2014/main" val="3348466045"/>
                    </a:ext>
                  </a:extLst>
                </a:gridCol>
                <a:gridCol w="4350311">
                  <a:extLst>
                    <a:ext uri="{9D8B030D-6E8A-4147-A177-3AD203B41FA5}">
                      <a16:colId xmlns:a16="http://schemas.microsoft.com/office/drawing/2014/main" val="3064198128"/>
                    </a:ext>
                  </a:extLst>
                </a:gridCol>
              </a:tblGrid>
              <a:tr h="642709">
                <a:tc>
                  <a:txBody>
                    <a:bodyPr/>
                    <a:lstStyle/>
                    <a:p>
                      <a:r>
                        <a:rPr lang="en-GB" dirty="0">
                          <a:latin typeface="Arial" panose="020B0604020202020204" pitchFamily="34" charset="0"/>
                          <a:cs typeface="Arial" panose="020B0604020202020204" pitchFamily="34" charset="0"/>
                        </a:rPr>
                        <a:t>Risk factors </a:t>
                      </a:r>
                      <a:endParaRPr lang="en-US" dirty="0">
                        <a:latin typeface="Arial" panose="020B0604020202020204" pitchFamily="34" charset="0"/>
                        <a:cs typeface="Arial" panose="020B0604020202020204" pitchFamily="34" charset="0"/>
                      </a:endParaRPr>
                    </a:p>
                  </a:txBody>
                  <a:tcPr/>
                </a:tc>
                <a:tc>
                  <a:txBody>
                    <a:bodyPr/>
                    <a:lstStyle/>
                    <a:p>
                      <a:endParaRPr lang="en-US">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61666954"/>
                  </a:ext>
                </a:extLst>
              </a:tr>
              <a:tr h="806143">
                <a:tc>
                  <a:txBody>
                    <a:bodyPr/>
                    <a:lstStyle/>
                    <a:p>
                      <a:r>
                        <a:rPr lang="en-GB" dirty="0">
                          <a:latin typeface="Arial" panose="020B0604020202020204" pitchFamily="34" charset="0"/>
                          <a:cs typeface="Arial" panose="020B0604020202020204" pitchFamily="34" charset="0"/>
                        </a:rPr>
                        <a:t>Age (82 years)</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Increase insulin resistance and risk of complications. </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1167181"/>
                  </a:ext>
                </a:extLst>
              </a:tr>
              <a:tr h="642709">
                <a:tc>
                  <a:txBody>
                    <a:bodyPr/>
                    <a:lstStyle/>
                    <a:p>
                      <a:r>
                        <a:rPr lang="en-GB" dirty="0">
                          <a:latin typeface="Arial" panose="020B0604020202020204" pitchFamily="34" charset="0"/>
                          <a:cs typeface="Arial" panose="020B0604020202020204" pitchFamily="34" charset="0"/>
                        </a:rPr>
                        <a:t>History of overweight </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Contributes to reduced insulin sensitivity </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04058724"/>
                  </a:ext>
                </a:extLst>
              </a:tr>
              <a:tr h="806143">
                <a:tc>
                  <a:txBody>
                    <a:bodyPr/>
                    <a:lstStyle/>
                    <a:p>
                      <a:r>
                        <a:rPr lang="en-GB" dirty="0">
                          <a:latin typeface="Arial" panose="020B0604020202020204" pitchFamily="34" charset="0"/>
                          <a:cs typeface="Arial" panose="020B0604020202020204" pitchFamily="34" charset="0"/>
                        </a:rPr>
                        <a:t>Longstanding Type 2 diabetes </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Raises risk of micro and </a:t>
                      </a:r>
                      <a:r>
                        <a:rPr lang="en-GB" dirty="0" err="1">
                          <a:latin typeface="Arial" panose="020B0604020202020204" pitchFamily="34" charset="0"/>
                          <a:cs typeface="Arial" panose="020B0604020202020204" pitchFamily="34" charset="0"/>
                        </a:rPr>
                        <a:t>macrovascular</a:t>
                      </a:r>
                      <a:r>
                        <a:rPr lang="en-GB" dirty="0">
                          <a:latin typeface="Arial" panose="020B0604020202020204" pitchFamily="34" charset="0"/>
                          <a:cs typeface="Arial" panose="020B0604020202020204" pitchFamily="34" charset="0"/>
                        </a:rPr>
                        <a:t> damage. </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11608212"/>
                  </a:ext>
                </a:extLst>
              </a:tr>
              <a:tr h="806143">
                <a:tc>
                  <a:txBody>
                    <a:bodyPr/>
                    <a:lstStyle/>
                    <a:p>
                      <a:r>
                        <a:rPr lang="en-GB" dirty="0">
                          <a:latin typeface="Arial" panose="020B0604020202020204" pitchFamily="34" charset="0"/>
                          <a:cs typeface="Arial" panose="020B0604020202020204" pitchFamily="34" charset="0"/>
                        </a:rPr>
                        <a:t>Low physical activity</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Common in older adults, worsening glucose control. </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58708341"/>
                  </a:ext>
                </a:extLst>
              </a:tr>
              <a:tr h="806143">
                <a:tc>
                  <a:txBody>
                    <a:bodyPr/>
                    <a:lstStyle/>
                    <a:p>
                      <a:r>
                        <a:rPr lang="en-GB" dirty="0">
                          <a:latin typeface="Arial" panose="020B0604020202020204" pitchFamily="34" charset="0"/>
                          <a:cs typeface="Arial" panose="020B0604020202020204" pitchFamily="34" charset="0"/>
                        </a:rPr>
                        <a:t>Fluctuating blood glucose levels </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Increase risk of acute events such as hypoglycaemia. </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19037594"/>
                  </a:ext>
                </a:extLst>
              </a:tr>
            </a:tbl>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52404"/>
    </mc:Choice>
    <mc:Fallback xmlns="">
      <p:transition spd="slow" advTm="52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1800" dirty="0" smtClean="0">
                <a:latin typeface="Arial" panose="020B0604020202020204" pitchFamily="34" charset="0"/>
                <a:cs typeface="Arial" panose="020B0604020202020204" pitchFamily="34" charset="0"/>
              </a:rPr>
              <a:t>.Regular </a:t>
            </a:r>
            <a:r>
              <a:rPr lang="en-GB" sz="1800" dirty="0" smtClean="0">
                <a:latin typeface="Arial" panose="020B0604020202020204" pitchFamily="34" charset="0"/>
                <a:cs typeface="Arial" panose="020B0604020202020204" pitchFamily="34" charset="0"/>
              </a:rPr>
              <a:t>glucose monitoring- identify trends and support safe </a:t>
            </a:r>
            <a:r>
              <a:rPr lang="en-GB" sz="1800" dirty="0" smtClean="0">
                <a:latin typeface="Arial" panose="020B0604020202020204" pitchFamily="34" charset="0"/>
                <a:cs typeface="Arial" panose="020B0604020202020204" pitchFamily="34" charset="0"/>
              </a:rPr>
              <a:t>glycaemic </a:t>
            </a:r>
            <a:r>
              <a:rPr lang="en-GB" sz="1800" dirty="0" smtClean="0">
                <a:latin typeface="Arial" panose="020B0604020202020204" pitchFamily="34" charset="0"/>
                <a:cs typeface="Arial" panose="020B0604020202020204" pitchFamily="34" charset="0"/>
              </a:rPr>
              <a:t>control.</a:t>
            </a:r>
          </a:p>
          <a:p>
            <a:r>
              <a:rPr lang="en-GB" sz="1800" dirty="0" smtClean="0">
                <a:latin typeface="Arial" panose="020B0604020202020204" pitchFamily="34" charset="0"/>
                <a:cs typeface="Arial" panose="020B0604020202020204" pitchFamily="34" charset="0"/>
              </a:rPr>
              <a:t>Review and optimise medication-renal function </a:t>
            </a:r>
          </a:p>
          <a:p>
            <a:r>
              <a:rPr lang="en-GB" sz="1800" dirty="0" smtClean="0">
                <a:latin typeface="Arial" panose="020B0604020202020204" pitchFamily="34" charset="0"/>
                <a:cs typeface="Arial" panose="020B0604020202020204" pitchFamily="34" charset="0"/>
              </a:rPr>
              <a:t>Adapting lifestyle guidance- physical activities and balanced nutrition</a:t>
            </a:r>
          </a:p>
          <a:p>
            <a:r>
              <a:rPr lang="en-GB" sz="1800" dirty="0" smtClean="0">
                <a:latin typeface="Arial" panose="020B0604020202020204" pitchFamily="34" charset="0"/>
                <a:cs typeface="Arial" panose="020B0604020202020204" pitchFamily="34" charset="0"/>
              </a:rPr>
              <a:t>Daily care routine-maintain independence and reduce risk </a:t>
            </a:r>
          </a:p>
          <a:p>
            <a:r>
              <a:rPr lang="en-GB" sz="1800" dirty="0" smtClean="0">
                <a:latin typeface="Arial" panose="020B0604020202020204" pitchFamily="34" charset="0"/>
                <a:cs typeface="Arial" panose="020B0604020202020204" pitchFamily="34" charset="0"/>
              </a:rPr>
              <a:t>Routine screening for  complications- including foot health, cardiovascular risk, neuropathy and vision change.</a:t>
            </a:r>
          </a:p>
          <a:p>
            <a:r>
              <a:rPr lang="en-GB" sz="1800" dirty="0" smtClean="0">
                <a:latin typeface="Arial" panose="020B0604020202020204" pitchFamily="34" charset="0"/>
                <a:cs typeface="Arial" panose="020B0604020202020204" pitchFamily="34" charset="0"/>
              </a:rPr>
              <a:t>Clear communication- to enhance Sarah’s understanding of her condition and support shared decision-making</a:t>
            </a:r>
            <a:r>
              <a:rPr lang="en-GB" sz="1800" dirty="0" smtClean="0"/>
              <a:t>. </a:t>
            </a:r>
          </a:p>
          <a:p>
            <a:endParaRPr lang="en-GB" sz="21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38059"/>
    </mc:Choice>
    <mc:Fallback xmlns="">
      <p:transition spd="slow" advTm="38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r>
              <a:rPr lang="en-GB" sz="1800" dirty="0" smtClean="0">
                <a:latin typeface="Arial" panose="020B0604020202020204" pitchFamily="34" charset="0"/>
                <a:cs typeface="Arial" panose="020B0604020202020204" pitchFamily="34" charset="0"/>
              </a:rPr>
              <a:t>In </a:t>
            </a:r>
            <a:r>
              <a:rPr lang="en-GB" sz="1800" dirty="0">
                <a:latin typeface="Arial" panose="020B0604020202020204" pitchFamily="34" charset="0"/>
                <a:cs typeface="Arial" panose="020B0604020202020204" pitchFamily="34" charset="0"/>
              </a:rPr>
              <a:t>conclusion, Sarah’s long term Type 2 diabetes requires a structured, evidence-driven management plan that reflects the complexities of ageing and chronic disease. Consistent monitoring, appropriate medication adjustments and realistic lifestyle interventions are central to maintaining glycemic stability and supporting her functional independence. Ongoing surveillance for diabetes-related and geriatric complications, combined with an individualised care routine, helps to minimise risk and prevent further decline. Coordinated multidisciplinary involvement and clear, person-centred communication ensure that Sarah remains informed and actively engaged in her care. Together, these elements provide a robust framework for promoting safety, wellbeing and quality </a:t>
            </a:r>
            <a:r>
              <a:rPr lang="en-GB" sz="1800" dirty="0">
                <a:solidFill>
                  <a:srgbClr val="0070C0"/>
                </a:solidFill>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70018"/>
    </mc:Choice>
    <mc:Fallback xmlns="">
      <p:transition spd="slow" advTm="70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1239520"/>
            <a:ext cx="8435975" cy="4277713"/>
          </a:xfrm>
        </p:spPr>
        <p:txBody>
          <a:bodyPr/>
          <a:lstStyle/>
          <a:p>
            <a:endParaRPr lang="en-GB" sz="1800" dirty="0" smtClean="0">
              <a:solidFill>
                <a:srgbClr val="0070C0"/>
              </a:solidFill>
            </a:endParaRPr>
          </a:p>
          <a:p>
            <a:r>
              <a:rPr lang="en-GB" sz="1800" dirty="0">
                <a:latin typeface="Arial" panose="020B0604020202020204" pitchFamily="34" charset="0"/>
                <a:cs typeface="Arial" panose="020B0604020202020204" pitchFamily="34" charset="0"/>
              </a:rPr>
              <a:t>Age International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Diabetes and older people</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https://www.ageinternational.org.uk/policy-research/statistics/diabetes</a:t>
            </a:r>
            <a:r>
              <a:rPr lang="en-GB" sz="1800" dirty="0">
                <a:latin typeface="Arial" panose="020B0604020202020204" pitchFamily="34" charset="0"/>
                <a:cs typeface="Arial" panose="020B0604020202020204" pitchFamily="34" charset="0"/>
              </a:rPr>
              <a:t> (Accessed: 18 April 2026).</a:t>
            </a:r>
          </a:p>
          <a:p>
            <a:r>
              <a:rPr lang="en-GB" sz="1800" dirty="0">
                <a:latin typeface="Arial" panose="020B0604020202020204" pitchFamily="34" charset="0"/>
                <a:cs typeface="Arial" panose="020B0604020202020204" pitchFamily="34" charset="0"/>
              </a:rPr>
              <a:t>National Institute on Aging (2024) </a:t>
            </a:r>
            <a:r>
              <a:rPr lang="en-GB" sz="1800" i="1" dirty="0">
                <a:latin typeface="Arial" panose="020B0604020202020204" pitchFamily="34" charset="0"/>
                <a:cs typeface="Arial" panose="020B0604020202020204" pitchFamily="34" charset="0"/>
              </a:rPr>
              <a:t>Diabetes in older people</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5"/>
              </a:rPr>
              <a:t>https://www.nia.nih.gov/health/diabetes/diabetes-older-people</a:t>
            </a:r>
            <a:r>
              <a:rPr lang="en-GB" sz="1800" dirty="0">
                <a:latin typeface="Arial" panose="020B0604020202020204" pitchFamily="34" charset="0"/>
                <a:cs typeface="Arial" panose="020B0604020202020204" pitchFamily="34" charset="0"/>
              </a:rPr>
              <a:t> (Accessed: 17 April 2026).</a:t>
            </a:r>
          </a:p>
          <a:p>
            <a:r>
              <a:rPr lang="en-GB" sz="1800" dirty="0">
                <a:latin typeface="Arial" panose="020B0604020202020204" pitchFamily="34" charset="0"/>
                <a:cs typeface="Arial" panose="020B0604020202020204" pitchFamily="34" charset="0"/>
              </a:rPr>
              <a:t>NHS (2023) </a:t>
            </a:r>
            <a:r>
              <a:rPr lang="en-GB" sz="1800" i="1" dirty="0">
                <a:latin typeface="Arial" panose="020B0604020202020204" pitchFamily="34" charset="0"/>
                <a:cs typeface="Arial" panose="020B0604020202020204" pitchFamily="34" charset="0"/>
              </a:rPr>
              <a:t>What is type 2 diabetes?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6"/>
              </a:rPr>
              <a:t>https://www.nhs.uk/conditions/type-2-diabetes</a:t>
            </a:r>
            <a:r>
              <a:rPr lang="en-GB" sz="1800" dirty="0">
                <a:latin typeface="Arial" panose="020B0604020202020204" pitchFamily="34" charset="0"/>
                <a:cs typeface="Arial" panose="020B0604020202020204" pitchFamily="34" charset="0"/>
              </a:rPr>
              <a:t> (Accessed: 17 April 2026).</a:t>
            </a:r>
          </a:p>
          <a:p>
            <a:r>
              <a:rPr lang="en-GB" sz="1800" dirty="0">
                <a:latin typeface="Arial" panose="020B0604020202020204" pitchFamily="34" charset="0"/>
                <a:cs typeface="Arial" panose="020B0604020202020204" pitchFamily="34" charset="0"/>
              </a:rPr>
              <a:t>NICE (2023) </a:t>
            </a:r>
            <a:r>
              <a:rPr lang="en-GB" sz="1800" i="1" dirty="0">
                <a:latin typeface="Arial" panose="020B0604020202020204" pitchFamily="34" charset="0"/>
                <a:cs typeface="Arial" panose="020B0604020202020204" pitchFamily="34" charset="0"/>
              </a:rPr>
              <a:t>Diabetes – type 2: management</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7"/>
              </a:rPr>
              <a:t>https://cks.nice.org.uk/topics/diabetes-type-2/management/management</a:t>
            </a:r>
            <a:r>
              <a:rPr lang="en-GB" sz="1800" dirty="0">
                <a:latin typeface="Arial" panose="020B0604020202020204" pitchFamily="34" charset="0"/>
                <a:cs typeface="Arial" panose="020B0604020202020204" pitchFamily="34" charset="0"/>
              </a:rPr>
              <a:t> (Accessed: 18 April 2026).</a:t>
            </a:r>
          </a:p>
          <a:p>
            <a:endParaRPr lang="en-GB" sz="18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13403"/>
    </mc:Choice>
    <mc:Fallback xmlns="">
      <p:transition spd="slow" advTm="13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1482"/>
          </a:xfrm>
        </p:spPr>
        <p:txBody>
          <a:bodyPr/>
          <a:lstStyle/>
          <a:p>
            <a:r>
              <a:rPr lang="en-GB" dirty="0" smtClean="0"/>
              <a:t>References </a:t>
            </a:r>
            <a:endParaRPr lang="en-GB" dirty="0"/>
          </a:p>
        </p:txBody>
      </p:sp>
      <p:sp>
        <p:nvSpPr>
          <p:cNvPr id="3" name="Content Placeholder 2"/>
          <p:cNvSpPr>
            <a:spLocks noGrp="1"/>
          </p:cNvSpPr>
          <p:nvPr>
            <p:ph idx="1"/>
          </p:nvPr>
        </p:nvSpPr>
        <p:spPr>
          <a:xfrm>
            <a:off x="457199" y="980387"/>
            <a:ext cx="8441703" cy="4543719"/>
          </a:xfrm>
        </p:spPr>
        <p:txBody>
          <a:bodyPr/>
          <a:lstStyle/>
          <a:p>
            <a:r>
              <a:rPr lang="en-GB" sz="1800" dirty="0">
                <a:latin typeface="Arial" panose="020B0604020202020204" pitchFamily="34" charset="0"/>
                <a:cs typeface="Arial" panose="020B0604020202020204" pitchFamily="34" charset="0"/>
              </a:rPr>
              <a:t>NICE (2024) </a:t>
            </a:r>
            <a:r>
              <a:rPr lang="en-GB" sz="1800" i="1" dirty="0">
                <a:latin typeface="Arial" panose="020B0604020202020204" pitchFamily="34" charset="0"/>
                <a:cs typeface="Arial" panose="020B0604020202020204" pitchFamily="34" charset="0"/>
              </a:rPr>
              <a:t>Diabetes type 2: risk factors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2"/>
              </a:rPr>
              <a:t>https://cks.nice.org.uk/topics/diabetes-type-2/background-information/risk-factors</a:t>
            </a:r>
            <a:r>
              <a:rPr lang="en-GB" sz="1800" dirty="0">
                <a:latin typeface="Arial" panose="020B0604020202020204" pitchFamily="34" charset="0"/>
                <a:cs typeface="Arial" panose="020B0604020202020204" pitchFamily="34" charset="0"/>
              </a:rPr>
              <a:t> (Accessed: 18 April 2026).</a:t>
            </a:r>
          </a:p>
          <a:p>
            <a:r>
              <a:rPr lang="en-GB" sz="1800" dirty="0">
                <a:latin typeface="Arial" panose="020B0604020202020204" pitchFamily="34" charset="0"/>
                <a:cs typeface="Arial" panose="020B0604020202020204" pitchFamily="34" charset="0"/>
              </a:rPr>
              <a:t>Office for Health Improvement &amp; Disparities (2025) </a:t>
            </a:r>
            <a:r>
              <a:rPr lang="en-GB" sz="1800" i="1" dirty="0">
                <a:latin typeface="Arial" panose="020B0604020202020204" pitchFamily="34" charset="0"/>
                <a:cs typeface="Arial" panose="020B0604020202020204" pitchFamily="34" charset="0"/>
              </a:rPr>
              <a:t>Diabetes profile: statistical commentary, March 2025</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3"/>
              </a:rPr>
              <a:t>https://www.gov.uk/government/statistics/diabetes-profile-update-march-2025/diabetes-profile-statistical-commentary-march-2025</a:t>
            </a:r>
            <a:r>
              <a:rPr lang="en-GB" sz="1800" dirty="0">
                <a:latin typeface="Arial" panose="020B0604020202020204" pitchFamily="34" charset="0"/>
                <a:cs typeface="Arial" panose="020B0604020202020204" pitchFamily="34" charset="0"/>
              </a:rPr>
              <a:t> (Accessed: 18 April 2026).</a:t>
            </a:r>
          </a:p>
          <a:p>
            <a:r>
              <a:rPr lang="en-GB" sz="1800" dirty="0">
                <a:latin typeface="Arial" panose="020B0604020202020204" pitchFamily="34" charset="0"/>
                <a:cs typeface="Arial" panose="020B0604020202020204" pitchFamily="34" charset="0"/>
              </a:rPr>
              <a:t>Office for National Statistics (2024) </a:t>
            </a:r>
            <a:r>
              <a:rPr lang="en-GB" sz="1800" i="1" dirty="0">
                <a:latin typeface="Arial" panose="020B0604020202020204" pitchFamily="34" charset="0"/>
                <a:cs typeface="Arial" panose="020B0604020202020204" pitchFamily="34" charset="0"/>
              </a:rPr>
              <a:t>Risk factors for pre-diabetes and undiagnosed type 2 diabetes in England: 2013 to 2019</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https://www.ons.gov.uk/peoplepopulationandcommunity/healthandsocialcare/healthinequalities/bulletins/riskfactorsforprediabetesandundiagnosedtype2diabetesinengland/2013to2019</a:t>
            </a:r>
            <a:r>
              <a:rPr lang="en-GB" sz="1800" dirty="0">
                <a:latin typeface="Arial" panose="020B0604020202020204" pitchFamily="34" charset="0"/>
                <a:cs typeface="Arial" panose="020B0604020202020204" pitchFamily="34" charset="0"/>
              </a:rPr>
              <a:t> (Accessed: 18 April 2026).</a:t>
            </a:r>
          </a:p>
          <a:p>
            <a:r>
              <a:rPr lang="en-GB" sz="1800" dirty="0">
                <a:latin typeface="Arial" panose="020B0604020202020204" pitchFamily="34" charset="0"/>
                <a:cs typeface="Arial" panose="020B0604020202020204" pitchFamily="34" charset="0"/>
              </a:rPr>
              <a:t>Physiopedia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Diabetes mellitus type 2</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5"/>
              </a:rPr>
              <a:t>https://www.physio-pedia.com/Diabetes_Mellitus_Type_2</a:t>
            </a:r>
            <a:r>
              <a:rPr lang="en-GB" sz="1800" dirty="0">
                <a:latin typeface="Arial" panose="020B0604020202020204" pitchFamily="34" charset="0"/>
                <a:cs typeface="Arial" panose="020B0604020202020204" pitchFamily="34" charset="0"/>
              </a:rPr>
              <a:t> (Accessed: 18 April 2026).</a:t>
            </a:r>
          </a:p>
          <a:p>
            <a:endParaRPr lang="en-GB" sz="180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02038240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81</TotalTime>
  <Words>1037</Words>
  <Application>Microsoft Office PowerPoint</Application>
  <PresentationFormat>On-screen Show (4:3)</PresentationFormat>
  <Paragraphs>136</Paragraphs>
  <Slides>13</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Verdana</vt:lpstr>
      <vt:lpstr>20140311PresentationUWTSDTemplate</vt:lpstr>
      <vt:lpstr>PowerPoint Presentation</vt:lpstr>
      <vt:lpstr>Introduction</vt:lpstr>
      <vt:lpstr>Information about the person</vt:lpstr>
      <vt:lpstr>Information about the person </vt:lpstr>
      <vt:lpstr>Anatomy and Physiology</vt:lpstr>
      <vt:lpstr>Care Plan (1/3)</vt:lpstr>
      <vt:lpstr>Care Plan (2/3)</vt:lpstr>
      <vt:lpstr>Care Plan (3/3) </vt:lpstr>
      <vt:lpstr>Risk factors</vt:lpstr>
      <vt:lpstr>Recommendations</vt:lpstr>
      <vt:lpstr>Conclusion</vt:lpstr>
      <vt:lpstr>References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Estera Marioara Mihalescu (2416449)</cp:lastModifiedBy>
  <cp:revision>16</cp:revision>
  <cp:lastPrinted>2018-07-09T15:27:01Z</cp:lastPrinted>
  <dcterms:created xsi:type="dcterms:W3CDTF">2002-10-07T19:43:58Z</dcterms:created>
  <dcterms:modified xsi:type="dcterms:W3CDTF">2026-04-19T14:50:25Z</dcterms:modified>
</cp:coreProperties>
</file>