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72" r:id="rId5"/>
    <p:sldId id="273" r:id="rId6"/>
    <p:sldId id="288" r:id="rId7"/>
    <p:sldId id="259" r:id="rId8"/>
    <p:sldId id="286" r:id="rId9"/>
    <p:sldId id="261" r:id="rId10"/>
    <p:sldId id="262" r:id="rId11"/>
    <p:sldId id="283" r:id="rId12"/>
    <p:sldId id="292" r:id="rId13"/>
    <p:sldId id="282" r:id="rId14"/>
    <p:sldId id="287" r:id="rId15"/>
    <p:sldId id="268" r:id="rId16"/>
    <p:sldId id="291" r:id="rId17"/>
    <p:sldId id="294" r:id="rId18"/>
    <p:sldId id="296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1D8B7"/>
    <a:srgbClr val="A09D79"/>
    <a:srgbClr val="AD5C4D"/>
    <a:srgbClr val="543E35"/>
    <a:srgbClr val="637700"/>
    <a:srgbClr val="FFF4ED"/>
    <a:srgbClr val="5E6A76"/>
    <a:srgbClr val="000000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B1D389-046D-431A-9A72-65ECBBCA336F}" v="6" dt="2024-02-05T16:29:52.713"/>
  </p1510:revLst>
</p1510:revInfo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854" autoAdjust="0"/>
    <p:restoredTop sz="94830"/>
  </p:normalViewPr>
  <p:slideViewPr>
    <p:cSldViewPr snapToGrid="0">
      <p:cViewPr varScale="1">
        <p:scale>
          <a:sx n="127" d="100"/>
          <a:sy n="127" d="100"/>
        </p:scale>
        <p:origin x="552" y="18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08/03/2024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08/03/2024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399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707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ionalbullyinghelpline.co.uk/cyberbullying.html" TargetMode="External"/><Relationship Id="rId3" Type="http://schemas.openxmlformats.org/officeDocument/2006/relationships/hyperlink" Target="https://www.bbc.co.uk/news/technology-43197937" TargetMode="External"/><Relationship Id="rId7" Type="http://schemas.openxmlformats.org/officeDocument/2006/relationships/hyperlink" Target="https://www.mirror.co.uk/news/uk-news/my-daughter-took-life-14-29436367" TargetMode="External"/><Relationship Id="rId2" Type="http://schemas.openxmlformats.org/officeDocument/2006/relationships/hyperlink" Target="https://anti-bullyingalliance.org.uk/anti-bullying-week/school-resources/primary-school-pack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gov.uk/government/news/britain-makes-internet-safer-as-online-safety-bill-finished-and-ready-to-become-law" TargetMode="External"/><Relationship Id="rId5" Type="http://schemas.openxmlformats.org/officeDocument/2006/relationships/hyperlink" Target="https://www.cybersmile.org/news/12-year-old-cyberbullying-victim-posted-rip-on-social-media-before-taking-her-own-life" TargetMode="External"/><Relationship Id="rId10" Type="http://schemas.openxmlformats.org/officeDocument/2006/relationships/hyperlink" Target="https://www.theguardian.com/sustainable-business/2016/feb/09/social-media-networks-child-protection-policies-facebook-twitter-instagram-snapchat" TargetMode="External"/><Relationship Id="rId4" Type="http://schemas.openxmlformats.org/officeDocument/2006/relationships/hyperlink" Target="https://www.bbc.co.uk/news/uk-wales-55133454" TargetMode="External"/><Relationship Id="rId9" Type="http://schemas.openxmlformats.org/officeDocument/2006/relationships/hyperlink" Target="https://www.ons.gov.uk/peoplepopulationandcommunity/crimeandjustice/bulletins/onlinebullyinginenglandandwales/yearendingmarch202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end-violence/how-to-stop-cyberbullying" TargetMode="External"/><Relationship Id="rId2" Type="http://schemas.openxmlformats.org/officeDocument/2006/relationships/hyperlink" Target="https://www.unicef.org/tajikistan/cyberbullying-what-it-and-how-stop-it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s://hwb.gov.wales/api/storage/6661a9ab-9413-4ac3-99dd-e23293fcbe00/Ateachersguidetorecognisingandchallengingonlinebullying.pdf?preview=true" TargetMode="External"/><Relationship Id="rId5" Type="http://schemas.openxmlformats.org/officeDocument/2006/relationships/hyperlink" Target="https://hwb.gov.wales/api/storage/337437b8-cfe3-4305-ae32-f47ad82f3e76/digital-competence-framework-guidance-2018.pdf" TargetMode="External"/><Relationship Id="rId4" Type="http://schemas.openxmlformats.org/officeDocument/2006/relationships/hyperlink" Target="https://hwb.gov.wales/api/storage/35fae761-054b-4e9b-928c-03e86b3e207f/personal-and-social-education-framewor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Media and Young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>
            <a:defPPr>
              <a:defRPr lang="en-GB"/>
            </a:defPPr>
          </a:lstStyle>
          <a:p>
            <a:pPr rtl="0"/>
            <a:r>
              <a:rPr lang="en-GB" sz="4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Cyber-bullying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Contents Page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D862B0-1C81-1009-2AC8-7546FC3B64EB}"/>
              </a:ext>
            </a:extLst>
          </p:cNvPr>
          <p:cNvSpPr txBox="1"/>
          <p:nvPr/>
        </p:nvSpPr>
        <p:spPr>
          <a:xfrm>
            <a:off x="7315200" y="341645"/>
            <a:ext cx="4876800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Chronological overview 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Cyber-bullying 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Impact of Social Media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social media impacts young people and wider society </a:t>
            </a:r>
          </a:p>
          <a:p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Statistics 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Cyber-bullying policies on social media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media challenges and recommendation 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 response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 challenges and recommendation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online safety bill</a:t>
            </a:r>
          </a:p>
          <a:p>
            <a:pPr marL="285750" indent="-285750">
              <a:buFont typeface="Wingdings" pitchFamily="2" charset="2"/>
              <a:buChar char="q"/>
            </a:pPr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online safety bill challenges and recommendation</a:t>
            </a:r>
          </a:p>
          <a:p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E1353-8818-6E46-BF8E-47D0A7D9C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434089"/>
            <a:ext cx="10515600" cy="676656"/>
          </a:xfrm>
        </p:spPr>
        <p:txBody>
          <a:bodyPr/>
          <a:lstStyle/>
          <a:p>
            <a:r>
              <a:rPr lang="en-US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Chronological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18BDD-22E0-A4D9-203C-147D57744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643" y="1416817"/>
            <a:ext cx="10744458" cy="5007094"/>
          </a:xfrm>
        </p:spPr>
        <p:txBody>
          <a:bodyPr>
            <a:noAutofit/>
          </a:bodyPr>
          <a:lstStyle/>
          <a:p>
            <a:pPr fontAlgn="base"/>
            <a:endParaRPr lang="en-GB" sz="1800" b="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r>
              <a:rPr lang="en-GB" sz="1800" b="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Individual’s interactions and communication patterns have changed within the last 20 years. </a:t>
            </a:r>
            <a:endParaRPr lang="en-GB" sz="18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fontAlgn="base"/>
            <a:endParaRPr lang="en-GB" sz="18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1800" i="0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Cyberbullying peaked in the mid-2000s as smartphones became the newest essential technology. </a:t>
            </a:r>
            <a:r>
              <a:rPr lang="en-GB" sz="18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algn="l" fontAlgn="base"/>
            <a:endParaRPr lang="en-GB" sz="1800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r>
              <a:rPr lang="en-GB" sz="1800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Concerns about cyberbullying among parents, teachers, and students increased as a result of the COVID-19 epidemic</a:t>
            </a:r>
            <a:endParaRPr lang="en-GB" sz="18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 fontAlgn="base"/>
            <a:endParaRPr lang="en-GB" sz="1800" i="0" strike="noStrike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8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18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18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1200" dirty="0" err="1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Vandesbosch</a:t>
            </a:r>
            <a:r>
              <a:rPr lang="en-US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and Green (2019)</a:t>
            </a:r>
          </a:p>
          <a:p>
            <a:pPr marL="0" indent="0">
              <a:buNone/>
            </a:pPr>
            <a:r>
              <a:rPr lang="en-US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Sorrentino (2023).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A8F52-6152-9523-9A7C-1DEF9D8CD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3001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0"/>
            <a:ext cx="8702040" cy="157771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5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Cyber-bullying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4</a:t>
            </a:fld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44659A3-3099-EC0D-65E8-23C62F19F8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4670" y="2078299"/>
            <a:ext cx="9952228" cy="4070729"/>
          </a:xfrm>
        </p:spPr>
        <p:txBody>
          <a:bodyPr>
            <a:normAutofit/>
          </a:bodyPr>
          <a:lstStyle/>
          <a:p>
            <a:pPr algn="l"/>
            <a:r>
              <a:rPr lang="en-GB" sz="2400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Cyberbullying is when someone harasses or bullies other people via social media and other digital platforms</a:t>
            </a: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UNICEF (2024) 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F6FF5-7703-48CC-CE45-13F136D43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464" y="1313645"/>
            <a:ext cx="11439144" cy="5462059"/>
          </a:xfrm>
        </p:spPr>
        <p:txBody>
          <a:bodyPr>
            <a:noAutofit/>
          </a:bodyPr>
          <a:lstStyle/>
          <a:p>
            <a:endParaRPr lang="en-GB" sz="18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ocial media may be useful since it creates a sense of community and connections with others who share same interests. 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impacts might be long-lasting and have a variety of affects on an individuals mental, emotional and physical health. </a:t>
            </a:r>
            <a:b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endParaRPr lang="en-GB" sz="1800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28600"/>
            <a:endParaRPr lang="en-GB" sz="18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800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Ukpong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(2019) </a:t>
            </a:r>
          </a:p>
          <a:p>
            <a:pPr marL="0" indent="0">
              <a:buNone/>
            </a:pP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 (2020))</a:t>
            </a:r>
            <a:endParaRPr lang="en-GB" sz="12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12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A983F-E64D-C609-701A-4FB234373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9AA9DCE5-0E63-F87D-AE01-3F47E53260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0"/>
            <a:ext cx="10853928" cy="1557849"/>
          </a:xfrm>
        </p:spPr>
        <p:txBody>
          <a:bodyPr/>
          <a:lstStyle/>
          <a:p>
            <a:r>
              <a:rPr lang="en-US" sz="5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Impact of Social Media </a:t>
            </a:r>
          </a:p>
        </p:txBody>
      </p:sp>
    </p:spTree>
    <p:extLst>
      <p:ext uri="{BB962C8B-B14F-4D97-AF65-F5344CB8AC3E}">
        <p14:creationId xmlns:p14="http://schemas.microsoft.com/office/powerpoint/2010/main" val="2121811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168" y="476315"/>
            <a:ext cx="8249225" cy="76365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72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Statistics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7C23D5-8201-1FEF-A7AF-8167D1B93F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477" y="547080"/>
            <a:ext cx="4897355" cy="3840926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2A88CD9-0AF6-B0B6-DA38-3E55F7AFE278}"/>
              </a:ext>
            </a:extLst>
          </p:cNvPr>
          <p:cNvSpPr txBox="1"/>
          <p:nvPr/>
        </p:nvSpPr>
        <p:spPr>
          <a:xfrm>
            <a:off x="151168" y="1782395"/>
            <a:ext cx="688427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Over half of the UK's 12 to 15 year olds have faced some form of bullying, including Cyberbullying over the last year. </a:t>
            </a: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 in 5 children aged 10 to 15 years in England and Wales (19%) experienced at least one type of online bullying behaviour in the year ending March 2020, equivalent to 764,000 children.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b="0" i="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1200" b="0" i="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National Bullying helpline (2022) </a:t>
            </a:r>
          </a:p>
          <a:p>
            <a:pPr algn="l"/>
            <a:r>
              <a:rPr lang="en-GB" sz="1200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Office for National Statistics (2020)</a:t>
            </a:r>
            <a:endParaRPr lang="en-GB" sz="12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94" y="196727"/>
            <a:ext cx="10782622" cy="133443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5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social media impacts young people and wider society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pic>
        <p:nvPicPr>
          <p:cNvPr id="7" name="Picture 6" descr="A person smiling for a picture&#10;&#10;Description automatically generated">
            <a:extLst>
              <a:ext uri="{FF2B5EF4-FFF2-40B4-BE49-F238E27FC236}">
                <a16:creationId xmlns:a16="http://schemas.microsoft.com/office/drawing/2014/main" id="{90A51A21-DD12-F16B-75B8-381CC8A2CC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8781" b="5520"/>
          <a:stretch/>
        </p:blipFill>
        <p:spPr>
          <a:xfrm>
            <a:off x="7274124" y="2695922"/>
            <a:ext cx="3849792" cy="28017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E18C6D0-2D50-6E4F-52F7-74D25F141EC7}"/>
              </a:ext>
            </a:extLst>
          </p:cNvPr>
          <p:cNvSpPr txBox="1"/>
          <p:nvPr/>
        </p:nvSpPr>
        <p:spPr>
          <a:xfrm>
            <a:off x="7425731" y="5576346"/>
            <a:ext cx="328720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BBC News (2020)</a:t>
            </a:r>
          </a:p>
        </p:txBody>
      </p:sp>
      <p:pic>
        <p:nvPicPr>
          <p:cNvPr id="12" name="Picture 11" descr="A child smiling at the camera&#10;&#10;Description automatically generated">
            <a:extLst>
              <a:ext uri="{FF2B5EF4-FFF2-40B4-BE49-F238E27FC236}">
                <a16:creationId xmlns:a16="http://schemas.microsoft.com/office/drawing/2014/main" id="{BD8B4D3A-5EC5-7708-82FC-69E61F2E61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9746" y="2681661"/>
            <a:ext cx="3429746" cy="280176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EA4F8B2-2CF3-99B2-2F43-E2ACC5B66E28}"/>
              </a:ext>
            </a:extLst>
          </p:cNvPr>
          <p:cNvSpPr txBox="1"/>
          <p:nvPr/>
        </p:nvSpPr>
        <p:spPr>
          <a:xfrm>
            <a:off x="3673551" y="5622513"/>
            <a:ext cx="226502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 err="1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Cybersmile</a:t>
            </a:r>
            <a:r>
              <a:rPr lang="en-US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(2022) </a:t>
            </a:r>
          </a:p>
        </p:txBody>
      </p:sp>
      <p:pic>
        <p:nvPicPr>
          <p:cNvPr id="16" name="Picture 15" descr="A person taking a selfie&#10;&#10;Description automatically generated">
            <a:extLst>
              <a:ext uri="{FF2B5EF4-FFF2-40B4-BE49-F238E27FC236}">
                <a16:creationId xmlns:a16="http://schemas.microsoft.com/office/drawing/2014/main" id="{13924D23-CCCB-9ED4-F54A-698A20B9E0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303" t="-532" r="12383" b="6689"/>
          <a:stretch/>
        </p:blipFill>
        <p:spPr>
          <a:xfrm>
            <a:off x="29231" y="2681661"/>
            <a:ext cx="3082135" cy="280235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780E16B-2885-E45A-01D7-E5AAA513D360}"/>
              </a:ext>
            </a:extLst>
          </p:cNvPr>
          <p:cNvSpPr txBox="1"/>
          <p:nvPr/>
        </p:nvSpPr>
        <p:spPr>
          <a:xfrm>
            <a:off x="0" y="5484014"/>
            <a:ext cx="342974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Mirror (2023)</a:t>
            </a: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057EF-B842-F210-BC30-927688469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A7B0E0A-7B43-2D34-FC63-2F0106A2E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21" y="1155560"/>
            <a:ext cx="10785943" cy="1826021"/>
          </a:xfrm>
        </p:spPr>
        <p:txBody>
          <a:bodyPr/>
          <a:lstStyle/>
          <a:p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Cyberbullying Policies on Social Media Companies</a:t>
            </a:r>
            <a:br>
              <a:rPr lang="en-GB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b="1" i="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b="1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9533A1-EA16-03F9-D465-70BB266B100A}"/>
              </a:ext>
            </a:extLst>
          </p:cNvPr>
          <p:cNvSpPr txBox="1"/>
          <p:nvPr/>
        </p:nvSpPr>
        <p:spPr>
          <a:xfrm>
            <a:off x="292485" y="2189833"/>
            <a:ext cx="11607029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New tools, guidance and ways to report abuse online.  </a:t>
            </a:r>
          </a:p>
          <a:p>
            <a:pPr algn="l"/>
            <a:endParaRPr lang="en-GB" sz="2000" i="0" u="none" strike="noStrike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Social media sites include guidelines or they are sometimes referred to as community guidelines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 algn="l" fontAlgn="auto">
              <a:buFont typeface="Arial" panose="020B0604020202020204" pitchFamily="34" charset="0"/>
              <a:buChar char="•"/>
            </a:pPr>
            <a:r>
              <a:rPr lang="en-GB" sz="200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Developing Algorithms to Detect Cyberbullying</a:t>
            </a:r>
          </a:p>
          <a:p>
            <a:endParaRPr lang="en-GB" dirty="0">
              <a:solidFill>
                <a:schemeClr val="tx1">
                  <a:lumMod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</a:schemeClr>
              </a:solidFill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UNICEF (2024)</a:t>
            </a:r>
          </a:p>
          <a:p>
            <a:pPr algn="l" fontAlgn="auto"/>
            <a:r>
              <a:rPr lang="en-GB" sz="1200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BBC News (2018) </a:t>
            </a:r>
          </a:p>
          <a:p>
            <a:pPr algn="l" fontAlgn="auto"/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1200" dirty="0" err="1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Gaurdian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(2016) </a:t>
            </a:r>
            <a:endParaRPr lang="en-GB" sz="1200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0630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D2F16-7811-367F-01ED-3410097ED4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6784" y="1654802"/>
            <a:ext cx="11555054" cy="4965454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Cyberbullying can be perpetuated by anonymous users or fake profiles, making it even harder to identify and take action against.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the victim does know who the bully is and chooses to block them on social media, the bully can simply create a new account. 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Developing Tools to Empower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Social media users should have the option to link their account to a form of verified ID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endParaRPr lang="en-GB" i="0" u="none" strike="noStrike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endParaRPr lang="en-GB" i="0" u="none" strike="noStrike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lvl="0" indent="0">
              <a:buNone/>
            </a:pPr>
            <a:r>
              <a:rPr lang="en-GB" sz="120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Kowalski, Limber and </a:t>
            </a:r>
            <a:r>
              <a:rPr lang="en-GB" sz="1200" i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Agatston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20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(2012)</a:t>
            </a:r>
            <a:r>
              <a:rPr lang="en-GB" sz="1200" i="0" u="none" strike="noStrike" kern="1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2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ACCE971-A748-2C4F-7CFB-636E412A1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pPr rtl="0"/>
              <a:t>9</a:t>
            </a:fld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8A41740-74E2-1484-27AF-B7F293474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921" y="464373"/>
            <a:ext cx="11555054" cy="1237254"/>
          </a:xfrm>
        </p:spPr>
        <p:txBody>
          <a:bodyPr/>
          <a:lstStyle/>
          <a:p>
            <a:r>
              <a:rPr lang="en-US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media challenges  &amp; recommendations </a:t>
            </a:r>
          </a:p>
        </p:txBody>
      </p:sp>
    </p:spTree>
    <p:extLst>
      <p:ext uri="{BB962C8B-B14F-4D97-AF65-F5344CB8AC3E}">
        <p14:creationId xmlns:p14="http://schemas.microsoft.com/office/powerpoint/2010/main" val="449323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47179F7-8740-03DE-F133-BBA41988A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932" y="444410"/>
            <a:ext cx="10515600" cy="1374771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60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Educational response</a:t>
            </a:r>
            <a:br>
              <a:rPr lang="en-GB" sz="60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6000" b="1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3AABF76-F42A-5213-B615-6C140041C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10</a:t>
            </a:fld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01B2CCE-E1D4-8206-A007-8D9FA8FB69F7}"/>
              </a:ext>
            </a:extLst>
          </p:cNvPr>
          <p:cNvSpPr txBox="1"/>
          <p:nvPr/>
        </p:nvSpPr>
        <p:spPr>
          <a:xfrm>
            <a:off x="217932" y="1403829"/>
            <a:ext cx="11974068" cy="4955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Online bullying can be addressed within the curriculum, -Digital Competence Framework, or personal and social education (PSE). 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sz="18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digital competency framework-provide pupils the digital capabilities they need for the digital world, including cyberbullying and online behaviour.</a:t>
            </a:r>
            <a:r>
              <a:rPr lang="en-GB" sz="1800" u="sng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u="sng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PSE, or personal and social education</a:t>
            </a:r>
            <a:r>
              <a:rPr lang="en-GB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Students learn new technology as they advance their ICT proficiency across the curriculum. 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Anti-Bullying Alliance organises Anti-Bullying Week-educate and support children in thinking critically about and choosing constructive behaviours that will help put an end to bullying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endParaRPr lang="en-GB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0"/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Welsh Government (2024)</a:t>
            </a:r>
          </a:p>
          <a:p>
            <a:pPr lvl="0"/>
            <a:r>
              <a:rPr lang="en-GB" sz="12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Welsh Government (2018) </a:t>
            </a:r>
          </a:p>
          <a:p>
            <a:pPr lvl="0"/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Anti-Bullying Alliance (2024) </a:t>
            </a:r>
            <a:endParaRPr lang="en-GB" sz="12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sz="1400" b="1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400" b="1" i="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9412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5A273-7ADE-8BB5-A40E-8EAD16AC0A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1499" y="1715905"/>
            <a:ext cx="10805327" cy="3227884"/>
          </a:xfrm>
        </p:spPr>
        <p:txBody>
          <a:bodyPr>
            <a:noAutofit/>
          </a:bodyPr>
          <a:lstStyle/>
          <a:p>
            <a:pPr marL="342900" lvl="0" indent="-342900">
              <a:buFont typeface="Symbol" pitchFamily="2" charset="2"/>
              <a:buChar char=""/>
            </a:pPr>
            <a:r>
              <a:rPr lang="en-GB" kern="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</a:t>
            </a:r>
            <a:r>
              <a:rPr lang="en-GB" sz="1800" kern="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yberbullying happens through phones, computers, or tablets, and can often be banned in schools and classes which makes it harder for adults to identify.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sz="18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kern="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victim of cyberbullying may not even have many options for reporting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sz="18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offers anonymity</a:t>
            </a:r>
          </a:p>
          <a:p>
            <a:pPr marL="342900" lvl="0" indent="-342900">
              <a:buFont typeface="Symbol" pitchFamily="2" charset="2"/>
              <a:buChar char=""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GB" sz="18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Monitor classroom online activities and </a:t>
            </a:r>
            <a:r>
              <a:rPr lang="en-GB" sz="18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18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-Awareness of how and where your students are spending time online</a:t>
            </a:r>
            <a:endParaRPr lang="en-US" sz="12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3812E90-5DAC-7F92-A9D1-D51A7BCBE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pPr rtl="0"/>
              <a:t>11</a:t>
            </a:fld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EF9EEA2-149E-F011-F249-3A24C7F96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526" y="319458"/>
            <a:ext cx="11014914" cy="1246755"/>
          </a:xfrm>
        </p:spPr>
        <p:txBody>
          <a:bodyPr/>
          <a:lstStyle/>
          <a:p>
            <a:r>
              <a:rPr lang="en-US" sz="5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Challenges and recommendations</a:t>
            </a:r>
            <a:br>
              <a:rPr lang="en-US" sz="5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5400" b="1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5420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DC31-1488-8091-935A-1B03A14A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6586" y="98124"/>
            <a:ext cx="6563161" cy="124754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5400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Online Safety Bill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0D02-BD78-856B-08E2-820032AC6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12</a:t>
            </a:fld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B19E03-CD87-FD2F-E4E7-7AC38AF97AFD}"/>
              </a:ext>
            </a:extLst>
          </p:cNvPr>
          <p:cNvSpPr txBox="1"/>
          <p:nvPr/>
        </p:nvSpPr>
        <p:spPr>
          <a:xfrm>
            <a:off x="376587" y="2090057"/>
            <a:ext cx="888799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Online Safety Bill protects children and adults online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Age limits and age-checking measures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Social media companies responsible for user safety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200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GOV.UK (2023)</a:t>
            </a:r>
          </a:p>
        </p:txBody>
      </p:sp>
    </p:spTree>
    <p:extLst>
      <p:ext uri="{BB962C8B-B14F-4D97-AF65-F5344CB8AC3E}">
        <p14:creationId xmlns:p14="http://schemas.microsoft.com/office/powerpoint/2010/main" val="2759600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94227AC-451C-50B0-C187-0109492CC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pPr rtl="0"/>
              <a:t>13</a:t>
            </a:fld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1019202-1BE8-B49C-1AAA-3DBB2070C06E}"/>
              </a:ext>
            </a:extLst>
          </p:cNvPr>
          <p:cNvSpPr txBox="1"/>
          <p:nvPr/>
        </p:nvSpPr>
        <p:spPr>
          <a:xfrm>
            <a:off x="533786" y="524720"/>
            <a:ext cx="11124427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Challenges and recommendations</a:t>
            </a:r>
          </a:p>
          <a:p>
            <a:endParaRPr lang="en-GB" sz="24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content is monitored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social media companies will verify the age of 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potential threats to the security of encrypted messaging platforms and the privacy of users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200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dirty="0">
              <a:solidFill>
                <a:schemeClr val="tx1">
                  <a:lumMod val="50000"/>
                </a:schemeClr>
              </a:solidFill>
              <a:latin typeface="Roboto" panose="02000000000000000000" pitchFamily="2" charset="0"/>
            </a:endParaRPr>
          </a:p>
          <a:p>
            <a:endParaRPr lang="en-GB" sz="1200" b="0" i="0" u="none" strike="noStrike" dirty="0">
              <a:solidFill>
                <a:schemeClr val="tx1">
                  <a:lumMod val="50000"/>
                </a:schemeClr>
              </a:solidFill>
              <a:effectLst/>
              <a:latin typeface="Roboto" panose="02000000000000000000" pitchFamily="2" charset="0"/>
            </a:endParaRPr>
          </a:p>
          <a:p>
            <a:r>
              <a:rPr lang="en-GB" sz="1200" b="0" i="0" u="none" strike="noStrike" dirty="0" err="1">
                <a:solidFill>
                  <a:schemeClr val="tx1">
                    <a:lumMod val="50000"/>
                  </a:schemeClr>
                </a:solidFill>
                <a:effectLst/>
                <a:latin typeface="Roboto" panose="02000000000000000000" pitchFamily="2" charset="0"/>
              </a:rPr>
              <a:t>Trengove</a:t>
            </a:r>
            <a:r>
              <a:rPr lang="en-GB" sz="1200" dirty="0">
                <a:solidFill>
                  <a:schemeClr val="tx1">
                    <a:lumMod val="50000"/>
                  </a:schemeClr>
                </a:solidFill>
                <a:latin typeface="Roboto" panose="02000000000000000000" pitchFamily="2" charset="0"/>
              </a:rPr>
              <a:t> et al </a:t>
            </a:r>
            <a:r>
              <a:rPr lang="en-GB" sz="1200" b="0" i="0" u="none" strike="noStrike" dirty="0">
                <a:solidFill>
                  <a:schemeClr val="tx1">
                    <a:lumMod val="50000"/>
                  </a:schemeClr>
                </a:solidFill>
                <a:effectLst/>
                <a:latin typeface="Roboto" panose="02000000000000000000" pitchFamily="2" charset="0"/>
              </a:rPr>
              <a:t>(2022)</a:t>
            </a:r>
            <a:endParaRPr lang="en-GB" sz="2400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13720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B1123E2-B619-9C57-B707-5BCEDC75B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056324F-576D-3BC3-314C-C938BD428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pPr rtl="0"/>
              <a:t>14</a:t>
            </a:fld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E829A779-3398-55B6-A2D2-129F7CADF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75" y="93583"/>
            <a:ext cx="10515600" cy="676656"/>
          </a:xfrm>
        </p:spPr>
        <p:txBody>
          <a:bodyPr/>
          <a:lstStyle/>
          <a:p>
            <a:r>
              <a:rPr lang="en-US" b="1" dirty="0">
                <a:solidFill>
                  <a:schemeClr val="tx1">
                    <a:lumMod val="5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 list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40FAEC-B937-C551-FE21-38EFBAA24047}"/>
              </a:ext>
            </a:extLst>
          </p:cNvPr>
          <p:cNvSpPr txBox="1"/>
          <p:nvPr/>
        </p:nvSpPr>
        <p:spPr>
          <a:xfrm>
            <a:off x="271305" y="1049149"/>
            <a:ext cx="11743911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Anti-Bullying Alliance (2024).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school pack 2023.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https://anti-bullyingalliance.org.uk/anti-bullying-week/school-resources/primary-school-pack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6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endParaRPr lang="en-GB" sz="12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 (2018)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media firms ‘failing’ to tackle cyber-bullying.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https://www.bbc.co.uk/news/technology-43197937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BBC News (2020)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Bullying: schoolmates ‘told me to die’ in online posts.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https://www.bbc.co.uk/news/uk-wales-55133454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Cybersmile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 year old cyberbullying victim posted RIP on social media before taking her own life.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https://www.cybersmile.org/news/12-year-old-cyberbullying-victim-posted-rip-on-social-media-before-taking-her-own-life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(2023)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Britain makes internet safer as Online Safety Bill finished and ready to become law.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https://www.gov.uk/government/news/britain-makes-internet-safer-as-online-safety-bill-finished-and-ready-to-become-law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Kowalski, R.M., Limber, S. and </a:t>
            </a: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Agatston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P.W. (2012). 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Cyberbullying : bullying in the digital age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Chichester, West Sussex, </a:t>
            </a: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; Malden, Ma: Wiley-Blackwell.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Mirror (2023)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daughter took her own like at 14 and too many young people go through the same pain.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https://www.mirror.co.uk/news/uk-news/my-daughter-took-life-14-29436367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26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Bullying Helpline (2022). 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Cyberbullying and online harassment advice.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https://www.nationalbullyinghelpline.co.uk/cyberbullying.html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23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National Statistics (2020). 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bullying in England and Wales – Year ending March 2020. 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https://www.ons.gov.uk/peoplepopulationandcommunity/crimeandjustice/bulletins/onlinebullyinginenglandandwales/yearendingmarch2020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endParaRPr lang="en-GB" sz="1200" kern="100" dirty="0">
              <a:solidFill>
                <a:schemeClr val="tx1">
                  <a:lumMod val="50000"/>
                </a:schemeClr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Sorrentino, A., Sulla, F., </a:t>
            </a: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Santamato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Marco di </a:t>
            </a: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Furia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Giusi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Antonia Toto and </a:t>
            </a:r>
            <a:r>
              <a:rPr lang="en-GB" sz="1200" kern="100" dirty="0" err="1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Monacis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(2023). ‘Has the COVID-19 Pandemic Affected Cyberbullying and Cybervictimization Prevalence among Children and Adolescents? a Systematic Review’,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Environmental Research and Public Health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20(10), pp.5825–5825. 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 (2016) </a:t>
            </a:r>
            <a:r>
              <a:rPr lang="en-GB" sz="1200" i="1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four of the top social media networks doing to protect children?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200" u="sng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https://www.theguardian.com/sustainable-business/2016/feb/09/social-media-networks-child-protection-policies-facebook-twitter-instagram-snapchat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</a:t>
            </a:r>
            <a:r>
              <a:rPr lang="en-GB" sz="1200" kern="100" baseline="300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200" kern="100" dirty="0">
                <a:solidFill>
                  <a:schemeClr val="tx1">
                    <a:lumMod val="5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endParaRPr lang="en-GB" sz="1200" kern="100" dirty="0">
              <a:solidFill>
                <a:schemeClr val="tx1">
                  <a:lumMod val="5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431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4B1F42-DADA-6365-F8EF-50309D8D8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15</a:t>
            </a:fld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B99AB-1671-B388-5952-7AF36050DE6A}"/>
              </a:ext>
            </a:extLst>
          </p:cNvPr>
          <p:cNvSpPr txBox="1"/>
          <p:nvPr/>
        </p:nvSpPr>
        <p:spPr>
          <a:xfrm>
            <a:off x="170822" y="855874"/>
            <a:ext cx="11545591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Trengove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Kazim, E., Almeida, D., Hilliard, A., Zannone, S. and Lomas, E. (2022). ‘A critical review of the Online Safety Bill’. 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Patterns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3(8), p.100544.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Ukpong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(2019)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positive and Negative effects of social media. </a:t>
            </a:r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Munchen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GRIN Verlag.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UNICEF (2020)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Cyberbullying: what it is and how to stop it.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https://www.unicef.org/tajikistan/cyberbullying-what-it-and-how-stop-it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15</a:t>
            </a:r>
            <a:r>
              <a:rPr lang="en-GB" sz="12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UNICEF (2023). 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Cyberbullying: What is it and how to stop it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https://www.unicef.org/end-violence/how-to-stop-cyberbullying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20</a:t>
            </a:r>
            <a:r>
              <a:rPr lang="en-GB" sz="12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2024).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Vandebosch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H. and Green, L. (2019). 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Narratives in Research and Interventions on Cyberbullying among Young People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Cham: Springer International Publishing.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Assembly Government (2018)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and social education framework for 7 to 19 years olds in Wales.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https://hwb.gov.wales/api/storage/35fae761-054b-4e9b-928c-03e86b3e207f/personal-and-social-education-framework.pdf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6</a:t>
            </a:r>
            <a:r>
              <a:rPr lang="en-GB" sz="12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(2018)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Digital Competency Framework.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https://hwb.gov.wales/api/storage/337437b8-cfe3-4305-ae32-f47ad82f3e76/digital-competence-framework-guidance-2018.pdf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</a:t>
            </a:r>
            <a:r>
              <a:rPr lang="en-GB" sz="12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 (2024) </a:t>
            </a:r>
            <a:r>
              <a:rPr lang="en-GB" sz="12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teachers guide to recognising and challenging online bullying. 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https://hwb.gov.wales/api/storage/6661a9ab-9413-4ac3-99dd-e23293fcbe00/Ateachersguidetorecognisingandchallengingonlinebullying.pdf?preview=true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5</a:t>
            </a:r>
            <a:r>
              <a:rPr lang="en-GB" sz="12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2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2024). </a:t>
            </a:r>
          </a:p>
        </p:txBody>
      </p:sp>
    </p:spTree>
    <p:extLst>
      <p:ext uri="{BB962C8B-B14F-4D97-AF65-F5344CB8AC3E}">
        <p14:creationId xmlns:p14="http://schemas.microsoft.com/office/powerpoint/2010/main" val="5155478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12" ma:contentTypeDescription="Create a new document." ma:contentTypeScope="" ma:versionID="41ab8bff9c09d522ac37ab60b1c7fd6e">
  <xsd:schema xmlns:xsd="http://www.w3.org/2001/XMLSchema" xmlns:xs="http://www.w3.org/2001/XMLSchema" xmlns:p="http://schemas.microsoft.com/office/2006/metadata/properties" xmlns:ns3="d656cee4-eeba-45fa-a761-9e0ba90d158e" xmlns:ns4="3deaaa82-f5a2-45b4-bb96-651ce2c0e4b2" targetNamespace="http://schemas.microsoft.com/office/2006/metadata/properties" ma:root="true" ma:fieldsID="4f40484f50455e0ff76854a68caee731" ns3:_="" ns4:_="">
    <xsd:import namespace="d656cee4-eeba-45fa-a761-9e0ba90d158e"/>
    <xsd:import namespace="3deaaa82-f5a2-45b4-bb96-651ce2c0e4b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0" nillable="true" ma:displayName="_activity" ma:hidden="true" ma:internalName="_activity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656cee4-eeba-45fa-a761-9e0ba90d158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3FE2BF5-0026-442C-AAE4-67D1E12EEC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56cee4-eeba-45fa-a761-9e0ba90d158e"/>
    <ds:schemaRef ds:uri="3deaaa82-f5a2-45b4-bb96-651ce2c0e4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B29450-6D22-4C0B-866B-BC104931623A}">
  <ds:schemaRefs>
    <ds:schemaRef ds:uri="http://purl.org/dc/elements/1.1/"/>
    <ds:schemaRef ds:uri="http://purl.org/dc/terms/"/>
    <ds:schemaRef ds:uri="3deaaa82-f5a2-45b4-bb96-651ce2c0e4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d656cee4-eeba-45fa-a761-9e0ba90d158e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9AD0EFE-31FF-427D-9157-ED30F661AFA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{D5670209-9453-4D7A-9709-CDF8B4897F27}tf11964407_win32</Template>
  <TotalTime>9530</TotalTime>
  <Words>1488</Words>
  <Application>Microsoft Macintosh PowerPoint</Application>
  <PresentationFormat>Widescreen</PresentationFormat>
  <Paragraphs>226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6" baseType="lpstr">
      <vt:lpstr>Arial</vt:lpstr>
      <vt:lpstr>Calibri</vt:lpstr>
      <vt:lpstr>Courier New</vt:lpstr>
      <vt:lpstr>Gill Sans Nova</vt:lpstr>
      <vt:lpstr>Gill Sans Nova Light</vt:lpstr>
      <vt:lpstr>Roboto</vt:lpstr>
      <vt:lpstr>Sagona Book</vt:lpstr>
      <vt:lpstr>Symbol</vt:lpstr>
      <vt:lpstr>Times New Roman</vt:lpstr>
      <vt:lpstr>Wingdings</vt:lpstr>
      <vt:lpstr>Office Theme</vt:lpstr>
      <vt:lpstr>Social Media and Young People</vt:lpstr>
      <vt:lpstr>Contents Page</vt:lpstr>
      <vt:lpstr>Chronological Overview </vt:lpstr>
      <vt:lpstr>What is Cyber-bullying </vt:lpstr>
      <vt:lpstr>Impact of Social Media </vt:lpstr>
      <vt:lpstr>Statistics</vt:lpstr>
      <vt:lpstr>How social media impacts young people and wider society </vt:lpstr>
      <vt:lpstr>               Cyberbullying Policies on Social Media Companies  </vt:lpstr>
      <vt:lpstr>Social media challenges  &amp; recommendations </vt:lpstr>
      <vt:lpstr>Educational response </vt:lpstr>
      <vt:lpstr>Challenges and recommendations </vt:lpstr>
      <vt:lpstr>Online Safety Bill</vt:lpstr>
      <vt:lpstr>PowerPoint Presentation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and Young People</dc:title>
  <dc:creator>Sultana Begum (2115597)</dc:creator>
  <cp:lastModifiedBy>Sultana Begum</cp:lastModifiedBy>
  <cp:revision>113</cp:revision>
  <dcterms:created xsi:type="dcterms:W3CDTF">2024-02-05T15:42:35Z</dcterms:created>
  <dcterms:modified xsi:type="dcterms:W3CDTF">2024-03-08T20:31:14Z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</Properties>
</file>