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545" r:id="rId3"/>
    <p:sldId id="546" r:id="rId4"/>
    <p:sldId id="566" r:id="rId5"/>
    <p:sldId id="543" r:id="rId6"/>
    <p:sldId id="547" r:id="rId7"/>
    <p:sldId id="539" r:id="rId8"/>
    <p:sldId id="540" r:id="rId9"/>
    <p:sldId id="553" r:id="rId10"/>
    <p:sldId id="557" r:id="rId11"/>
    <p:sldId id="558" r:id="rId12"/>
    <p:sldId id="560" r:id="rId13"/>
    <p:sldId id="559" r:id="rId14"/>
    <p:sldId id="561" r:id="rId15"/>
    <p:sldId id="556" r:id="rId16"/>
    <p:sldId id="554" r:id="rId17"/>
    <p:sldId id="562" r:id="rId18"/>
    <p:sldId id="563" r:id="rId19"/>
    <p:sldId id="564" r:id="rId20"/>
    <p:sldId id="555" r:id="rId21"/>
    <p:sldId id="565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arah Campodonic" initials="SC" lastIdx="1" clrIdx="0">
    <p:extLst>
      <p:ext uri="{19B8F6BF-5375-455C-9EA6-DF929625EA0E}">
        <p15:presenceInfo xmlns:p15="http://schemas.microsoft.com/office/powerpoint/2012/main" userId="e28e4fc0ad077dbd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4713"/>
  </p:normalViewPr>
  <p:slideViewPr>
    <p:cSldViewPr snapToGrid="0" snapToObjects="1">
      <p:cViewPr varScale="1">
        <p:scale>
          <a:sx n="90" d="100"/>
          <a:sy n="90" d="100"/>
        </p:scale>
        <p:origin x="232" y="7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11-05T18:37:24.860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9A8E8-30EC-A54C-BC37-1FBFEF903E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B1D70C-8AA0-0643-8B32-C7880E2356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9E1A59-4DEB-1E46-87C1-893389BDDC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ABBD1-13F5-C648-8FD9-E2495E4F40C6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FBD0FC-F76D-2A45-B6B5-6CEBC0E0DE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36B806-CC67-1842-A45F-4D5602A2ED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234DA-68A4-3441-A76B-0F46331ED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2630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9EF5E-5978-5944-A88B-D1739CC7F4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C8B46D-BD4D-D446-B65D-371DFF2831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E002E7-7FD5-2F49-954C-25E0CA078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ABBD1-13F5-C648-8FD9-E2495E4F40C6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128F96-DEA7-8743-A50B-B761C8ABD2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035100-53BD-DA4D-8B94-79F2F9AD2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234DA-68A4-3441-A76B-0F46331ED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82244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B0406-55A3-4146-9BC7-9843E38806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B3D5C8-3CB8-ED45-9C60-81638BE393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35F649-1996-FE41-A3F9-FD5F2A2ACA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ABBD1-13F5-C648-8FD9-E2495E4F40C6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879160-CC9C-564A-8034-0368873E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FEA347-E91F-1A4F-B34D-BC78BF4582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234DA-68A4-3441-A76B-0F46331ED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157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60A06-66D0-C145-BF5C-A7CE0174F7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8A02D8-DBCA-E74B-BDF6-7E68095A13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6E059E-EDF3-3040-BD02-5D8448DD10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DAF562-670F-7441-9ED3-9A90EA3C99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ABBD1-13F5-C648-8FD9-E2495E4F40C6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5150A8-4950-8946-9AD3-4A828FC180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7F786E-8BC1-394E-8947-039B8CE54F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234DA-68A4-3441-A76B-0F46331ED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1614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45EB9-0D67-C34A-9E1B-425475576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484606-4A78-A74F-A332-151B9CDD96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CB291C-CD4F-8D4C-815D-CF416755DD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843FFE-1C27-C646-A30E-999307CC95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B577740-D954-D441-9B05-CBB0D98B81B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819BD7-395E-8344-B653-7C204078A6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ABBD1-13F5-C648-8FD9-E2495E4F40C6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F043E6B-D83F-2F4F-84EA-39899E95CF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C7551B-6E90-1147-BD74-A7B80DD067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234DA-68A4-3441-A76B-0F46331ED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36017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CCA18-16F9-204D-B90B-C38F3C43BD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3405563-46F6-DD4B-A8F9-16A00D8F3A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ABBD1-13F5-C648-8FD9-E2495E4F40C6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FFDBE49-3451-BF4A-87DB-F043940993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2A4341-8C21-BC45-94B9-D3E988C684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234DA-68A4-3441-A76B-0F46331ED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9879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6F5828-6374-1749-9903-242D739977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ABBD1-13F5-C648-8FD9-E2495E4F40C6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A35FAD5-B1D9-7449-9A40-A66C559AD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BAB4DC-E15D-5944-BBDA-FAEC94B246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234DA-68A4-3441-A76B-0F46331ED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711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19890-2389-3E49-9D20-C5B1EF813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915285-7548-3E4A-B1AE-93E726C795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734721-4E1E-6347-B5D3-1EBA13B6A1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D33458-0167-754A-A17A-22256A3F1F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ABBD1-13F5-C648-8FD9-E2495E4F40C6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FB6410-D811-4F4D-9A6C-AE8AE5CCF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14DC79-3B86-9844-AC2E-43EEC47C3A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234DA-68A4-3441-A76B-0F46331ED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88699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FA591-312F-284A-8834-B5C2E7C767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E2F6CAB-924C-AA4D-AF3C-F1D8FDAEA5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573DD9-C252-5440-9344-349FA3C035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BB7E96-DDC3-AC4D-8B2C-D37B640944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ABBD1-13F5-C648-8FD9-E2495E4F40C6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1E931E-8273-334B-B8E7-D264A83D5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3B8CC6-7650-7540-B8BB-2ADFB2F6E9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234DA-68A4-3441-A76B-0F46331ED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2228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77F84-446F-AE45-A713-DF8FC66E2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BFD075-9DB5-C840-9319-E401DC52DD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C8FA15-DCF4-3C45-BFFF-ED2C7947C3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ABBD1-13F5-C648-8FD9-E2495E4F40C6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31B121-8DC3-8445-9AB0-FB4DF8662D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AC31FF-B94A-E347-BE14-16DFD82A39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234DA-68A4-3441-A76B-0F46331ED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68147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B0ABB15-F9A7-C548-B5DE-24D60275E4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C6B87C-380C-4945-8A2C-941C84BEBC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137438-19AB-824D-A0C4-3A702ACC2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ABBD1-13F5-C648-8FD9-E2495E4F40C6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708D40-F199-A043-AD55-E0EAD2FD9B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682D36-B80E-F743-AD9E-1AE8B01B67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234DA-68A4-3441-A76B-0F46331ED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9386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D94C29-0E73-6A4B-9A5D-09217ECD5A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195D4E-EB1B-4145-8FB0-AB49776A2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5C075B-AE9A-2F45-9790-FFF601B6F6D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8ABBD1-13F5-C648-8FD9-E2495E4F40C6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C2D792-E3BF-CA47-8022-EF1CEC2AA8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1A76E8-364A-F945-A2D9-108B472EAE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0234DA-68A4-3441-A76B-0F46331ED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653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crunch.com/2019/02/20/emarketer-digital-ad-forecast/" TargetMode="External"/><Relationship Id="rId2" Type="http://schemas.openxmlformats.org/officeDocument/2006/relationships/hyperlink" Target="http://emarketer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emf"/><Relationship Id="rId4" Type="http://schemas.openxmlformats.org/officeDocument/2006/relationships/image" Target="../media/image1.tif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retail.emarketer.com/article/more-product-searches-start-on-amazon/5b92c0e0ebd40005bc4dc7ae" TargetMode="External"/><Relationship Id="rId2" Type="http://schemas.openxmlformats.org/officeDocument/2006/relationships/hyperlink" Target="http://www.internetlivestats.com/google-search-statistics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tiff"/><Relationship Id="rId5" Type="http://schemas.openxmlformats.org/officeDocument/2006/relationships/hyperlink" Target="https://www.bluecorona.com/blog/mobile-marketing-statistics" TargetMode="External"/><Relationship Id="rId4" Type="http://schemas.openxmlformats.org/officeDocument/2006/relationships/hyperlink" Target="https://www.statista.com/statistics/275814/mobile-share-of-organic-search-engine-visits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hyperlink" Target="https://youtu.be/cOTMWqwUXPU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hyperlink" Target="https://www.youtube.com/watch?v=LVV_93mBfSU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2E6E2-CF92-6E44-B8A5-24C7A33D38D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Search Engine Marketing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6ADFDB-2FD5-4F47-A44D-7920CF6D1C7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82190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6B03D-BA1D-AD4C-98F5-3065521674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30" y="830580"/>
            <a:ext cx="6803430" cy="519684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According to </a:t>
            </a:r>
            <a:r>
              <a:rPr lang="en-GB" dirty="0">
                <a:hlinkClick r:id="rId2"/>
              </a:rPr>
              <a:t>eMarketer </a:t>
            </a:r>
            <a:r>
              <a:rPr lang="en-GB" dirty="0"/>
              <a:t> this is the year when the money spent on digital advertising will finally overtake spending on traditional ads  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It is predicted that U.S. digital ad spend will increase 19.1% this year, to $129.3 billion, while traditional advertising will fall 19 percent, to $109.5 billion.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That means digital will account for 54.2 percent of the total, while traditional will only represent 45.8 percent.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1700" dirty="0">
                <a:hlinkClick r:id="rId3"/>
              </a:rPr>
              <a:t>https://techcrunch.com/2019/02/20/emarketer-digital-ad-forecast/</a:t>
            </a:r>
            <a:endParaRPr lang="en-GB" sz="17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486CE0B-7421-044D-A451-9D789717789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" b="1250"/>
          <a:stretch/>
        </p:blipFill>
        <p:spPr>
          <a:xfrm>
            <a:off x="7556408" y="10"/>
            <a:ext cx="4635591" cy="6857990"/>
          </a:xfrm>
          <a:prstGeom prst="rect">
            <a:avLst/>
          </a:prstGeom>
          <a:effectLst/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855EAF1-1A72-1940-A713-F43023BAE28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5005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B375AF7-4664-274E-A7A7-01B49F7EA4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72713" y="643466"/>
            <a:ext cx="7846573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38369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80258-4E57-9840-8784-8BD72B325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Class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669216-4487-D64B-AD31-7560972977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do you use a search engine for?</a:t>
            </a:r>
          </a:p>
          <a:p>
            <a:r>
              <a:rPr lang="en-US" dirty="0"/>
              <a:t>How do you research products using a search engine?</a:t>
            </a:r>
          </a:p>
          <a:p>
            <a:r>
              <a:rPr lang="en-US" dirty="0"/>
              <a:t>Which search engine do you use and why?</a:t>
            </a:r>
          </a:p>
        </p:txBody>
      </p:sp>
    </p:spTree>
    <p:extLst>
      <p:ext uri="{BB962C8B-B14F-4D97-AF65-F5344CB8AC3E}">
        <p14:creationId xmlns:p14="http://schemas.microsoft.com/office/powerpoint/2010/main" val="23948368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A2BB583F-EE6B-144E-96CB-C05D0593C7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8376" y="285750"/>
            <a:ext cx="8429625" cy="928688"/>
          </a:xfrm>
        </p:spPr>
        <p:txBody>
          <a:bodyPr/>
          <a:lstStyle/>
          <a:p>
            <a:r>
              <a:rPr lang="en-US" altLang="en-US" dirty="0"/>
              <a:t>Why is search important?</a:t>
            </a:r>
            <a:endParaRPr lang="en-GB" altLang="en-US" dirty="0"/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F5D5376E-9A17-2F47-AFBD-3749721C1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8375" y="1600200"/>
            <a:ext cx="8072438" cy="4114800"/>
          </a:xfrm>
        </p:spPr>
        <p:txBody>
          <a:bodyPr/>
          <a:lstStyle/>
          <a:p>
            <a:r>
              <a:rPr lang="en-US" altLang="en-US" dirty="0"/>
              <a:t>Ubiquity </a:t>
            </a:r>
          </a:p>
          <a:p>
            <a:r>
              <a:rPr lang="en-US" altLang="en-US" dirty="0"/>
              <a:t>Competition</a:t>
            </a:r>
          </a:p>
          <a:p>
            <a:r>
              <a:rPr lang="en-US" altLang="en-US" dirty="0"/>
              <a:t>Timing</a:t>
            </a:r>
          </a:p>
          <a:p>
            <a:r>
              <a:rPr lang="en-US" altLang="en-US" dirty="0"/>
              <a:t>Targeting</a:t>
            </a:r>
          </a:p>
          <a:p>
            <a:r>
              <a:rPr lang="en-US" altLang="en-US" dirty="0"/>
              <a:t>Flexibility</a:t>
            </a:r>
          </a:p>
          <a:p>
            <a:r>
              <a:rPr lang="en-US" altLang="en-US" dirty="0"/>
              <a:t>Transparency</a:t>
            </a:r>
          </a:p>
          <a:p>
            <a:r>
              <a:rPr lang="en-US" altLang="en-US" dirty="0"/>
              <a:t>Profitability</a:t>
            </a:r>
          </a:p>
          <a:p>
            <a:pPr marL="0" indent="0">
              <a:buNone/>
            </a:pPr>
            <a:endParaRPr lang="en-US" altLang="en-US" dirty="0"/>
          </a:p>
        </p:txBody>
      </p:sp>
      <p:pic>
        <p:nvPicPr>
          <p:cNvPr id="33796" name="Picture 4">
            <a:extLst>
              <a:ext uri="{FF2B5EF4-FFF2-40B4-BE49-F238E27FC236}">
                <a16:creationId xmlns:a16="http://schemas.microsoft.com/office/drawing/2014/main" id="{87E5CF09-F148-EB4C-A198-15D30F3F60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1357313"/>
            <a:ext cx="249555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3797" name="Picture 5">
            <a:extLst>
              <a:ext uri="{FF2B5EF4-FFF2-40B4-BE49-F238E27FC236}">
                <a16:creationId xmlns:a16="http://schemas.microsoft.com/office/drawing/2014/main" id="{8E5C812E-0C40-2840-B0C1-5A66C76820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3670936"/>
            <a:ext cx="3314700" cy="1381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3798" name="Picture 6">
            <a:extLst>
              <a:ext uri="{FF2B5EF4-FFF2-40B4-BE49-F238E27FC236}">
                <a16:creationId xmlns:a16="http://schemas.microsoft.com/office/drawing/2014/main" id="{65773323-625C-A043-9DB2-E29E3D65A1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5876" y="1428751"/>
            <a:ext cx="2143125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3799" name="Picture 7">
            <a:extLst>
              <a:ext uri="{FF2B5EF4-FFF2-40B4-BE49-F238E27FC236}">
                <a16:creationId xmlns:a16="http://schemas.microsoft.com/office/drawing/2014/main" id="{A610C9E1-C382-9C40-9A24-894FE99CDB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350" y="3780474"/>
            <a:ext cx="1857375" cy="1062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53169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37627-529F-9042-844E-127EB5827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dirty="0"/>
              <a:t>Some quick stats!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8DFC5-FB1A-1B4F-BD21-5FD4B07CFC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200" dirty="0"/>
              <a:t>Google is the world's most visited website.</a:t>
            </a:r>
          </a:p>
          <a:p>
            <a:r>
              <a:rPr lang="en-GB" sz="2200" dirty="0"/>
              <a:t>3.5 billion Google searches are made every day. (</a:t>
            </a:r>
            <a:r>
              <a:rPr lang="en-GB" sz="2200" dirty="0">
                <a:hlinkClick r:id="rId2"/>
              </a:rPr>
              <a:t>Internet Live Stats</a:t>
            </a:r>
            <a:r>
              <a:rPr lang="en-GB" sz="2200" dirty="0"/>
              <a:t>)</a:t>
            </a:r>
          </a:p>
          <a:p>
            <a:r>
              <a:rPr lang="en-GB" sz="2200" dirty="0"/>
              <a:t>35% of product searches start on Google. (</a:t>
            </a:r>
            <a:r>
              <a:rPr lang="en-GB" sz="2200" dirty="0">
                <a:hlinkClick r:id="rId3"/>
              </a:rPr>
              <a:t>eMarketer</a:t>
            </a:r>
            <a:r>
              <a:rPr lang="en-GB" sz="2200" dirty="0"/>
              <a:t>)</a:t>
            </a:r>
          </a:p>
          <a:p>
            <a:r>
              <a:rPr lang="en-GB" sz="2200" dirty="0"/>
              <a:t>60% of Google searches are done via mobile devices. Only 5 years ago, the figure was nearly half that—34%. (</a:t>
            </a:r>
            <a:r>
              <a:rPr lang="en-GB" sz="2200" dirty="0">
                <a:hlinkClick r:id="rId4"/>
              </a:rPr>
              <a:t>Statista</a:t>
            </a:r>
            <a:r>
              <a:rPr lang="en-GB" sz="2200" dirty="0"/>
              <a:t>)</a:t>
            </a:r>
          </a:p>
          <a:p>
            <a:r>
              <a:rPr lang="en-GB" sz="2200" dirty="0"/>
              <a:t>Roughly a third of all mobile Google searches are related to location. (</a:t>
            </a:r>
            <a:r>
              <a:rPr lang="en-GB" sz="2200" dirty="0">
                <a:hlinkClick r:id="rId5"/>
              </a:rPr>
              <a:t>Blue Corona</a:t>
            </a:r>
            <a:r>
              <a:rPr lang="en-GB" sz="2200" dirty="0"/>
              <a:t>)</a:t>
            </a:r>
          </a:p>
          <a:p>
            <a:pPr marL="0" indent="0">
              <a:buNone/>
            </a:pPr>
            <a:endParaRPr lang="en-US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E9CFB1-6FAB-384F-9504-DC9042AA38D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0363" r="2" b="6421"/>
          <a:stretch/>
        </p:blipFill>
        <p:spPr>
          <a:xfrm>
            <a:off x="7556408" y="10"/>
            <a:ext cx="463559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7801931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B8608-D69D-024A-B581-6A9D9BEE68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SEO vs PPC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BAFD5E1-0875-9442-9FEF-3E903C081D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56956" y="1905320"/>
            <a:ext cx="4079045" cy="435133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70C3ABE-0326-A449-9649-CDC8E2D9E3A0}"/>
              </a:ext>
            </a:extLst>
          </p:cNvPr>
          <p:cNvSpPr txBox="1"/>
          <p:nvPr/>
        </p:nvSpPr>
        <p:spPr>
          <a:xfrm>
            <a:off x="89210" y="3214368"/>
            <a:ext cx="27146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Paid  search advertising  </a:t>
            </a:r>
          </a:p>
          <a:p>
            <a:r>
              <a:rPr lang="en-US" sz="1400" dirty="0"/>
              <a:t>(PPC)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6F422A3-95E8-A14B-9858-10BA4B06821D}"/>
              </a:ext>
            </a:extLst>
          </p:cNvPr>
          <p:cNvCxnSpPr/>
          <p:nvPr/>
        </p:nvCxnSpPr>
        <p:spPr>
          <a:xfrm flipH="1">
            <a:off x="1868547" y="3375464"/>
            <a:ext cx="3202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44A95EA-9099-9E42-BFD7-79FC5232F82D}"/>
              </a:ext>
            </a:extLst>
          </p:cNvPr>
          <p:cNvCxnSpPr>
            <a:cxnSpLocks/>
          </p:cNvCxnSpPr>
          <p:nvPr/>
        </p:nvCxnSpPr>
        <p:spPr>
          <a:xfrm flipH="1" flipV="1">
            <a:off x="1782505" y="3429000"/>
            <a:ext cx="641142" cy="12096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9EC8437A-EAAA-604E-BC6D-3EF86A3ABDAA}"/>
              </a:ext>
            </a:extLst>
          </p:cNvPr>
          <p:cNvSpPr txBox="1"/>
          <p:nvPr/>
        </p:nvSpPr>
        <p:spPr>
          <a:xfrm>
            <a:off x="0" y="5308050"/>
            <a:ext cx="242364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Organic search (SEO)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FCD678D-5DE6-554A-B640-E6804F5D41C2}"/>
              </a:ext>
            </a:extLst>
          </p:cNvPr>
          <p:cNvCxnSpPr/>
          <p:nvPr/>
        </p:nvCxnSpPr>
        <p:spPr>
          <a:xfrm flipH="1">
            <a:off x="4790167" y="5615827"/>
            <a:ext cx="3202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E15213C-0E9C-2844-8C92-5AD50D08B3BB}"/>
              </a:ext>
            </a:extLst>
          </p:cNvPr>
          <p:cNvCxnSpPr>
            <a:cxnSpLocks/>
          </p:cNvCxnSpPr>
          <p:nvPr/>
        </p:nvCxnSpPr>
        <p:spPr>
          <a:xfrm flipH="1" flipV="1">
            <a:off x="1756956" y="5477169"/>
            <a:ext cx="431851" cy="1386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8">
            <a:extLst>
              <a:ext uri="{FF2B5EF4-FFF2-40B4-BE49-F238E27FC236}">
                <a16:creationId xmlns:a16="http://schemas.microsoft.com/office/drawing/2014/main" id="{48598499-0D36-C44F-9F5C-1F41DDDA96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3214" y="2384544"/>
            <a:ext cx="4615779" cy="3075925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C3565BDB-4D9E-CC4A-87D6-F75AB1A5DAE6}"/>
              </a:ext>
            </a:extLst>
          </p:cNvPr>
          <p:cNvSpPr/>
          <p:nvPr/>
        </p:nvSpPr>
        <p:spPr>
          <a:xfrm>
            <a:off x="5612059" y="2906591"/>
            <a:ext cx="169469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/>
              <a:t>Organic search (SEO)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7648E5F-994B-154F-89D1-1E433C3D7C70}"/>
              </a:ext>
            </a:extLst>
          </p:cNvPr>
          <p:cNvCxnSpPr/>
          <p:nvPr/>
        </p:nvCxnSpPr>
        <p:spPr>
          <a:xfrm flipH="1">
            <a:off x="7146624" y="3213219"/>
            <a:ext cx="3202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56860EF-5918-634C-B2B4-E73F034867C9}"/>
              </a:ext>
            </a:extLst>
          </p:cNvPr>
          <p:cNvCxnSpPr>
            <a:cxnSpLocks/>
          </p:cNvCxnSpPr>
          <p:nvPr/>
        </p:nvCxnSpPr>
        <p:spPr>
          <a:xfrm flipH="1" flipV="1">
            <a:off x="6515277" y="3330054"/>
            <a:ext cx="1301021" cy="5770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11244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37AB1-73BD-E549-B337-0EC31593D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4996" y="642594"/>
            <a:ext cx="3732244" cy="170295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dirty="0"/>
              <a:t>The way search works and looks has changed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20B22AC-43E7-B44F-B290-BFE7AF54A5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460" y="989554"/>
            <a:ext cx="3044697" cy="258799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BC16C67-0B0D-DD45-9A63-8D041A388C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3497" y="944267"/>
            <a:ext cx="2434338" cy="1545804"/>
          </a:xfrm>
          <a:prstGeom prst="rect">
            <a:avLst/>
          </a:prstGeom>
        </p:spPr>
      </p:pic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5193CFA-E2C6-5549-870E-ED7C3FE65E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98460" y="4559460"/>
            <a:ext cx="3044697" cy="120265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E830108-8966-4049-AD1A-CBC1502315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23497" y="3494382"/>
            <a:ext cx="2434338" cy="21604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3385135-6DEC-CD44-86C6-82FC78A60D11}"/>
              </a:ext>
            </a:extLst>
          </p:cNvPr>
          <p:cNvSpPr txBox="1"/>
          <p:nvPr/>
        </p:nvSpPr>
        <p:spPr>
          <a:xfrm>
            <a:off x="8014995" y="2623457"/>
            <a:ext cx="3732245" cy="35896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Local search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Shopping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Knowledge graph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Enriched searches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Carousel </a:t>
            </a:r>
          </a:p>
        </p:txBody>
      </p:sp>
    </p:spTree>
    <p:extLst>
      <p:ext uri="{BB962C8B-B14F-4D97-AF65-F5344CB8AC3E}">
        <p14:creationId xmlns:p14="http://schemas.microsoft.com/office/powerpoint/2010/main" val="12473079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F3D76-4D7F-AD43-A0D5-94C0D526D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dirty="0"/>
              <a:t>How does PPC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8EE2F0-93A4-B042-9EEA-A11B7A765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586489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hlinkClick r:id="rId2"/>
              </a:rPr>
              <a:t>https://youtu.be/cOTMWqwUXPU</a:t>
            </a:r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9F5703-187A-B748-8FF0-1428BA5F26F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529" r="-1" b="21047"/>
          <a:stretch/>
        </p:blipFill>
        <p:spPr>
          <a:xfrm>
            <a:off x="7556408" y="10"/>
            <a:ext cx="463559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6580080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4F5F7-DACD-EF4D-B39C-CCD0759D91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PPC Keywords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243A7E-B87F-674A-B50F-0CBE02348A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Advertisers create a list of keywords they want their ad to appear for</a:t>
            </a:r>
          </a:p>
          <a:p>
            <a:r>
              <a:rPr lang="en-US" dirty="0"/>
              <a:t>These keywords will  be relevant to the products they are offering</a:t>
            </a:r>
          </a:p>
          <a:p>
            <a:r>
              <a:rPr lang="en-US" dirty="0"/>
              <a:t>For example if they are selling Christmas jumpers they may want their ad to appear when someone searches for Christmas jumpers, </a:t>
            </a:r>
            <a:r>
              <a:rPr lang="en-US" dirty="0" err="1"/>
              <a:t>xmas</a:t>
            </a:r>
            <a:r>
              <a:rPr lang="en-US" dirty="0"/>
              <a:t> jumpers or even Xmas outfit</a:t>
            </a:r>
          </a:p>
          <a:p>
            <a:r>
              <a:rPr lang="en-US" dirty="0"/>
              <a:t>Many PPC campaigns can contain tens of thousands of keywords</a:t>
            </a:r>
          </a:p>
        </p:txBody>
      </p:sp>
    </p:spTree>
    <p:extLst>
      <p:ext uri="{BB962C8B-B14F-4D97-AF65-F5344CB8AC3E}">
        <p14:creationId xmlns:p14="http://schemas.microsoft.com/office/powerpoint/2010/main" val="33736344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CDA37-6194-D646-BBC7-0BBC1ACF1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982A1A-2D26-3C4D-B5B0-CBE65F3133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For every keyword the advertiser will tell Google how much they are prepared to spend per click. This is called CPC</a:t>
            </a:r>
          </a:p>
          <a:p>
            <a:r>
              <a:rPr lang="en-US" dirty="0"/>
              <a:t>Google will take into account the advertiser’s CPC as well as quality score to determine ad position</a:t>
            </a:r>
          </a:p>
          <a:p>
            <a:r>
              <a:rPr lang="en-US" dirty="0"/>
              <a:t>Quality score is determined by expected click through rate and relevancy</a:t>
            </a:r>
          </a:p>
          <a:p>
            <a:r>
              <a:rPr lang="en-US" dirty="0"/>
              <a:t>Advertisers set daily budgets and can pause at any point</a:t>
            </a:r>
          </a:p>
          <a:p>
            <a:r>
              <a:rPr lang="en-US" dirty="0"/>
              <a:t>Advertisers can use programmatic bidding </a:t>
            </a:r>
          </a:p>
        </p:txBody>
      </p:sp>
    </p:spTree>
    <p:extLst>
      <p:ext uri="{BB962C8B-B14F-4D97-AF65-F5344CB8AC3E}">
        <p14:creationId xmlns:p14="http://schemas.microsoft.com/office/powerpoint/2010/main" val="721189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B3DE3-CB81-8A4B-A8AD-C7D77C56E0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Advert/ landing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4EBF44-C21E-A246-BCC5-33593A52F9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3 headlines (30 characters each) </a:t>
            </a:r>
          </a:p>
          <a:p>
            <a:r>
              <a:rPr lang="en-US" dirty="0"/>
              <a:t>2 descriptions ( 90 characters each) </a:t>
            </a:r>
          </a:p>
          <a:p>
            <a:r>
              <a:rPr lang="en-US" dirty="0"/>
              <a:t>Extensions</a:t>
            </a:r>
          </a:p>
          <a:p>
            <a:r>
              <a:rPr lang="en-US" dirty="0"/>
              <a:t>Landing Page 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68E34D-FED3-D24A-A755-FCFEA412C3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737" y="3979863"/>
            <a:ext cx="7188200" cy="21971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BF6B718-A0B7-5E4E-9A9A-B0ADFE29EE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2263" y="1195387"/>
            <a:ext cx="5219700" cy="2373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58124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8FEAD-AC04-D040-B239-3ED028F324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3822B-8F58-7740-8789-A523D46EF4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Target </a:t>
            </a:r>
          </a:p>
          <a:p>
            <a:pPr marL="457200" lvl="1" indent="0">
              <a:buNone/>
            </a:pPr>
            <a:r>
              <a:rPr lang="en-US" sz="2800" dirty="0"/>
              <a:t>	devices</a:t>
            </a:r>
          </a:p>
          <a:p>
            <a:pPr marL="0" indent="0">
              <a:buNone/>
            </a:pPr>
            <a:r>
              <a:rPr lang="en-US" dirty="0"/>
              <a:t>	people who have been on your site already</a:t>
            </a:r>
          </a:p>
          <a:p>
            <a:pPr marL="0" indent="0">
              <a:buNone/>
            </a:pPr>
            <a:r>
              <a:rPr lang="en-US" dirty="0"/>
              <a:t>	people who are similar to your customers</a:t>
            </a:r>
          </a:p>
          <a:p>
            <a:pPr marL="0" indent="0">
              <a:buNone/>
            </a:pPr>
            <a:r>
              <a:rPr lang="en-US" dirty="0"/>
              <a:t>	geographic areas</a:t>
            </a:r>
          </a:p>
          <a:p>
            <a:pPr marL="0" indent="0">
              <a:buNone/>
            </a:pPr>
            <a:r>
              <a:rPr lang="en-US" dirty="0"/>
              <a:t>	interest</a:t>
            </a:r>
          </a:p>
          <a:p>
            <a:pPr marL="0" indent="0">
              <a:buNone/>
            </a:pPr>
            <a:r>
              <a:rPr lang="en-US" dirty="0"/>
              <a:t>	time of day/day of week 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59295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6DB95-72FD-9D49-AD2C-171B877E58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Google shopping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961F309-C2BB-414A-AFDE-5010431251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34800" y="1825625"/>
            <a:ext cx="9722399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36650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42D7A7-BF27-184D-87B4-7DB96624C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Class Exercise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550878-E251-1E41-ADD2-85FD2CD52F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You are in charge of an online florist, you have decided to launch a new PPC campaign for valentine’s day </a:t>
            </a:r>
          </a:p>
          <a:p>
            <a:endParaRPr lang="en-US" dirty="0"/>
          </a:p>
          <a:p>
            <a:pPr>
              <a:buFontTx/>
              <a:buChar char="-"/>
            </a:pPr>
            <a:r>
              <a:rPr lang="en-US" dirty="0"/>
              <a:t>Come up with 20 keywords to bid on</a:t>
            </a:r>
          </a:p>
          <a:p>
            <a:pPr>
              <a:buFontTx/>
              <a:buChar char="-"/>
            </a:pPr>
            <a:r>
              <a:rPr lang="en-US" dirty="0"/>
              <a:t>Come up with ad copy</a:t>
            </a:r>
          </a:p>
          <a:p>
            <a:pPr>
              <a:buFontTx/>
              <a:buChar char="-"/>
            </a:pPr>
            <a:r>
              <a:rPr lang="en-US" dirty="0"/>
              <a:t>Is there anyone you want to target?</a:t>
            </a:r>
          </a:p>
        </p:txBody>
      </p:sp>
    </p:spTree>
    <p:extLst>
      <p:ext uri="{BB962C8B-B14F-4D97-AF65-F5344CB8AC3E}">
        <p14:creationId xmlns:p14="http://schemas.microsoft.com/office/powerpoint/2010/main" val="24500847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BE30B-A4AB-B347-9626-658D66CA9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dirty="0"/>
              <a:t>How does SEO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2C4D5D-DB0A-4F44-930C-46B4691BE2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1800" dirty="0">
                <a:hlinkClick r:id="rId2"/>
              </a:rPr>
              <a:t>https://www.youtube.com/watch?v=LVV_93mBfSU</a:t>
            </a:r>
            <a:endParaRPr lang="en-US" sz="1700" dirty="0"/>
          </a:p>
          <a:p>
            <a:pPr marL="0" indent="0">
              <a:buNone/>
            </a:pPr>
            <a:endParaRPr lang="en-US" sz="1700" dirty="0"/>
          </a:p>
          <a:p>
            <a:r>
              <a:rPr lang="en-US" sz="1700" dirty="0"/>
              <a:t>Explanation of how a search engine works</a:t>
            </a:r>
          </a:p>
          <a:p>
            <a:r>
              <a:rPr lang="en-US" sz="1700" dirty="0"/>
              <a:t>No cost per click</a:t>
            </a:r>
          </a:p>
          <a:p>
            <a:r>
              <a:rPr lang="en-US" sz="1700" dirty="0"/>
              <a:t>Potentially hugely beneficial </a:t>
            </a:r>
          </a:p>
          <a:p>
            <a:r>
              <a:rPr lang="en-US" sz="1700" dirty="0"/>
              <a:t>Google has algorithms to rank websites in order of performance</a:t>
            </a:r>
          </a:p>
          <a:p>
            <a:r>
              <a:rPr lang="en-US" sz="1700" dirty="0"/>
              <a:t>Several factors determine rank including: </a:t>
            </a:r>
          </a:p>
          <a:p>
            <a:pPr lvl="2">
              <a:buFont typeface="Wingdings" pitchFamily="2" charset="2"/>
              <a:buChar char="ü"/>
            </a:pPr>
            <a:r>
              <a:rPr lang="en-US" sz="1700" dirty="0"/>
              <a:t>Site set up and architecture </a:t>
            </a:r>
          </a:p>
          <a:p>
            <a:pPr lvl="2">
              <a:buFont typeface="Wingdings" pitchFamily="2" charset="2"/>
              <a:buChar char="ü"/>
            </a:pPr>
            <a:r>
              <a:rPr lang="en-US" sz="1700" dirty="0"/>
              <a:t>Content </a:t>
            </a:r>
          </a:p>
          <a:p>
            <a:pPr lvl="2">
              <a:buFont typeface="Wingdings" pitchFamily="2" charset="2"/>
              <a:buChar char="ü"/>
            </a:pPr>
            <a:r>
              <a:rPr lang="en-US" sz="1700" dirty="0"/>
              <a:t>links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B98A515-C746-F549-90F4-A2618BDDA66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9626" r="9679"/>
          <a:stretch/>
        </p:blipFill>
        <p:spPr>
          <a:xfrm>
            <a:off x="7556408" y="10"/>
            <a:ext cx="463559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0126110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9E934-861A-4D45-97E1-E3BBAA9951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Website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AA639C-535B-2D41-94D8-C78AF0A929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Snippets</a:t>
            </a:r>
          </a:p>
          <a:p>
            <a:r>
              <a:rPr lang="en-US" dirty="0"/>
              <a:t>Titles, URLs descriptions</a:t>
            </a:r>
          </a:p>
          <a:p>
            <a:r>
              <a:rPr lang="en-US" dirty="0"/>
              <a:t>User experience</a:t>
            </a:r>
          </a:p>
          <a:p>
            <a:r>
              <a:rPr lang="en-US" dirty="0"/>
              <a:t>Crawl accessibility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06822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86DB0-5A25-8049-A0C7-72DCD66B11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0CAAD3-5FBB-8045-9A6F-32810F6D09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Compelling content</a:t>
            </a:r>
          </a:p>
          <a:p>
            <a:r>
              <a:rPr lang="en-US" dirty="0"/>
              <a:t>Answers users questions</a:t>
            </a:r>
          </a:p>
          <a:p>
            <a:r>
              <a:rPr lang="en-US" dirty="0"/>
              <a:t>Different/better</a:t>
            </a:r>
          </a:p>
          <a:p>
            <a:r>
              <a:rPr lang="en-US" dirty="0"/>
              <a:t>shareable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40671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578D0D-F2DF-9149-9C70-ACC56BC94D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Links/social/authority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026F52-CBA6-3D4D-9AC5-4E97857EB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Earn links from relevant and high authority websites</a:t>
            </a:r>
          </a:p>
          <a:p>
            <a:r>
              <a:rPr lang="en-US" dirty="0"/>
              <a:t>You are what you ‘eat’ ( expert, </a:t>
            </a:r>
            <a:r>
              <a:rPr lang="en-US" dirty="0" err="1"/>
              <a:t>authoritive</a:t>
            </a:r>
            <a:r>
              <a:rPr lang="en-US" dirty="0"/>
              <a:t>, trustworthy) </a:t>
            </a:r>
          </a:p>
          <a:p>
            <a:r>
              <a:rPr lang="en-US" dirty="0"/>
              <a:t>Guidelines</a:t>
            </a:r>
          </a:p>
          <a:p>
            <a:r>
              <a:rPr lang="en-US" dirty="0"/>
              <a:t>Anchor text </a:t>
            </a:r>
          </a:p>
        </p:txBody>
      </p:sp>
    </p:spTree>
    <p:extLst>
      <p:ext uri="{BB962C8B-B14F-4D97-AF65-F5344CB8AC3E}">
        <p14:creationId xmlns:p14="http://schemas.microsoft.com/office/powerpoint/2010/main" val="37211156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9FC0F-5EDA-194F-9354-1C7B8414F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8313A9B7-CC5E-F142-9389-9D5949CA87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151871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35325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C8158E-164B-6A4D-80CC-617536BBC9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Class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42AD9-58A9-294A-8DAF-951BCDB421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39227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1336</TotalTime>
  <Words>502</Words>
  <Application>Microsoft Macintosh PowerPoint</Application>
  <PresentationFormat>Widescreen</PresentationFormat>
  <Paragraphs>99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Calibri Light</vt:lpstr>
      <vt:lpstr>Wingdings</vt:lpstr>
      <vt:lpstr>Office Theme</vt:lpstr>
      <vt:lpstr>Search Engine Marketing  </vt:lpstr>
      <vt:lpstr>PowerPoint Presentation</vt:lpstr>
      <vt:lpstr>PowerPoint Presentation</vt:lpstr>
      <vt:lpstr>Class question</vt:lpstr>
      <vt:lpstr>Why is search important?</vt:lpstr>
      <vt:lpstr>Some quick stats!</vt:lpstr>
      <vt:lpstr>SEO vs PPC</vt:lpstr>
      <vt:lpstr>The way search works and looks has changed</vt:lpstr>
      <vt:lpstr>How does PPC work</vt:lpstr>
      <vt:lpstr>PPC Keywords</vt:lpstr>
      <vt:lpstr>Auction</vt:lpstr>
      <vt:lpstr>Advert/ landing page</vt:lpstr>
      <vt:lpstr>Management</vt:lpstr>
      <vt:lpstr>Google shopping </vt:lpstr>
      <vt:lpstr>Class Exercise </vt:lpstr>
      <vt:lpstr>How does SEO work</vt:lpstr>
      <vt:lpstr>Website</vt:lpstr>
      <vt:lpstr>Content </vt:lpstr>
      <vt:lpstr>Links/social/authority</vt:lpstr>
      <vt:lpstr>PowerPoint Presentation</vt:lpstr>
      <vt:lpstr>Class exercise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Search Engine Marketing  </dc:title>
  <dc:creator>Sarah Campodonic</dc:creator>
  <cp:lastModifiedBy>Sarah Campodonic</cp:lastModifiedBy>
  <cp:revision>8</cp:revision>
  <dcterms:created xsi:type="dcterms:W3CDTF">2019-11-19T20:54:31Z</dcterms:created>
  <dcterms:modified xsi:type="dcterms:W3CDTF">2019-11-20T19:10:49Z</dcterms:modified>
</cp:coreProperties>
</file>