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7" r:id="rId2"/>
    <p:sldId id="268" r:id="rId3"/>
    <p:sldId id="258" r:id="rId4"/>
    <p:sldId id="259" r:id="rId5"/>
    <p:sldId id="260" r:id="rId6"/>
    <p:sldId id="261" r:id="rId7"/>
    <p:sldId id="262" r:id="rId8"/>
    <p:sldId id="263" r:id="rId9"/>
    <p:sldId id="269" r:id="rId10"/>
    <p:sldId id="265" r:id="rId11"/>
    <p:sldId id="264" r:id="rId12"/>
    <p:sldId id="267"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5620DA-DA17-44FC-9251-D140F93271F6}" v="65" dt="2025-10-11T18:43:17.1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881" autoAdjust="0"/>
    <p:restoredTop sz="94660"/>
  </p:normalViewPr>
  <p:slideViewPr>
    <p:cSldViewPr snapToGrid="0">
      <p:cViewPr>
        <p:scale>
          <a:sx n="70" d="100"/>
          <a:sy n="70" d="100"/>
        </p:scale>
        <p:origin x="80"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yce Missa (2419636)" userId="f6321453-3442-4be4-b7b0-5ca6694e2f2f" providerId="ADAL" clId="{381D197F-5A61-46C0-9CD5-18158D522684}"/>
    <pc:docChg chg="undo custSel addSld delSld modSld">
      <pc:chgData name="Joyce Missa (2419636)" userId="f6321453-3442-4be4-b7b0-5ca6694e2f2f" providerId="ADAL" clId="{381D197F-5A61-46C0-9CD5-18158D522684}" dt="2025-10-11T19:01:32.851" v="6419" actId="20577"/>
      <pc:docMkLst>
        <pc:docMk/>
      </pc:docMkLst>
      <pc:sldChg chg="del">
        <pc:chgData name="Joyce Missa (2419636)" userId="f6321453-3442-4be4-b7b0-5ca6694e2f2f" providerId="ADAL" clId="{381D197F-5A61-46C0-9CD5-18158D522684}" dt="2025-10-02T20:09:32.776" v="4511" actId="47"/>
        <pc:sldMkLst>
          <pc:docMk/>
          <pc:sldMk cId="821069253" sldId="256"/>
        </pc:sldMkLst>
      </pc:sldChg>
      <pc:sldChg chg="addSp delSp modSp mod modNotesTx">
        <pc:chgData name="Joyce Missa (2419636)" userId="f6321453-3442-4be4-b7b0-5ca6694e2f2f" providerId="ADAL" clId="{381D197F-5A61-46C0-9CD5-18158D522684}" dt="2025-10-11T10:46:15.259" v="5813" actId="20577"/>
        <pc:sldMkLst>
          <pc:docMk/>
          <pc:sldMk cId="2224104221" sldId="257"/>
        </pc:sldMkLst>
        <pc:spChg chg="mod">
          <ac:chgData name="Joyce Missa (2419636)" userId="f6321453-3442-4be4-b7b0-5ca6694e2f2f" providerId="ADAL" clId="{381D197F-5A61-46C0-9CD5-18158D522684}" dt="2025-10-11T10:46:15.259" v="5813" actId="20577"/>
          <ac:spMkLst>
            <pc:docMk/>
            <pc:sldMk cId="2224104221" sldId="257"/>
            <ac:spMk id="2" creationId="{3DCA1206-976D-00EC-60A9-41A3D026B1C7}"/>
          </ac:spMkLst>
        </pc:spChg>
        <pc:picChg chg="add mod">
          <ac:chgData name="Joyce Missa (2419636)" userId="f6321453-3442-4be4-b7b0-5ca6694e2f2f" providerId="ADAL" clId="{381D197F-5A61-46C0-9CD5-18158D522684}" dt="2025-10-06T19:12:25.933" v="5598" actId="1076"/>
          <ac:picMkLst>
            <pc:docMk/>
            <pc:sldMk cId="2224104221" sldId="257"/>
            <ac:picMk id="1026" creationId="{4A471A9D-89B6-380C-BBAC-801E04510A2A}"/>
          </ac:picMkLst>
        </pc:picChg>
        <pc:picChg chg="add mod">
          <ac:chgData name="Joyce Missa (2419636)" userId="f6321453-3442-4be4-b7b0-5ca6694e2f2f" providerId="ADAL" clId="{381D197F-5A61-46C0-9CD5-18158D522684}" dt="2025-10-11T10:43:11.965" v="5797" actId="1076"/>
          <ac:picMkLst>
            <pc:docMk/>
            <pc:sldMk cId="2224104221" sldId="257"/>
            <ac:picMk id="1028" creationId="{4107E20A-04AC-1B64-563E-D3B820D67447}"/>
          </ac:picMkLst>
        </pc:picChg>
      </pc:sldChg>
      <pc:sldChg chg="modSp new mod">
        <pc:chgData name="Joyce Missa (2419636)" userId="f6321453-3442-4be4-b7b0-5ca6694e2f2f" providerId="ADAL" clId="{381D197F-5A61-46C0-9CD5-18158D522684}" dt="2025-10-11T18:34:56.957" v="5952" actId="13926"/>
        <pc:sldMkLst>
          <pc:docMk/>
          <pc:sldMk cId="559757309" sldId="258"/>
        </pc:sldMkLst>
        <pc:spChg chg="mod">
          <ac:chgData name="Joyce Missa (2419636)" userId="f6321453-3442-4be4-b7b0-5ca6694e2f2f" providerId="ADAL" clId="{381D197F-5A61-46C0-9CD5-18158D522684}" dt="2025-10-01T20:08:15.901" v="543" actId="20577"/>
          <ac:spMkLst>
            <pc:docMk/>
            <pc:sldMk cId="559757309" sldId="258"/>
            <ac:spMk id="2" creationId="{B9FC5B83-F6B4-720A-03B5-7A2229752B21}"/>
          </ac:spMkLst>
        </pc:spChg>
        <pc:spChg chg="mod">
          <ac:chgData name="Joyce Missa (2419636)" userId="f6321453-3442-4be4-b7b0-5ca6694e2f2f" providerId="ADAL" clId="{381D197F-5A61-46C0-9CD5-18158D522684}" dt="2025-10-11T18:34:56.957" v="5952" actId="13926"/>
          <ac:spMkLst>
            <pc:docMk/>
            <pc:sldMk cId="559757309" sldId="258"/>
            <ac:spMk id="3" creationId="{E3846391-29E7-A7A6-E4DC-8CF2F5929D93}"/>
          </ac:spMkLst>
        </pc:spChg>
      </pc:sldChg>
      <pc:sldChg chg="modSp new mod">
        <pc:chgData name="Joyce Missa (2419636)" userId="f6321453-3442-4be4-b7b0-5ca6694e2f2f" providerId="ADAL" clId="{381D197F-5A61-46C0-9CD5-18158D522684}" dt="2025-10-11T18:35:25.074" v="5953" actId="13926"/>
        <pc:sldMkLst>
          <pc:docMk/>
          <pc:sldMk cId="2053211374" sldId="259"/>
        </pc:sldMkLst>
        <pc:spChg chg="mod">
          <ac:chgData name="Joyce Missa (2419636)" userId="f6321453-3442-4be4-b7b0-5ca6694e2f2f" providerId="ADAL" clId="{381D197F-5A61-46C0-9CD5-18158D522684}" dt="2025-10-02T19:06:04.102" v="1342" actId="20577"/>
          <ac:spMkLst>
            <pc:docMk/>
            <pc:sldMk cId="2053211374" sldId="259"/>
            <ac:spMk id="2" creationId="{6F44C27C-7516-94E7-8D07-B100DD2C6145}"/>
          </ac:spMkLst>
        </pc:spChg>
        <pc:spChg chg="mod">
          <ac:chgData name="Joyce Missa (2419636)" userId="f6321453-3442-4be4-b7b0-5ca6694e2f2f" providerId="ADAL" clId="{381D197F-5A61-46C0-9CD5-18158D522684}" dt="2025-10-11T18:35:25.074" v="5953" actId="13926"/>
          <ac:spMkLst>
            <pc:docMk/>
            <pc:sldMk cId="2053211374" sldId="259"/>
            <ac:spMk id="3" creationId="{C3ADA02C-8316-081B-FF32-832F659B14D1}"/>
          </ac:spMkLst>
        </pc:spChg>
      </pc:sldChg>
      <pc:sldChg chg="addSp modSp new mod modNotesTx">
        <pc:chgData name="Joyce Missa (2419636)" userId="f6321453-3442-4be4-b7b0-5ca6694e2f2f" providerId="ADAL" clId="{381D197F-5A61-46C0-9CD5-18158D522684}" dt="2025-10-11T18:43:17.114" v="5963" actId="14100"/>
        <pc:sldMkLst>
          <pc:docMk/>
          <pc:sldMk cId="1921567486" sldId="260"/>
        </pc:sldMkLst>
        <pc:spChg chg="mod">
          <ac:chgData name="Joyce Missa (2419636)" userId="f6321453-3442-4be4-b7b0-5ca6694e2f2f" providerId="ADAL" clId="{381D197F-5A61-46C0-9CD5-18158D522684}" dt="2025-10-02T19:19:20.747" v="2263" actId="5793"/>
          <ac:spMkLst>
            <pc:docMk/>
            <pc:sldMk cId="1921567486" sldId="260"/>
            <ac:spMk id="2" creationId="{073E153E-ADC5-1778-FE76-80AEB1720C09}"/>
          </ac:spMkLst>
        </pc:spChg>
        <pc:spChg chg="mod">
          <ac:chgData name="Joyce Missa (2419636)" userId="f6321453-3442-4be4-b7b0-5ca6694e2f2f" providerId="ADAL" clId="{381D197F-5A61-46C0-9CD5-18158D522684}" dt="2025-10-11T18:42:46.913" v="5959" actId="27636"/>
          <ac:spMkLst>
            <pc:docMk/>
            <pc:sldMk cId="1921567486" sldId="260"/>
            <ac:spMk id="3" creationId="{A3A19F99-4357-39DE-6058-DBA38E3EE714}"/>
          </ac:spMkLst>
        </pc:spChg>
        <pc:picChg chg="add mod">
          <ac:chgData name="Joyce Missa (2419636)" userId="f6321453-3442-4be4-b7b0-5ca6694e2f2f" providerId="ADAL" clId="{381D197F-5A61-46C0-9CD5-18158D522684}" dt="2025-10-11T18:43:17.114" v="5963" actId="14100"/>
          <ac:picMkLst>
            <pc:docMk/>
            <pc:sldMk cId="1921567486" sldId="260"/>
            <ac:picMk id="5122" creationId="{8904D1B9-B3BD-9755-ECE7-3A60191DE9C2}"/>
          </ac:picMkLst>
        </pc:picChg>
      </pc:sldChg>
      <pc:sldChg chg="addSp delSp modSp new mod">
        <pc:chgData name="Joyce Missa (2419636)" userId="f6321453-3442-4be4-b7b0-5ca6694e2f2f" providerId="ADAL" clId="{381D197F-5A61-46C0-9CD5-18158D522684}" dt="2025-10-11T19:01:32.851" v="6419" actId="20577"/>
        <pc:sldMkLst>
          <pc:docMk/>
          <pc:sldMk cId="3880763198" sldId="261"/>
        </pc:sldMkLst>
        <pc:spChg chg="mod">
          <ac:chgData name="Joyce Missa (2419636)" userId="f6321453-3442-4be4-b7b0-5ca6694e2f2f" providerId="ADAL" clId="{381D197F-5A61-46C0-9CD5-18158D522684}" dt="2025-10-11T19:01:32.851" v="6419" actId="20577"/>
          <ac:spMkLst>
            <pc:docMk/>
            <pc:sldMk cId="3880763198" sldId="261"/>
            <ac:spMk id="3" creationId="{55837E29-ACBE-B40D-D103-C2560BBD0875}"/>
          </ac:spMkLst>
        </pc:spChg>
        <pc:picChg chg="add mod">
          <ac:chgData name="Joyce Missa (2419636)" userId="f6321453-3442-4be4-b7b0-5ca6694e2f2f" providerId="ADAL" clId="{381D197F-5A61-46C0-9CD5-18158D522684}" dt="2025-10-06T19:10:20.837" v="5585" actId="14100"/>
          <ac:picMkLst>
            <pc:docMk/>
            <pc:sldMk cId="3880763198" sldId="261"/>
            <ac:picMk id="3074" creationId="{9B6A8E06-7460-AEA9-B8CB-9EA36EC9D634}"/>
          </ac:picMkLst>
        </pc:picChg>
        <pc:picChg chg="add mod">
          <ac:chgData name="Joyce Missa (2419636)" userId="f6321453-3442-4be4-b7b0-5ca6694e2f2f" providerId="ADAL" clId="{381D197F-5A61-46C0-9CD5-18158D522684}" dt="2025-10-06T19:11:19.870" v="5592" actId="14100"/>
          <ac:picMkLst>
            <pc:docMk/>
            <pc:sldMk cId="3880763198" sldId="261"/>
            <ac:picMk id="3076" creationId="{D074542D-7A07-77E0-379A-0B8065CCC290}"/>
          </ac:picMkLst>
        </pc:picChg>
      </pc:sldChg>
      <pc:sldChg chg="delSp modSp new mod">
        <pc:chgData name="Joyce Missa (2419636)" userId="f6321453-3442-4be4-b7b0-5ca6694e2f2f" providerId="ADAL" clId="{381D197F-5A61-46C0-9CD5-18158D522684}" dt="2025-10-04T02:12:45.027" v="4539" actId="478"/>
        <pc:sldMkLst>
          <pc:docMk/>
          <pc:sldMk cId="1424180883" sldId="262"/>
        </pc:sldMkLst>
        <pc:spChg chg="mod">
          <ac:chgData name="Joyce Missa (2419636)" userId="f6321453-3442-4be4-b7b0-5ca6694e2f2f" providerId="ADAL" clId="{381D197F-5A61-46C0-9CD5-18158D522684}" dt="2025-10-03T17:14:39.519" v="4527" actId="20577"/>
          <ac:spMkLst>
            <pc:docMk/>
            <pc:sldMk cId="1424180883" sldId="262"/>
            <ac:spMk id="3" creationId="{F8701420-0EC6-3A29-4454-E813A320B2FA}"/>
          </ac:spMkLst>
        </pc:spChg>
      </pc:sldChg>
      <pc:sldChg chg="addSp modSp new mod setBg modNotesTx">
        <pc:chgData name="Joyce Missa (2419636)" userId="f6321453-3442-4be4-b7b0-5ca6694e2f2f" providerId="ADAL" clId="{381D197F-5A61-46C0-9CD5-18158D522684}" dt="2025-10-11T11:51:06.807" v="5815" actId="255"/>
        <pc:sldMkLst>
          <pc:docMk/>
          <pc:sldMk cId="3964314676" sldId="263"/>
        </pc:sldMkLst>
        <pc:spChg chg="mod">
          <ac:chgData name="Joyce Missa (2419636)" userId="f6321453-3442-4be4-b7b0-5ca6694e2f2f" providerId="ADAL" clId="{381D197F-5A61-46C0-9CD5-18158D522684}" dt="2025-10-06T19:14:11.249" v="5603" actId="26606"/>
          <ac:spMkLst>
            <pc:docMk/>
            <pc:sldMk cId="3964314676" sldId="263"/>
            <ac:spMk id="2" creationId="{5E62D01D-4F7A-5B18-D763-13564BAABD13}"/>
          </ac:spMkLst>
        </pc:spChg>
        <pc:spChg chg="mod">
          <ac:chgData name="Joyce Missa (2419636)" userId="f6321453-3442-4be4-b7b0-5ca6694e2f2f" providerId="ADAL" clId="{381D197F-5A61-46C0-9CD5-18158D522684}" dt="2025-10-11T11:51:06.807" v="5815" actId="255"/>
          <ac:spMkLst>
            <pc:docMk/>
            <pc:sldMk cId="3964314676" sldId="263"/>
            <ac:spMk id="3" creationId="{35B2D111-8C65-296F-5866-0A2D873B740A}"/>
          </ac:spMkLst>
        </pc:spChg>
        <pc:picChg chg="add mod">
          <ac:chgData name="Joyce Missa (2419636)" userId="f6321453-3442-4be4-b7b0-5ca6694e2f2f" providerId="ADAL" clId="{381D197F-5A61-46C0-9CD5-18158D522684}" dt="2025-10-06T19:14:11.249" v="5603" actId="26606"/>
          <ac:picMkLst>
            <pc:docMk/>
            <pc:sldMk cId="3964314676" sldId="263"/>
            <ac:picMk id="6146" creationId="{A2CEA4E3-037D-91AA-7043-6EBA5936308D}"/>
          </ac:picMkLst>
        </pc:picChg>
      </pc:sldChg>
      <pc:sldChg chg="modSp new mod">
        <pc:chgData name="Joyce Missa (2419636)" userId="f6321453-3442-4be4-b7b0-5ca6694e2f2f" providerId="ADAL" clId="{381D197F-5A61-46C0-9CD5-18158D522684}" dt="2025-10-04T14:27:27.817" v="4852" actId="27636"/>
        <pc:sldMkLst>
          <pc:docMk/>
          <pc:sldMk cId="3184905052" sldId="264"/>
        </pc:sldMkLst>
        <pc:spChg chg="mod">
          <ac:chgData name="Joyce Missa (2419636)" userId="f6321453-3442-4be4-b7b0-5ca6694e2f2f" providerId="ADAL" clId="{381D197F-5A61-46C0-9CD5-18158D522684}" dt="2025-10-04T14:05:42.411" v="4825" actId="20577"/>
          <ac:spMkLst>
            <pc:docMk/>
            <pc:sldMk cId="3184905052" sldId="264"/>
            <ac:spMk id="2" creationId="{E34B2F53-27DC-18E9-F9F7-6551F8B90098}"/>
          </ac:spMkLst>
        </pc:spChg>
        <pc:spChg chg="mod">
          <ac:chgData name="Joyce Missa (2419636)" userId="f6321453-3442-4be4-b7b0-5ca6694e2f2f" providerId="ADAL" clId="{381D197F-5A61-46C0-9CD5-18158D522684}" dt="2025-10-04T14:27:27.817" v="4852" actId="27636"/>
          <ac:spMkLst>
            <pc:docMk/>
            <pc:sldMk cId="3184905052" sldId="264"/>
            <ac:spMk id="3" creationId="{858280EA-C2C8-1552-05D9-181ED645A14E}"/>
          </ac:spMkLst>
        </pc:spChg>
      </pc:sldChg>
      <pc:sldChg chg="addSp modSp new mod setBg">
        <pc:chgData name="Joyce Missa (2419636)" userId="f6321453-3442-4be4-b7b0-5ca6694e2f2f" providerId="ADAL" clId="{381D197F-5A61-46C0-9CD5-18158D522684}" dt="2025-10-06T19:12:07.542" v="5596" actId="27636"/>
        <pc:sldMkLst>
          <pc:docMk/>
          <pc:sldMk cId="1691239384" sldId="265"/>
        </pc:sldMkLst>
        <pc:spChg chg="mod">
          <ac:chgData name="Joyce Missa (2419636)" userId="f6321453-3442-4be4-b7b0-5ca6694e2f2f" providerId="ADAL" clId="{381D197F-5A61-46C0-9CD5-18158D522684}" dt="2025-10-06T19:12:07.526" v="5595" actId="26606"/>
          <ac:spMkLst>
            <pc:docMk/>
            <pc:sldMk cId="1691239384" sldId="265"/>
            <ac:spMk id="2" creationId="{368675E8-A0F2-259A-947D-6446A0627C50}"/>
          </ac:spMkLst>
        </pc:spChg>
        <pc:spChg chg="mod">
          <ac:chgData name="Joyce Missa (2419636)" userId="f6321453-3442-4be4-b7b0-5ca6694e2f2f" providerId="ADAL" clId="{381D197F-5A61-46C0-9CD5-18158D522684}" dt="2025-10-06T19:12:07.542" v="5596" actId="27636"/>
          <ac:spMkLst>
            <pc:docMk/>
            <pc:sldMk cId="1691239384" sldId="265"/>
            <ac:spMk id="3" creationId="{32845D4B-E330-B243-A22F-E0C4187AFA5B}"/>
          </ac:spMkLst>
        </pc:spChg>
        <pc:grpChg chg="add">
          <ac:chgData name="Joyce Missa (2419636)" userId="f6321453-3442-4be4-b7b0-5ca6694e2f2f" providerId="ADAL" clId="{381D197F-5A61-46C0-9CD5-18158D522684}" dt="2025-10-06T19:12:07.526" v="5595" actId="26606"/>
          <ac:grpSpMkLst>
            <pc:docMk/>
            <pc:sldMk cId="1691239384" sldId="265"/>
            <ac:grpSpMk id="4103" creationId="{FEB7DF70-0A31-4A61-9C8B-3333776A15B8}"/>
          </ac:grpSpMkLst>
        </pc:grpChg>
        <pc:picChg chg="add mod">
          <ac:chgData name="Joyce Missa (2419636)" userId="f6321453-3442-4be4-b7b0-5ca6694e2f2f" providerId="ADAL" clId="{381D197F-5A61-46C0-9CD5-18158D522684}" dt="2025-10-06T19:12:07.542" v="5596" actId="27636"/>
          <ac:picMkLst>
            <pc:docMk/>
            <pc:sldMk cId="1691239384" sldId="265"/>
            <ac:picMk id="4098" creationId="{D0221F3C-F21A-EF0B-5C51-01AF178C9D41}"/>
          </ac:picMkLst>
        </pc:picChg>
      </pc:sldChg>
      <pc:sldChg chg="modSp new mod">
        <pc:chgData name="Joyce Missa (2419636)" userId="f6321453-3442-4be4-b7b0-5ca6694e2f2f" providerId="ADAL" clId="{381D197F-5A61-46C0-9CD5-18158D522684}" dt="2025-10-11T10:44:24.462" v="5799" actId="207"/>
        <pc:sldMkLst>
          <pc:docMk/>
          <pc:sldMk cId="2521216166" sldId="266"/>
        </pc:sldMkLst>
        <pc:spChg chg="mod">
          <ac:chgData name="Joyce Missa (2419636)" userId="f6321453-3442-4be4-b7b0-5ca6694e2f2f" providerId="ADAL" clId="{381D197F-5A61-46C0-9CD5-18158D522684}" dt="2025-10-02T20:06:52.945" v="4487" actId="20577"/>
          <ac:spMkLst>
            <pc:docMk/>
            <pc:sldMk cId="2521216166" sldId="266"/>
            <ac:spMk id="2" creationId="{539F6752-73FA-06FC-F633-90104021CF46}"/>
          </ac:spMkLst>
        </pc:spChg>
        <pc:spChg chg="mod">
          <ac:chgData name="Joyce Missa (2419636)" userId="f6321453-3442-4be4-b7b0-5ca6694e2f2f" providerId="ADAL" clId="{381D197F-5A61-46C0-9CD5-18158D522684}" dt="2025-10-11T10:44:24.462" v="5799" actId="207"/>
          <ac:spMkLst>
            <pc:docMk/>
            <pc:sldMk cId="2521216166" sldId="266"/>
            <ac:spMk id="3" creationId="{5EC97481-F856-37A8-496F-773FB0C52934}"/>
          </ac:spMkLst>
        </pc:spChg>
      </pc:sldChg>
      <pc:sldChg chg="modSp new mod">
        <pc:chgData name="Joyce Missa (2419636)" userId="f6321453-3442-4be4-b7b0-5ca6694e2f2f" providerId="ADAL" clId="{381D197F-5A61-46C0-9CD5-18158D522684}" dt="2025-10-04T14:26:27.550" v="4849" actId="20577"/>
        <pc:sldMkLst>
          <pc:docMk/>
          <pc:sldMk cId="276045499" sldId="267"/>
        </pc:sldMkLst>
        <pc:spChg chg="mod">
          <ac:chgData name="Joyce Missa (2419636)" userId="f6321453-3442-4be4-b7b0-5ca6694e2f2f" providerId="ADAL" clId="{381D197F-5A61-46C0-9CD5-18158D522684}" dt="2025-10-04T14:05:32.576" v="4810" actId="20577"/>
          <ac:spMkLst>
            <pc:docMk/>
            <pc:sldMk cId="276045499" sldId="267"/>
            <ac:spMk id="2" creationId="{134EECF0-6669-9827-64EF-31D4A7DFABA5}"/>
          </ac:spMkLst>
        </pc:spChg>
        <pc:spChg chg="mod">
          <ac:chgData name="Joyce Missa (2419636)" userId="f6321453-3442-4be4-b7b0-5ca6694e2f2f" providerId="ADAL" clId="{381D197F-5A61-46C0-9CD5-18158D522684}" dt="2025-10-04T14:26:27.550" v="4849" actId="20577"/>
          <ac:spMkLst>
            <pc:docMk/>
            <pc:sldMk cId="276045499" sldId="267"/>
            <ac:spMk id="3" creationId="{A67E1F59-2120-A289-36EC-B43742A1A370}"/>
          </ac:spMkLst>
        </pc:spChg>
      </pc:sldChg>
      <pc:sldChg chg="new del">
        <pc:chgData name="Joyce Missa (2419636)" userId="f6321453-3442-4be4-b7b0-5ca6694e2f2f" providerId="ADAL" clId="{381D197F-5A61-46C0-9CD5-18158D522684}" dt="2025-10-06T19:04:12.802" v="5494" actId="2696"/>
        <pc:sldMkLst>
          <pc:docMk/>
          <pc:sldMk cId="1964075178" sldId="268"/>
        </pc:sldMkLst>
      </pc:sldChg>
      <pc:sldChg chg="addSp modSp add mod setBg">
        <pc:chgData name="Joyce Missa (2419636)" userId="f6321453-3442-4be4-b7b0-5ca6694e2f2f" providerId="ADAL" clId="{381D197F-5A61-46C0-9CD5-18158D522684}" dt="2025-10-11T18:34:37.060" v="5951" actId="13926"/>
        <pc:sldMkLst>
          <pc:docMk/>
          <pc:sldMk cId="2978105613" sldId="268"/>
        </pc:sldMkLst>
        <pc:spChg chg="mod">
          <ac:chgData name="Joyce Missa (2419636)" userId="f6321453-3442-4be4-b7b0-5ca6694e2f2f" providerId="ADAL" clId="{381D197F-5A61-46C0-9CD5-18158D522684}" dt="2025-10-06T19:08:53.214" v="5581" actId="26606"/>
          <ac:spMkLst>
            <pc:docMk/>
            <pc:sldMk cId="2978105613" sldId="268"/>
            <ac:spMk id="2" creationId="{2F2C57F4-87F9-757F-9EA0-E6157FF0AEDF}"/>
          </ac:spMkLst>
        </pc:spChg>
        <pc:spChg chg="mod">
          <ac:chgData name="Joyce Missa (2419636)" userId="f6321453-3442-4be4-b7b0-5ca6694e2f2f" providerId="ADAL" clId="{381D197F-5A61-46C0-9CD5-18158D522684}" dt="2025-10-11T18:34:37.060" v="5951" actId="13926"/>
          <ac:spMkLst>
            <pc:docMk/>
            <pc:sldMk cId="2978105613" sldId="268"/>
            <ac:spMk id="3" creationId="{5627C833-4ABA-998C-4D33-9C3310D98731}"/>
          </ac:spMkLst>
        </pc:spChg>
        <pc:spChg chg="add">
          <ac:chgData name="Joyce Missa (2419636)" userId="f6321453-3442-4be4-b7b0-5ca6694e2f2f" providerId="ADAL" clId="{381D197F-5A61-46C0-9CD5-18158D522684}" dt="2025-10-06T19:08:53.214" v="5581" actId="26606"/>
          <ac:spMkLst>
            <pc:docMk/>
            <pc:sldMk cId="2978105613" sldId="268"/>
            <ac:spMk id="2055" creationId="{35C3D674-3D59-4E93-80CA-0C0A9095E816}"/>
          </ac:spMkLst>
        </pc:spChg>
        <pc:spChg chg="add">
          <ac:chgData name="Joyce Missa (2419636)" userId="f6321453-3442-4be4-b7b0-5ca6694e2f2f" providerId="ADAL" clId="{381D197F-5A61-46C0-9CD5-18158D522684}" dt="2025-10-06T19:08:53.214" v="5581" actId="26606"/>
          <ac:spMkLst>
            <pc:docMk/>
            <pc:sldMk cId="2978105613" sldId="268"/>
            <ac:spMk id="2059" creationId="{EF2A81E1-BCBE-426B-8C09-33274E69409D}"/>
          </ac:spMkLst>
        </pc:spChg>
        <pc:picChg chg="add mod">
          <ac:chgData name="Joyce Missa (2419636)" userId="f6321453-3442-4be4-b7b0-5ca6694e2f2f" providerId="ADAL" clId="{381D197F-5A61-46C0-9CD5-18158D522684}" dt="2025-10-06T19:08:53.214" v="5581" actId="26606"/>
          <ac:picMkLst>
            <pc:docMk/>
            <pc:sldMk cId="2978105613" sldId="268"/>
            <ac:picMk id="2050" creationId="{77A8731B-9E8C-34BD-9E57-968B2CA966BF}"/>
          </ac:picMkLst>
        </pc:picChg>
        <pc:picChg chg="add">
          <ac:chgData name="Joyce Missa (2419636)" userId="f6321453-3442-4be4-b7b0-5ca6694e2f2f" providerId="ADAL" clId="{381D197F-5A61-46C0-9CD5-18158D522684}" dt="2025-10-06T19:08:53.214" v="5581" actId="26606"/>
          <ac:picMkLst>
            <pc:docMk/>
            <pc:sldMk cId="2978105613" sldId="268"/>
            <ac:picMk id="2061" creationId="{39D1DDD4-5BB3-45BA-B9B3-06B62299AD79}"/>
          </ac:picMkLst>
        </pc:picChg>
        <pc:cxnChg chg="add">
          <ac:chgData name="Joyce Missa (2419636)" userId="f6321453-3442-4be4-b7b0-5ca6694e2f2f" providerId="ADAL" clId="{381D197F-5A61-46C0-9CD5-18158D522684}" dt="2025-10-06T19:08:53.214" v="5581" actId="26606"/>
          <ac:cxnSpMkLst>
            <pc:docMk/>
            <pc:sldMk cId="2978105613" sldId="268"/>
            <ac:cxnSpMk id="2057" creationId="{C884B8F8-FDC9-498B-9960-5D7260AFCB03}"/>
          </ac:cxnSpMkLst>
        </pc:cxnChg>
        <pc:cxnChg chg="add">
          <ac:chgData name="Joyce Missa (2419636)" userId="f6321453-3442-4be4-b7b0-5ca6694e2f2f" providerId="ADAL" clId="{381D197F-5A61-46C0-9CD5-18158D522684}" dt="2025-10-06T19:08:53.214" v="5581" actId="26606"/>
          <ac:cxnSpMkLst>
            <pc:docMk/>
            <pc:sldMk cId="2978105613" sldId="268"/>
            <ac:cxnSpMk id="2063" creationId="{A24DAE64-2302-42EA-8239-F2F0775CA5AD}"/>
          </ac:cxnSpMkLst>
        </pc:cxnChg>
      </pc:sldChg>
      <pc:sldChg chg="new del">
        <pc:chgData name="Joyce Missa (2419636)" userId="f6321453-3442-4be4-b7b0-5ca6694e2f2f" providerId="ADAL" clId="{381D197F-5A61-46C0-9CD5-18158D522684}" dt="2025-10-06T19:04:15.379" v="5495" actId="2696"/>
        <pc:sldMkLst>
          <pc:docMk/>
          <pc:sldMk cId="1444922023" sldId="269"/>
        </pc:sldMkLst>
      </pc:sldChg>
      <pc:sldChg chg="new del">
        <pc:chgData name="Joyce Missa (2419636)" userId="f6321453-3442-4be4-b7b0-5ca6694e2f2f" providerId="ADAL" clId="{381D197F-5A61-46C0-9CD5-18158D522684}" dt="2025-10-11T10:32:53.850" v="5619" actId="2696"/>
        <pc:sldMkLst>
          <pc:docMk/>
          <pc:sldMk cId="1591366294" sldId="269"/>
        </pc:sldMkLst>
      </pc:sldChg>
      <pc:sldChg chg="addSp delSp modSp add mod">
        <pc:chgData name="Joyce Missa (2419636)" userId="f6321453-3442-4be4-b7b0-5ca6694e2f2f" providerId="ADAL" clId="{381D197F-5A61-46C0-9CD5-18158D522684}" dt="2025-10-11T11:52:47.888" v="5824" actId="20577"/>
        <pc:sldMkLst>
          <pc:docMk/>
          <pc:sldMk cId="2270137224" sldId="269"/>
        </pc:sldMkLst>
        <pc:spChg chg="del">
          <ac:chgData name="Joyce Missa (2419636)" userId="f6321453-3442-4be4-b7b0-5ca6694e2f2f" providerId="ADAL" clId="{381D197F-5A61-46C0-9CD5-18158D522684}" dt="2025-10-11T11:51:55.491" v="5819" actId="478"/>
          <ac:spMkLst>
            <pc:docMk/>
            <pc:sldMk cId="2270137224" sldId="269"/>
            <ac:spMk id="2" creationId="{8AAEFAE3-4E61-D2DB-6CB4-FDF6AF55B60D}"/>
          </ac:spMkLst>
        </pc:spChg>
        <pc:spChg chg="mod">
          <ac:chgData name="Joyce Missa (2419636)" userId="f6321453-3442-4be4-b7b0-5ca6694e2f2f" providerId="ADAL" clId="{381D197F-5A61-46C0-9CD5-18158D522684}" dt="2025-10-11T11:52:47.888" v="5824" actId="20577"/>
          <ac:spMkLst>
            <pc:docMk/>
            <pc:sldMk cId="2270137224" sldId="269"/>
            <ac:spMk id="3" creationId="{8DD09775-84BD-7519-04D9-2CDFE10DE98C}"/>
          </ac:spMkLst>
        </pc:spChg>
        <pc:spChg chg="add del mod">
          <ac:chgData name="Joyce Missa (2419636)" userId="f6321453-3442-4be4-b7b0-5ca6694e2f2f" providerId="ADAL" clId="{381D197F-5A61-46C0-9CD5-18158D522684}" dt="2025-10-11T11:51:58.799" v="5820" actId="478"/>
          <ac:spMkLst>
            <pc:docMk/>
            <pc:sldMk cId="2270137224" sldId="269"/>
            <ac:spMk id="5" creationId="{3BBDF404-CAF8-C08D-35DB-895EC0338C89}"/>
          </ac:spMkLst>
        </pc:spChg>
        <pc:picChg chg="del">
          <ac:chgData name="Joyce Missa (2419636)" userId="f6321453-3442-4be4-b7b0-5ca6694e2f2f" providerId="ADAL" clId="{381D197F-5A61-46C0-9CD5-18158D522684}" dt="2025-10-11T11:52:31.536" v="5821" actId="478"/>
          <ac:picMkLst>
            <pc:docMk/>
            <pc:sldMk cId="2270137224" sldId="269"/>
            <ac:picMk id="6146" creationId="{DC5C1DAA-D09D-0DF2-EC68-4BF8FC3208D6}"/>
          </ac:picMkLst>
        </pc:picChg>
      </pc:sldChg>
      <pc:sldChg chg="addSp delSp modSp new del mod">
        <pc:chgData name="Joyce Missa (2419636)" userId="f6321453-3442-4be4-b7b0-5ca6694e2f2f" providerId="ADAL" clId="{381D197F-5A61-46C0-9CD5-18158D522684}" dt="2025-10-11T10:40:44.316" v="5736" actId="2696"/>
        <pc:sldMkLst>
          <pc:docMk/>
          <pc:sldMk cId="639435531" sldId="270"/>
        </pc:sldMkLst>
        <pc:spChg chg="add del mod">
          <ac:chgData name="Joyce Missa (2419636)" userId="f6321453-3442-4be4-b7b0-5ca6694e2f2f" providerId="ADAL" clId="{381D197F-5A61-46C0-9CD5-18158D522684}" dt="2025-10-11T10:33:36.596" v="5631" actId="20577"/>
          <ac:spMkLst>
            <pc:docMk/>
            <pc:sldMk cId="639435531" sldId="270"/>
            <ac:spMk id="2" creationId="{F03FC578-F1BC-9622-65F2-67343B75ADC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2C19F2-3A04-4B56-8CF2-35C999CA8028}" type="datetimeFigureOut">
              <a:rPr lang="en-GB" smtClean="0"/>
              <a:t>04/10/2025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D799AB-B5E3-4BF7-ABAB-B7165B647F47}" type="slidenum">
              <a:rPr lang="en-GB" smtClean="0"/>
              <a:t>‹#›</a:t>
            </a:fld>
            <a:endParaRPr lang="en-GB"/>
          </a:p>
        </p:txBody>
      </p:sp>
    </p:spTree>
    <p:extLst>
      <p:ext uri="{BB962C8B-B14F-4D97-AF65-F5344CB8AC3E}">
        <p14:creationId xmlns:p14="http://schemas.microsoft.com/office/powerpoint/2010/main" val="1926272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thevoiceofearlychildhood.com/an-introduction-to-john-bowlby/"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thevoiceofearlychildhood.com/an-introduction-to-john-bowlby/"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nurtureuk.org/attachment-theory-why-is-it-so-important/#:~:text=28%20April%202023,child%20seeks%20protection%20or%20comfort."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urtureuk.org/attachment-theory-why-is-it-so-important/#:~:text=28%20April%202023,child%20seeks%20protection%20or%20comfor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study.com/academy/lesson/video/how-environment-impacts-early-childhood-development.htm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jonathannorton.wordpress.com/2010/06/03/the-limitations-of-attachment-theory-for-adult-psychotherapy/"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hlinkClick r:id="rId3"/>
              </a:rPr>
              <a:t>An introduction to John Bowlby | The Voice of Early Childhood</a:t>
            </a:r>
            <a:r>
              <a:rPr lang="en-GB" dirty="0"/>
              <a:t> </a:t>
            </a:r>
          </a:p>
        </p:txBody>
      </p:sp>
      <p:sp>
        <p:nvSpPr>
          <p:cNvPr id="4" name="Slide Number Placeholder 3"/>
          <p:cNvSpPr>
            <a:spLocks noGrp="1"/>
          </p:cNvSpPr>
          <p:nvPr>
            <p:ph type="sldNum" sz="quarter" idx="5"/>
          </p:nvPr>
        </p:nvSpPr>
        <p:spPr/>
        <p:txBody>
          <a:bodyPr/>
          <a:lstStyle/>
          <a:p>
            <a:fld id="{CED799AB-B5E3-4BF7-ABAB-B7165B647F47}" type="slidenum">
              <a:rPr lang="en-GB" smtClean="0"/>
              <a:t>1</a:t>
            </a:fld>
            <a:endParaRPr lang="en-GB"/>
          </a:p>
        </p:txBody>
      </p:sp>
    </p:spTree>
    <p:extLst>
      <p:ext uri="{BB962C8B-B14F-4D97-AF65-F5344CB8AC3E}">
        <p14:creationId xmlns:p14="http://schemas.microsoft.com/office/powerpoint/2010/main" val="6799910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1180E4-2BF7-197F-A40F-0F87B82C91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07383D-F7DE-B75A-F081-A9F02394D8C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0FB651E-DF32-A429-1040-7DC8BFC9AC5E}"/>
              </a:ext>
            </a:extLst>
          </p:cNvPr>
          <p:cNvSpPr>
            <a:spLocks noGrp="1"/>
          </p:cNvSpPr>
          <p:nvPr>
            <p:ph type="body" idx="1"/>
          </p:nvPr>
        </p:nvSpPr>
        <p:spPr/>
        <p:txBody>
          <a:bodyPr/>
          <a:lstStyle/>
          <a:p>
            <a:r>
              <a:rPr lang="en-GB" dirty="0">
                <a:hlinkClick r:id="rId3"/>
              </a:rPr>
              <a:t>An introduction to John Bowlby | The Voice of Early Childhood</a:t>
            </a:r>
            <a:r>
              <a:rPr lang="en-GB" dirty="0"/>
              <a:t> </a:t>
            </a:r>
          </a:p>
        </p:txBody>
      </p:sp>
      <p:sp>
        <p:nvSpPr>
          <p:cNvPr id="4" name="Slide Number Placeholder 3">
            <a:extLst>
              <a:ext uri="{FF2B5EF4-FFF2-40B4-BE49-F238E27FC236}">
                <a16:creationId xmlns:a16="http://schemas.microsoft.com/office/drawing/2014/main" id="{5D153CEE-1576-934E-257D-F18FC6360844}"/>
              </a:ext>
            </a:extLst>
          </p:cNvPr>
          <p:cNvSpPr>
            <a:spLocks noGrp="1"/>
          </p:cNvSpPr>
          <p:nvPr>
            <p:ph type="sldNum" sz="quarter" idx="5"/>
          </p:nvPr>
        </p:nvSpPr>
        <p:spPr/>
        <p:txBody>
          <a:bodyPr/>
          <a:lstStyle/>
          <a:p>
            <a:fld id="{CED799AB-B5E3-4BF7-ABAB-B7165B647F47}" type="slidenum">
              <a:rPr lang="en-GB" smtClean="0"/>
              <a:t>2</a:t>
            </a:fld>
            <a:endParaRPr lang="en-GB"/>
          </a:p>
        </p:txBody>
      </p:sp>
    </p:spTree>
    <p:extLst>
      <p:ext uri="{BB962C8B-B14F-4D97-AF65-F5344CB8AC3E}">
        <p14:creationId xmlns:p14="http://schemas.microsoft.com/office/powerpoint/2010/main" val="2420885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hlinkClick r:id="rId3"/>
              </a:rPr>
              <a:t>Attachment and child development | NSPCC Learning</a:t>
            </a:r>
            <a:r>
              <a:rPr lang="en-GB" dirty="0"/>
              <a:t> </a:t>
            </a:r>
          </a:p>
        </p:txBody>
      </p:sp>
      <p:sp>
        <p:nvSpPr>
          <p:cNvPr id="4" name="Slide Number Placeholder 3"/>
          <p:cNvSpPr>
            <a:spLocks noGrp="1"/>
          </p:cNvSpPr>
          <p:nvPr>
            <p:ph type="sldNum" sz="quarter" idx="5"/>
          </p:nvPr>
        </p:nvSpPr>
        <p:spPr/>
        <p:txBody>
          <a:bodyPr/>
          <a:lstStyle/>
          <a:p>
            <a:fld id="{CED799AB-B5E3-4BF7-ABAB-B7165B647F47}" type="slidenum">
              <a:rPr lang="en-GB" smtClean="0"/>
              <a:t>5</a:t>
            </a:fld>
            <a:endParaRPr lang="en-GB"/>
          </a:p>
        </p:txBody>
      </p:sp>
    </p:spTree>
    <p:extLst>
      <p:ext uri="{BB962C8B-B14F-4D97-AF65-F5344CB8AC3E}">
        <p14:creationId xmlns:p14="http://schemas.microsoft.com/office/powerpoint/2010/main" val="1375909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hlinkClick r:id="rId3"/>
              </a:rPr>
              <a:t>Attachment theory: why is it so important? – </a:t>
            </a:r>
            <a:r>
              <a:rPr lang="en-GB" dirty="0" err="1">
                <a:hlinkClick r:id="rId3"/>
              </a:rPr>
              <a:t>nurtureuk</a:t>
            </a:r>
            <a:r>
              <a:rPr lang="en-GB" dirty="0"/>
              <a:t> </a:t>
            </a:r>
          </a:p>
        </p:txBody>
      </p:sp>
      <p:sp>
        <p:nvSpPr>
          <p:cNvPr id="4" name="Slide Number Placeholder 3"/>
          <p:cNvSpPr>
            <a:spLocks noGrp="1"/>
          </p:cNvSpPr>
          <p:nvPr>
            <p:ph type="sldNum" sz="quarter" idx="5"/>
          </p:nvPr>
        </p:nvSpPr>
        <p:spPr/>
        <p:txBody>
          <a:bodyPr/>
          <a:lstStyle/>
          <a:p>
            <a:fld id="{CED799AB-B5E3-4BF7-ABAB-B7165B647F47}" type="slidenum">
              <a:rPr lang="en-GB" smtClean="0"/>
              <a:t>8</a:t>
            </a:fld>
            <a:endParaRPr lang="en-GB"/>
          </a:p>
        </p:txBody>
      </p:sp>
    </p:spTree>
    <p:extLst>
      <p:ext uri="{BB962C8B-B14F-4D97-AF65-F5344CB8AC3E}">
        <p14:creationId xmlns:p14="http://schemas.microsoft.com/office/powerpoint/2010/main" val="3253584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8E6E8-F673-6DF3-9408-C0B7A76C43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1C7E39-88EC-DE1E-5560-58BF09E9C16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2D9CA02-1027-9323-0040-35D547990FAD}"/>
              </a:ext>
            </a:extLst>
          </p:cNvPr>
          <p:cNvSpPr>
            <a:spLocks noGrp="1"/>
          </p:cNvSpPr>
          <p:nvPr>
            <p:ph type="body" idx="1"/>
          </p:nvPr>
        </p:nvSpPr>
        <p:spPr/>
        <p:txBody>
          <a:bodyPr/>
          <a:lstStyle/>
          <a:p>
            <a:r>
              <a:rPr lang="en-GB" dirty="0">
                <a:hlinkClick r:id="rId3"/>
              </a:rPr>
              <a:t>Attachment theory: why is it so important? – </a:t>
            </a:r>
            <a:r>
              <a:rPr lang="en-GB" dirty="0" err="1">
                <a:hlinkClick r:id="rId3"/>
              </a:rPr>
              <a:t>nurtureuk</a:t>
            </a:r>
            <a:r>
              <a:rPr lang="en-GB" dirty="0"/>
              <a:t> </a:t>
            </a:r>
          </a:p>
        </p:txBody>
      </p:sp>
      <p:sp>
        <p:nvSpPr>
          <p:cNvPr id="4" name="Slide Number Placeholder 3">
            <a:extLst>
              <a:ext uri="{FF2B5EF4-FFF2-40B4-BE49-F238E27FC236}">
                <a16:creationId xmlns:a16="http://schemas.microsoft.com/office/drawing/2014/main" id="{F169B1A6-96E0-EECB-0D87-A4296033FAB9}"/>
              </a:ext>
            </a:extLst>
          </p:cNvPr>
          <p:cNvSpPr>
            <a:spLocks noGrp="1"/>
          </p:cNvSpPr>
          <p:nvPr>
            <p:ph type="sldNum" sz="quarter" idx="5"/>
          </p:nvPr>
        </p:nvSpPr>
        <p:spPr/>
        <p:txBody>
          <a:bodyPr/>
          <a:lstStyle/>
          <a:p>
            <a:fld id="{CED799AB-B5E3-4BF7-ABAB-B7165B647F47}" type="slidenum">
              <a:rPr lang="en-GB" smtClean="0"/>
              <a:t>9</a:t>
            </a:fld>
            <a:endParaRPr lang="en-GB"/>
          </a:p>
        </p:txBody>
      </p:sp>
    </p:spTree>
    <p:extLst>
      <p:ext uri="{BB962C8B-B14F-4D97-AF65-F5344CB8AC3E}">
        <p14:creationId xmlns:p14="http://schemas.microsoft.com/office/powerpoint/2010/main" val="198859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hlinkClick r:id="rId3"/>
              </a:rPr>
              <a:t>Environmental Influences on Child Development | Factors &amp; Example - Video | Study.com</a:t>
            </a:r>
            <a:endParaRPr lang="en-GB" dirty="0"/>
          </a:p>
        </p:txBody>
      </p:sp>
      <p:sp>
        <p:nvSpPr>
          <p:cNvPr id="4" name="Slide Number Placeholder 3"/>
          <p:cNvSpPr>
            <a:spLocks noGrp="1"/>
          </p:cNvSpPr>
          <p:nvPr>
            <p:ph type="sldNum" sz="quarter" idx="5"/>
          </p:nvPr>
        </p:nvSpPr>
        <p:spPr/>
        <p:txBody>
          <a:bodyPr/>
          <a:lstStyle/>
          <a:p>
            <a:fld id="{CED799AB-B5E3-4BF7-ABAB-B7165B647F47}" type="slidenum">
              <a:rPr lang="en-GB" smtClean="0"/>
              <a:t>10</a:t>
            </a:fld>
            <a:endParaRPr lang="en-GB"/>
          </a:p>
        </p:txBody>
      </p:sp>
    </p:spTree>
    <p:extLst>
      <p:ext uri="{BB962C8B-B14F-4D97-AF65-F5344CB8AC3E}">
        <p14:creationId xmlns:p14="http://schemas.microsoft.com/office/powerpoint/2010/main" val="1683020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hlinkClick r:id="rId3"/>
              </a:rPr>
              <a:t>The Limitations of Attachment Theory for Adult Psychotherapy | Jonathan Norton - Critical Psychotherapy</a:t>
            </a:r>
            <a:endParaRPr lang="en-GB" dirty="0"/>
          </a:p>
        </p:txBody>
      </p:sp>
      <p:sp>
        <p:nvSpPr>
          <p:cNvPr id="4" name="Slide Number Placeholder 3"/>
          <p:cNvSpPr>
            <a:spLocks noGrp="1"/>
          </p:cNvSpPr>
          <p:nvPr>
            <p:ph type="sldNum" sz="quarter" idx="5"/>
          </p:nvPr>
        </p:nvSpPr>
        <p:spPr/>
        <p:txBody>
          <a:bodyPr/>
          <a:lstStyle/>
          <a:p>
            <a:fld id="{CED799AB-B5E3-4BF7-ABAB-B7165B647F47}" type="slidenum">
              <a:rPr lang="en-GB" smtClean="0"/>
              <a:t>11</a:t>
            </a:fld>
            <a:endParaRPr lang="en-GB"/>
          </a:p>
        </p:txBody>
      </p:sp>
    </p:spTree>
    <p:extLst>
      <p:ext uri="{BB962C8B-B14F-4D97-AF65-F5344CB8AC3E}">
        <p14:creationId xmlns:p14="http://schemas.microsoft.com/office/powerpoint/2010/main" val="1356379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E654425-97EE-4532-8A64-0FB01730B131}" type="datetimeFigureOut">
              <a:rPr lang="en-GB" smtClean="0"/>
              <a:t>04/10/2025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72F5E1A-16AF-4E47-BC66-98EE97069A99}"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44586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654425-97EE-4532-8A64-0FB01730B131}" type="datetimeFigureOut">
              <a:rPr lang="en-GB" smtClean="0"/>
              <a:t>04/10/2025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F5E1A-16AF-4E47-BC66-98EE97069A99}"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6166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654425-97EE-4532-8A64-0FB01730B131}" type="datetimeFigureOut">
              <a:rPr lang="en-GB" smtClean="0"/>
              <a:t>04/10/2025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F5E1A-16AF-4E47-BC66-98EE97069A99}"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7002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E654425-97EE-4532-8A64-0FB01730B131}" type="datetimeFigureOut">
              <a:rPr lang="en-GB" smtClean="0"/>
              <a:t>04/10/2025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2F5E1A-16AF-4E47-BC66-98EE97069A99}"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0245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E654425-97EE-4532-8A64-0FB01730B131}" type="datetimeFigureOut">
              <a:rPr lang="en-GB" smtClean="0"/>
              <a:t>04/10/2025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2F5E1A-16AF-4E47-BC66-98EE97069A99}"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34804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E654425-97EE-4532-8A64-0FB01730B131}" type="datetimeFigureOut">
              <a:rPr lang="en-GB" smtClean="0"/>
              <a:t>04/10/2025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2F5E1A-16AF-4E47-BC66-98EE97069A99}"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4570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654425-97EE-4532-8A64-0FB01730B131}" type="datetimeFigureOut">
              <a:rPr lang="en-GB" smtClean="0"/>
              <a:t>04/10/2025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2F5E1A-16AF-4E47-BC66-98EE97069A99}" type="slidenum">
              <a:rPr lang="en-GB" smtClean="0"/>
              <a:t>‹#›</a:t>
            </a:fld>
            <a:endParaRPr lang="en-GB"/>
          </a:p>
        </p:txBody>
      </p:sp>
    </p:spTree>
    <p:extLst>
      <p:ext uri="{BB962C8B-B14F-4D97-AF65-F5344CB8AC3E}">
        <p14:creationId xmlns:p14="http://schemas.microsoft.com/office/powerpoint/2010/main" val="3692230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E654425-97EE-4532-8A64-0FB01730B131}" type="datetimeFigureOut">
              <a:rPr lang="en-GB" smtClean="0"/>
              <a:t>04/10/2025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2F5E1A-16AF-4E47-BC66-98EE97069A99}"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21885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E654425-97EE-4532-8A64-0FB01730B131}" type="datetimeFigureOut">
              <a:rPr lang="en-GB" smtClean="0"/>
              <a:t>04/10/2025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72F5E1A-16AF-4E47-BC66-98EE97069A99}"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5700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654425-97EE-4532-8A64-0FB01730B131}" type="datetimeFigureOut">
              <a:rPr lang="en-GB" smtClean="0"/>
              <a:t>04/10/2025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F5E1A-16AF-4E47-BC66-98EE97069A99}"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8231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654425-97EE-4532-8A64-0FB01730B131}" type="datetimeFigureOut">
              <a:rPr lang="en-GB" smtClean="0"/>
              <a:t>04/10/2025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F5E1A-16AF-4E47-BC66-98EE97069A99}"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5448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E654425-97EE-4532-8A64-0FB01730B131}" type="datetimeFigureOut">
              <a:rPr lang="en-GB" smtClean="0"/>
              <a:t>04/10/2025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72F5E1A-16AF-4E47-BC66-98EE97069A99}"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064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 TargetMode="External"/><Relationship Id="rId7" Type="http://schemas.openxmlformats.org/officeDocument/2006/relationships/hyperlink" Target="https://www.studocu.com/en-gb/messages/question/5840650/what-are-the-pros-and-cons-of-john-bowlbys-research#:~:text=John%20Bowlby's%20Attachment%20Theory:%20Pros,sense%20of%20inevitability%20or%20fatalism." TargetMode="External"/><Relationship Id="rId2" Type="http://schemas.openxmlformats.org/officeDocument/2006/relationships/hyperlink" Target="https://thevoiceofearlychildhood.com/an-introduction-to-john-bowlby/" TargetMode="External"/><Relationship Id="rId1" Type="http://schemas.openxmlformats.org/officeDocument/2006/relationships/slideLayout" Target="../slideLayouts/slideLayout2.xml"/><Relationship Id="rId6" Type="http://schemas.openxmlformats.org/officeDocument/2006/relationships/hyperlink" Target="https://jonathannorton.wordpress.com/2010/06/03/the-limitations-of-attachment-theory-for-adult-psychotherapy/" TargetMode="External"/><Relationship Id="rId5" Type="http://schemas.openxmlformats.org/officeDocument/2006/relationships/hyperlink" Target="https://study.com/academy/lesson/video/how-environment-impacts-early-childhood-development.html" TargetMode="External"/><Relationship Id="rId4" Type="http://schemas.openxmlformats.org/officeDocument/2006/relationships/hyperlink" Target="https://www.nurtureuk.org/attachment-theory-why-is-it-so-important/#:~:text=28%20April%202023,child%20seeks%20protection%20or%20comf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A1206-976D-00EC-60A9-41A3D026B1C7}"/>
              </a:ext>
            </a:extLst>
          </p:cNvPr>
          <p:cNvSpPr>
            <a:spLocks noGrp="1"/>
          </p:cNvSpPr>
          <p:nvPr>
            <p:ph type="title"/>
          </p:nvPr>
        </p:nvSpPr>
        <p:spPr>
          <a:xfrm>
            <a:off x="0" y="626388"/>
            <a:ext cx="11054855" cy="2692737"/>
          </a:xfrm>
        </p:spPr>
        <p:txBody>
          <a:bodyPr>
            <a:normAutofit fontScale="90000"/>
          </a:bodyPr>
          <a:lstStyle/>
          <a:p>
            <a:pPr algn="ctr"/>
            <a:r>
              <a:rPr lang="en-GB" dirty="0"/>
              <a:t>PSYCHOLOGY IN HEALTH AND SOCIAL CARE Presentation</a:t>
            </a:r>
            <a:br>
              <a:rPr lang="en-GB" dirty="0"/>
            </a:br>
            <a:r>
              <a:rPr lang="en-GB" dirty="0"/>
              <a:t>module code: LCHS4010</a:t>
            </a:r>
            <a:br>
              <a:rPr lang="en-GB" dirty="0"/>
            </a:br>
            <a:r>
              <a:rPr lang="en-GB" dirty="0"/>
              <a:t>Lecturer Name:  kennedy obohwemu</a:t>
            </a:r>
            <a:br>
              <a:rPr lang="en-GB" dirty="0"/>
            </a:br>
            <a:br>
              <a:rPr lang="en-GB" dirty="0"/>
            </a:br>
            <a:r>
              <a:rPr lang="en-GB" dirty="0"/>
              <a:t>Student Name: JOYCE MISSA  </a:t>
            </a:r>
            <a:br>
              <a:rPr lang="en-GB" dirty="0"/>
            </a:br>
            <a:r>
              <a:rPr lang="en-GB" dirty="0"/>
              <a:t>Student Number:  2419636</a:t>
            </a:r>
            <a:br>
              <a:rPr lang="en-GB" dirty="0"/>
            </a:br>
            <a:r>
              <a:rPr lang="en-GB" dirty="0"/>
              <a:t>Deadline date: 13-10-2025</a:t>
            </a:r>
            <a:br>
              <a:rPr lang="en-GB" dirty="0"/>
            </a:br>
            <a:br>
              <a:rPr lang="en-GB" dirty="0"/>
            </a:br>
            <a:endParaRPr lang="en-GB" dirty="0"/>
          </a:p>
        </p:txBody>
      </p:sp>
      <p:pic>
        <p:nvPicPr>
          <p:cNvPr id="1026" name="Picture 2" descr="Help for early years providers : Mental health for early years children">
            <a:extLst>
              <a:ext uri="{FF2B5EF4-FFF2-40B4-BE49-F238E27FC236}">
                <a16:creationId xmlns:a16="http://schemas.microsoft.com/office/drawing/2014/main" id="{4A471A9D-89B6-380C-BBAC-801E04510A2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0686" y="3429000"/>
            <a:ext cx="3864293" cy="257106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elp for early years providers : Mental health for early years children">
            <a:extLst>
              <a:ext uri="{FF2B5EF4-FFF2-40B4-BE49-F238E27FC236}">
                <a16:creationId xmlns:a16="http://schemas.microsoft.com/office/drawing/2014/main" id="{4107E20A-04AC-1B64-563E-D3B820D674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7097581" y="3538876"/>
            <a:ext cx="3856596" cy="2571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4104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51BA546F-59C8-C766-1A73-C0E89F9D5A14}"/>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7" name="Straight Connector 2056">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2F2C57F4-87F9-757F-9EA0-E6157FF0AEDF}"/>
              </a:ext>
            </a:extLst>
          </p:cNvPr>
          <p:cNvSpPr>
            <a:spLocks noGrp="1"/>
          </p:cNvSpPr>
          <p:nvPr>
            <p:ph type="title"/>
          </p:nvPr>
        </p:nvSpPr>
        <p:spPr>
          <a:xfrm>
            <a:off x="1451580" y="804520"/>
            <a:ext cx="4176511" cy="1049235"/>
          </a:xfrm>
        </p:spPr>
        <p:txBody>
          <a:bodyPr>
            <a:normAutofit/>
          </a:bodyPr>
          <a:lstStyle/>
          <a:p>
            <a:r>
              <a:rPr lang="en-GB" sz="3000"/>
              <a:t>What is Bowlby's attachment theory</a:t>
            </a:r>
          </a:p>
        </p:txBody>
      </p:sp>
      <p:sp>
        <p:nvSpPr>
          <p:cNvPr id="2059" name="Rectangle 2058">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627C833-4ABA-998C-4D33-9C3310D98731}"/>
              </a:ext>
            </a:extLst>
          </p:cNvPr>
          <p:cNvSpPr>
            <a:spLocks noGrp="1"/>
          </p:cNvSpPr>
          <p:nvPr>
            <p:ph idx="1"/>
          </p:nvPr>
        </p:nvSpPr>
        <p:spPr>
          <a:xfrm>
            <a:off x="1451581" y="2015732"/>
            <a:ext cx="4172212" cy="3450613"/>
          </a:xfrm>
        </p:spPr>
        <p:txBody>
          <a:bodyPr>
            <a:normAutofit/>
          </a:bodyPr>
          <a:lstStyle/>
          <a:p>
            <a:pPr>
              <a:lnSpc>
                <a:spcPct val="110000"/>
              </a:lnSpc>
            </a:pPr>
            <a:r>
              <a:rPr lang="en-GB" sz="1100" dirty="0"/>
              <a:t>Bowlby argued that attachment behaviours, such as crying, clinging, and following are biologically programmed in humans to ensure survival. These behaviours help maintain proximity to a caregiver, who provides safety and emotional security </a:t>
            </a:r>
          </a:p>
          <a:p>
            <a:pPr>
              <a:lnSpc>
                <a:spcPct val="110000"/>
              </a:lnSpc>
            </a:pPr>
            <a:r>
              <a:rPr lang="en-GB" sz="1100" dirty="0"/>
              <a:t>According to Bowlby, attachment develops in stages:</a:t>
            </a:r>
          </a:p>
          <a:p>
            <a:pPr>
              <a:lnSpc>
                <a:spcPct val="110000"/>
              </a:lnSpc>
            </a:pPr>
            <a:r>
              <a:rPr lang="en-GB" sz="1100" dirty="0"/>
              <a:t>Pre-attachment: Infants engage in behaviours such as crying to attract caregivers</a:t>
            </a:r>
          </a:p>
          <a:p>
            <a:pPr>
              <a:lnSpc>
                <a:spcPct val="110000"/>
              </a:lnSpc>
            </a:pPr>
            <a:r>
              <a:rPr lang="en-GB" sz="1100" dirty="0"/>
              <a:t>Attachment in the making: Infants begin to recognise and prefer their primary caregivers</a:t>
            </a:r>
          </a:p>
          <a:p>
            <a:pPr>
              <a:lnSpc>
                <a:spcPct val="110000"/>
              </a:lnSpc>
            </a:pPr>
            <a:r>
              <a:rPr lang="en-GB" sz="1100" dirty="0"/>
              <a:t>Clear- cut attachment: Infants display separation anxiety and seek close care to their caregiver</a:t>
            </a:r>
          </a:p>
          <a:p>
            <a:pPr>
              <a:lnSpc>
                <a:spcPct val="110000"/>
              </a:lnSpc>
            </a:pPr>
            <a:r>
              <a:rPr lang="en-GB" sz="1100" dirty="0"/>
              <a:t>Formation of a two-way relationship : Toddlers develop greater independence but maintain a connection with their caregiver </a:t>
            </a:r>
          </a:p>
          <a:p>
            <a:pPr>
              <a:lnSpc>
                <a:spcPct val="110000"/>
              </a:lnSpc>
            </a:pPr>
            <a:endParaRPr lang="en-GB" sz="1100" dirty="0"/>
          </a:p>
        </p:txBody>
      </p:sp>
      <p:pic>
        <p:nvPicPr>
          <p:cNvPr id="2050" name="Picture 2" descr="Attachment Theory: Bowlby and Ainsworth's Theory Explained">
            <a:extLst>
              <a:ext uri="{FF2B5EF4-FFF2-40B4-BE49-F238E27FC236}">
                <a16:creationId xmlns:a16="http://schemas.microsoft.com/office/drawing/2014/main" id="{77A8731B-9E8C-34BD-9E57-968B2CA966B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4411" y="1485490"/>
            <a:ext cx="4960442" cy="3300948"/>
          </a:xfrm>
          <a:prstGeom prst="rect">
            <a:avLst/>
          </a:prstGeom>
          <a:noFill/>
          <a:extLst>
            <a:ext uri="{909E8E84-426E-40DD-AFC4-6F175D3DCCD1}">
              <a14:hiddenFill xmlns:a14="http://schemas.microsoft.com/office/drawing/2010/main">
                <a:solidFill>
                  <a:srgbClr val="FFFFFF"/>
                </a:solidFill>
              </a14:hiddenFill>
            </a:ext>
          </a:extLst>
        </p:spPr>
      </p:pic>
      <p:pic>
        <p:nvPicPr>
          <p:cNvPr id="2061" name="Picture 2060">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63" name="Straight Connector 2062">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8105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C5B83-F6B4-720A-03B5-7A2229752B21}"/>
              </a:ext>
            </a:extLst>
          </p:cNvPr>
          <p:cNvSpPr>
            <a:spLocks noGrp="1"/>
          </p:cNvSpPr>
          <p:nvPr>
            <p:ph type="title"/>
          </p:nvPr>
        </p:nvSpPr>
        <p:spPr/>
        <p:txBody>
          <a:bodyPr/>
          <a:lstStyle/>
          <a:p>
            <a:r>
              <a:rPr lang="en-GB" dirty="0"/>
              <a:t>The role of early relationships in Bowlby’s theory </a:t>
            </a:r>
          </a:p>
        </p:txBody>
      </p:sp>
      <p:sp>
        <p:nvSpPr>
          <p:cNvPr id="3" name="Content Placeholder 2">
            <a:extLst>
              <a:ext uri="{FF2B5EF4-FFF2-40B4-BE49-F238E27FC236}">
                <a16:creationId xmlns:a16="http://schemas.microsoft.com/office/drawing/2014/main" id="{E3846391-29E7-A7A6-E4DC-8CF2F5929D93}"/>
              </a:ext>
            </a:extLst>
          </p:cNvPr>
          <p:cNvSpPr>
            <a:spLocks noGrp="1"/>
          </p:cNvSpPr>
          <p:nvPr>
            <p:ph idx="1"/>
          </p:nvPr>
        </p:nvSpPr>
        <p:spPr/>
        <p:txBody>
          <a:bodyPr/>
          <a:lstStyle/>
          <a:p>
            <a:r>
              <a:rPr lang="en-GB" dirty="0"/>
              <a:t>One of Bowlby’s greatest contributions was his emphasis on the long-term effects of early relationships </a:t>
            </a:r>
          </a:p>
          <a:p>
            <a:r>
              <a:rPr lang="en-GB" dirty="0"/>
              <a:t>He argued that a child’s first attachment relationship serves as an internal working model, influencing how they see themselves, others, and relationships through life</a:t>
            </a:r>
          </a:p>
          <a:p>
            <a:r>
              <a:rPr lang="en-GB" dirty="0"/>
              <a:t>He also highlighted the potential risks of disruptions to attachment. His studies showed that prolonged separations from caregivers during critical periods could result in emotional and behavioural difficulties, he referred to this as ‘’affectionless psychopathy’’ These findings helped to support family-based approaches to childcare</a:t>
            </a:r>
          </a:p>
        </p:txBody>
      </p:sp>
    </p:spTree>
    <p:extLst>
      <p:ext uri="{BB962C8B-B14F-4D97-AF65-F5344CB8AC3E}">
        <p14:creationId xmlns:p14="http://schemas.microsoft.com/office/powerpoint/2010/main" val="559757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4C27C-7516-94E7-8D07-B100DD2C6145}"/>
              </a:ext>
            </a:extLst>
          </p:cNvPr>
          <p:cNvSpPr>
            <a:spLocks noGrp="1"/>
          </p:cNvSpPr>
          <p:nvPr>
            <p:ph type="title"/>
          </p:nvPr>
        </p:nvSpPr>
        <p:spPr/>
        <p:txBody>
          <a:bodyPr/>
          <a:lstStyle/>
          <a:p>
            <a:r>
              <a:rPr lang="en-GB" dirty="0"/>
              <a:t>Bowlby’s influence today </a:t>
            </a:r>
          </a:p>
        </p:txBody>
      </p:sp>
      <p:sp>
        <p:nvSpPr>
          <p:cNvPr id="3" name="Content Placeholder 2">
            <a:extLst>
              <a:ext uri="{FF2B5EF4-FFF2-40B4-BE49-F238E27FC236}">
                <a16:creationId xmlns:a16="http://schemas.microsoft.com/office/drawing/2014/main" id="{C3ADA02C-8316-081B-FF32-832F659B14D1}"/>
              </a:ext>
            </a:extLst>
          </p:cNvPr>
          <p:cNvSpPr>
            <a:spLocks noGrp="1"/>
          </p:cNvSpPr>
          <p:nvPr>
            <p:ph idx="1"/>
          </p:nvPr>
        </p:nvSpPr>
        <p:spPr/>
        <p:txBody>
          <a:bodyPr/>
          <a:lstStyle/>
          <a:p>
            <a:r>
              <a:rPr lang="en-GB" dirty="0"/>
              <a:t>His research continues to inform early childhood practice and policy </a:t>
            </a:r>
          </a:p>
          <a:p>
            <a:r>
              <a:rPr lang="en-GB" dirty="0"/>
              <a:t>He emphasises the importance of relationships in children’s development</a:t>
            </a:r>
          </a:p>
          <a:p>
            <a:r>
              <a:rPr lang="en-GB" dirty="0"/>
              <a:t>His research laid the foundation for policies prioritising family-based care, early intervention programmes, and trauma-informed approaches in education</a:t>
            </a:r>
          </a:p>
          <a:p>
            <a:r>
              <a:rPr lang="en-GB" dirty="0"/>
              <a:t>Bowlby’s ideas continue to shape the early childhood, reminding us that nurturing relationships are at the heart of children’s wellbeing and lifelong development</a:t>
            </a:r>
          </a:p>
        </p:txBody>
      </p:sp>
    </p:spTree>
    <p:extLst>
      <p:ext uri="{BB962C8B-B14F-4D97-AF65-F5344CB8AC3E}">
        <p14:creationId xmlns:p14="http://schemas.microsoft.com/office/powerpoint/2010/main" val="2053211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E153E-ADC5-1778-FE76-80AEB1720C09}"/>
              </a:ext>
            </a:extLst>
          </p:cNvPr>
          <p:cNvSpPr>
            <a:spLocks noGrp="1"/>
          </p:cNvSpPr>
          <p:nvPr>
            <p:ph type="title"/>
          </p:nvPr>
        </p:nvSpPr>
        <p:spPr/>
        <p:txBody>
          <a:bodyPr/>
          <a:lstStyle/>
          <a:p>
            <a:r>
              <a:rPr lang="en-GB" dirty="0"/>
              <a:t>Amira </a:t>
            </a:r>
          </a:p>
        </p:txBody>
      </p:sp>
      <p:sp>
        <p:nvSpPr>
          <p:cNvPr id="3" name="Content Placeholder 2">
            <a:extLst>
              <a:ext uri="{FF2B5EF4-FFF2-40B4-BE49-F238E27FC236}">
                <a16:creationId xmlns:a16="http://schemas.microsoft.com/office/drawing/2014/main" id="{A3A19F99-4357-39DE-6058-DBA38E3EE714}"/>
              </a:ext>
            </a:extLst>
          </p:cNvPr>
          <p:cNvSpPr>
            <a:spLocks noGrp="1"/>
          </p:cNvSpPr>
          <p:nvPr>
            <p:ph idx="1"/>
          </p:nvPr>
        </p:nvSpPr>
        <p:spPr/>
        <p:txBody>
          <a:bodyPr>
            <a:normAutofit fontScale="85000" lnSpcReduction="20000"/>
          </a:bodyPr>
          <a:lstStyle/>
          <a:p>
            <a:r>
              <a:rPr lang="en-GB" dirty="0"/>
              <a:t>Since working at the nursery, Amira has shown signs of anxiety when left by her carers. According to Bowlby’s theory, from the ages 2 and beyond, even though toddlers develop greater independence, they still maintain a connection with their caregiver. </a:t>
            </a:r>
          </a:p>
          <a:p>
            <a:r>
              <a:rPr lang="en-GB" dirty="0"/>
              <a:t>Children can form attachments with more than one caregiver. As a practitioner, I will aim to give Amira more attention, as she already struggles with anxiety.  Amira also has limited verbal communication and difficulty engaging in group play.</a:t>
            </a:r>
          </a:p>
          <a:p>
            <a:r>
              <a:rPr lang="en-GB" dirty="0"/>
              <a:t>This will help her get comfortable around me and able to express her feelings and needs. Once she has formed an attachment to me, her anxiety levels may drop having someone she trusts around. This will help build her social skills and adapt to the nursery environment. </a:t>
            </a:r>
          </a:p>
          <a:p>
            <a:r>
              <a:rPr lang="en-GB" dirty="0"/>
              <a:t>Another intervention the nursery can introduce can be family days. This will give parents and carers a chance to come in and see how their children are interacting in a nursery environment</a:t>
            </a:r>
          </a:p>
          <a:p>
            <a:endParaRPr lang="en-GB" dirty="0"/>
          </a:p>
        </p:txBody>
      </p:sp>
      <p:pic>
        <p:nvPicPr>
          <p:cNvPr id="5122" name="Picture 2" descr="Anxiety in children - Harvard Health">
            <a:extLst>
              <a:ext uri="{FF2B5EF4-FFF2-40B4-BE49-F238E27FC236}">
                <a16:creationId xmlns:a16="http://schemas.microsoft.com/office/drawing/2014/main" id="{8904D1B9-B3BD-9755-ECE7-3A60191DE9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5857" y="1"/>
            <a:ext cx="2652007" cy="1764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567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837E29-ACBE-B40D-D103-C2560BBD0875}"/>
              </a:ext>
            </a:extLst>
          </p:cNvPr>
          <p:cNvSpPr>
            <a:spLocks noGrp="1"/>
          </p:cNvSpPr>
          <p:nvPr>
            <p:ph idx="1"/>
          </p:nvPr>
        </p:nvSpPr>
        <p:spPr/>
        <p:txBody>
          <a:bodyPr>
            <a:normAutofit/>
          </a:bodyPr>
          <a:lstStyle/>
          <a:p>
            <a:pPr marL="0" indent="0">
              <a:buNone/>
            </a:pPr>
            <a:r>
              <a:rPr lang="en-GB" dirty="0"/>
              <a:t>Behavioural Learning Theories:</a:t>
            </a:r>
          </a:p>
          <a:p>
            <a:r>
              <a:rPr lang="en-GB" dirty="0"/>
              <a:t>Behaviourism is a psychological approach that focuses on observable behaviours and the ways they are learned through interactions with the environment </a:t>
            </a:r>
          </a:p>
          <a:p>
            <a:r>
              <a:rPr lang="en-GB" dirty="0"/>
              <a:t>Focused on observable behaviour and systematic scientific experimentation </a:t>
            </a:r>
          </a:p>
          <a:p>
            <a:r>
              <a:rPr lang="en-GB" dirty="0"/>
              <a:t>Behavioural Learning:</a:t>
            </a:r>
          </a:p>
          <a:p>
            <a:r>
              <a:rPr lang="en-GB" dirty="0"/>
              <a:t>Behaviourism views humans and animals as stimulus-response agents, meaning behaviours are responses to specific stimuli in </a:t>
            </a:r>
            <a:r>
              <a:rPr lang="en-GB"/>
              <a:t>the environment</a:t>
            </a:r>
            <a:endParaRPr lang="en-GB" dirty="0"/>
          </a:p>
        </p:txBody>
      </p:sp>
      <p:pic>
        <p:nvPicPr>
          <p:cNvPr id="3074" name="Picture 2" descr="On Track">
            <a:extLst>
              <a:ext uri="{FF2B5EF4-FFF2-40B4-BE49-F238E27FC236}">
                <a16:creationId xmlns:a16="http://schemas.microsoft.com/office/drawing/2014/main" id="{9B6A8E06-7460-AEA9-B8CB-9EA36EC9D6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948" y="205127"/>
            <a:ext cx="3903298" cy="152217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hild growth &amp; development | environmental factors">
            <a:extLst>
              <a:ext uri="{FF2B5EF4-FFF2-40B4-BE49-F238E27FC236}">
                <a16:creationId xmlns:a16="http://schemas.microsoft.com/office/drawing/2014/main" id="{D074542D-7A07-77E0-379A-0B8065CCC2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2228" y="19432"/>
            <a:ext cx="2510971" cy="173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0763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701420-0EC6-3A29-4454-E813A320B2FA}"/>
              </a:ext>
            </a:extLst>
          </p:cNvPr>
          <p:cNvSpPr>
            <a:spLocks noGrp="1"/>
          </p:cNvSpPr>
          <p:nvPr>
            <p:ph idx="1"/>
          </p:nvPr>
        </p:nvSpPr>
        <p:spPr/>
        <p:txBody>
          <a:bodyPr>
            <a:normAutofit fontScale="92500"/>
          </a:bodyPr>
          <a:lstStyle/>
          <a:p>
            <a:r>
              <a:rPr lang="en-GB" dirty="0"/>
              <a:t>This will particularly help Amira, seeing her care givers in an environment she doesn’t feel comfortable in, this will help her interact with other children and calm her anxiety levels down. </a:t>
            </a:r>
          </a:p>
          <a:p>
            <a:r>
              <a:rPr lang="en-GB" dirty="0"/>
              <a:t>It is important to support parents and carers in building positive relationships with their child. Having positive interaction and play with caregivers can help a child’s brain develop healthily </a:t>
            </a:r>
          </a:p>
          <a:p>
            <a:r>
              <a:rPr lang="en-GB" dirty="0"/>
              <a:t>Amira seems to have attachment issues. She has problems expressing or controlling her emotions and forming positive relationships, which might affect her mental health. If her care givers believe she needs confidential help and advice, I could direct them to Childline. </a:t>
            </a:r>
          </a:p>
          <a:p>
            <a:endParaRPr lang="en-GB" dirty="0"/>
          </a:p>
        </p:txBody>
      </p:sp>
    </p:spTree>
    <p:extLst>
      <p:ext uri="{BB962C8B-B14F-4D97-AF65-F5344CB8AC3E}">
        <p14:creationId xmlns:p14="http://schemas.microsoft.com/office/powerpoint/2010/main" val="1424180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2D01D-4F7A-5B18-D763-13564BAABD13}"/>
              </a:ext>
            </a:extLst>
          </p:cNvPr>
          <p:cNvSpPr>
            <a:spLocks noGrp="1"/>
          </p:cNvSpPr>
          <p:nvPr>
            <p:ph type="title"/>
          </p:nvPr>
        </p:nvSpPr>
        <p:spPr>
          <a:xfrm>
            <a:off x="1451579" y="804519"/>
            <a:ext cx="9603275" cy="1049235"/>
          </a:xfrm>
        </p:spPr>
        <p:txBody>
          <a:bodyPr>
            <a:normAutofit/>
          </a:bodyPr>
          <a:lstStyle/>
          <a:p>
            <a:r>
              <a:rPr lang="en-GB" dirty="0"/>
              <a:t>Biological and environmental influences </a:t>
            </a:r>
          </a:p>
        </p:txBody>
      </p:sp>
      <p:sp>
        <p:nvSpPr>
          <p:cNvPr id="3" name="Content Placeholder 2">
            <a:extLst>
              <a:ext uri="{FF2B5EF4-FFF2-40B4-BE49-F238E27FC236}">
                <a16:creationId xmlns:a16="http://schemas.microsoft.com/office/drawing/2014/main" id="{35B2D111-8C65-296F-5866-0A2D873B740A}"/>
              </a:ext>
            </a:extLst>
          </p:cNvPr>
          <p:cNvSpPr>
            <a:spLocks noGrp="1"/>
          </p:cNvSpPr>
          <p:nvPr>
            <p:ph idx="1"/>
          </p:nvPr>
        </p:nvSpPr>
        <p:spPr>
          <a:xfrm>
            <a:off x="1451579" y="2015734"/>
            <a:ext cx="5622284" cy="3450613"/>
          </a:xfrm>
        </p:spPr>
        <p:txBody>
          <a:bodyPr>
            <a:normAutofit/>
          </a:bodyPr>
          <a:lstStyle/>
          <a:p>
            <a:pPr>
              <a:lnSpc>
                <a:spcPct val="110000"/>
              </a:lnSpc>
            </a:pPr>
            <a:r>
              <a:rPr lang="en-GB" sz="1800" dirty="0"/>
              <a:t>A safe, secure and stable relationship with a significant adult is needed to develop self-esteem and stress regulatory systems in the brain and body. They are also needed to create capacity for empathy, exploring and learning about the world around them, and fulfilling relationships later in life, as well as asking for help when troubled. Amira may not have been getting much of this during her childhood as when she started Nursery, she lacked self-esteem. Behaviour and learning can be affected if our attachment with our primary carer(s) has been disrupted or distorted. </a:t>
            </a:r>
          </a:p>
          <a:p>
            <a:pPr>
              <a:lnSpc>
                <a:spcPct val="110000"/>
              </a:lnSpc>
            </a:pPr>
            <a:endParaRPr lang="en-GB" sz="1800" dirty="0"/>
          </a:p>
        </p:txBody>
      </p:sp>
      <p:pic>
        <p:nvPicPr>
          <p:cNvPr id="6146" name="Picture 2" descr="How do you help a child with separation anxiety at nursery? - Happy Tree  Academy">
            <a:extLst>
              <a:ext uri="{FF2B5EF4-FFF2-40B4-BE49-F238E27FC236}">
                <a16:creationId xmlns:a16="http://schemas.microsoft.com/office/drawing/2014/main" id="{A2CEA4E3-037D-91AA-7043-6EBA5936308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54139" y="2429962"/>
            <a:ext cx="3500715" cy="2622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4314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33CE4A7A-DC90-7C8E-E373-7A8BDD23580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D09775-84BD-7519-04D9-2CDFE10DE98C}"/>
              </a:ext>
            </a:extLst>
          </p:cNvPr>
          <p:cNvSpPr>
            <a:spLocks noGrp="1"/>
          </p:cNvSpPr>
          <p:nvPr>
            <p:ph idx="1"/>
          </p:nvPr>
        </p:nvSpPr>
        <p:spPr>
          <a:xfrm>
            <a:off x="1451579" y="2015734"/>
            <a:ext cx="9580598" cy="3450613"/>
          </a:xfrm>
        </p:spPr>
        <p:txBody>
          <a:bodyPr>
            <a:normAutofit/>
          </a:bodyPr>
          <a:lstStyle/>
          <a:p>
            <a:pPr>
              <a:lnSpc>
                <a:spcPct val="110000"/>
              </a:lnSpc>
            </a:pPr>
            <a:r>
              <a:rPr lang="en-GB" sz="1800" dirty="0"/>
              <a:t>Nurture practice is heavily influenced by John Bowlby’s attachment theory research (1951) which helped identify different attachment ‘styles. The types of behaviour that pupils with social, emotional and mental health challenges sometimes display, such as clinging, attention seeking, panic, anger, restlessness and low self-esteem, can be understood in the context of this research. </a:t>
            </a:r>
          </a:p>
          <a:p>
            <a:pPr>
              <a:lnSpc>
                <a:spcPct val="110000"/>
              </a:lnSpc>
            </a:pPr>
            <a:endParaRPr lang="en-GB" sz="1800" dirty="0"/>
          </a:p>
          <a:p>
            <a:pPr>
              <a:lnSpc>
                <a:spcPct val="110000"/>
              </a:lnSpc>
            </a:pPr>
            <a:r>
              <a:rPr lang="en-GB" sz="1800" dirty="0"/>
              <a:t>Nurture offers a proven way to address these challenges, helping to create calmer classrooms, improve behaviour, attendance and attainment and reduce exclusions – all by supporting children’s wellbeing and ensuring they are ready and able to learn.</a:t>
            </a:r>
          </a:p>
        </p:txBody>
      </p:sp>
    </p:spTree>
    <p:extLst>
      <p:ext uri="{BB962C8B-B14F-4D97-AF65-F5344CB8AC3E}">
        <p14:creationId xmlns:p14="http://schemas.microsoft.com/office/powerpoint/2010/main" val="2270137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675E8-A0F2-259A-947D-6446A0627C50}"/>
              </a:ext>
            </a:extLst>
          </p:cNvPr>
          <p:cNvSpPr>
            <a:spLocks noGrp="1"/>
          </p:cNvSpPr>
          <p:nvPr>
            <p:ph type="title"/>
          </p:nvPr>
        </p:nvSpPr>
        <p:spPr>
          <a:xfrm>
            <a:off x="1451579" y="804519"/>
            <a:ext cx="9603275" cy="1049235"/>
          </a:xfrm>
        </p:spPr>
        <p:txBody>
          <a:bodyPr>
            <a:normAutofit/>
          </a:bodyPr>
          <a:lstStyle/>
          <a:p>
            <a:r>
              <a:rPr lang="en-GB" dirty="0"/>
              <a:t>Biological and environmental influences </a:t>
            </a:r>
          </a:p>
        </p:txBody>
      </p:sp>
      <p:sp>
        <p:nvSpPr>
          <p:cNvPr id="3" name="Content Placeholder 2">
            <a:extLst>
              <a:ext uri="{FF2B5EF4-FFF2-40B4-BE49-F238E27FC236}">
                <a16:creationId xmlns:a16="http://schemas.microsoft.com/office/drawing/2014/main" id="{32845D4B-E330-B243-A22F-E0C4187AFA5B}"/>
              </a:ext>
            </a:extLst>
          </p:cNvPr>
          <p:cNvSpPr>
            <a:spLocks noGrp="1"/>
          </p:cNvSpPr>
          <p:nvPr>
            <p:ph idx="1"/>
          </p:nvPr>
        </p:nvSpPr>
        <p:spPr>
          <a:xfrm>
            <a:off x="1451579" y="2015734"/>
            <a:ext cx="5435733" cy="3450613"/>
          </a:xfrm>
        </p:spPr>
        <p:txBody>
          <a:bodyPr>
            <a:normAutofit/>
          </a:bodyPr>
          <a:lstStyle/>
          <a:p>
            <a:pPr marL="0" indent="0">
              <a:lnSpc>
                <a:spcPct val="110000"/>
              </a:lnSpc>
              <a:buNone/>
            </a:pPr>
            <a:r>
              <a:rPr lang="en-GB" sz="1000"/>
              <a:t>Environmental influences on child development fall into several categories that affect children differently:</a:t>
            </a:r>
          </a:p>
          <a:p>
            <a:pPr>
              <a:lnSpc>
                <a:spcPct val="110000"/>
              </a:lnSpc>
            </a:pPr>
            <a:r>
              <a:rPr lang="en-GB" sz="1000"/>
              <a:t>Social environment (relationships at school and in community): Amira will develop social skills at the Nursery by interactions with other children. With close support from myself and other practitioners, we will help build her social skills.  Amira can also build her social skills by joining after school clubs. </a:t>
            </a:r>
          </a:p>
          <a:p>
            <a:pPr>
              <a:lnSpc>
                <a:spcPct val="110000"/>
              </a:lnSpc>
            </a:pPr>
            <a:r>
              <a:rPr lang="en-GB" sz="1000"/>
              <a:t>Emotional environment (how families meet relational needs): </a:t>
            </a:r>
          </a:p>
          <a:p>
            <a:pPr>
              <a:lnSpc>
                <a:spcPct val="110000"/>
              </a:lnSpc>
            </a:pPr>
            <a:r>
              <a:rPr lang="en-GB" sz="1000"/>
              <a:t>Economic environment (family's financial resources)</a:t>
            </a:r>
          </a:p>
          <a:p>
            <a:pPr>
              <a:lnSpc>
                <a:spcPct val="110000"/>
              </a:lnSpc>
            </a:pPr>
            <a:r>
              <a:rPr lang="en-GB" sz="1000"/>
              <a:t>Physical environment (exposure to toxins, home conditions)</a:t>
            </a:r>
          </a:p>
          <a:p>
            <a:pPr>
              <a:lnSpc>
                <a:spcPct val="110000"/>
              </a:lnSpc>
            </a:pPr>
            <a:endParaRPr lang="en-GB" sz="1000"/>
          </a:p>
          <a:p>
            <a:pPr>
              <a:lnSpc>
                <a:spcPct val="110000"/>
              </a:lnSpc>
            </a:pPr>
            <a:r>
              <a:rPr lang="en-GB" sz="1000"/>
              <a:t>The video linked below argues whether nature or nurture is a big influence on child development </a:t>
            </a:r>
          </a:p>
          <a:p>
            <a:pPr>
              <a:lnSpc>
                <a:spcPct val="110000"/>
              </a:lnSpc>
            </a:pPr>
            <a:r>
              <a:rPr lang="en-GB" sz="1000"/>
              <a:t>The video provides specific examples showing how these environmental factors affect cognitive, emotional, social, physical, and language development in children ages two to five.</a:t>
            </a:r>
          </a:p>
          <a:p>
            <a:pPr>
              <a:lnSpc>
                <a:spcPct val="110000"/>
              </a:lnSpc>
            </a:pPr>
            <a:endParaRPr lang="en-GB" sz="1000"/>
          </a:p>
        </p:txBody>
      </p:sp>
      <p:grpSp>
        <p:nvGrpSpPr>
          <p:cNvPr id="4103" name="Group 4102">
            <a:extLst>
              <a:ext uri="{FF2B5EF4-FFF2-40B4-BE49-F238E27FC236}">
                <a16:creationId xmlns:a16="http://schemas.microsoft.com/office/drawing/2014/main" id="{FEB7DF70-0A31-4A61-9C8B-3333776A1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90413" y="2012810"/>
            <a:ext cx="3668069" cy="3453535"/>
            <a:chOff x="7807230" y="2012810"/>
            <a:chExt cx="3251252" cy="3459865"/>
          </a:xfrm>
        </p:grpSpPr>
        <p:sp>
          <p:nvSpPr>
            <p:cNvPr id="4104" name="Rectangle 4103">
              <a:extLst>
                <a:ext uri="{FF2B5EF4-FFF2-40B4-BE49-F238E27FC236}">
                  <a16:creationId xmlns:a16="http://schemas.microsoft.com/office/drawing/2014/main" id="{47926867-8D58-4875-8B76-E87E5BE82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A9F6663C-0F32-4FB9-B549-C2757F49F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098" name="Picture 2" descr="Developmental Environments - Center on the Developing Child at Harvard  University">
            <a:extLst>
              <a:ext uri="{FF2B5EF4-FFF2-40B4-BE49-F238E27FC236}">
                <a16:creationId xmlns:a16="http://schemas.microsoft.com/office/drawing/2014/main" id="{D0221F3C-F21A-EF0B-5C51-01AF178C9D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736" r="11190"/>
          <a:stretch>
            <a:fillRect/>
          </a:stretch>
        </p:blipFill>
        <p:spPr bwMode="auto">
          <a:xfrm>
            <a:off x="7554139" y="2174242"/>
            <a:ext cx="3336989" cy="312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1239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B2F53-27DC-18E9-F9F7-6551F8B90098}"/>
              </a:ext>
            </a:extLst>
          </p:cNvPr>
          <p:cNvSpPr>
            <a:spLocks noGrp="1"/>
          </p:cNvSpPr>
          <p:nvPr>
            <p:ph type="title"/>
          </p:nvPr>
        </p:nvSpPr>
        <p:spPr/>
        <p:txBody>
          <a:bodyPr/>
          <a:lstStyle/>
          <a:p>
            <a:r>
              <a:rPr lang="en-GB" dirty="0"/>
              <a:t>limitations </a:t>
            </a:r>
          </a:p>
        </p:txBody>
      </p:sp>
      <p:sp>
        <p:nvSpPr>
          <p:cNvPr id="3" name="Content Placeholder 2">
            <a:extLst>
              <a:ext uri="{FF2B5EF4-FFF2-40B4-BE49-F238E27FC236}">
                <a16:creationId xmlns:a16="http://schemas.microsoft.com/office/drawing/2014/main" id="{858280EA-C2C8-1552-05D9-181ED645A14E}"/>
              </a:ext>
            </a:extLst>
          </p:cNvPr>
          <p:cNvSpPr>
            <a:spLocks noGrp="1"/>
          </p:cNvSpPr>
          <p:nvPr>
            <p:ph idx="1"/>
          </p:nvPr>
        </p:nvSpPr>
        <p:spPr/>
        <p:txBody>
          <a:bodyPr>
            <a:normAutofit fontScale="85000" lnSpcReduction="10000"/>
          </a:bodyPr>
          <a:lstStyle/>
          <a:p>
            <a:r>
              <a:rPr lang="en-GB" dirty="0"/>
              <a:t>Attachment theory tends to ignore what happens between infant and adult after proximity is attained, and how the nature of attachments and working models might be modified according to changes in the caregiving circumstances </a:t>
            </a:r>
          </a:p>
          <a:p>
            <a:r>
              <a:rPr lang="en-GB" dirty="0"/>
              <a:t> Attachment theorists have ignored our capacity to stabilise ourselves, instead focusing on interaction and believing that all soothing must be internalised from others. Babies soothe themselves when mismatches occur and even break contact when they are overstimulated by a good connection. Attachment is not the dominant and overriding drive but only one among several including self control and self direction.</a:t>
            </a:r>
          </a:p>
          <a:p>
            <a:r>
              <a:rPr lang="en-GB" dirty="0"/>
              <a:t>The theory tends to neglect other influences on development, such as genetics, peer relationships, and cultural factors. It places too much emphasis on the role of the primary caregiver.</a:t>
            </a:r>
          </a:p>
        </p:txBody>
      </p:sp>
    </p:spTree>
    <p:extLst>
      <p:ext uri="{BB962C8B-B14F-4D97-AF65-F5344CB8AC3E}">
        <p14:creationId xmlns:p14="http://schemas.microsoft.com/office/powerpoint/2010/main" val="3184905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EECF0-6669-9827-64EF-31D4A7DFABA5}"/>
              </a:ext>
            </a:extLst>
          </p:cNvPr>
          <p:cNvSpPr>
            <a:spLocks noGrp="1"/>
          </p:cNvSpPr>
          <p:nvPr>
            <p:ph type="title"/>
          </p:nvPr>
        </p:nvSpPr>
        <p:spPr/>
        <p:txBody>
          <a:bodyPr/>
          <a:lstStyle/>
          <a:p>
            <a:r>
              <a:rPr lang="en-GB" dirty="0"/>
              <a:t>USEFULLNESS</a:t>
            </a:r>
          </a:p>
        </p:txBody>
      </p:sp>
      <p:sp>
        <p:nvSpPr>
          <p:cNvPr id="3" name="Content Placeholder 2">
            <a:extLst>
              <a:ext uri="{FF2B5EF4-FFF2-40B4-BE49-F238E27FC236}">
                <a16:creationId xmlns:a16="http://schemas.microsoft.com/office/drawing/2014/main" id="{A67E1F59-2120-A289-36EC-B43742A1A370}"/>
              </a:ext>
            </a:extLst>
          </p:cNvPr>
          <p:cNvSpPr>
            <a:spLocks noGrp="1"/>
          </p:cNvSpPr>
          <p:nvPr>
            <p:ph idx="1"/>
          </p:nvPr>
        </p:nvSpPr>
        <p:spPr/>
        <p:txBody>
          <a:bodyPr>
            <a:normAutofit/>
          </a:bodyPr>
          <a:lstStyle/>
          <a:p>
            <a:r>
              <a:rPr lang="en-GB" dirty="0"/>
              <a:t> Bowlby's theory provides a comprehensive explanation of how attachment forms and its importance in human development. It emphasizes the significance of early relationships and their impact on an individual's emotional and social development. </a:t>
            </a:r>
          </a:p>
          <a:p>
            <a:r>
              <a:rPr lang="en-GB" dirty="0"/>
              <a:t>The theory has greatly influenced childcare practices, emphasizing the importance of a secure attachment for healthy development. It has led to changes in hospital policies for children and improved practices in adoption and foster care. </a:t>
            </a:r>
          </a:p>
          <a:p>
            <a:r>
              <a:rPr lang="en-GB" dirty="0"/>
              <a:t> There is substantial support for Bowlby's theory. Numerous studies have confirmed the existence of attachment styles and their impact on later relationships and mental health.</a:t>
            </a:r>
          </a:p>
        </p:txBody>
      </p:sp>
    </p:spTree>
    <p:extLst>
      <p:ext uri="{BB962C8B-B14F-4D97-AF65-F5344CB8AC3E}">
        <p14:creationId xmlns:p14="http://schemas.microsoft.com/office/powerpoint/2010/main" val="276045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F6752-73FA-06FC-F633-90104021CF4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EC97481-F856-37A8-496F-773FB0C52934}"/>
              </a:ext>
            </a:extLst>
          </p:cNvPr>
          <p:cNvSpPr>
            <a:spLocks noGrp="1"/>
          </p:cNvSpPr>
          <p:nvPr>
            <p:ph idx="1"/>
          </p:nvPr>
        </p:nvSpPr>
        <p:spPr/>
        <p:txBody>
          <a:bodyPr>
            <a:normAutofit lnSpcReduction="10000"/>
          </a:bodyPr>
          <a:lstStyle/>
          <a:p>
            <a:r>
              <a:rPr lang="en-GB" dirty="0">
                <a:hlinkClick r:id="rId2">
                  <a:extLst>
                    <a:ext uri="{A12FA001-AC4F-418D-AE19-62706E023703}">
                      <ahyp:hlinkClr xmlns:ahyp="http://schemas.microsoft.com/office/drawing/2018/hyperlinkcolor" val="tx"/>
                    </a:ext>
                  </a:extLst>
                </a:hlinkClick>
              </a:rPr>
              <a:t>An introduction to John Bowlby | The Voice of Early Childhood</a:t>
            </a:r>
            <a:r>
              <a:rPr lang="en-GB" dirty="0"/>
              <a:t> </a:t>
            </a:r>
          </a:p>
          <a:p>
            <a:r>
              <a:rPr lang="en-GB" dirty="0">
                <a:hlinkClick r:id="rId3">
                  <a:extLst>
                    <a:ext uri="{A12FA001-AC4F-418D-AE19-62706E023703}">
                      <ahyp:hlinkClr xmlns:ahyp="http://schemas.microsoft.com/office/drawing/2018/hyperlinkcolor" val="tx"/>
                    </a:ext>
                  </a:extLst>
                </a:hlinkClick>
              </a:rPr>
              <a:t>Attachment and child development | NSPCC Learning</a:t>
            </a:r>
            <a:r>
              <a:rPr lang="en-GB" dirty="0"/>
              <a:t> </a:t>
            </a:r>
          </a:p>
          <a:p>
            <a:r>
              <a:rPr lang="en-GB" dirty="0">
                <a:hlinkClick r:id="rId4">
                  <a:extLst>
                    <a:ext uri="{A12FA001-AC4F-418D-AE19-62706E023703}">
                      <ahyp:hlinkClr xmlns:ahyp="http://schemas.microsoft.com/office/drawing/2018/hyperlinkcolor" val="tx"/>
                    </a:ext>
                  </a:extLst>
                </a:hlinkClick>
              </a:rPr>
              <a:t>Attachment theory: why is it so important? – </a:t>
            </a:r>
            <a:r>
              <a:rPr lang="en-GB" dirty="0" err="1">
                <a:hlinkClick r:id="rId4">
                  <a:extLst>
                    <a:ext uri="{A12FA001-AC4F-418D-AE19-62706E023703}">
                      <ahyp:hlinkClr xmlns:ahyp="http://schemas.microsoft.com/office/drawing/2018/hyperlinkcolor" val="tx"/>
                    </a:ext>
                  </a:extLst>
                </a:hlinkClick>
              </a:rPr>
              <a:t>nurtureuk</a:t>
            </a:r>
            <a:r>
              <a:rPr lang="en-GB" dirty="0"/>
              <a:t> </a:t>
            </a:r>
          </a:p>
          <a:p>
            <a:r>
              <a:rPr lang="en-GB" dirty="0">
                <a:hlinkClick r:id="rId5">
                  <a:extLst>
                    <a:ext uri="{A12FA001-AC4F-418D-AE19-62706E023703}">
                      <ahyp:hlinkClr xmlns:ahyp="http://schemas.microsoft.com/office/drawing/2018/hyperlinkcolor" val="tx"/>
                    </a:ext>
                  </a:extLst>
                </a:hlinkClick>
              </a:rPr>
              <a:t>Environmental Influences on Child Development | Factors &amp; Example - Video | Study.com</a:t>
            </a:r>
            <a:endParaRPr lang="en-GB" dirty="0"/>
          </a:p>
          <a:p>
            <a:r>
              <a:rPr lang="en-GB" dirty="0">
                <a:hlinkClick r:id="rId6">
                  <a:extLst>
                    <a:ext uri="{A12FA001-AC4F-418D-AE19-62706E023703}">
                      <ahyp:hlinkClr xmlns:ahyp="http://schemas.microsoft.com/office/drawing/2018/hyperlinkcolor" val="tx"/>
                    </a:ext>
                  </a:extLst>
                </a:hlinkClick>
              </a:rPr>
              <a:t>The Limitations of Attachment Theory for Adult Psychotherapy | Jonathan Norton - Critical Psychotherapy</a:t>
            </a:r>
            <a:r>
              <a:rPr lang="en-GB" dirty="0"/>
              <a:t> </a:t>
            </a:r>
          </a:p>
          <a:p>
            <a:r>
              <a:rPr lang="en-GB" dirty="0">
                <a:hlinkClick r:id="rId7">
                  <a:extLst>
                    <a:ext uri="{A12FA001-AC4F-418D-AE19-62706E023703}">
                      <ahyp:hlinkClr xmlns:ahyp="http://schemas.microsoft.com/office/drawing/2018/hyperlinkcolor" val="tx"/>
                    </a:ext>
                  </a:extLst>
                </a:hlinkClick>
              </a:rPr>
              <a:t>[Solved] What are the pros and cons of John </a:t>
            </a:r>
            <a:r>
              <a:rPr lang="en-GB" dirty="0" err="1">
                <a:hlinkClick r:id="rId7">
                  <a:extLst>
                    <a:ext uri="{A12FA001-AC4F-418D-AE19-62706E023703}">
                      <ahyp:hlinkClr xmlns:ahyp="http://schemas.microsoft.com/office/drawing/2018/hyperlinkcolor" val="tx"/>
                    </a:ext>
                  </a:extLst>
                </a:hlinkClick>
              </a:rPr>
              <a:t>Bowlbys</a:t>
            </a:r>
            <a:r>
              <a:rPr lang="en-GB" dirty="0">
                <a:hlinkClick r:id="rId7">
                  <a:extLst>
                    <a:ext uri="{A12FA001-AC4F-418D-AE19-62706E023703}">
                      <ahyp:hlinkClr xmlns:ahyp="http://schemas.microsoft.com/office/drawing/2018/hyperlinkcolor" val="tx"/>
                    </a:ext>
                  </a:extLst>
                </a:hlinkClick>
              </a:rPr>
              <a:t> research - Issues in research with children and young people (EK313) - </a:t>
            </a:r>
            <a:r>
              <a:rPr lang="en-GB" dirty="0" err="1">
                <a:hlinkClick r:id="rId7">
                  <a:extLst>
                    <a:ext uri="{A12FA001-AC4F-418D-AE19-62706E023703}">
                      <ahyp:hlinkClr xmlns:ahyp="http://schemas.microsoft.com/office/drawing/2018/hyperlinkcolor" val="tx"/>
                    </a:ext>
                  </a:extLst>
                </a:hlinkClick>
              </a:rPr>
              <a:t>Studocu</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52121616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13656</TotalTime>
  <Words>1419</Words>
  <Application>Microsoft Office PowerPoint</Application>
  <PresentationFormat>Widescreen</PresentationFormat>
  <Paragraphs>74</Paragraphs>
  <Slides>13</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Gill Sans MT</vt:lpstr>
      <vt:lpstr>Gallery</vt:lpstr>
      <vt:lpstr>PSYCHOLOGY IN HEALTH AND SOCIAL CARE Presentation module code: LCHS4010 Lecturer Name:  kennedy obohwemu  Student Name: JOYCE MISSA   Student Number:  2419636 Deadline date: 13-10-2025  </vt:lpstr>
      <vt:lpstr>What is Bowlby's attachment theory</vt:lpstr>
      <vt:lpstr>The role of early relationships in Bowlby’s theory </vt:lpstr>
      <vt:lpstr>Bowlby’s influence today </vt:lpstr>
      <vt:lpstr>Amira </vt:lpstr>
      <vt:lpstr>PowerPoint Presentation</vt:lpstr>
      <vt:lpstr>PowerPoint Presentation</vt:lpstr>
      <vt:lpstr>Biological and environmental influences </vt:lpstr>
      <vt:lpstr>PowerPoint Presentation</vt:lpstr>
      <vt:lpstr>Biological and environmental influences </vt:lpstr>
      <vt:lpstr>limitations </vt:lpstr>
      <vt:lpstr>USEFULLNESS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Joyce Missa (2419636)</dc:creator>
  <cp:lastModifiedBy>Joyce Missa (2419636)</cp:lastModifiedBy>
  <cp:revision>1</cp:revision>
  <dcterms:created xsi:type="dcterms:W3CDTF">2025-10-01T19:54:40Z</dcterms:created>
  <dcterms:modified xsi:type="dcterms:W3CDTF">2025-10-11T19:01:39Z</dcterms:modified>
</cp:coreProperties>
</file>