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7"/>
  </p:notesMasterIdLst>
  <p:sldIdLst>
    <p:sldId id="256" r:id="rId2"/>
    <p:sldId id="279" r:id="rId3"/>
    <p:sldId id="272" r:id="rId4"/>
    <p:sldId id="257" r:id="rId5"/>
    <p:sldId id="285" r:id="rId6"/>
    <p:sldId id="281" r:id="rId7"/>
    <p:sldId id="282" r:id="rId8"/>
    <p:sldId id="283" r:id="rId9"/>
    <p:sldId id="260" r:id="rId10"/>
    <p:sldId id="286" r:id="rId11"/>
    <p:sldId id="287" r:id="rId12"/>
    <p:sldId id="288" r:id="rId13"/>
    <p:sldId id="280" r:id="rId14"/>
    <p:sldId id="284" r:id="rId15"/>
    <p:sldId id="264"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2163" autoAdjust="0"/>
  </p:normalViewPr>
  <p:slideViewPr>
    <p:cSldViewPr>
      <p:cViewPr varScale="1">
        <p:scale>
          <a:sx n="80" d="100"/>
          <a:sy n="80" d="100"/>
        </p:scale>
        <p:origin x="2560"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9E35D5-680D-439C-8B6E-805CF712DD41}" type="datetimeFigureOut">
              <a:rPr lang="en-GB" smtClean="0"/>
              <a:t>25/10/2021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2DD34B5-39C0-43B1-BC3D-6A721351A4EF}" type="slidenum">
              <a:rPr lang="en-GB" smtClean="0"/>
              <a:t>‹#›</a:t>
            </a:fld>
            <a:endParaRPr lang="en-GB"/>
          </a:p>
        </p:txBody>
      </p:sp>
    </p:spTree>
    <p:extLst>
      <p:ext uri="{BB962C8B-B14F-4D97-AF65-F5344CB8AC3E}">
        <p14:creationId xmlns:p14="http://schemas.microsoft.com/office/powerpoint/2010/main" val="3811109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DD34B5-39C0-43B1-BC3D-6A721351A4EF}" type="slidenum">
              <a:rPr lang="en-GB" smtClean="0"/>
              <a:t>1</a:t>
            </a:fld>
            <a:endParaRPr lang="en-GB"/>
          </a:p>
        </p:txBody>
      </p:sp>
    </p:spTree>
    <p:extLst>
      <p:ext uri="{BB962C8B-B14F-4D97-AF65-F5344CB8AC3E}">
        <p14:creationId xmlns:p14="http://schemas.microsoft.com/office/powerpoint/2010/main" val="41672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a:t>
            </a:r>
            <a:r>
              <a:rPr lang="en-GB" baseline="0" dirty="0"/>
              <a:t> introduction of myself plus group members and the roles they hold. </a:t>
            </a:r>
          </a:p>
          <a:p>
            <a:r>
              <a:rPr lang="en-GB" baseline="0" dirty="0"/>
              <a:t>Inform the group that notes will be available and slide thumb prints also.</a:t>
            </a:r>
          </a:p>
          <a:p>
            <a:r>
              <a:rPr lang="en-GB" baseline="0" dirty="0"/>
              <a:t>Inform the group that the presentation is short but they can take a break if needed.</a:t>
            </a:r>
          </a:p>
          <a:p>
            <a:r>
              <a:rPr lang="en-GB" baseline="0" dirty="0"/>
              <a:t>Go over emergency procedures such as the event of fire, need to evacuate.</a:t>
            </a:r>
          </a:p>
          <a:p>
            <a:r>
              <a:rPr lang="en-GB" baseline="0" dirty="0"/>
              <a:t>Explain that time will be available for questions at the end and to make a note of any along the way. </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2</a:t>
            </a:fld>
            <a:endParaRPr lang="en-GB"/>
          </a:p>
        </p:txBody>
      </p:sp>
    </p:spTree>
    <p:extLst>
      <p:ext uri="{BB962C8B-B14F-4D97-AF65-F5344CB8AC3E}">
        <p14:creationId xmlns:p14="http://schemas.microsoft.com/office/powerpoint/2010/main" val="2565773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3</a:t>
            </a:fld>
            <a:endParaRPr lang="en-GB"/>
          </a:p>
        </p:txBody>
      </p:sp>
    </p:spTree>
    <p:extLst>
      <p:ext uri="{BB962C8B-B14F-4D97-AF65-F5344CB8AC3E}">
        <p14:creationId xmlns:p14="http://schemas.microsoft.com/office/powerpoint/2010/main" val="103064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provide an explanation to the audience as to why HR can contribute positively to managing change. Refer to information they hold, the communication means they have, their ability to change policy and process, their role in relationship management, their placing to gauge reaction, the trust and culture build they can assist in.</a:t>
            </a:r>
          </a:p>
          <a:p>
            <a:r>
              <a:rPr lang="en-GB" dirty="0"/>
              <a:t>Secondly discuss examples of when change management may be applied such as during TUPE, downsizing, site relocation, change in process, technology. Refer to changes the company has also been through. Discuss proposed change program if able to at this point in time.</a:t>
            </a:r>
          </a:p>
        </p:txBody>
      </p:sp>
      <p:sp>
        <p:nvSpPr>
          <p:cNvPr id="4" name="Slide Number Placeholder 3"/>
          <p:cNvSpPr>
            <a:spLocks noGrp="1"/>
          </p:cNvSpPr>
          <p:nvPr>
            <p:ph type="sldNum" sz="quarter" idx="10"/>
          </p:nvPr>
        </p:nvSpPr>
        <p:spPr/>
        <p:txBody>
          <a:bodyPr/>
          <a:lstStyle/>
          <a:p>
            <a:fld id="{D2DD34B5-39C0-43B1-BC3D-6A721351A4EF}" type="slidenum">
              <a:rPr lang="en-GB" smtClean="0"/>
              <a:t>4</a:t>
            </a:fld>
            <a:endParaRPr lang="en-GB"/>
          </a:p>
        </p:txBody>
      </p:sp>
    </p:spTree>
    <p:extLst>
      <p:ext uri="{BB962C8B-B14F-4D97-AF65-F5344CB8AC3E}">
        <p14:creationId xmlns:p14="http://schemas.microsoft.com/office/powerpoint/2010/main" val="3914535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run through the content and explain that we will be going through each in the order listed and that there will also be a Q&amp;A at the end and some signposting.</a:t>
            </a:r>
          </a:p>
        </p:txBody>
      </p:sp>
      <p:sp>
        <p:nvSpPr>
          <p:cNvPr id="4" name="Slide Number Placeholder 3"/>
          <p:cNvSpPr>
            <a:spLocks noGrp="1"/>
          </p:cNvSpPr>
          <p:nvPr>
            <p:ph type="sldNum" sz="quarter" idx="5"/>
          </p:nvPr>
        </p:nvSpPr>
        <p:spPr/>
        <p:txBody>
          <a:bodyPr/>
          <a:lstStyle/>
          <a:p>
            <a:fld id="{D2DD34B5-39C0-43B1-BC3D-6A721351A4EF}" type="slidenum">
              <a:rPr lang="en-GB" smtClean="0"/>
              <a:t>5</a:t>
            </a:fld>
            <a:endParaRPr lang="en-GB"/>
          </a:p>
        </p:txBody>
      </p:sp>
    </p:spTree>
    <p:extLst>
      <p:ext uri="{BB962C8B-B14F-4D97-AF65-F5344CB8AC3E}">
        <p14:creationId xmlns:p14="http://schemas.microsoft.com/office/powerpoint/2010/main" val="639182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AC 1.1 </a:t>
            </a:r>
            <a:r>
              <a:rPr lang="en-US" dirty="0"/>
              <a:t>Strategic objectives can come from both internal and external drivers. An examples of an </a:t>
            </a:r>
            <a:r>
              <a:rPr lang="en-US" b="1" dirty="0"/>
              <a:t>internal strategic objectives </a:t>
            </a:r>
            <a:r>
              <a:rPr lang="en-US" dirty="0"/>
              <a:t>that required change management within our company was that in 2020/21 the finance function decided that to become more efficient &amp; streamlined by taking all employees over to receiving pay-slips electronically. On analysis the change was significant as only paper copies had ever existed. It required consultation, communications, training and project management. An </a:t>
            </a:r>
            <a:r>
              <a:rPr lang="en-US" b="1" dirty="0"/>
              <a:t>external strategic objective </a:t>
            </a:r>
            <a:r>
              <a:rPr lang="en-US" dirty="0"/>
              <a:t>that necessitated change management was when the company took over two depots in Cardiff and Swansea that had previously been managed by a competitor. On analysis TUPE was also required as well as some redundancies and a change in branding. </a:t>
            </a:r>
          </a:p>
          <a:p>
            <a:r>
              <a:rPr lang="en-US" dirty="0"/>
              <a:t>An example of an internal </a:t>
            </a:r>
            <a:r>
              <a:rPr lang="en-US" b="1" dirty="0"/>
              <a:t>new product </a:t>
            </a:r>
            <a:r>
              <a:rPr lang="en-US" dirty="0"/>
              <a:t>that required chain management was the introduction of glass bottled milk. On analysis this was firstly provided by an external bottler but then changed again to an internal provision. An example of an internal change in </a:t>
            </a:r>
            <a:r>
              <a:rPr lang="en-US" b="1" dirty="0"/>
              <a:t>service provision </a:t>
            </a:r>
            <a:r>
              <a:rPr lang="en-US" dirty="0"/>
              <a:t>was the business acquirement of doorstep delivery that necessitated more provision of glass bottles. This linked with an external driver of a change in customer habits to want glass bottles over plastic cartons. On analysis there was significant change to processing lines and food safety requirements and staff training.</a:t>
            </a:r>
          </a:p>
          <a:p>
            <a:r>
              <a:rPr lang="en-US" dirty="0"/>
              <a:t>With respect to </a:t>
            </a:r>
            <a:r>
              <a:rPr lang="en-US" b="1" dirty="0"/>
              <a:t>process changes </a:t>
            </a:r>
            <a:r>
              <a:rPr lang="en-US" dirty="0"/>
              <a:t>a key internal change that requirement management was transferring over to a matrix process solution that provides better yield and less waste.</a:t>
            </a:r>
          </a:p>
          <a:p>
            <a:r>
              <a:rPr lang="en-US" dirty="0"/>
              <a:t>With respect to </a:t>
            </a:r>
            <a:r>
              <a:rPr lang="en-US" b="1" dirty="0"/>
              <a:t>technological change or progression </a:t>
            </a:r>
            <a:r>
              <a:rPr lang="en-US" dirty="0"/>
              <a:t>we had the internal driver of the need to change the handset used for plotting delivery routes for a more technical advanced one that would provide more accuracy for invoicing. On analysis this was met with some initial resistance and the change needed to be managed. There has been a significant external driver to cause </a:t>
            </a:r>
            <a:r>
              <a:rPr lang="en-US" b="1" dirty="0"/>
              <a:t>organizational change </a:t>
            </a:r>
            <a:r>
              <a:rPr lang="en-US" b="0" dirty="0"/>
              <a:t>being that </a:t>
            </a:r>
            <a:r>
              <a:rPr lang="en-US" dirty="0"/>
              <a:t>of the Covid19 pandemic. The same driver impacted on mandatory compliance requirements. On analysis the change was so significant we had to appoint someone into the role of managing the impact of </a:t>
            </a:r>
            <a:r>
              <a:rPr lang="en-US" dirty="0" err="1"/>
              <a:t>Covid</a:t>
            </a:r>
            <a:r>
              <a:rPr lang="en-US" dirty="0"/>
              <a:t>. Its important to note here and explain to the audience that encouraging the positives of change can encourage a culture of innovation and enable a business to sustain its place in the market.</a:t>
            </a:r>
          </a:p>
          <a:p>
            <a:endParaRPr lang="en-US" dirty="0"/>
          </a:p>
        </p:txBody>
      </p:sp>
      <p:sp>
        <p:nvSpPr>
          <p:cNvPr id="4" name="Slide Number Placeholder 3"/>
          <p:cNvSpPr>
            <a:spLocks noGrp="1"/>
          </p:cNvSpPr>
          <p:nvPr>
            <p:ph type="sldNum" sz="quarter" idx="5"/>
          </p:nvPr>
        </p:nvSpPr>
        <p:spPr/>
        <p:txBody>
          <a:bodyPr/>
          <a:lstStyle/>
          <a:p>
            <a:fld id="{D2DD34B5-39C0-43B1-BC3D-6A721351A4EF}" type="slidenum">
              <a:rPr lang="en-GB" smtClean="0"/>
              <a:t>6</a:t>
            </a:fld>
            <a:endParaRPr lang="en-GB"/>
          </a:p>
        </p:txBody>
      </p:sp>
    </p:spTree>
    <p:extLst>
      <p:ext uri="{BB962C8B-B14F-4D97-AF65-F5344CB8AC3E}">
        <p14:creationId xmlns:p14="http://schemas.microsoft.com/office/powerpoint/2010/main" val="1783507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FF0000"/>
                </a:solidFill>
              </a:rPr>
              <a:t>AC 1.2 &amp; 1.3 </a:t>
            </a:r>
            <a:r>
              <a:rPr lang="en-US" b="0" dirty="0">
                <a:solidFill>
                  <a:srgbClr val="FF0000"/>
                </a:solidFill>
              </a:rPr>
              <a:t>Explain that this slide lists some enablers to change and means of supporting effective change management,</a:t>
            </a:r>
            <a:endParaRPr lang="en-US" b="1" dirty="0">
              <a:solidFill>
                <a:srgbClr val="FF0000"/>
              </a:solidFill>
            </a:endParaRPr>
          </a:p>
          <a:p>
            <a:endParaRPr lang="en-US" b="1" dirty="0">
              <a:solidFill>
                <a:srgbClr val="FF0000"/>
              </a:solidFill>
            </a:endParaRPr>
          </a:p>
          <a:p>
            <a:r>
              <a:rPr lang="en-US" b="0" dirty="0">
                <a:solidFill>
                  <a:srgbClr val="FF0000"/>
                </a:solidFill>
              </a:rPr>
              <a:t>Explain that if employees are given a clear expectation and vision as to what is expected as a result of the change then buy in is more likely. It’s important that the end goal is known. Two change models that can be referred to at this point is that of Kotter and that of the McKinsey model. On evaluation of these models Kotter in 1996 listed 8 key steps to successful change management. (give out handout now with Kotter 8 steps on + McKinsey’s approach ) Kotter holds a procedural approach. McKinsey’s is </a:t>
            </a:r>
            <a:r>
              <a:rPr lang="en-US" b="0" dirty="0" err="1">
                <a:solidFill>
                  <a:srgbClr val="FF0000"/>
                </a:solidFill>
              </a:rPr>
              <a:t>behavioural</a:t>
            </a:r>
            <a:r>
              <a:rPr lang="en-US" b="0" dirty="0">
                <a:solidFill>
                  <a:srgbClr val="FF0000"/>
                </a:solidFill>
              </a:rPr>
              <a:t> and mindful.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FF0000"/>
                </a:solidFill>
              </a:rPr>
              <a:t>Kotter refers early on to the fact that linking with expectation and vision is the need to promote some sense of urgency to the change which provides a “no turning back now” feeling. On evaluation an example of when we took this approach is when we ran out the pay slip change, we gave a deadline and did not give any room for any variables, it was by email and no other means. McKinsey’s model in comparison of evaluation is more based on the power of influence. For example they believe in mind-setting and that role clarity enables employees to see where they fit in with the change. If it is clear to them what is expected of them they can then lead by example and champion the change. McKinsey (2016) refers to this as “fostering understanding and conviction.” McKinsey however does not directly focus on urgency and time but rather refers to the change being hastened by employees seeing others behaving differently and therefore they inevitably will too, especially if the “others” are leading by example. I refer to this in the slide above as visibility across the organization. McKinsey refers to this as “role modelling” An example of this in our company was our management of the pandemic when role modelling of social distancing and mask wearing was imperative. </a:t>
            </a:r>
            <a:endParaRPr lang="en-US" b="1" dirty="0">
              <a:solidFill>
                <a:srgbClr val="FF0000"/>
              </a:solidFill>
            </a:endParaRPr>
          </a:p>
          <a:p>
            <a:r>
              <a:rPr lang="en-US" b="0" dirty="0">
                <a:solidFill>
                  <a:srgbClr val="FF0000"/>
                </a:solidFill>
              </a:rPr>
              <a:t>Both models refer to the need for effective communication to support change management. There is more to come on needs and types of communication but to note here Kotter refers to the procedure of communication and McKinsey to the real need for core understanding of what is being asked as well as the formal mechanisms to support it. Kotter refers to the need to empower employees to act to support effective change management. McKinsey translates this into developing talent and skills. A third model from Geraghty in 2019, referred to as the 4 x E’s Principles of Human Change consolidates both Kotter and McKinsey. The 4 Es being Educate, Engage, Empower and Enable. </a:t>
            </a:r>
          </a:p>
          <a:p>
            <a:endParaRPr lang="en-US" b="0" dirty="0">
              <a:solidFill>
                <a:srgbClr val="FF0000"/>
              </a:solidFill>
            </a:endParaRPr>
          </a:p>
          <a:p>
            <a:endParaRPr lang="en-US" b="0" dirty="0">
              <a:solidFill>
                <a:srgbClr val="FF0000"/>
              </a:solidFill>
            </a:endParaRPr>
          </a:p>
        </p:txBody>
      </p:sp>
      <p:sp>
        <p:nvSpPr>
          <p:cNvPr id="4" name="Slide Number Placeholder 3"/>
          <p:cNvSpPr>
            <a:spLocks noGrp="1"/>
          </p:cNvSpPr>
          <p:nvPr>
            <p:ph type="sldNum" sz="quarter" idx="5"/>
          </p:nvPr>
        </p:nvSpPr>
        <p:spPr/>
        <p:txBody>
          <a:bodyPr/>
          <a:lstStyle/>
          <a:p>
            <a:fld id="{D2DD34B5-39C0-43B1-BC3D-6A721351A4EF}" type="slidenum">
              <a:rPr lang="en-GB" smtClean="0"/>
              <a:t>7</a:t>
            </a:fld>
            <a:endParaRPr lang="en-GB"/>
          </a:p>
        </p:txBody>
      </p:sp>
    </p:spTree>
    <p:extLst>
      <p:ext uri="{BB962C8B-B14F-4D97-AF65-F5344CB8AC3E}">
        <p14:creationId xmlns:p14="http://schemas.microsoft.com/office/powerpoint/2010/main" val="1742229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 back to the previous slide to affirm that the opposite to the enablers could hinder change. </a:t>
            </a:r>
          </a:p>
          <a:p>
            <a:r>
              <a:rPr lang="en-US" dirty="0"/>
              <a:t>However, additionally refer here to the cycle that employees can personally go through when faced with change as detailed in the Kubler Ross Change Curve and the DREC model derived from it. Without showing them the model content in full ask the group to list what sort of resistant </a:t>
            </a:r>
            <a:r>
              <a:rPr lang="en-US" dirty="0" err="1"/>
              <a:t>behaviours</a:t>
            </a:r>
            <a:r>
              <a:rPr lang="en-US" dirty="0"/>
              <a:t> they believe may be exhibited from employees and then separately list the feeling and emotions that people may experience. </a:t>
            </a:r>
          </a:p>
          <a:p>
            <a:r>
              <a:rPr lang="en-US" dirty="0" err="1"/>
              <a:t>Behaviours</a:t>
            </a:r>
            <a:r>
              <a:rPr lang="en-US" dirty="0"/>
              <a:t> such as resistance, reluctance, sometimes referred to as freezing. Employees may even go to becoming uncooperative, underperforming, confrontational etc.</a:t>
            </a:r>
          </a:p>
          <a:p>
            <a:r>
              <a:rPr lang="en-US" dirty="0"/>
              <a:t>Feelings such as denial, anger, depression may occur before bargaining and acceptance takes place. DREC refers to the bargaining and acceptance phase as exploration and commitment.</a:t>
            </a:r>
          </a:p>
          <a:p>
            <a:r>
              <a:rPr lang="en-US" dirty="0"/>
              <a:t>Stress the importance of the impact of mis-trust and lack of confidence in what’s happening on what we refer to as “emotional responses” in change management. </a:t>
            </a:r>
          </a:p>
        </p:txBody>
      </p:sp>
      <p:sp>
        <p:nvSpPr>
          <p:cNvPr id="4" name="Slide Number Placeholder 3"/>
          <p:cNvSpPr>
            <a:spLocks noGrp="1"/>
          </p:cNvSpPr>
          <p:nvPr>
            <p:ph type="sldNum" sz="quarter" idx="5"/>
          </p:nvPr>
        </p:nvSpPr>
        <p:spPr/>
        <p:txBody>
          <a:bodyPr/>
          <a:lstStyle/>
          <a:p>
            <a:fld id="{D2DD34B5-39C0-43B1-BC3D-6A721351A4EF}" type="slidenum">
              <a:rPr lang="en-GB" smtClean="0"/>
              <a:t>8</a:t>
            </a:fld>
            <a:endParaRPr lang="en-GB"/>
          </a:p>
        </p:txBody>
      </p:sp>
    </p:spTree>
    <p:extLst>
      <p:ext uri="{BB962C8B-B14F-4D97-AF65-F5344CB8AC3E}">
        <p14:creationId xmlns:p14="http://schemas.microsoft.com/office/powerpoint/2010/main" val="3539795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AC 2.1  </a:t>
            </a:r>
            <a:r>
              <a:rPr lang="en-GB" b="0" dirty="0"/>
              <a:t>Firstly, ask the group what they believe is a positive relationship in work? Look for answers such as communication, availability, visibility of each other,  two way discussions enabled, encouragement, ideas and innovation avenues open.</a:t>
            </a:r>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Its important here to refer back to the Change models mentioned and how there is the huge need for good communication, trust and leadership. Explain how employees need to feel confident about what is about to happen and how they also have trust in the organisation and those that are leading from the front. Remind the audience of the 4 x Es and how important influence is. </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Building and maintaining relationships can happen and exist from several core factors being in place. List on the flip chart the following and ask the audience to think of examples when and how this has been evident at work: </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Giving clear reason for change – reason - so employees know why change is coming</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Acknowledging the effect on people and teams – reason – so mitigating actions can be put in place</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Pre-empting and recognising reactions – reason – so we don’t lose people or cause them stress</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Consistent, truthful consultation and communication – reason – to build trust</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Electing ”Change Champions” at work – reason – to assist the change and influence</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Signposting and suggesting support networks – reason – people like to explore various networks</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Resolving differences through the correct mediums – reason - to avoid escalation</a:t>
            </a:r>
          </a:p>
          <a:p>
            <a:pPr marL="0" marR="0" indent="0" algn="l" defTabSz="914400" rtl="0" eaLnBrk="1" fontAlgn="auto" latinLnBrk="0" hangingPunct="1">
              <a:lnSpc>
                <a:spcPct val="100000"/>
              </a:lnSpc>
              <a:spcBef>
                <a:spcPts val="0"/>
              </a:spcBef>
              <a:spcAft>
                <a:spcPts val="0"/>
              </a:spcAft>
              <a:buClrTx/>
              <a:buSzTx/>
              <a:buFontTx/>
              <a:buNone/>
              <a:tabLst/>
              <a:defRPr/>
            </a:pPr>
            <a:r>
              <a:rPr lang="en-GB" b="0" dirty="0"/>
              <a:t>How?; Keeping an eye on relationships and not allowing them to become negative – reason - to prevent damage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D2DD34B5-39C0-43B1-BC3D-6A721351A4EF}" type="slidenum">
              <a:rPr lang="en-GB" smtClean="0"/>
              <a:t>9</a:t>
            </a:fld>
            <a:endParaRPr lang="en-GB"/>
          </a:p>
        </p:txBody>
      </p:sp>
    </p:spTree>
    <p:extLst>
      <p:ext uri="{BB962C8B-B14F-4D97-AF65-F5344CB8AC3E}">
        <p14:creationId xmlns:p14="http://schemas.microsoft.com/office/powerpoint/2010/main" val="2945241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AC 2.2 </a:t>
            </a:r>
            <a:r>
              <a:rPr lang="en-US" b="0" dirty="0"/>
              <a:t>Discuss firstly with the group the communication needs in that they will need to be tailored. Discuss that the level and extent of communication will have to be considered, the type, means and frequency. </a:t>
            </a:r>
          </a:p>
          <a:p>
            <a:r>
              <a:rPr lang="en-US" b="0" dirty="0"/>
              <a:t>Draw on </a:t>
            </a:r>
            <a:r>
              <a:rPr lang="en-US" b="1" dirty="0"/>
              <a:t>need </a:t>
            </a:r>
            <a:r>
              <a:rPr lang="en-US" b="0" dirty="0"/>
              <a:t>examples such as: </a:t>
            </a:r>
          </a:p>
          <a:p>
            <a:r>
              <a:rPr lang="en-US" b="0" dirty="0"/>
              <a:t>Managers may need support in delivering change communications if this is their first change project. </a:t>
            </a:r>
          </a:p>
          <a:p>
            <a:r>
              <a:rPr lang="en-US" b="0" dirty="0"/>
              <a:t>Some employees may need to know less or more. Mention the likely positive action of developing a “Communications Plan” Refer here to the Communications Road Map promoted by the SHRM in 2017. Put an example of this on the table and discuss briefly the columns that would need to be populated. Mention that the delivery channel is the one that is best for either individuals or teams needs. You could mention here areas of possible support need required due to personal capabilities such as reasonable adjustments, learning barriers, computer literacy levels, language barriers etc. There could be a need for counselling, advice, mediation and possible coaching and mentoring through the change.</a:t>
            </a:r>
          </a:p>
          <a:p>
            <a:r>
              <a:rPr lang="en-US" b="0" dirty="0"/>
              <a:t>Places of work may also need varying support to access any communication – refer to some employees who work nights and may not receive communications at the same time as others. There can exist </a:t>
            </a:r>
            <a:r>
              <a:rPr lang="en-US" b="0" dirty="0" err="1"/>
              <a:t>favoured</a:t>
            </a:r>
            <a:r>
              <a:rPr lang="en-US" b="0" dirty="0"/>
              <a:t> means of communication that in age groups. This is where a plan is of benefit.</a:t>
            </a:r>
          </a:p>
          <a:p>
            <a:r>
              <a:rPr lang="en-US" b="0" dirty="0"/>
              <a:t>Refer to the dynamics of our customers where some are “on-line” and some are still working on paper and face to face. </a:t>
            </a:r>
          </a:p>
          <a:p>
            <a:endParaRPr lang="en-US" b="0" dirty="0"/>
          </a:p>
          <a:p>
            <a:r>
              <a:rPr lang="en-US" b="0" dirty="0"/>
              <a:t>Refer then to the</a:t>
            </a:r>
            <a:r>
              <a:rPr lang="en-US" b="1" dirty="0"/>
              <a:t> types </a:t>
            </a:r>
            <a:r>
              <a:rPr lang="en-US" b="0" dirty="0"/>
              <a:t>of communication required. </a:t>
            </a:r>
          </a:p>
          <a:p>
            <a:endParaRPr lang="en-US" b="0" dirty="0"/>
          </a:p>
          <a:p>
            <a:r>
              <a:rPr lang="en-US" b="0" dirty="0"/>
              <a:t>Top- Down channels (communication from management down)</a:t>
            </a:r>
          </a:p>
          <a:p>
            <a:r>
              <a:rPr lang="en-US" b="0" dirty="0"/>
              <a:t>Bottom – Up channels ( employees sharing information from their perspective through taking part in meetings, being innovative, attending workshops that generate thought, from within consultation meetings</a:t>
            </a:r>
          </a:p>
          <a:p>
            <a:r>
              <a:rPr lang="en-US" b="0" dirty="0"/>
              <a:t>Two- Way discussion from one to one meetings with managers or through the HR function</a:t>
            </a:r>
          </a:p>
          <a:p>
            <a:endParaRPr lang="en-US" b="0" dirty="0"/>
          </a:p>
          <a:p>
            <a:r>
              <a:rPr lang="en-US" b="0" dirty="0"/>
              <a:t>Give brief examples of communication means such as social media, email, information boards, meetings, one to one’s, media platforms such as Teams, Skype, Zoom. McKinsey 2016 promotes the use of technology to communicate.</a:t>
            </a:r>
          </a:p>
          <a:p>
            <a:endParaRPr lang="en-US" b="0" dirty="0"/>
          </a:p>
          <a:p>
            <a:endParaRPr lang="en-US" b="1" dirty="0"/>
          </a:p>
        </p:txBody>
      </p:sp>
      <p:sp>
        <p:nvSpPr>
          <p:cNvPr id="4" name="Slide Number Placeholder 3"/>
          <p:cNvSpPr>
            <a:spLocks noGrp="1"/>
          </p:cNvSpPr>
          <p:nvPr>
            <p:ph type="sldNum" sz="quarter" idx="5"/>
          </p:nvPr>
        </p:nvSpPr>
        <p:spPr/>
        <p:txBody>
          <a:bodyPr/>
          <a:lstStyle/>
          <a:p>
            <a:fld id="{D2DD34B5-39C0-43B1-BC3D-6A721351A4EF}" type="slidenum">
              <a:rPr lang="en-GB" smtClean="0"/>
              <a:t>10</a:t>
            </a:fld>
            <a:endParaRPr lang="en-GB"/>
          </a:p>
        </p:txBody>
      </p:sp>
    </p:spTree>
    <p:extLst>
      <p:ext uri="{BB962C8B-B14F-4D97-AF65-F5344CB8AC3E}">
        <p14:creationId xmlns:p14="http://schemas.microsoft.com/office/powerpoint/2010/main" val="2256714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AC 3.1 </a:t>
            </a:r>
            <a:r>
              <a:rPr lang="en-US" b="0" dirty="0"/>
              <a:t>Give a brief overview of the importance to plan in business and relate to other models that we use at work such as HACCP and Plan Do Check and Act where planning is crucial. Use the well know phrase, if we fail to plan then we plan to fail! </a:t>
            </a:r>
          </a:p>
          <a:p>
            <a:r>
              <a:rPr lang="en-US" b="0" dirty="0"/>
              <a:t>In explaining factors to consider discuss the Three Phases of Change Management promoted by the SHRM in 2015 that factor in planning change through: </a:t>
            </a:r>
          </a:p>
          <a:p>
            <a:endParaRPr lang="en-US" b="0" dirty="0"/>
          </a:p>
          <a:p>
            <a:r>
              <a:rPr lang="en-US" b="0" dirty="0"/>
              <a:t>Factor One: Designing</a:t>
            </a:r>
          </a:p>
          <a:p>
            <a:r>
              <a:rPr lang="en-US" b="0" dirty="0"/>
              <a:t>Factor Two: Enacting</a:t>
            </a:r>
          </a:p>
          <a:p>
            <a:r>
              <a:rPr lang="en-US" b="0" dirty="0"/>
              <a:t>Factor Three: Sustaining</a:t>
            </a:r>
          </a:p>
          <a:p>
            <a:endParaRPr lang="en-US" b="0" dirty="0"/>
          </a:p>
          <a:p>
            <a:r>
              <a:rPr lang="en-US" b="0" dirty="0"/>
              <a:t>Provide two fold insight into the consideration factors required at the</a:t>
            </a:r>
            <a:r>
              <a:rPr lang="en-US" b="1" dirty="0"/>
              <a:t> designing </a:t>
            </a:r>
            <a:r>
              <a:rPr lang="en-US" b="0" dirty="0"/>
              <a:t>phase where we would firstly look at the existing state of play ready for any change. We would be looking at where the business currently is at. Areas that can be looked at is what resources are we starting off with, examples such as </a:t>
            </a:r>
            <a:r>
              <a:rPr lang="en-US" b="0" dirty="0" err="1"/>
              <a:t>labour</a:t>
            </a:r>
            <a:r>
              <a:rPr lang="en-US" b="0" dirty="0"/>
              <a:t>, skill, talent. finance, existing communication means. Secondly, this enables a “gap analysis” to be carried out of what more we need to enable us to</a:t>
            </a:r>
            <a:r>
              <a:rPr lang="en-US" b="1" dirty="0"/>
              <a:t> design </a:t>
            </a:r>
            <a:r>
              <a:rPr lang="en-US" b="0" dirty="0"/>
              <a:t>the change. </a:t>
            </a:r>
          </a:p>
          <a:p>
            <a:r>
              <a:rPr lang="en-US" b="0" dirty="0"/>
              <a:t>Factors to consider at the </a:t>
            </a:r>
            <a:r>
              <a:rPr lang="en-US" b="1" dirty="0"/>
              <a:t>Enacting </a:t>
            </a:r>
            <a:r>
              <a:rPr lang="en-US" b="0" dirty="0"/>
              <a:t>phase is that the change requires a focus on keeping the change going at a speed that the business wants but balanced against what everyone can cope with. Reiterate the importance here of choosing the best placed people in the business to enact the change, choosing a good overall leader and making sure all stakeholders are considered and no one omitted. A project management approach is needed to be factored and monitoring crucial. </a:t>
            </a:r>
          </a:p>
          <a:p>
            <a:r>
              <a:rPr lang="en-US" b="0" dirty="0"/>
              <a:t>At the</a:t>
            </a:r>
            <a:r>
              <a:rPr lang="en-US" b="1" dirty="0"/>
              <a:t> sustaining </a:t>
            </a:r>
            <a:r>
              <a:rPr lang="en-US" b="0" dirty="0"/>
              <a:t>phase factoring in tracking of progress is important so that corrective action can be taken if needed to sustain change</a:t>
            </a:r>
          </a:p>
          <a:p>
            <a:endParaRPr lang="en-US" b="0" dirty="0"/>
          </a:p>
          <a:p>
            <a:r>
              <a:rPr lang="en-US" b="0" dirty="0"/>
              <a:t>In explaining the content of a Change Plan refer back to the enablers that we discussed on Slide 7 and the importance of positive relationships on Slide 9 and how they cyclic link to the Change Plan. It may also be a good opportunity to mention how business cases are put together in the company that can come before a Change Plan. </a:t>
            </a:r>
          </a:p>
          <a:p>
            <a:r>
              <a:rPr lang="en-US" b="0" dirty="0"/>
              <a:t>Refer to the article in People Management that relates change following Kraft’s acquisition of Cadburys which brings again the importance of Slide 7 &amp; 9 and planning. In explaining what a Change Plan looks like refer to that its format can vary such as being a Word Document, Pictogram, </a:t>
            </a:r>
            <a:r>
              <a:rPr lang="en-US" b="0" dirty="0" err="1"/>
              <a:t>Infogram</a:t>
            </a:r>
            <a:r>
              <a:rPr lang="en-US" b="0" dirty="0"/>
              <a:t> or even a </a:t>
            </a:r>
            <a:r>
              <a:rPr lang="en-US" b="0" dirty="0" err="1"/>
              <a:t>Spidergram</a:t>
            </a:r>
            <a:r>
              <a:rPr lang="en-US" b="0" dirty="0"/>
              <a:t>. As long as key headings are captured to be populated as per the slide then it is likely to be suitable </a:t>
            </a:r>
            <a:r>
              <a:rPr lang="en-US" b="0"/>
              <a:t>and sufficient. </a:t>
            </a:r>
            <a:endParaRPr lang="en-US" b="0" dirty="0"/>
          </a:p>
          <a:p>
            <a:endParaRPr lang="en-US" b="0" dirty="0"/>
          </a:p>
          <a:p>
            <a:endParaRPr lang="en-US" b="0" dirty="0"/>
          </a:p>
          <a:p>
            <a:endParaRPr lang="en-US" b="0" dirty="0"/>
          </a:p>
        </p:txBody>
      </p:sp>
      <p:sp>
        <p:nvSpPr>
          <p:cNvPr id="4" name="Slide Number Placeholder 3"/>
          <p:cNvSpPr>
            <a:spLocks noGrp="1"/>
          </p:cNvSpPr>
          <p:nvPr>
            <p:ph type="sldNum" sz="quarter" idx="5"/>
          </p:nvPr>
        </p:nvSpPr>
        <p:spPr/>
        <p:txBody>
          <a:bodyPr/>
          <a:lstStyle/>
          <a:p>
            <a:fld id="{D2DD34B5-39C0-43B1-BC3D-6A721351A4EF}" type="slidenum">
              <a:rPr lang="en-GB" smtClean="0"/>
              <a:t>11</a:t>
            </a:fld>
            <a:endParaRPr lang="en-GB"/>
          </a:p>
        </p:txBody>
      </p:sp>
    </p:spTree>
    <p:extLst>
      <p:ext uri="{BB962C8B-B14F-4D97-AF65-F5344CB8AC3E}">
        <p14:creationId xmlns:p14="http://schemas.microsoft.com/office/powerpoint/2010/main" val="2144697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AC 3.2, 3.3 </a:t>
            </a:r>
            <a:r>
              <a:rPr lang="en-US" b="0" dirty="0"/>
              <a:t>In summarizing best practice for implementing change I think its important here that the value the HR function can add needs to be acknowledged first and foremost and that they are available and would promote best practice. They can help with controllable aspects such as information provision, communication and process. They can also help with uncontrollable aspects such as peoples </a:t>
            </a:r>
            <a:r>
              <a:rPr lang="en-US" b="0" dirty="0" err="1"/>
              <a:t>behaviour</a:t>
            </a:r>
            <a:r>
              <a:rPr lang="en-US" b="0" dirty="0"/>
              <a:t> and emotional responses. Best practice can then follow any of the models referred to such as Kotter and McKinsey but as long as the content of proposed action captures everything then a checklist can be used to ensure all areas are done well. Key best practice would be clarity early on with the agreed strategy, timeframes and resources. Then a comprehensive delivery plan that involves information and communication. Engagement and consultation needs to be full and diverse and known potential outcomes catered for with anticipation such as conflict. Best practice would also entail following recognized procedures such as those promoted by ACAS, GOV.UK where necessary and other business supporting resources. It is also best practice to motivate and correct the journey if needed to ensure momentum. </a:t>
            </a:r>
          </a:p>
          <a:p>
            <a:r>
              <a:rPr lang="en-US" b="1" dirty="0"/>
              <a:t>3.3 </a:t>
            </a:r>
            <a:r>
              <a:rPr lang="en-US" b="0" dirty="0"/>
              <a:t>Techniques for monitoring the implementation of change can be both quantitative and qualitative. They key best practice is to make sure you do! If not monitored then the impact can cause severe damage to strategy and hinder change. There is a need to look at what monitoring techniques may be best for what stakeholder. With respect to employees for example, quantitative monitoring can be gained through data such as absence increases or decreases, compliance with requirements of the change, outcomes and take ups of communications, social media hits etc. In essence data. Qualitative monitoring of the change can be through talking, surveys, feedback, opinions generated or forwarded. Customer monitoring for example could be from an alternative source such as feedback on social media, product uptake, loyalty. Depending on the change monitoring may be taken and fed back from enforcement agencies, auditors. </a:t>
            </a:r>
          </a:p>
          <a:p>
            <a:r>
              <a:rPr lang="en-US" b="0" dirty="0"/>
              <a:t>In assessing the impact of change direct feedback may be more beneficial such as through one to one interviews with staff and maybe a selection of stakeholders so more personal insight can be gained as opposed to data. This will go beyond any impact  measurables that you may have as targets such as KPIs, milestones. An example here used for the audience can be our introduction of electronic </a:t>
            </a:r>
            <a:r>
              <a:rPr lang="en-US" b="0" dirty="0" err="1"/>
              <a:t>payslips</a:t>
            </a:r>
            <a:r>
              <a:rPr lang="en-US" b="0" dirty="0"/>
              <a:t>. We could monitor and measure the change by the speed and ease of uptake once initiated but we could only measure the deeper impact by talking to those who were affected to maybe a degree that was invisible e.g. did someone have to  purchase a computer in order to retrieve them. Have some people not been able to retrieve them. Not the best example but one that could be related to by the audience to </a:t>
            </a:r>
            <a:r>
              <a:rPr lang="en-US" b="0" dirty="0" err="1"/>
              <a:t>realise</a:t>
            </a:r>
            <a:r>
              <a:rPr lang="en-US" b="0" dirty="0"/>
              <a:t> the differences that can exist between ways of monitoring impacts of change. </a:t>
            </a:r>
            <a:endParaRPr lang="en-US" b="1" dirty="0"/>
          </a:p>
        </p:txBody>
      </p:sp>
      <p:sp>
        <p:nvSpPr>
          <p:cNvPr id="4" name="Slide Number Placeholder 3"/>
          <p:cNvSpPr>
            <a:spLocks noGrp="1"/>
          </p:cNvSpPr>
          <p:nvPr>
            <p:ph type="sldNum" sz="quarter" idx="5"/>
          </p:nvPr>
        </p:nvSpPr>
        <p:spPr/>
        <p:txBody>
          <a:bodyPr/>
          <a:lstStyle/>
          <a:p>
            <a:fld id="{D2DD34B5-39C0-43B1-BC3D-6A721351A4EF}" type="slidenum">
              <a:rPr lang="en-GB" smtClean="0"/>
              <a:t>12</a:t>
            </a:fld>
            <a:endParaRPr lang="en-GB"/>
          </a:p>
        </p:txBody>
      </p:sp>
    </p:spTree>
    <p:extLst>
      <p:ext uri="{BB962C8B-B14F-4D97-AF65-F5344CB8AC3E}">
        <p14:creationId xmlns:p14="http://schemas.microsoft.com/office/powerpoint/2010/main" val="2133409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a:t>
            </a:r>
            <a:r>
              <a:rPr lang="en-GB" baseline="0" dirty="0"/>
              <a:t> there any questions from anything that we have discussed? </a:t>
            </a:r>
          </a:p>
          <a:p>
            <a:r>
              <a:rPr lang="en-GB" baseline="0" dirty="0"/>
              <a:t>Can the viewer give feedback on the presentation? </a:t>
            </a:r>
          </a:p>
          <a:p>
            <a:r>
              <a:rPr lang="en-GB" baseline="0" dirty="0"/>
              <a:t>How does the viewer intend to use this knowledge in their working life? </a:t>
            </a:r>
          </a:p>
          <a:p>
            <a:r>
              <a:rPr lang="en-GB" baseline="0" dirty="0"/>
              <a:t>Make sure viewers know where they can gain more information from on PM and HPW</a:t>
            </a:r>
          </a:p>
          <a:p>
            <a:r>
              <a:rPr lang="en-GB" baseline="0" dirty="0"/>
              <a:t>Ask if a follow up session may be advantageous.</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13</a:t>
            </a:fld>
            <a:endParaRPr lang="en-GB"/>
          </a:p>
        </p:txBody>
      </p:sp>
    </p:spTree>
    <p:extLst>
      <p:ext uri="{BB962C8B-B14F-4D97-AF65-F5344CB8AC3E}">
        <p14:creationId xmlns:p14="http://schemas.microsoft.com/office/powerpoint/2010/main" val="9883547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DD34B5-39C0-43B1-BC3D-6A721351A4EF}" type="slidenum">
              <a:rPr lang="en-GB" smtClean="0"/>
              <a:t>14</a:t>
            </a:fld>
            <a:endParaRPr lang="en-GB"/>
          </a:p>
        </p:txBody>
      </p:sp>
    </p:spTree>
    <p:extLst>
      <p:ext uri="{BB962C8B-B14F-4D97-AF65-F5344CB8AC3E}">
        <p14:creationId xmlns:p14="http://schemas.microsoft.com/office/powerpoint/2010/main" val="4134357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15</a:t>
            </a:fld>
            <a:endParaRPr lang="en-GB"/>
          </a:p>
        </p:txBody>
      </p:sp>
    </p:spTree>
    <p:extLst>
      <p:ext uri="{BB962C8B-B14F-4D97-AF65-F5344CB8AC3E}">
        <p14:creationId xmlns:p14="http://schemas.microsoft.com/office/powerpoint/2010/main" val="409257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389714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3697826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233607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E2DDF2D-1CE6-47C0-8A55-D430C2871F4E}" type="datetimeFigureOut">
              <a:rPr lang="en-GB" smtClean="0"/>
              <a:t>25/10/2021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2402436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E2DDF2D-1CE6-47C0-8A55-D430C2871F4E}" type="datetimeFigureOut">
              <a:rPr lang="en-GB" smtClean="0"/>
              <a:t>25/10/2021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051111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E2DDF2D-1CE6-47C0-8A55-D430C2871F4E}" type="datetimeFigureOut">
              <a:rPr lang="en-GB" smtClean="0"/>
              <a:t>25/10/2021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048822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2DDF2D-1CE6-47C0-8A55-D430C2871F4E}" type="datetimeFigureOut">
              <a:rPr lang="en-GB" smtClean="0"/>
              <a:t>25/10/2021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366482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FE2DDF2D-1CE6-47C0-8A55-D430C2871F4E}" type="datetimeFigureOut">
              <a:rPr lang="en-GB" smtClean="0"/>
              <a:t>25/10/2021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077199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E2DDF2D-1CE6-47C0-8A55-D430C2871F4E}" type="datetimeFigureOut">
              <a:rPr lang="en-GB" smtClean="0"/>
              <a:t>25/10/2021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1837081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87057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2096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803240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91339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2741368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1916951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1197349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E2DDF2D-1CE6-47C0-8A55-D430C2871F4E}" type="datetimeFigureOut">
              <a:rPr lang="en-GB" smtClean="0"/>
              <a:t>25/10/2021</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AD1F59B8-A8D4-491A-89CE-5DAE66EBEE17}" type="slidenum">
              <a:rPr lang="en-GB" smtClean="0"/>
              <a:t>‹#›</a:t>
            </a:fld>
            <a:endParaRPr lang="en-GB"/>
          </a:p>
        </p:txBody>
      </p:sp>
    </p:spTree>
    <p:extLst>
      <p:ext uri="{BB962C8B-B14F-4D97-AF65-F5344CB8AC3E}">
        <p14:creationId xmlns:p14="http://schemas.microsoft.com/office/powerpoint/2010/main" val="371301750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0595" y="2404534"/>
            <a:ext cx="5826719" cy="1024466"/>
          </a:xfrm>
        </p:spPr>
        <p:txBody>
          <a:bodyPr>
            <a:noAutofit/>
          </a:bodyPr>
          <a:lstStyle/>
          <a:p>
            <a:pPr algn="ctr"/>
            <a:r>
              <a:rPr lang="en-GB" sz="3600" dirty="0">
                <a:latin typeface="Comic Sans MS" panose="030F0702030302020204" pitchFamily="66" charset="0"/>
              </a:rPr>
              <a:t>Implementing Change</a:t>
            </a:r>
          </a:p>
        </p:txBody>
      </p:sp>
      <p:sp>
        <p:nvSpPr>
          <p:cNvPr id="3" name="Subtitle 2"/>
          <p:cNvSpPr>
            <a:spLocks noGrp="1"/>
          </p:cNvSpPr>
          <p:nvPr>
            <p:ph type="subTitle" idx="1"/>
          </p:nvPr>
        </p:nvSpPr>
        <p:spPr/>
        <p:txBody>
          <a:bodyPr/>
          <a:lstStyle/>
          <a:p>
            <a:r>
              <a:rPr lang="en-GB" dirty="0" err="1">
                <a:latin typeface="Comic Sans MS" panose="030F0702030302020204" pitchFamily="66" charset="0"/>
              </a:rPr>
              <a:t>Alys</a:t>
            </a:r>
            <a:r>
              <a:rPr lang="en-GB" dirty="0">
                <a:latin typeface="Comic Sans MS" panose="030F0702030302020204" pitchFamily="66" charset="0"/>
              </a:rPr>
              <a:t> Owens</a:t>
            </a:r>
          </a:p>
          <a:p>
            <a:r>
              <a:rPr lang="en-GB" dirty="0">
                <a:latin typeface="Comic Sans MS" panose="030F0702030302020204" pitchFamily="66" charset="0"/>
              </a:rPr>
              <a:t>October 2021</a:t>
            </a:r>
          </a:p>
        </p:txBody>
      </p:sp>
    </p:spTree>
    <p:extLst>
      <p:ext uri="{BB962C8B-B14F-4D97-AF65-F5344CB8AC3E}">
        <p14:creationId xmlns:p14="http://schemas.microsoft.com/office/powerpoint/2010/main" val="515005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Comic Sans MS" panose="030F0702030302020204" pitchFamily="66" charset="0"/>
              </a:rPr>
              <a:t>Housekeeping</a:t>
            </a:r>
          </a:p>
        </p:txBody>
      </p:sp>
      <p:sp>
        <p:nvSpPr>
          <p:cNvPr id="3" name="Content Placeholder 2"/>
          <p:cNvSpPr>
            <a:spLocks noGrp="1"/>
          </p:cNvSpPr>
          <p:nvPr>
            <p:ph idx="1"/>
          </p:nvPr>
        </p:nvSpPr>
        <p:spPr/>
        <p:txBody>
          <a:bodyPr>
            <a:normAutofit fontScale="92500" lnSpcReduction="10000"/>
          </a:bodyPr>
          <a:lstStyle/>
          <a:p>
            <a:r>
              <a:rPr lang="en-GB" sz="2400" dirty="0">
                <a:latin typeface="Comic Sans MS" panose="030F0702030302020204" pitchFamily="66" charset="0"/>
              </a:rPr>
              <a:t>Introductions</a:t>
            </a:r>
          </a:p>
          <a:p>
            <a:endParaRPr lang="en-GB" sz="2400" dirty="0">
              <a:latin typeface="Comic Sans MS" panose="030F0702030302020204" pitchFamily="66" charset="0"/>
            </a:endParaRPr>
          </a:p>
          <a:p>
            <a:r>
              <a:rPr lang="en-GB" sz="2400" dirty="0">
                <a:latin typeface="Comic Sans MS" panose="030F0702030302020204" pitchFamily="66" charset="0"/>
              </a:rPr>
              <a:t>Notes and slide pack</a:t>
            </a:r>
          </a:p>
          <a:p>
            <a:endParaRPr lang="en-GB" sz="2400" dirty="0">
              <a:latin typeface="Comic Sans MS" panose="030F0702030302020204" pitchFamily="66" charset="0"/>
            </a:endParaRPr>
          </a:p>
          <a:p>
            <a:r>
              <a:rPr lang="en-GB" sz="2400" dirty="0">
                <a:latin typeface="Comic Sans MS" panose="030F0702030302020204" pitchFamily="66" charset="0"/>
              </a:rPr>
              <a:t>Breaks</a:t>
            </a:r>
          </a:p>
          <a:p>
            <a:endParaRPr lang="en-GB" sz="2400" dirty="0">
              <a:latin typeface="Comic Sans MS" panose="030F0702030302020204" pitchFamily="66" charset="0"/>
            </a:endParaRPr>
          </a:p>
          <a:p>
            <a:r>
              <a:rPr lang="en-GB" sz="2400" dirty="0">
                <a:latin typeface="Comic Sans MS" panose="030F0702030302020204" pitchFamily="66" charset="0"/>
              </a:rPr>
              <a:t>Emergency procedures</a:t>
            </a:r>
          </a:p>
          <a:p>
            <a:endParaRPr lang="en-GB" sz="2400" dirty="0">
              <a:latin typeface="Comic Sans MS" panose="030F0702030302020204" pitchFamily="66" charset="0"/>
            </a:endParaRPr>
          </a:p>
          <a:p>
            <a:r>
              <a:rPr lang="en-GB" sz="2400" dirty="0">
                <a:latin typeface="Comic Sans MS" panose="030F0702030302020204" pitchFamily="66" charset="0"/>
              </a:rPr>
              <a:t>Questions and answer session </a:t>
            </a:r>
          </a:p>
        </p:txBody>
      </p:sp>
    </p:spTree>
    <p:extLst>
      <p:ext uri="{BB962C8B-B14F-4D97-AF65-F5344CB8AC3E}">
        <p14:creationId xmlns:p14="http://schemas.microsoft.com/office/powerpoint/2010/main" val="2218641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Comic Sans MS" panose="030F0702030302020204" pitchFamily="66" charset="0"/>
              </a:rPr>
              <a:t>Aims of the presentation</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ü"/>
            </a:pPr>
            <a:r>
              <a:rPr lang="en-GB" sz="2400" dirty="0">
                <a:latin typeface="Comic Sans MS" panose="030F0702030302020204" pitchFamily="66" charset="0"/>
              </a:rPr>
              <a:t>To enhance the management team’s understanding of change.</a:t>
            </a:r>
          </a:p>
          <a:p>
            <a:pPr>
              <a:buFont typeface="Wingdings" panose="05000000000000000000" pitchFamily="2" charset="2"/>
              <a:buChar char="ü"/>
            </a:pPr>
            <a:r>
              <a:rPr lang="en-GB" sz="2400" dirty="0">
                <a:latin typeface="Comic Sans MS" panose="030F0702030302020204" pitchFamily="66" charset="0"/>
              </a:rPr>
              <a:t>To provide clarity on how change may be implemented.</a:t>
            </a:r>
          </a:p>
          <a:p>
            <a:pPr>
              <a:buFont typeface="Wingdings" panose="05000000000000000000" pitchFamily="2" charset="2"/>
              <a:buChar char="ü"/>
            </a:pPr>
            <a:r>
              <a:rPr lang="en-GB" sz="2400" dirty="0">
                <a:latin typeface="Comic Sans MS" panose="030F0702030302020204" pitchFamily="66" charset="0"/>
              </a:rPr>
              <a:t>To prepare ourselves for a change initiative ahead.</a:t>
            </a:r>
          </a:p>
        </p:txBody>
      </p:sp>
    </p:spTree>
    <p:extLst>
      <p:ext uri="{BB962C8B-B14F-4D97-AF65-F5344CB8AC3E}">
        <p14:creationId xmlns:p14="http://schemas.microsoft.com/office/powerpoint/2010/main" val="4092897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Comic Sans MS" panose="030F0702030302020204" pitchFamily="66" charset="0"/>
              </a:rPr>
              <a:t>1. Introduction</a:t>
            </a:r>
          </a:p>
        </p:txBody>
      </p:sp>
      <p:sp>
        <p:nvSpPr>
          <p:cNvPr id="3" name="Content Placeholder 2"/>
          <p:cNvSpPr>
            <a:spLocks noGrp="1"/>
          </p:cNvSpPr>
          <p:nvPr>
            <p:ph idx="1"/>
          </p:nvPr>
        </p:nvSpPr>
        <p:spPr/>
        <p:txBody>
          <a:bodyPr>
            <a:normAutofit/>
          </a:bodyPr>
          <a:lstStyle/>
          <a:p>
            <a:pPr marL="0" indent="0">
              <a:buNone/>
            </a:pPr>
            <a:r>
              <a:rPr lang="en-GB" sz="2400" dirty="0">
                <a:latin typeface="Comic Sans MS" panose="030F0702030302020204" pitchFamily="66" charset="0"/>
              </a:rPr>
              <a:t>The Society for Human Resource Management definition of Change Management: </a:t>
            </a:r>
          </a:p>
          <a:p>
            <a:pPr marL="0" indent="0">
              <a:buNone/>
            </a:pPr>
            <a:r>
              <a:rPr lang="en-GB" sz="2400" dirty="0">
                <a:latin typeface="Comic Sans MS" panose="030F0702030302020204" pitchFamily="66" charset="0"/>
              </a:rPr>
              <a:t>“A structured approach to transitioning individuals, teams and organisations from a current state to a desired future state.”</a:t>
            </a:r>
          </a:p>
        </p:txBody>
      </p:sp>
    </p:spTree>
    <p:extLst>
      <p:ext uri="{BB962C8B-B14F-4D97-AF65-F5344CB8AC3E}">
        <p14:creationId xmlns:p14="http://schemas.microsoft.com/office/powerpoint/2010/main" val="1888218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B46E1E-A05C-3D41-8E07-F6A6FCE8EE4D}"/>
              </a:ext>
            </a:extLst>
          </p:cNvPr>
          <p:cNvSpPr>
            <a:spLocks noGrp="1"/>
          </p:cNvSpPr>
          <p:nvPr>
            <p:ph type="title"/>
          </p:nvPr>
        </p:nvSpPr>
        <p:spPr/>
        <p:txBody>
          <a:bodyPr/>
          <a:lstStyle/>
          <a:p>
            <a:r>
              <a:rPr lang="en-US" b="1" dirty="0"/>
              <a:t>Content</a:t>
            </a:r>
          </a:p>
        </p:txBody>
      </p:sp>
      <p:sp>
        <p:nvSpPr>
          <p:cNvPr id="5" name="Content Placeholder 4">
            <a:extLst>
              <a:ext uri="{FF2B5EF4-FFF2-40B4-BE49-F238E27FC236}">
                <a16:creationId xmlns:a16="http://schemas.microsoft.com/office/drawing/2014/main" id="{7BFB99FD-7BCA-184C-B6AA-380B83082D5F}"/>
              </a:ext>
            </a:extLst>
          </p:cNvPr>
          <p:cNvSpPr>
            <a:spLocks noGrp="1"/>
          </p:cNvSpPr>
          <p:nvPr>
            <p:ph idx="1"/>
          </p:nvPr>
        </p:nvSpPr>
        <p:spPr>
          <a:xfrm>
            <a:off x="609599" y="1412776"/>
            <a:ext cx="6347714" cy="4628587"/>
          </a:xfrm>
        </p:spPr>
        <p:txBody>
          <a:bodyPr/>
          <a:lstStyle/>
          <a:p>
            <a:pPr marL="457200" indent="-457200">
              <a:buFont typeface="+mj-lt"/>
              <a:buAutoNum type="arabicPeriod"/>
            </a:pPr>
            <a:r>
              <a:rPr lang="en-US" sz="2400" dirty="0">
                <a:latin typeface="Comic Sans MS" panose="030F0902030302020204" pitchFamily="66" charset="0"/>
              </a:rPr>
              <a:t> Internal &amp; external drivers for change in </a:t>
            </a:r>
            <a:r>
              <a:rPr lang="en-US" sz="2400" dirty="0" err="1">
                <a:latin typeface="Comic Sans MS" panose="030F0902030302020204" pitchFamily="66" charset="0"/>
              </a:rPr>
              <a:t>organisations</a:t>
            </a:r>
            <a:endParaRPr lang="en-US" sz="2400" dirty="0">
              <a:latin typeface="Comic Sans MS" panose="030F0902030302020204" pitchFamily="66" charset="0"/>
            </a:endParaRPr>
          </a:p>
          <a:p>
            <a:pPr marL="457200" indent="-457200">
              <a:buFont typeface="+mj-lt"/>
              <a:buAutoNum type="arabicPeriod"/>
            </a:pPr>
            <a:r>
              <a:rPr lang="en-US" sz="2400" dirty="0" err="1">
                <a:latin typeface="Comic Sans MS" panose="030F0902030302020204" pitchFamily="66" charset="0"/>
              </a:rPr>
              <a:t>Organisational</a:t>
            </a:r>
            <a:r>
              <a:rPr lang="en-US" sz="2400" dirty="0">
                <a:latin typeface="Comic Sans MS" panose="030F0902030302020204" pitchFamily="66" charset="0"/>
              </a:rPr>
              <a:t> factors that may enable or hinder change</a:t>
            </a:r>
          </a:p>
          <a:p>
            <a:pPr marL="457200" indent="-457200">
              <a:buFont typeface="+mj-lt"/>
              <a:buAutoNum type="arabicPeriod"/>
            </a:pPr>
            <a:r>
              <a:rPr lang="en-US" sz="2400" dirty="0">
                <a:latin typeface="Comic Sans MS" panose="030F0902030302020204" pitchFamily="66" charset="0"/>
              </a:rPr>
              <a:t>Theories &amp; models</a:t>
            </a:r>
          </a:p>
          <a:p>
            <a:pPr marL="457200" indent="-457200">
              <a:buFont typeface="+mj-lt"/>
              <a:buAutoNum type="arabicPeriod"/>
            </a:pPr>
            <a:r>
              <a:rPr lang="en-US" sz="2400" dirty="0">
                <a:latin typeface="Comic Sans MS" panose="030F0902030302020204" pitchFamily="66" charset="0"/>
              </a:rPr>
              <a:t>The impact of positive relationships</a:t>
            </a:r>
          </a:p>
          <a:p>
            <a:pPr marL="457200" indent="-457200">
              <a:buFont typeface="+mj-lt"/>
              <a:buAutoNum type="arabicPeriod"/>
            </a:pPr>
            <a:r>
              <a:rPr lang="en-US" sz="2400" dirty="0">
                <a:latin typeface="Comic Sans MS" panose="030F0902030302020204" pitchFamily="66" charset="0"/>
              </a:rPr>
              <a:t>Communication needs and support</a:t>
            </a:r>
          </a:p>
          <a:p>
            <a:pPr marL="457200" indent="-457200">
              <a:buFont typeface="+mj-lt"/>
              <a:buAutoNum type="arabicPeriod"/>
            </a:pPr>
            <a:r>
              <a:rPr lang="en-US" sz="2400" dirty="0">
                <a:latin typeface="Comic Sans MS" panose="030F0902030302020204" pitchFamily="66" charset="0"/>
              </a:rPr>
              <a:t>Planning for change</a:t>
            </a:r>
          </a:p>
          <a:p>
            <a:pPr marL="457200" indent="-457200">
              <a:buFont typeface="+mj-lt"/>
              <a:buAutoNum type="arabicPeriod"/>
            </a:pPr>
            <a:r>
              <a:rPr lang="en-US" sz="2400" dirty="0">
                <a:latin typeface="Comic Sans MS" panose="030F0902030302020204" pitchFamily="66" charset="0"/>
              </a:rPr>
              <a:t>Implementation &amp; monitoring</a:t>
            </a:r>
          </a:p>
          <a:p>
            <a:endParaRPr lang="en-US" dirty="0"/>
          </a:p>
        </p:txBody>
      </p:sp>
    </p:spTree>
    <p:extLst>
      <p:ext uri="{BB962C8B-B14F-4D97-AF65-F5344CB8AC3E}">
        <p14:creationId xmlns:p14="http://schemas.microsoft.com/office/powerpoint/2010/main" val="1826686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7CEB6-D5F3-C442-B7D2-825C035DE65E}"/>
              </a:ext>
            </a:extLst>
          </p:cNvPr>
          <p:cNvSpPr>
            <a:spLocks noGrp="1"/>
          </p:cNvSpPr>
          <p:nvPr>
            <p:ph type="title"/>
          </p:nvPr>
        </p:nvSpPr>
        <p:spPr/>
        <p:txBody>
          <a:bodyPr/>
          <a:lstStyle/>
          <a:p>
            <a:r>
              <a:rPr lang="en-US" dirty="0"/>
              <a:t>Internal &amp; external drivers for change</a:t>
            </a:r>
          </a:p>
        </p:txBody>
      </p:sp>
      <p:sp>
        <p:nvSpPr>
          <p:cNvPr id="3" name="Content Placeholder 2">
            <a:extLst>
              <a:ext uri="{FF2B5EF4-FFF2-40B4-BE49-F238E27FC236}">
                <a16:creationId xmlns:a16="http://schemas.microsoft.com/office/drawing/2014/main" id="{299D782C-C48A-4F47-A6A3-35CAB6285FF4}"/>
              </a:ext>
            </a:extLst>
          </p:cNvPr>
          <p:cNvSpPr>
            <a:spLocks noGrp="1"/>
          </p:cNvSpPr>
          <p:nvPr>
            <p:ph idx="1"/>
          </p:nvPr>
        </p:nvSpPr>
        <p:spPr/>
        <p:txBody>
          <a:bodyPr>
            <a:normAutofit/>
          </a:bodyPr>
          <a:lstStyle/>
          <a:p>
            <a:r>
              <a:rPr lang="en-US" sz="2400" dirty="0">
                <a:latin typeface="Comic Sans MS" panose="030F0902030302020204" pitchFamily="66" charset="0"/>
              </a:rPr>
              <a:t>Strategic Objectives</a:t>
            </a:r>
          </a:p>
          <a:p>
            <a:r>
              <a:rPr lang="en-US" sz="2400" dirty="0">
                <a:latin typeface="Comic Sans MS" panose="030F0902030302020204" pitchFamily="66" charset="0"/>
              </a:rPr>
              <a:t>New products or service provisions</a:t>
            </a:r>
          </a:p>
          <a:p>
            <a:r>
              <a:rPr lang="en-US" sz="2400" dirty="0">
                <a:latin typeface="Comic Sans MS" panose="030F0902030302020204" pitchFamily="66" charset="0"/>
              </a:rPr>
              <a:t>Process changes</a:t>
            </a:r>
          </a:p>
          <a:p>
            <a:r>
              <a:rPr lang="en-US" sz="2400" dirty="0">
                <a:latin typeface="Comic Sans MS" panose="030F0902030302020204" pitchFamily="66" charset="0"/>
              </a:rPr>
              <a:t>Technology change or progression</a:t>
            </a:r>
          </a:p>
          <a:p>
            <a:r>
              <a:rPr lang="en-US" sz="2400" dirty="0" err="1">
                <a:latin typeface="Comic Sans MS" panose="030F0902030302020204" pitchFamily="66" charset="0"/>
              </a:rPr>
              <a:t>Organisational</a:t>
            </a:r>
            <a:r>
              <a:rPr lang="en-US" sz="2400" dirty="0">
                <a:latin typeface="Comic Sans MS" panose="030F0902030302020204" pitchFamily="66" charset="0"/>
              </a:rPr>
              <a:t> change including people, commercials</a:t>
            </a:r>
          </a:p>
          <a:p>
            <a:r>
              <a:rPr lang="en-US" sz="2400" dirty="0">
                <a:latin typeface="Comic Sans MS" panose="030F0902030302020204" pitchFamily="66" charset="0"/>
              </a:rPr>
              <a:t>Compliance needs</a:t>
            </a:r>
          </a:p>
          <a:p>
            <a:endParaRPr lang="en-US" sz="2400" dirty="0">
              <a:latin typeface="Comic Sans MS" panose="030F0902030302020204" pitchFamily="66" charset="0"/>
            </a:endParaRPr>
          </a:p>
          <a:p>
            <a:endParaRPr lang="en-US" sz="2400" dirty="0">
              <a:latin typeface="Comic Sans MS" panose="030F0902030302020204" pitchFamily="66" charset="0"/>
            </a:endParaRPr>
          </a:p>
        </p:txBody>
      </p:sp>
    </p:spTree>
    <p:extLst>
      <p:ext uri="{BB962C8B-B14F-4D97-AF65-F5344CB8AC3E}">
        <p14:creationId xmlns:p14="http://schemas.microsoft.com/office/powerpoint/2010/main" val="3216797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BFA24-E145-0847-AD78-69317D3D3F09}"/>
              </a:ext>
            </a:extLst>
          </p:cNvPr>
          <p:cNvSpPr>
            <a:spLocks noGrp="1"/>
          </p:cNvSpPr>
          <p:nvPr>
            <p:ph type="title"/>
          </p:nvPr>
        </p:nvSpPr>
        <p:spPr/>
        <p:txBody>
          <a:bodyPr/>
          <a:lstStyle/>
          <a:p>
            <a:r>
              <a:rPr lang="en-US" dirty="0" err="1"/>
              <a:t>Organisational</a:t>
            </a:r>
            <a:r>
              <a:rPr lang="en-US" dirty="0"/>
              <a:t> factors that may enable change</a:t>
            </a:r>
          </a:p>
        </p:txBody>
      </p:sp>
      <p:sp>
        <p:nvSpPr>
          <p:cNvPr id="3" name="Content Placeholder 2">
            <a:extLst>
              <a:ext uri="{FF2B5EF4-FFF2-40B4-BE49-F238E27FC236}">
                <a16:creationId xmlns:a16="http://schemas.microsoft.com/office/drawing/2014/main" id="{955FE561-5E8F-5F41-AF3A-56D202BDF3E9}"/>
              </a:ext>
            </a:extLst>
          </p:cNvPr>
          <p:cNvSpPr>
            <a:spLocks noGrp="1"/>
          </p:cNvSpPr>
          <p:nvPr>
            <p:ph idx="1"/>
          </p:nvPr>
        </p:nvSpPr>
        <p:spPr/>
        <p:txBody>
          <a:bodyPr>
            <a:normAutofit/>
          </a:bodyPr>
          <a:lstStyle/>
          <a:p>
            <a:pPr marL="0" indent="0">
              <a:buNone/>
            </a:pPr>
            <a:r>
              <a:rPr lang="en-US" sz="2400" b="1" dirty="0">
                <a:latin typeface="Comic Sans MS" panose="030F0902030302020204" pitchFamily="66" charset="0"/>
              </a:rPr>
              <a:t>Enablers: </a:t>
            </a:r>
          </a:p>
          <a:p>
            <a:pPr marL="0" indent="0">
              <a:buNone/>
            </a:pPr>
            <a:r>
              <a:rPr lang="en-US" sz="2400" dirty="0">
                <a:latin typeface="Comic Sans MS" panose="030F0902030302020204" pitchFamily="66" charset="0"/>
              </a:rPr>
              <a:t>Clear expectation of what is needed</a:t>
            </a:r>
          </a:p>
          <a:p>
            <a:pPr marL="0" indent="0">
              <a:buNone/>
            </a:pPr>
            <a:r>
              <a:rPr lang="en-US" sz="2400" dirty="0">
                <a:latin typeface="Comic Sans MS" panose="030F0902030302020204" pitchFamily="66" charset="0"/>
              </a:rPr>
              <a:t>Clear and engaging communication means</a:t>
            </a:r>
          </a:p>
          <a:p>
            <a:pPr marL="0" indent="0">
              <a:buNone/>
            </a:pPr>
            <a:r>
              <a:rPr lang="en-US" sz="2400" dirty="0">
                <a:latin typeface="Comic Sans MS" panose="030F0902030302020204" pitchFamily="66" charset="0"/>
              </a:rPr>
              <a:t>Role clarity</a:t>
            </a:r>
          </a:p>
          <a:p>
            <a:pPr marL="0" indent="0">
              <a:buNone/>
            </a:pPr>
            <a:r>
              <a:rPr lang="en-US" sz="2400" dirty="0">
                <a:latin typeface="Comic Sans MS" panose="030F0902030302020204" pitchFamily="66" charset="0"/>
              </a:rPr>
              <a:t>Visibility of what is happening in the organization</a:t>
            </a:r>
          </a:p>
          <a:p>
            <a:pPr marL="0" indent="0">
              <a:buNone/>
            </a:pPr>
            <a:r>
              <a:rPr lang="en-US" sz="2400" dirty="0">
                <a:latin typeface="Comic Sans MS" panose="030F0902030302020204" pitchFamily="66" charset="0"/>
              </a:rPr>
              <a:t>Leadership</a:t>
            </a:r>
          </a:p>
          <a:p>
            <a:pPr marL="0" indent="0">
              <a:buNone/>
            </a:pPr>
            <a:r>
              <a:rPr lang="en-US" sz="2400" dirty="0">
                <a:latin typeface="Comic Sans MS" panose="030F0902030302020204" pitchFamily="66" charset="0"/>
              </a:rPr>
              <a:t>Time boundaries</a:t>
            </a:r>
          </a:p>
          <a:p>
            <a:pPr marL="0" indent="0">
              <a:buNone/>
            </a:pPr>
            <a:endParaRPr lang="en-US" sz="2400" dirty="0">
              <a:latin typeface="Comic Sans MS" panose="030F0902030302020204" pitchFamily="66" charset="0"/>
            </a:endParaRPr>
          </a:p>
          <a:p>
            <a:pPr marL="0" indent="0">
              <a:buNone/>
            </a:pPr>
            <a:endParaRPr lang="en-US" sz="2400" dirty="0">
              <a:latin typeface="Comic Sans MS" panose="030F0902030302020204" pitchFamily="66" charset="0"/>
            </a:endParaRPr>
          </a:p>
        </p:txBody>
      </p:sp>
    </p:spTree>
    <p:extLst>
      <p:ext uri="{BB962C8B-B14F-4D97-AF65-F5344CB8AC3E}">
        <p14:creationId xmlns:p14="http://schemas.microsoft.com/office/powerpoint/2010/main" val="3236406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F673-EB9E-CA45-AF5E-05EF32A94B52}"/>
              </a:ext>
            </a:extLst>
          </p:cNvPr>
          <p:cNvSpPr>
            <a:spLocks noGrp="1"/>
          </p:cNvSpPr>
          <p:nvPr>
            <p:ph type="title"/>
          </p:nvPr>
        </p:nvSpPr>
        <p:spPr/>
        <p:txBody>
          <a:bodyPr/>
          <a:lstStyle/>
          <a:p>
            <a:r>
              <a:rPr lang="en-US" b="1" dirty="0" err="1"/>
              <a:t>Organisational</a:t>
            </a:r>
            <a:r>
              <a:rPr lang="en-US" b="1" dirty="0"/>
              <a:t> factors that may hinder change</a:t>
            </a:r>
          </a:p>
        </p:txBody>
      </p:sp>
      <p:sp>
        <p:nvSpPr>
          <p:cNvPr id="3" name="Content Placeholder 2">
            <a:extLst>
              <a:ext uri="{FF2B5EF4-FFF2-40B4-BE49-F238E27FC236}">
                <a16:creationId xmlns:a16="http://schemas.microsoft.com/office/drawing/2014/main" id="{3CF0F63D-5AA1-F94D-ADB7-E303A2ED6504}"/>
              </a:ext>
            </a:extLst>
          </p:cNvPr>
          <p:cNvSpPr>
            <a:spLocks noGrp="1"/>
          </p:cNvSpPr>
          <p:nvPr>
            <p:ph idx="1"/>
          </p:nvPr>
        </p:nvSpPr>
        <p:spPr/>
        <p:txBody>
          <a:bodyPr>
            <a:normAutofit/>
          </a:bodyPr>
          <a:lstStyle/>
          <a:p>
            <a:r>
              <a:rPr lang="en-US" sz="2400" dirty="0">
                <a:latin typeface="Comic Sans MS" panose="030F0902030302020204" pitchFamily="66" charset="0"/>
              </a:rPr>
              <a:t>The opposite to the enablers plus: </a:t>
            </a:r>
          </a:p>
          <a:p>
            <a:endParaRPr lang="en-US" sz="2400" dirty="0">
              <a:latin typeface="Comic Sans MS" panose="030F0902030302020204" pitchFamily="66" charset="0"/>
            </a:endParaRPr>
          </a:p>
          <a:p>
            <a:r>
              <a:rPr lang="en-US" sz="2400" dirty="0">
                <a:latin typeface="Comic Sans MS" panose="030F0902030302020204" pitchFamily="66" charset="0"/>
              </a:rPr>
              <a:t>Human </a:t>
            </a:r>
            <a:r>
              <a:rPr lang="en-US" sz="2400" dirty="0" err="1">
                <a:latin typeface="Comic Sans MS" panose="030F0902030302020204" pitchFamily="66" charset="0"/>
              </a:rPr>
              <a:t>behaviour</a:t>
            </a:r>
            <a:r>
              <a:rPr lang="en-US" sz="2400" dirty="0">
                <a:latin typeface="Comic Sans MS" panose="030F0902030302020204" pitchFamily="66" charset="0"/>
              </a:rPr>
              <a:t> </a:t>
            </a:r>
          </a:p>
          <a:p>
            <a:r>
              <a:rPr lang="en-US" sz="2400" dirty="0">
                <a:latin typeface="Comic Sans MS" panose="030F0902030302020204" pitchFamily="66" charset="0"/>
              </a:rPr>
              <a:t>Human feelings</a:t>
            </a:r>
          </a:p>
        </p:txBody>
      </p:sp>
    </p:spTree>
    <p:extLst>
      <p:ext uri="{BB962C8B-B14F-4D97-AF65-F5344CB8AC3E}">
        <p14:creationId xmlns:p14="http://schemas.microsoft.com/office/powerpoint/2010/main" val="1310981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Comic Sans MS" panose="030F0702030302020204" pitchFamily="66" charset="0"/>
              </a:rPr>
              <a:t>The impact of positive relationships</a:t>
            </a:r>
          </a:p>
        </p:txBody>
      </p:sp>
      <p:sp>
        <p:nvSpPr>
          <p:cNvPr id="3" name="Content Placeholder 2"/>
          <p:cNvSpPr>
            <a:spLocks noGrp="1"/>
          </p:cNvSpPr>
          <p:nvPr>
            <p:ph idx="1"/>
          </p:nvPr>
        </p:nvSpPr>
        <p:spPr/>
        <p:txBody>
          <a:bodyPr>
            <a:normAutofit/>
          </a:bodyPr>
          <a:lstStyle/>
          <a:p>
            <a:r>
              <a:rPr lang="en-GB" sz="2400" dirty="0">
                <a:latin typeface="Comic Sans MS" panose="030F0702030302020204" pitchFamily="66" charset="0"/>
              </a:rPr>
              <a:t>They can support change processes</a:t>
            </a:r>
          </a:p>
          <a:p>
            <a:r>
              <a:rPr lang="en-GB" sz="2400" dirty="0">
                <a:latin typeface="Comic Sans MS" panose="030F0702030302020204" pitchFamily="66" charset="0"/>
              </a:rPr>
              <a:t>How can we build positive relationships in times of change</a:t>
            </a:r>
          </a:p>
          <a:p>
            <a:r>
              <a:rPr lang="en-GB" sz="2400" dirty="0">
                <a:latin typeface="Comic Sans MS" panose="030F0702030302020204" pitchFamily="66" charset="0"/>
              </a:rPr>
              <a:t>How can we maintain positive relationships throughout the change</a:t>
            </a:r>
          </a:p>
        </p:txBody>
      </p:sp>
    </p:spTree>
    <p:extLst>
      <p:ext uri="{BB962C8B-B14F-4D97-AF65-F5344CB8AC3E}">
        <p14:creationId xmlns:p14="http://schemas.microsoft.com/office/powerpoint/2010/main" val="817931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2FC75-20E9-4F4B-AFAA-33E13DB69000}"/>
              </a:ext>
            </a:extLst>
          </p:cNvPr>
          <p:cNvSpPr>
            <a:spLocks noGrp="1"/>
          </p:cNvSpPr>
          <p:nvPr>
            <p:ph type="title"/>
          </p:nvPr>
        </p:nvSpPr>
        <p:spPr/>
        <p:txBody>
          <a:bodyPr>
            <a:normAutofit fontScale="90000"/>
          </a:bodyPr>
          <a:lstStyle/>
          <a:p>
            <a:r>
              <a:rPr lang="en-US" b="1" dirty="0"/>
              <a:t>Communication needs &amp; support types for stakeholders</a:t>
            </a:r>
          </a:p>
        </p:txBody>
      </p:sp>
      <p:sp>
        <p:nvSpPr>
          <p:cNvPr id="3" name="Content Placeholder 2">
            <a:extLst>
              <a:ext uri="{FF2B5EF4-FFF2-40B4-BE49-F238E27FC236}">
                <a16:creationId xmlns:a16="http://schemas.microsoft.com/office/drawing/2014/main" id="{046FCCDE-2A5E-C344-99EA-968DD910CEB4}"/>
              </a:ext>
            </a:extLst>
          </p:cNvPr>
          <p:cNvSpPr>
            <a:spLocks noGrp="1"/>
          </p:cNvSpPr>
          <p:nvPr>
            <p:ph idx="1"/>
          </p:nvPr>
        </p:nvSpPr>
        <p:spPr/>
        <p:txBody>
          <a:bodyPr>
            <a:normAutofit/>
          </a:bodyPr>
          <a:lstStyle/>
          <a:p>
            <a:r>
              <a:rPr lang="en-US" sz="2400" dirty="0">
                <a:latin typeface="Comic Sans MS" panose="030F0902030302020204" pitchFamily="66" charset="0"/>
              </a:rPr>
              <a:t>Managers &amp; supervisors</a:t>
            </a:r>
          </a:p>
          <a:p>
            <a:r>
              <a:rPr lang="en-US" sz="2400" dirty="0">
                <a:latin typeface="Comic Sans MS" panose="030F0902030302020204" pitchFamily="66" charset="0"/>
              </a:rPr>
              <a:t>Employees</a:t>
            </a:r>
          </a:p>
          <a:p>
            <a:r>
              <a:rPr lang="en-US" sz="2400" dirty="0">
                <a:latin typeface="Comic Sans MS" panose="030F0902030302020204" pitchFamily="66" charset="0"/>
              </a:rPr>
              <a:t>Sub-contractors</a:t>
            </a:r>
          </a:p>
          <a:p>
            <a:r>
              <a:rPr lang="en-US" sz="2400" dirty="0">
                <a:latin typeface="Comic Sans MS" panose="030F0902030302020204" pitchFamily="66" charset="0"/>
              </a:rPr>
              <a:t>Customers</a:t>
            </a:r>
          </a:p>
        </p:txBody>
      </p:sp>
    </p:spTree>
    <p:extLst>
      <p:ext uri="{BB962C8B-B14F-4D97-AF65-F5344CB8AC3E}">
        <p14:creationId xmlns:p14="http://schemas.microsoft.com/office/powerpoint/2010/main" val="2461798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AFF41-5286-DD4F-B119-51EACAE52ABF}"/>
              </a:ext>
            </a:extLst>
          </p:cNvPr>
          <p:cNvSpPr>
            <a:spLocks noGrp="1"/>
          </p:cNvSpPr>
          <p:nvPr>
            <p:ph type="title"/>
          </p:nvPr>
        </p:nvSpPr>
        <p:spPr/>
        <p:txBody>
          <a:bodyPr/>
          <a:lstStyle/>
          <a:p>
            <a:r>
              <a:rPr lang="en-US" dirty="0"/>
              <a:t>Planning for change</a:t>
            </a:r>
          </a:p>
        </p:txBody>
      </p:sp>
      <p:sp>
        <p:nvSpPr>
          <p:cNvPr id="3" name="Content Placeholder 2">
            <a:extLst>
              <a:ext uri="{FF2B5EF4-FFF2-40B4-BE49-F238E27FC236}">
                <a16:creationId xmlns:a16="http://schemas.microsoft.com/office/drawing/2014/main" id="{F1F79F5F-AA8C-A548-804F-54C408BFC24C}"/>
              </a:ext>
            </a:extLst>
          </p:cNvPr>
          <p:cNvSpPr>
            <a:spLocks noGrp="1"/>
          </p:cNvSpPr>
          <p:nvPr>
            <p:ph idx="1"/>
          </p:nvPr>
        </p:nvSpPr>
        <p:spPr/>
        <p:txBody>
          <a:bodyPr>
            <a:normAutofit/>
          </a:bodyPr>
          <a:lstStyle/>
          <a:p>
            <a:r>
              <a:rPr lang="en-US" sz="2400" dirty="0">
                <a:latin typeface="Comic Sans MS" panose="030F0902030302020204" pitchFamily="66" charset="0"/>
              </a:rPr>
              <a:t>Factors to be considered</a:t>
            </a:r>
          </a:p>
          <a:p>
            <a:r>
              <a:rPr lang="en-US" sz="2400" dirty="0">
                <a:latin typeface="Comic Sans MS" panose="030F0902030302020204" pitchFamily="66" charset="0"/>
              </a:rPr>
              <a:t>Content of a Change Plan</a:t>
            </a:r>
          </a:p>
          <a:p>
            <a:pPr marL="0" indent="0">
              <a:buNone/>
            </a:pPr>
            <a:endParaRPr lang="en-US" sz="2400" dirty="0">
              <a:latin typeface="Comic Sans MS" panose="030F0902030302020204" pitchFamily="66" charset="0"/>
            </a:endParaRPr>
          </a:p>
          <a:p>
            <a:pPr>
              <a:buFont typeface="Wingdings" pitchFamily="2" charset="2"/>
              <a:buChar char="§"/>
            </a:pPr>
            <a:r>
              <a:rPr lang="en-US" sz="2000" dirty="0">
                <a:latin typeface="Comic Sans MS" panose="030F0902030302020204" pitchFamily="66" charset="0"/>
              </a:rPr>
              <a:t>Need, vision, objectives, scope, timeframes</a:t>
            </a:r>
          </a:p>
          <a:p>
            <a:pPr>
              <a:buFont typeface="Wingdings" pitchFamily="2" charset="2"/>
              <a:buChar char="§"/>
            </a:pPr>
            <a:r>
              <a:rPr lang="en-US" sz="2000" dirty="0">
                <a:latin typeface="Comic Sans MS" panose="030F0902030302020204" pitchFamily="66" charset="0"/>
              </a:rPr>
              <a:t>Actions, people, roles, stakeholders</a:t>
            </a:r>
          </a:p>
          <a:p>
            <a:pPr>
              <a:buFont typeface="Wingdings" pitchFamily="2" charset="2"/>
              <a:buChar char="§"/>
            </a:pPr>
            <a:r>
              <a:rPr lang="en-US" sz="2000" dirty="0">
                <a:latin typeface="Comic Sans MS" panose="030F0902030302020204" pitchFamily="66" charset="0"/>
              </a:rPr>
              <a:t>Communication strategies</a:t>
            </a:r>
          </a:p>
          <a:p>
            <a:pPr>
              <a:buFont typeface="Wingdings" pitchFamily="2" charset="2"/>
              <a:buChar char="§"/>
            </a:pPr>
            <a:r>
              <a:rPr lang="en-US" sz="2000" dirty="0">
                <a:latin typeface="Comic Sans MS" panose="030F0902030302020204" pitchFamily="66" charset="0"/>
              </a:rPr>
              <a:t>Support, resources</a:t>
            </a:r>
          </a:p>
          <a:p>
            <a:pPr>
              <a:buFont typeface="Wingdings" pitchFamily="2" charset="2"/>
              <a:buChar char="§"/>
            </a:pPr>
            <a:r>
              <a:rPr lang="en-US" sz="2000" dirty="0">
                <a:latin typeface="Comic Sans MS" panose="030F0902030302020204" pitchFamily="66" charset="0"/>
              </a:rPr>
              <a:t>Monitoring, measurement and sustainment</a:t>
            </a:r>
          </a:p>
        </p:txBody>
      </p:sp>
    </p:spTree>
    <p:extLst>
      <p:ext uri="{BB962C8B-B14F-4D97-AF65-F5344CB8AC3E}">
        <p14:creationId xmlns:p14="http://schemas.microsoft.com/office/powerpoint/2010/main" val="657705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AF546-9A1E-7E48-B4AD-188C07D61901}"/>
              </a:ext>
            </a:extLst>
          </p:cNvPr>
          <p:cNvSpPr>
            <a:spLocks noGrp="1"/>
          </p:cNvSpPr>
          <p:nvPr>
            <p:ph type="title"/>
          </p:nvPr>
        </p:nvSpPr>
        <p:spPr/>
        <p:txBody>
          <a:bodyPr/>
          <a:lstStyle/>
          <a:p>
            <a:r>
              <a:rPr lang="en-US" dirty="0"/>
              <a:t>Implementing &amp; monitoring</a:t>
            </a:r>
          </a:p>
        </p:txBody>
      </p:sp>
      <p:sp>
        <p:nvSpPr>
          <p:cNvPr id="3" name="Content Placeholder 2">
            <a:extLst>
              <a:ext uri="{FF2B5EF4-FFF2-40B4-BE49-F238E27FC236}">
                <a16:creationId xmlns:a16="http://schemas.microsoft.com/office/drawing/2014/main" id="{B7D4318E-CCD4-CC4E-AFF4-7326FF982CA4}"/>
              </a:ext>
            </a:extLst>
          </p:cNvPr>
          <p:cNvSpPr>
            <a:spLocks noGrp="1"/>
          </p:cNvSpPr>
          <p:nvPr>
            <p:ph idx="1"/>
          </p:nvPr>
        </p:nvSpPr>
        <p:spPr/>
        <p:txBody>
          <a:bodyPr>
            <a:normAutofit/>
          </a:bodyPr>
          <a:lstStyle/>
          <a:p>
            <a:r>
              <a:rPr lang="en-US" sz="2400" dirty="0">
                <a:latin typeface="Comic Sans MS" panose="030F0902030302020204" pitchFamily="66" charset="0"/>
              </a:rPr>
              <a:t>Best practice for implementing</a:t>
            </a:r>
          </a:p>
          <a:p>
            <a:r>
              <a:rPr lang="en-US" sz="2400" dirty="0">
                <a:latin typeface="Comic Sans MS" panose="030F0902030302020204" pitchFamily="66" charset="0"/>
              </a:rPr>
              <a:t>Monitoring and assessing impact</a:t>
            </a:r>
          </a:p>
          <a:p>
            <a:endParaRPr lang="en-US" sz="2400" dirty="0">
              <a:latin typeface="Comic Sans MS" panose="030F0902030302020204" pitchFamily="66" charset="0"/>
            </a:endParaRPr>
          </a:p>
        </p:txBody>
      </p:sp>
    </p:spTree>
    <p:extLst>
      <p:ext uri="{BB962C8B-B14F-4D97-AF65-F5344CB8AC3E}">
        <p14:creationId xmlns:p14="http://schemas.microsoft.com/office/powerpoint/2010/main" val="57529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omic Sans MS" panose="030F0702030302020204" pitchFamily="66" charset="0"/>
              </a:rPr>
              <a:t>Conclusion &amp; </a:t>
            </a:r>
            <a:r>
              <a:rPr lang="en-GB" sz="3600" dirty="0">
                <a:latin typeface="Comic Sans MS" panose="030F0702030302020204" pitchFamily="66" charset="0"/>
              </a:rPr>
              <a:t>Questions</a:t>
            </a:r>
          </a:p>
        </p:txBody>
      </p:sp>
      <p:sp>
        <p:nvSpPr>
          <p:cNvPr id="3" name="Content Placeholder 2"/>
          <p:cNvSpPr>
            <a:spLocks noGrp="1"/>
          </p:cNvSpPr>
          <p:nvPr>
            <p:ph idx="1"/>
          </p:nvPr>
        </p:nvSpPr>
        <p:spPr/>
        <p:txBody>
          <a:bodyPr>
            <a:normAutofit fontScale="92500" lnSpcReduction="10000"/>
          </a:bodyPr>
          <a:lstStyle/>
          <a:p>
            <a:r>
              <a:rPr lang="en-GB" sz="2400" dirty="0">
                <a:latin typeface="Comic Sans MS" panose="030F0702030302020204" pitchFamily="66" charset="0"/>
              </a:rPr>
              <a:t>Any questions on anything discussed?</a:t>
            </a:r>
          </a:p>
          <a:p>
            <a:endParaRPr lang="en-GB" sz="2400" dirty="0">
              <a:latin typeface="Comic Sans MS" panose="030F0702030302020204" pitchFamily="66" charset="0"/>
            </a:endParaRPr>
          </a:p>
          <a:p>
            <a:r>
              <a:rPr lang="en-GB" sz="2400" dirty="0">
                <a:latin typeface="Comic Sans MS" panose="030F0702030302020204" pitchFamily="66" charset="0"/>
              </a:rPr>
              <a:t>Feedback</a:t>
            </a:r>
          </a:p>
          <a:p>
            <a:endParaRPr lang="en-GB" sz="2400" dirty="0">
              <a:latin typeface="Comic Sans MS" panose="030F0702030302020204" pitchFamily="66" charset="0"/>
            </a:endParaRPr>
          </a:p>
          <a:p>
            <a:r>
              <a:rPr lang="en-GB" sz="2400" dirty="0">
                <a:latin typeface="Comic Sans MS" panose="030F0702030302020204" pitchFamily="66" charset="0"/>
              </a:rPr>
              <a:t>Going forward</a:t>
            </a:r>
          </a:p>
          <a:p>
            <a:endParaRPr lang="en-GB" sz="2400" dirty="0">
              <a:latin typeface="Comic Sans MS" panose="030F0702030302020204" pitchFamily="66" charset="0"/>
            </a:endParaRPr>
          </a:p>
          <a:p>
            <a:r>
              <a:rPr lang="en-GB" sz="2400" dirty="0">
                <a:latin typeface="Comic Sans MS" panose="030F0702030302020204" pitchFamily="66" charset="0"/>
              </a:rPr>
              <a:t>Thanks for listening</a:t>
            </a:r>
          </a:p>
          <a:p>
            <a:endParaRPr lang="en-GB" sz="2400" dirty="0">
              <a:latin typeface="Comic Sans MS" panose="030F0702030302020204" pitchFamily="66" charset="0"/>
            </a:endParaRPr>
          </a:p>
          <a:p>
            <a:r>
              <a:rPr lang="en-GB" sz="2400" dirty="0" err="1">
                <a:latin typeface="Comic Sans MS" panose="030F0702030302020204" pitchFamily="66" charset="0"/>
              </a:rPr>
              <a:t>Alys</a:t>
            </a:r>
            <a:r>
              <a:rPr lang="en-GB" sz="2400" dirty="0">
                <a:latin typeface="Comic Sans MS" panose="030F0702030302020204" pitchFamily="66" charset="0"/>
              </a:rPr>
              <a:t> </a:t>
            </a:r>
          </a:p>
          <a:p>
            <a:endParaRPr lang="en-GB" dirty="0"/>
          </a:p>
        </p:txBody>
      </p:sp>
    </p:spTree>
    <p:extLst>
      <p:ext uri="{BB962C8B-B14F-4D97-AF65-F5344CB8AC3E}">
        <p14:creationId xmlns:p14="http://schemas.microsoft.com/office/powerpoint/2010/main" val="2551821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FED1F-EA7F-E24A-819B-F2A9E313C07D}"/>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227773A0-41E6-524F-90B3-30DFE1324F28}"/>
              </a:ext>
            </a:extLst>
          </p:cNvPr>
          <p:cNvSpPr>
            <a:spLocks noGrp="1"/>
          </p:cNvSpPr>
          <p:nvPr>
            <p:ph idx="1"/>
          </p:nvPr>
        </p:nvSpPr>
        <p:spPr/>
        <p:txBody>
          <a:bodyPr>
            <a:normAutofit/>
          </a:bodyPr>
          <a:lstStyle/>
          <a:p>
            <a:endParaRPr lang="en-US" dirty="0"/>
          </a:p>
          <a:p>
            <a:r>
              <a:rPr lang="en-US" dirty="0"/>
              <a:t>Kotter 1996 8 step Change Model</a:t>
            </a:r>
          </a:p>
          <a:p>
            <a:r>
              <a:rPr lang="en-US" dirty="0"/>
              <a:t>McKinsey 2019 Getting Personal About Change</a:t>
            </a:r>
          </a:p>
          <a:p>
            <a:r>
              <a:rPr lang="en-US" dirty="0"/>
              <a:t>McKinsey 2016 The Four Building Blocks of Change</a:t>
            </a:r>
          </a:p>
          <a:p>
            <a:r>
              <a:rPr lang="en-US" dirty="0"/>
              <a:t>People Management Article on Managing Change at Cadburys</a:t>
            </a:r>
          </a:p>
        </p:txBody>
      </p:sp>
    </p:spTree>
    <p:extLst>
      <p:ext uri="{BB962C8B-B14F-4D97-AF65-F5344CB8AC3E}">
        <p14:creationId xmlns:p14="http://schemas.microsoft.com/office/powerpoint/2010/main" val="3649147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omic Sans MS" panose="030F0702030302020204" pitchFamily="66" charset="0"/>
              </a:rPr>
              <a:t>General reference</a:t>
            </a:r>
            <a:endParaRPr lang="en-GB" sz="3600" dirty="0">
              <a:latin typeface="Comic Sans MS" panose="030F0702030302020204" pitchFamily="66" charset="0"/>
            </a:endParaRPr>
          </a:p>
        </p:txBody>
      </p:sp>
      <p:sp>
        <p:nvSpPr>
          <p:cNvPr id="3" name="Content Placeholder 2"/>
          <p:cNvSpPr>
            <a:spLocks noGrp="1"/>
          </p:cNvSpPr>
          <p:nvPr>
            <p:ph idx="1"/>
          </p:nvPr>
        </p:nvSpPr>
        <p:spPr/>
        <p:txBody>
          <a:bodyPr>
            <a:noAutofit/>
          </a:bodyPr>
          <a:lstStyle/>
          <a:p>
            <a:r>
              <a:rPr lang="en-GB" sz="2000" i="1" dirty="0">
                <a:solidFill>
                  <a:srgbClr val="0070C0"/>
                </a:solidFill>
                <a:latin typeface="Comic Sans MS" panose="030F0702030302020204" pitchFamily="66" charset="0"/>
              </a:rPr>
              <a:t>Taylor, S., &amp; Woodhams, C. (2016). Human Resource Management: People and Organisations (2 ed.) London: CIPD. </a:t>
            </a:r>
          </a:p>
          <a:p>
            <a:endParaRPr lang="en-GB" sz="2000" i="1" dirty="0">
              <a:solidFill>
                <a:srgbClr val="0070C0"/>
              </a:solidFill>
              <a:latin typeface="Comic Sans MS" panose="030F0702030302020204" pitchFamily="66" charset="0"/>
            </a:endParaRPr>
          </a:p>
          <a:p>
            <a:endParaRPr lang="en-GB" sz="2000" i="1" dirty="0">
              <a:latin typeface="Comic Sans MS" panose="030F0702030302020204" pitchFamily="66" charset="0"/>
            </a:endParaRPr>
          </a:p>
        </p:txBody>
      </p:sp>
    </p:spTree>
    <p:extLst>
      <p:ext uri="{BB962C8B-B14F-4D97-AF65-F5344CB8AC3E}">
        <p14:creationId xmlns:p14="http://schemas.microsoft.com/office/powerpoint/2010/main" val="28355967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{AC86EEB2-A39C-2747-B000-6AABBA17780F}tf10001060</Template>
  <TotalTime>4755</TotalTime>
  <Words>3349</Words>
  <Application>Microsoft Macintosh PowerPoint</Application>
  <PresentationFormat>On-screen Show (4:3)</PresentationFormat>
  <Paragraphs>171</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Comic Sans MS</vt:lpstr>
      <vt:lpstr>Trebuchet MS</vt:lpstr>
      <vt:lpstr>Wingdings</vt:lpstr>
      <vt:lpstr>Wingdings 3</vt:lpstr>
      <vt:lpstr>Facet</vt:lpstr>
      <vt:lpstr>Implementing Change</vt:lpstr>
      <vt:lpstr>Housekeeping</vt:lpstr>
      <vt:lpstr>Aims of the presentation</vt:lpstr>
      <vt:lpstr>1. Introduction</vt:lpstr>
      <vt:lpstr>Content</vt:lpstr>
      <vt:lpstr>Internal &amp; external drivers for change</vt:lpstr>
      <vt:lpstr>Organisational factors that may enable change</vt:lpstr>
      <vt:lpstr>Organisational factors that may hinder change</vt:lpstr>
      <vt:lpstr>The impact of positive relationships</vt:lpstr>
      <vt:lpstr>Communication needs &amp; support types for stakeholders</vt:lpstr>
      <vt:lpstr>Planning for change</vt:lpstr>
      <vt:lpstr>Implementing &amp; monitoring</vt:lpstr>
      <vt:lpstr>Conclusion &amp; Questions</vt:lpstr>
      <vt:lpstr>Bibliography</vt:lpstr>
      <vt:lpstr>General reference</vt:lpstr>
    </vt:vector>
  </TitlesOfParts>
  <Manager/>
  <Company>Microsoft</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Alys Owens</dc:creator>
  <cp:keywords/>
  <dc:description/>
  <cp:lastModifiedBy>Alys Owens</cp:lastModifiedBy>
  <cp:revision>301</cp:revision>
  <dcterms:created xsi:type="dcterms:W3CDTF">2021-01-06T12:10:25Z</dcterms:created>
  <dcterms:modified xsi:type="dcterms:W3CDTF">2021-10-25T07:17:07Z</dcterms:modified>
  <cp:category/>
</cp:coreProperties>
</file>