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61" r:id="rId4"/>
    <p:sldId id="258" r:id="rId5"/>
    <p:sldId id="257" r:id="rId6"/>
    <p:sldId id="264" r:id="rId7"/>
    <p:sldId id="259" r:id="rId8"/>
    <p:sldId id="260" r:id="rId9"/>
    <p:sldId id="262" r:id="rId10"/>
    <p:sldId id="263"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2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F3493E9-E696-4789-9DD8-EC7826C0A50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4082407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3493E9-E696-4789-9DD8-EC7826C0A50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3995712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3493E9-E696-4789-9DD8-EC7826C0A50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3757226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3493E9-E696-4789-9DD8-EC7826C0A504}"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1891620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3493E9-E696-4789-9DD8-EC7826C0A504}" type="datetimeFigureOut">
              <a:rPr lang="en-GB" smtClean="0"/>
              <a:t>11/02/2018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1777219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3493E9-E696-4789-9DD8-EC7826C0A504}" type="datetimeFigureOut">
              <a:rPr lang="en-GB" smtClean="0"/>
              <a:t>11/02/2018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240450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3493E9-E696-4789-9DD8-EC7826C0A504}" type="datetimeFigureOut">
              <a:rPr lang="en-GB" smtClean="0"/>
              <a:t>11/02/2018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1875498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3493E9-E696-4789-9DD8-EC7826C0A504}"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3555837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3493E9-E696-4789-9DD8-EC7826C0A504}"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2580505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3493E9-E696-4789-9DD8-EC7826C0A50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344498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3493E9-E696-4789-9DD8-EC7826C0A50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4D5ECC-8503-4D0B-99DF-318F0F73F93F}" type="slidenum">
              <a:rPr lang="en-GB" smtClean="0"/>
              <a:t>‹#›</a:t>
            </a:fld>
            <a:endParaRPr lang="en-GB"/>
          </a:p>
        </p:txBody>
      </p:sp>
    </p:spTree>
    <p:extLst>
      <p:ext uri="{BB962C8B-B14F-4D97-AF65-F5344CB8AC3E}">
        <p14:creationId xmlns:p14="http://schemas.microsoft.com/office/powerpoint/2010/main" val="2865043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3493E9-E696-4789-9DD8-EC7826C0A504}" type="datetimeFigureOut">
              <a:rPr lang="en-GB" smtClean="0"/>
              <a:t>11/02/2018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4D5ECC-8503-4D0B-99DF-318F0F73F93F}" type="slidenum">
              <a:rPr lang="en-GB" smtClean="0"/>
              <a:t>‹#›</a:t>
            </a:fld>
            <a:endParaRPr lang="en-GB"/>
          </a:p>
        </p:txBody>
      </p:sp>
    </p:spTree>
    <p:extLst>
      <p:ext uri="{BB962C8B-B14F-4D97-AF65-F5344CB8AC3E}">
        <p14:creationId xmlns:p14="http://schemas.microsoft.com/office/powerpoint/2010/main" val="3128306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mawwfire.gov.uk/English/Newsroom/Did-You-Know/Pages/Your%20Opinion%20Matters.aspx"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858767"/>
            <a:ext cx="9144000" cy="1077659"/>
          </a:xfrm>
        </p:spPr>
        <p:txBody>
          <a:bodyPr/>
          <a:lstStyle/>
          <a:p>
            <a:r>
              <a:rPr lang="en-GB" dirty="0" smtClean="0"/>
              <a:t>Proactive Prioritising</a:t>
            </a:r>
            <a:endParaRPr lang="en-GB" dirty="0"/>
          </a:p>
        </p:txBody>
      </p:sp>
      <p:sp>
        <p:nvSpPr>
          <p:cNvPr id="3" name="Subtitle 2"/>
          <p:cNvSpPr>
            <a:spLocks noGrp="1"/>
          </p:cNvSpPr>
          <p:nvPr>
            <p:ph type="subTitle" idx="1"/>
          </p:nvPr>
        </p:nvSpPr>
        <p:spPr>
          <a:xfrm>
            <a:off x="1524000" y="5076000"/>
            <a:ext cx="9144000" cy="876743"/>
          </a:xfrm>
        </p:spPr>
        <p:txBody>
          <a:bodyPr/>
          <a:lstStyle/>
          <a:p>
            <a:r>
              <a:rPr lang="en-GB" dirty="0" smtClean="0"/>
              <a:t>An example from Mid and west Wales Fire and Rescue Service</a:t>
            </a:r>
            <a:endParaRPr lang="en-GB" dirty="0"/>
          </a:p>
        </p:txBody>
      </p:sp>
      <p:pic>
        <p:nvPicPr>
          <p:cNvPr id="4" name="Picture 3"/>
          <p:cNvPicPr>
            <a:picLocks noChangeAspect="1"/>
          </p:cNvPicPr>
          <p:nvPr/>
        </p:nvPicPr>
        <p:blipFill>
          <a:blip r:embed="rId2"/>
          <a:stretch>
            <a:fillRect/>
          </a:stretch>
        </p:blipFill>
        <p:spPr>
          <a:xfrm>
            <a:off x="4700016" y="278701"/>
            <a:ext cx="2784348" cy="3646891"/>
          </a:xfrm>
          <a:prstGeom prst="rect">
            <a:avLst/>
          </a:prstGeom>
        </p:spPr>
      </p:pic>
    </p:spTree>
    <p:extLst>
      <p:ext uri="{BB962C8B-B14F-4D97-AF65-F5344CB8AC3E}">
        <p14:creationId xmlns:p14="http://schemas.microsoft.com/office/powerpoint/2010/main" val="12681483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57930" y="140208"/>
            <a:ext cx="9505676" cy="6717792"/>
          </a:xfrm>
          <a:prstGeom prst="rect">
            <a:avLst/>
          </a:prstGeom>
        </p:spPr>
      </p:pic>
      <p:sp>
        <p:nvSpPr>
          <p:cNvPr id="2" name="Rectangle 1"/>
          <p:cNvSpPr/>
          <p:nvPr/>
        </p:nvSpPr>
        <p:spPr>
          <a:xfrm>
            <a:off x="2634343" y="140208"/>
            <a:ext cx="3145971"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 name="Rectangle 4"/>
          <p:cNvSpPr/>
          <p:nvPr/>
        </p:nvSpPr>
        <p:spPr>
          <a:xfrm>
            <a:off x="1061357" y="2388108"/>
            <a:ext cx="1572985"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Rectangle 5"/>
          <p:cNvSpPr/>
          <p:nvPr/>
        </p:nvSpPr>
        <p:spPr>
          <a:xfrm>
            <a:off x="5810768" y="4636008"/>
            <a:ext cx="3145971"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Rectangle 6"/>
          <p:cNvSpPr/>
          <p:nvPr/>
        </p:nvSpPr>
        <p:spPr>
          <a:xfrm>
            <a:off x="2634343" y="2414016"/>
            <a:ext cx="1569558"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8" name="Rectangle 7"/>
          <p:cNvSpPr/>
          <p:nvPr/>
        </p:nvSpPr>
        <p:spPr>
          <a:xfrm>
            <a:off x="4241209" y="2414016"/>
            <a:ext cx="1485900"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087959" y="4610100"/>
            <a:ext cx="1546382"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Rectangle 9"/>
          <p:cNvSpPr/>
          <p:nvPr/>
        </p:nvSpPr>
        <p:spPr>
          <a:xfrm>
            <a:off x="2718000" y="4648962"/>
            <a:ext cx="1485900"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Rectangle 10"/>
          <p:cNvSpPr/>
          <p:nvPr/>
        </p:nvSpPr>
        <p:spPr>
          <a:xfrm>
            <a:off x="4264384" y="4636008"/>
            <a:ext cx="1485900"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Rectangle 11"/>
          <p:cNvSpPr/>
          <p:nvPr/>
        </p:nvSpPr>
        <p:spPr>
          <a:xfrm>
            <a:off x="7470839" y="192024"/>
            <a:ext cx="1485900"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Rectangle 12"/>
          <p:cNvSpPr/>
          <p:nvPr/>
        </p:nvSpPr>
        <p:spPr>
          <a:xfrm>
            <a:off x="5943110" y="192024"/>
            <a:ext cx="1485900"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stretch>
            <a:fillRect/>
          </a:stretch>
        </p:blipFill>
        <p:spPr>
          <a:xfrm>
            <a:off x="9035877" y="192024"/>
            <a:ext cx="1499746" cy="2231329"/>
          </a:xfrm>
          <a:prstGeom prst="rect">
            <a:avLst/>
          </a:prstGeom>
        </p:spPr>
      </p:pic>
      <p:sp>
        <p:nvSpPr>
          <p:cNvPr id="14" name="Rectangle 13"/>
          <p:cNvSpPr/>
          <p:nvPr/>
        </p:nvSpPr>
        <p:spPr>
          <a:xfrm>
            <a:off x="5818892" y="2432740"/>
            <a:ext cx="1608916"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5" name="Rectangle 14"/>
          <p:cNvSpPr/>
          <p:nvPr/>
        </p:nvSpPr>
        <p:spPr>
          <a:xfrm>
            <a:off x="7488292" y="2451463"/>
            <a:ext cx="1485900"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6" name="Rectangle 15"/>
          <p:cNvSpPr/>
          <p:nvPr/>
        </p:nvSpPr>
        <p:spPr>
          <a:xfrm>
            <a:off x="9042800" y="2423353"/>
            <a:ext cx="1485900" cy="222199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6369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7"/>
                                        </p:tgtEl>
                                        <p:attrNameLst>
                                          <p:attrName>ppt_x</p:attrName>
                                        </p:attrNameLst>
                                      </p:cBhvr>
                                      <p:tavLst>
                                        <p:tav tm="0">
                                          <p:val>
                                            <p:strVal val="ppt_x"/>
                                          </p:val>
                                        </p:tav>
                                        <p:tav tm="100000">
                                          <p:val>
                                            <p:strVal val="ppt_x"/>
                                          </p:val>
                                        </p:tav>
                                      </p:tavLst>
                                    </p:anim>
                                    <p:anim calcmode="lin" valueType="num">
                                      <p:cBhvr additive="base">
                                        <p:cTn id="19" dur="500"/>
                                        <p:tgtEl>
                                          <p:spTgt spid="7"/>
                                        </p:tgtEl>
                                        <p:attrNameLst>
                                          <p:attrName>ppt_y</p:attrName>
                                        </p:attrNameLst>
                                      </p:cBhvr>
                                      <p:tavLst>
                                        <p:tav tm="0">
                                          <p:val>
                                            <p:strVal val="ppt_y"/>
                                          </p:val>
                                        </p:tav>
                                        <p:tav tm="100000">
                                          <p:val>
                                            <p:strVal val="1+ppt_h/2"/>
                                          </p:val>
                                        </p:tav>
                                      </p:tavLst>
                                    </p:anim>
                                    <p:set>
                                      <p:cBhvr>
                                        <p:cTn id="20" dur="1" fill="hold">
                                          <p:stCondLst>
                                            <p:cond delay="499"/>
                                          </p:stCondLst>
                                        </p:cTn>
                                        <p:tgtEl>
                                          <p:spTgt spid="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8"/>
                                        </p:tgtEl>
                                        <p:attrNameLst>
                                          <p:attrName>ppt_x</p:attrName>
                                        </p:attrNameLst>
                                      </p:cBhvr>
                                      <p:tavLst>
                                        <p:tav tm="0">
                                          <p:val>
                                            <p:strVal val="ppt_x"/>
                                          </p:val>
                                        </p:tav>
                                        <p:tav tm="100000">
                                          <p:val>
                                            <p:strVal val="ppt_x"/>
                                          </p:val>
                                        </p:tav>
                                      </p:tavLst>
                                    </p:anim>
                                    <p:anim calcmode="lin" valueType="num">
                                      <p:cBhvr additive="base">
                                        <p:cTn id="25" dur="500"/>
                                        <p:tgtEl>
                                          <p:spTgt spid="8"/>
                                        </p:tgtEl>
                                        <p:attrNameLst>
                                          <p:attrName>ppt_y</p:attrName>
                                        </p:attrNameLst>
                                      </p:cBhvr>
                                      <p:tavLst>
                                        <p:tav tm="0">
                                          <p:val>
                                            <p:strVal val="ppt_y"/>
                                          </p:val>
                                        </p:tav>
                                        <p:tav tm="100000">
                                          <p:val>
                                            <p:strVal val="1+ppt_h/2"/>
                                          </p:val>
                                        </p:tav>
                                      </p:tavLst>
                                    </p:anim>
                                    <p:set>
                                      <p:cBhvr>
                                        <p:cTn id="26" dur="1" fill="hold">
                                          <p:stCondLst>
                                            <p:cond delay="499"/>
                                          </p:stCondLst>
                                        </p:cTn>
                                        <p:tgtEl>
                                          <p:spTgt spid="8"/>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9"/>
                                        </p:tgtEl>
                                        <p:attrNameLst>
                                          <p:attrName>ppt_x</p:attrName>
                                        </p:attrNameLst>
                                      </p:cBhvr>
                                      <p:tavLst>
                                        <p:tav tm="0">
                                          <p:val>
                                            <p:strVal val="ppt_x"/>
                                          </p:val>
                                        </p:tav>
                                        <p:tav tm="100000">
                                          <p:val>
                                            <p:strVal val="ppt_x"/>
                                          </p:val>
                                        </p:tav>
                                      </p:tavLst>
                                    </p:anim>
                                    <p:anim calcmode="lin" valueType="num">
                                      <p:cBhvr additive="base">
                                        <p:cTn id="31" dur="500"/>
                                        <p:tgtEl>
                                          <p:spTgt spid="9"/>
                                        </p:tgtEl>
                                        <p:attrNameLst>
                                          <p:attrName>ppt_y</p:attrName>
                                        </p:attrNameLst>
                                      </p:cBhvr>
                                      <p:tavLst>
                                        <p:tav tm="0">
                                          <p:val>
                                            <p:strVal val="ppt_y"/>
                                          </p:val>
                                        </p:tav>
                                        <p:tav tm="100000">
                                          <p:val>
                                            <p:strVal val="1+ppt_h/2"/>
                                          </p:val>
                                        </p:tav>
                                      </p:tavLst>
                                    </p:anim>
                                    <p:set>
                                      <p:cBhvr>
                                        <p:cTn id="32" dur="1" fill="hold">
                                          <p:stCondLst>
                                            <p:cond delay="499"/>
                                          </p:stCondLst>
                                        </p:cTn>
                                        <p:tgtEl>
                                          <p:spTgt spid="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0"/>
                                        </p:tgtEl>
                                        <p:attrNameLst>
                                          <p:attrName>ppt_x</p:attrName>
                                        </p:attrNameLst>
                                      </p:cBhvr>
                                      <p:tavLst>
                                        <p:tav tm="0">
                                          <p:val>
                                            <p:strVal val="ppt_x"/>
                                          </p:val>
                                        </p:tav>
                                        <p:tav tm="100000">
                                          <p:val>
                                            <p:strVal val="ppt_x"/>
                                          </p:val>
                                        </p:tav>
                                      </p:tavLst>
                                    </p:anim>
                                    <p:anim calcmode="lin" valueType="num">
                                      <p:cBhvr additive="base">
                                        <p:cTn id="37" dur="500"/>
                                        <p:tgtEl>
                                          <p:spTgt spid="10"/>
                                        </p:tgtEl>
                                        <p:attrNameLst>
                                          <p:attrName>ppt_y</p:attrName>
                                        </p:attrNameLst>
                                      </p:cBhvr>
                                      <p:tavLst>
                                        <p:tav tm="0">
                                          <p:val>
                                            <p:strVal val="ppt_y"/>
                                          </p:val>
                                        </p:tav>
                                        <p:tav tm="100000">
                                          <p:val>
                                            <p:strVal val="1+ppt_h/2"/>
                                          </p:val>
                                        </p:tav>
                                      </p:tavLst>
                                    </p:anim>
                                    <p:set>
                                      <p:cBhvr>
                                        <p:cTn id="38" dur="1" fill="hold">
                                          <p:stCondLst>
                                            <p:cond delay="499"/>
                                          </p:stCondLst>
                                        </p:cTn>
                                        <p:tgtEl>
                                          <p:spTgt spid="10"/>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4" fill="hold" grpId="0" nodeType="clickEffect">
                                  <p:stCondLst>
                                    <p:cond delay="0"/>
                                  </p:stCondLst>
                                  <p:childTnLst>
                                    <p:anim calcmode="lin" valueType="num">
                                      <p:cBhvr additive="base">
                                        <p:cTn id="42" dur="500"/>
                                        <p:tgtEl>
                                          <p:spTgt spid="11"/>
                                        </p:tgtEl>
                                        <p:attrNameLst>
                                          <p:attrName>ppt_x</p:attrName>
                                        </p:attrNameLst>
                                      </p:cBhvr>
                                      <p:tavLst>
                                        <p:tav tm="0">
                                          <p:val>
                                            <p:strVal val="ppt_x"/>
                                          </p:val>
                                        </p:tav>
                                        <p:tav tm="100000">
                                          <p:val>
                                            <p:strVal val="ppt_x"/>
                                          </p:val>
                                        </p:tav>
                                      </p:tavLst>
                                    </p:anim>
                                    <p:anim calcmode="lin" valueType="num">
                                      <p:cBhvr additive="base">
                                        <p:cTn id="43" dur="500"/>
                                        <p:tgtEl>
                                          <p:spTgt spid="11"/>
                                        </p:tgtEl>
                                        <p:attrNameLst>
                                          <p:attrName>ppt_y</p:attrName>
                                        </p:attrNameLst>
                                      </p:cBhvr>
                                      <p:tavLst>
                                        <p:tav tm="0">
                                          <p:val>
                                            <p:strVal val="ppt_y"/>
                                          </p:val>
                                        </p:tav>
                                        <p:tav tm="100000">
                                          <p:val>
                                            <p:strVal val="1+ppt_h/2"/>
                                          </p:val>
                                        </p:tav>
                                      </p:tavLst>
                                    </p:anim>
                                    <p:set>
                                      <p:cBhvr>
                                        <p:cTn id="44" dur="1" fill="hold">
                                          <p:stCondLst>
                                            <p:cond delay="499"/>
                                          </p:stCondLst>
                                        </p:cTn>
                                        <p:tgtEl>
                                          <p:spTgt spid="11"/>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grpId="0" nodeType="clickEffect">
                                  <p:stCondLst>
                                    <p:cond delay="0"/>
                                  </p:stCondLst>
                                  <p:childTnLst>
                                    <p:anim calcmode="lin" valueType="num">
                                      <p:cBhvr additive="base">
                                        <p:cTn id="48" dur="500"/>
                                        <p:tgtEl>
                                          <p:spTgt spid="13"/>
                                        </p:tgtEl>
                                        <p:attrNameLst>
                                          <p:attrName>ppt_x</p:attrName>
                                        </p:attrNameLst>
                                      </p:cBhvr>
                                      <p:tavLst>
                                        <p:tav tm="0">
                                          <p:val>
                                            <p:strVal val="ppt_x"/>
                                          </p:val>
                                        </p:tav>
                                        <p:tav tm="100000">
                                          <p:val>
                                            <p:strVal val="ppt_x"/>
                                          </p:val>
                                        </p:tav>
                                      </p:tavLst>
                                    </p:anim>
                                    <p:anim calcmode="lin" valueType="num">
                                      <p:cBhvr additive="base">
                                        <p:cTn id="49" dur="500"/>
                                        <p:tgtEl>
                                          <p:spTgt spid="13"/>
                                        </p:tgtEl>
                                        <p:attrNameLst>
                                          <p:attrName>ppt_y</p:attrName>
                                        </p:attrNameLst>
                                      </p:cBhvr>
                                      <p:tavLst>
                                        <p:tav tm="0">
                                          <p:val>
                                            <p:strVal val="ppt_y"/>
                                          </p:val>
                                        </p:tav>
                                        <p:tav tm="100000">
                                          <p:val>
                                            <p:strVal val="1+ppt_h/2"/>
                                          </p:val>
                                        </p:tav>
                                      </p:tavLst>
                                    </p:anim>
                                    <p:set>
                                      <p:cBhvr>
                                        <p:cTn id="50" dur="1" fill="hold">
                                          <p:stCondLst>
                                            <p:cond delay="499"/>
                                          </p:stCondLst>
                                        </p:cTn>
                                        <p:tgtEl>
                                          <p:spTgt spid="13"/>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4" fill="hold" grpId="0" nodeType="clickEffect">
                                  <p:stCondLst>
                                    <p:cond delay="0"/>
                                  </p:stCondLst>
                                  <p:childTnLst>
                                    <p:anim calcmode="lin" valueType="num">
                                      <p:cBhvr additive="base">
                                        <p:cTn id="54" dur="500"/>
                                        <p:tgtEl>
                                          <p:spTgt spid="12"/>
                                        </p:tgtEl>
                                        <p:attrNameLst>
                                          <p:attrName>ppt_x</p:attrName>
                                        </p:attrNameLst>
                                      </p:cBhvr>
                                      <p:tavLst>
                                        <p:tav tm="0">
                                          <p:val>
                                            <p:strVal val="ppt_x"/>
                                          </p:val>
                                        </p:tav>
                                        <p:tav tm="100000">
                                          <p:val>
                                            <p:strVal val="ppt_x"/>
                                          </p:val>
                                        </p:tav>
                                      </p:tavLst>
                                    </p:anim>
                                    <p:anim calcmode="lin" valueType="num">
                                      <p:cBhvr additive="base">
                                        <p:cTn id="55" dur="500"/>
                                        <p:tgtEl>
                                          <p:spTgt spid="12"/>
                                        </p:tgtEl>
                                        <p:attrNameLst>
                                          <p:attrName>ppt_y</p:attrName>
                                        </p:attrNameLst>
                                      </p:cBhvr>
                                      <p:tavLst>
                                        <p:tav tm="0">
                                          <p:val>
                                            <p:strVal val="ppt_y"/>
                                          </p:val>
                                        </p:tav>
                                        <p:tav tm="100000">
                                          <p:val>
                                            <p:strVal val="1+ppt_h/2"/>
                                          </p:val>
                                        </p:tav>
                                      </p:tavLst>
                                    </p:anim>
                                    <p:set>
                                      <p:cBhvr>
                                        <p:cTn id="56" dur="1" fill="hold">
                                          <p:stCondLst>
                                            <p:cond delay="499"/>
                                          </p:stCondLst>
                                        </p:cTn>
                                        <p:tgtEl>
                                          <p:spTgt spid="12"/>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2" presetClass="exit" presetSubtype="4" fill="hold" nodeType="clickEffect">
                                  <p:stCondLst>
                                    <p:cond delay="0"/>
                                  </p:stCondLst>
                                  <p:childTnLst>
                                    <p:anim calcmode="lin" valueType="num">
                                      <p:cBhvr additive="base">
                                        <p:cTn id="60" dur="500"/>
                                        <p:tgtEl>
                                          <p:spTgt spid="3"/>
                                        </p:tgtEl>
                                        <p:attrNameLst>
                                          <p:attrName>ppt_x</p:attrName>
                                        </p:attrNameLst>
                                      </p:cBhvr>
                                      <p:tavLst>
                                        <p:tav tm="0">
                                          <p:val>
                                            <p:strVal val="ppt_x"/>
                                          </p:val>
                                        </p:tav>
                                        <p:tav tm="100000">
                                          <p:val>
                                            <p:strVal val="ppt_x"/>
                                          </p:val>
                                        </p:tav>
                                      </p:tavLst>
                                    </p:anim>
                                    <p:anim calcmode="lin" valueType="num">
                                      <p:cBhvr additive="base">
                                        <p:cTn id="61" dur="500"/>
                                        <p:tgtEl>
                                          <p:spTgt spid="3"/>
                                        </p:tgtEl>
                                        <p:attrNameLst>
                                          <p:attrName>ppt_y</p:attrName>
                                        </p:attrNameLst>
                                      </p:cBhvr>
                                      <p:tavLst>
                                        <p:tav tm="0">
                                          <p:val>
                                            <p:strVal val="ppt_y"/>
                                          </p:val>
                                        </p:tav>
                                        <p:tav tm="100000">
                                          <p:val>
                                            <p:strVal val="1+ppt_h/2"/>
                                          </p:val>
                                        </p:tav>
                                      </p:tavLst>
                                    </p:anim>
                                    <p:set>
                                      <p:cBhvr>
                                        <p:cTn id="62" dur="1" fill="hold">
                                          <p:stCondLst>
                                            <p:cond delay="499"/>
                                          </p:stCondLst>
                                        </p:cTn>
                                        <p:tgtEl>
                                          <p:spTgt spid="3"/>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2" presetClass="exit" presetSubtype="4" fill="hold" grpId="0" nodeType="clickEffect">
                                  <p:stCondLst>
                                    <p:cond delay="0"/>
                                  </p:stCondLst>
                                  <p:childTnLst>
                                    <p:anim calcmode="lin" valueType="num">
                                      <p:cBhvr additive="base">
                                        <p:cTn id="66" dur="500"/>
                                        <p:tgtEl>
                                          <p:spTgt spid="14"/>
                                        </p:tgtEl>
                                        <p:attrNameLst>
                                          <p:attrName>ppt_x</p:attrName>
                                        </p:attrNameLst>
                                      </p:cBhvr>
                                      <p:tavLst>
                                        <p:tav tm="0">
                                          <p:val>
                                            <p:strVal val="ppt_x"/>
                                          </p:val>
                                        </p:tav>
                                        <p:tav tm="100000">
                                          <p:val>
                                            <p:strVal val="ppt_x"/>
                                          </p:val>
                                        </p:tav>
                                      </p:tavLst>
                                    </p:anim>
                                    <p:anim calcmode="lin" valueType="num">
                                      <p:cBhvr additive="base">
                                        <p:cTn id="67" dur="500"/>
                                        <p:tgtEl>
                                          <p:spTgt spid="14"/>
                                        </p:tgtEl>
                                        <p:attrNameLst>
                                          <p:attrName>ppt_y</p:attrName>
                                        </p:attrNameLst>
                                      </p:cBhvr>
                                      <p:tavLst>
                                        <p:tav tm="0">
                                          <p:val>
                                            <p:strVal val="ppt_y"/>
                                          </p:val>
                                        </p:tav>
                                        <p:tav tm="100000">
                                          <p:val>
                                            <p:strVal val="1+ppt_h/2"/>
                                          </p:val>
                                        </p:tav>
                                      </p:tavLst>
                                    </p:anim>
                                    <p:set>
                                      <p:cBhvr>
                                        <p:cTn id="68" dur="1" fill="hold">
                                          <p:stCondLst>
                                            <p:cond delay="499"/>
                                          </p:stCondLst>
                                        </p:cTn>
                                        <p:tgtEl>
                                          <p:spTgt spid="14"/>
                                        </p:tgtEl>
                                        <p:attrNameLst>
                                          <p:attrName>style.visibility</p:attrName>
                                        </p:attrNameLst>
                                      </p:cBhvr>
                                      <p:to>
                                        <p:strVal val="hidden"/>
                                      </p:to>
                                    </p:set>
                                  </p:childTnLst>
                                </p:cTn>
                              </p:par>
                            </p:childTnLst>
                          </p:cTn>
                        </p:par>
                      </p:childTnLst>
                    </p:cTn>
                  </p:par>
                  <p:par>
                    <p:cTn id="69" fill="hold">
                      <p:stCondLst>
                        <p:cond delay="indefinite"/>
                      </p:stCondLst>
                      <p:childTnLst>
                        <p:par>
                          <p:cTn id="70" fill="hold">
                            <p:stCondLst>
                              <p:cond delay="0"/>
                            </p:stCondLst>
                            <p:childTnLst>
                              <p:par>
                                <p:cTn id="71" presetID="2" presetClass="exit" presetSubtype="4" fill="hold" grpId="0" nodeType="clickEffect">
                                  <p:stCondLst>
                                    <p:cond delay="0"/>
                                  </p:stCondLst>
                                  <p:childTnLst>
                                    <p:anim calcmode="lin" valueType="num">
                                      <p:cBhvr additive="base">
                                        <p:cTn id="72" dur="500"/>
                                        <p:tgtEl>
                                          <p:spTgt spid="15"/>
                                        </p:tgtEl>
                                        <p:attrNameLst>
                                          <p:attrName>ppt_x</p:attrName>
                                        </p:attrNameLst>
                                      </p:cBhvr>
                                      <p:tavLst>
                                        <p:tav tm="0">
                                          <p:val>
                                            <p:strVal val="ppt_x"/>
                                          </p:val>
                                        </p:tav>
                                        <p:tav tm="100000">
                                          <p:val>
                                            <p:strVal val="ppt_x"/>
                                          </p:val>
                                        </p:tav>
                                      </p:tavLst>
                                    </p:anim>
                                    <p:anim calcmode="lin" valueType="num">
                                      <p:cBhvr additive="base">
                                        <p:cTn id="73" dur="500"/>
                                        <p:tgtEl>
                                          <p:spTgt spid="15"/>
                                        </p:tgtEl>
                                        <p:attrNameLst>
                                          <p:attrName>ppt_y</p:attrName>
                                        </p:attrNameLst>
                                      </p:cBhvr>
                                      <p:tavLst>
                                        <p:tav tm="0">
                                          <p:val>
                                            <p:strVal val="ppt_y"/>
                                          </p:val>
                                        </p:tav>
                                        <p:tav tm="100000">
                                          <p:val>
                                            <p:strVal val="1+ppt_h/2"/>
                                          </p:val>
                                        </p:tav>
                                      </p:tavLst>
                                    </p:anim>
                                    <p:set>
                                      <p:cBhvr>
                                        <p:cTn id="74" dur="1" fill="hold">
                                          <p:stCondLst>
                                            <p:cond delay="499"/>
                                          </p:stCondLst>
                                        </p:cTn>
                                        <p:tgtEl>
                                          <p:spTgt spid="15"/>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2" presetClass="exit" presetSubtype="4" fill="hold" grpId="0" nodeType="clickEffect">
                                  <p:stCondLst>
                                    <p:cond delay="0"/>
                                  </p:stCondLst>
                                  <p:childTnLst>
                                    <p:anim calcmode="lin" valueType="num">
                                      <p:cBhvr additive="base">
                                        <p:cTn id="78" dur="500"/>
                                        <p:tgtEl>
                                          <p:spTgt spid="16"/>
                                        </p:tgtEl>
                                        <p:attrNameLst>
                                          <p:attrName>ppt_x</p:attrName>
                                        </p:attrNameLst>
                                      </p:cBhvr>
                                      <p:tavLst>
                                        <p:tav tm="0">
                                          <p:val>
                                            <p:strVal val="ppt_x"/>
                                          </p:val>
                                        </p:tav>
                                        <p:tav tm="100000">
                                          <p:val>
                                            <p:strVal val="ppt_x"/>
                                          </p:val>
                                        </p:tav>
                                      </p:tavLst>
                                    </p:anim>
                                    <p:anim calcmode="lin" valueType="num">
                                      <p:cBhvr additive="base">
                                        <p:cTn id="79" dur="500"/>
                                        <p:tgtEl>
                                          <p:spTgt spid="16"/>
                                        </p:tgtEl>
                                        <p:attrNameLst>
                                          <p:attrName>ppt_y</p:attrName>
                                        </p:attrNameLst>
                                      </p:cBhvr>
                                      <p:tavLst>
                                        <p:tav tm="0">
                                          <p:val>
                                            <p:strVal val="ppt_y"/>
                                          </p:val>
                                        </p:tav>
                                        <p:tav tm="100000">
                                          <p:val>
                                            <p:strVal val="1+ppt_h/2"/>
                                          </p:val>
                                        </p:tav>
                                      </p:tavLst>
                                    </p:anim>
                                    <p:set>
                                      <p:cBhvr>
                                        <p:cTn id="80" dur="1" fill="hold">
                                          <p:stCondLst>
                                            <p:cond delay="499"/>
                                          </p:stCondLst>
                                        </p:cTn>
                                        <p:tgtEl>
                                          <p:spTgt spid="16"/>
                                        </p:tgtEl>
                                        <p:attrNameLst>
                                          <p:attrName>style.visibility</p:attrName>
                                        </p:attrNameLst>
                                      </p:cBhvr>
                                      <p:to>
                                        <p:strVal val="hidden"/>
                                      </p:to>
                                    </p:set>
                                  </p:childTnLst>
                                </p:cTn>
                              </p:par>
                            </p:childTnLst>
                          </p:cTn>
                        </p:par>
                      </p:childTnLst>
                    </p:cTn>
                  </p:par>
                  <p:par>
                    <p:cTn id="81" fill="hold">
                      <p:stCondLst>
                        <p:cond delay="indefinite"/>
                      </p:stCondLst>
                      <p:childTnLst>
                        <p:par>
                          <p:cTn id="82" fill="hold">
                            <p:stCondLst>
                              <p:cond delay="0"/>
                            </p:stCondLst>
                            <p:childTnLst>
                              <p:par>
                                <p:cTn id="83" presetID="2" presetClass="exit" presetSubtype="4" fill="hold" grpId="0" nodeType="clickEffect">
                                  <p:stCondLst>
                                    <p:cond delay="0"/>
                                  </p:stCondLst>
                                  <p:childTnLst>
                                    <p:anim calcmode="lin" valueType="num">
                                      <p:cBhvr additive="base">
                                        <p:cTn id="84" dur="500"/>
                                        <p:tgtEl>
                                          <p:spTgt spid="6"/>
                                        </p:tgtEl>
                                        <p:attrNameLst>
                                          <p:attrName>ppt_x</p:attrName>
                                        </p:attrNameLst>
                                      </p:cBhvr>
                                      <p:tavLst>
                                        <p:tav tm="0">
                                          <p:val>
                                            <p:strVal val="ppt_x"/>
                                          </p:val>
                                        </p:tav>
                                        <p:tav tm="100000">
                                          <p:val>
                                            <p:strVal val="ppt_x"/>
                                          </p:val>
                                        </p:tav>
                                      </p:tavLst>
                                    </p:anim>
                                    <p:anim calcmode="lin" valueType="num">
                                      <p:cBhvr additive="base">
                                        <p:cTn id="85" dur="500"/>
                                        <p:tgtEl>
                                          <p:spTgt spid="6"/>
                                        </p:tgtEl>
                                        <p:attrNameLst>
                                          <p:attrName>ppt_y</p:attrName>
                                        </p:attrNameLst>
                                      </p:cBhvr>
                                      <p:tavLst>
                                        <p:tav tm="0">
                                          <p:val>
                                            <p:strVal val="ppt_y"/>
                                          </p:val>
                                        </p:tav>
                                        <p:tav tm="100000">
                                          <p:val>
                                            <p:strVal val="1+ppt_h/2"/>
                                          </p:val>
                                        </p:tav>
                                      </p:tavLst>
                                    </p:anim>
                                    <p:set>
                                      <p:cBhvr>
                                        <p:cTn id="86"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1737359" y="303025"/>
            <a:ext cx="8705089" cy="6391257"/>
          </a:xfrm>
          <a:prstGeom prst="rect">
            <a:avLst/>
          </a:prstGeom>
        </p:spPr>
      </p:pic>
    </p:spTree>
    <p:extLst>
      <p:ext uri="{BB962C8B-B14F-4D97-AF65-F5344CB8AC3E}">
        <p14:creationId xmlns:p14="http://schemas.microsoft.com/office/powerpoint/2010/main" val="6613630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Did you know that as a Service we have saved £9 million – nearly 20% of our budget since 2006?</a:t>
            </a:r>
          </a:p>
          <a:p>
            <a:endParaRPr lang="en-GB" dirty="0" smtClean="0"/>
          </a:p>
          <a:p>
            <a:r>
              <a:rPr lang="en-GB" dirty="0" smtClean="0"/>
              <a:t>Did you know that since 2006 a total of 102 station based posts (27%) have been removed from the establishment (without redundancies)? This has been achieved through changes in the crewing systems at various fire stations with efficiencies to date totalling £3,630,000.</a:t>
            </a:r>
            <a:endParaRPr lang="en-GB" dirty="0"/>
          </a:p>
        </p:txBody>
      </p:sp>
    </p:spTree>
    <p:extLst>
      <p:ext uri="{BB962C8B-B14F-4D97-AF65-F5344CB8AC3E}">
        <p14:creationId xmlns:p14="http://schemas.microsoft.com/office/powerpoint/2010/main" val="4629366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Did you know that over the last 10 years we have made further efficiencies through central staff reductions, a total saving of £1,971,000, which have resulted in reducing senior and middle manager posts by 34%?</a:t>
            </a:r>
          </a:p>
          <a:p>
            <a:endParaRPr lang="en-GB" dirty="0" smtClean="0"/>
          </a:p>
          <a:p>
            <a:r>
              <a:rPr lang="en-GB" dirty="0" smtClean="0"/>
              <a:t>Did you know that changes in our business process and procedures over the last 10 years has saved us £3,416,000?</a:t>
            </a:r>
            <a:endParaRPr lang="en-GB" dirty="0"/>
          </a:p>
        </p:txBody>
      </p:sp>
    </p:spTree>
    <p:extLst>
      <p:ext uri="{BB962C8B-B14F-4D97-AF65-F5344CB8AC3E}">
        <p14:creationId xmlns:p14="http://schemas.microsoft.com/office/powerpoint/2010/main" val="8624571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These have been achieved through three major exercises - A comprehensive review of each budget line took place in 2008, with full Fire Authority Member involvement, seeking out efficiencies</a:t>
            </a:r>
            <a:r>
              <a:rPr lang="en-GB" dirty="0" smtClean="0"/>
              <a:t>.</a:t>
            </a:r>
          </a:p>
          <a:p>
            <a:r>
              <a:rPr lang="en-GB" dirty="0" smtClean="0"/>
              <a:t>2009-2011</a:t>
            </a:r>
            <a:r>
              <a:rPr lang="en-GB" dirty="0"/>
              <a:t> </a:t>
            </a:r>
            <a:r>
              <a:rPr lang="en-GB" dirty="0" smtClean="0"/>
              <a:t>saw</a:t>
            </a:r>
            <a:r>
              <a:rPr lang="en-GB" dirty="0" smtClean="0"/>
              <a:t> </a:t>
            </a:r>
            <a:r>
              <a:rPr lang="en-GB" dirty="0" smtClean="0"/>
              <a:t>a fundamental and robust review of all departments’ structures and policies, through a Service Review Programme (SRP) took place. </a:t>
            </a:r>
            <a:endParaRPr lang="en-GB" dirty="0" smtClean="0"/>
          </a:p>
          <a:p>
            <a:r>
              <a:rPr lang="en-GB" dirty="0" smtClean="0"/>
              <a:t>C</a:t>
            </a:r>
            <a:r>
              <a:rPr lang="en-GB" dirty="0" smtClean="0"/>
              <a:t>urrently </a:t>
            </a:r>
            <a:r>
              <a:rPr lang="en-GB" dirty="0" smtClean="0"/>
              <a:t>a complete evidence based service review is being undertaken, looking at areas and patterns of risk, how external influences are impacting on the service and the provision of best value in all departments.</a:t>
            </a:r>
            <a:endParaRPr lang="en-GB" dirty="0"/>
          </a:p>
        </p:txBody>
      </p:sp>
    </p:spTree>
    <p:extLst>
      <p:ext uri="{BB962C8B-B14F-4D97-AF65-F5344CB8AC3E}">
        <p14:creationId xmlns:p14="http://schemas.microsoft.com/office/powerpoint/2010/main" val="3708332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9960429" cy="4351338"/>
          </a:xfrm>
        </p:spPr>
        <p:txBody>
          <a:bodyPr>
            <a:noAutofit/>
          </a:bodyPr>
          <a:lstStyle/>
          <a:p>
            <a:r>
              <a:rPr lang="en-GB" sz="3600" dirty="0" smtClean="0"/>
              <a:t>We have made significant savings</a:t>
            </a:r>
          </a:p>
          <a:p>
            <a:r>
              <a:rPr lang="en-GB" sz="3600" dirty="0" smtClean="0"/>
              <a:t>But we are entering an even more challenging financial future</a:t>
            </a:r>
          </a:p>
          <a:p>
            <a:r>
              <a:rPr lang="en-GB" sz="3600" dirty="0" smtClean="0"/>
              <a:t>We have to consider further efficiencies</a:t>
            </a:r>
          </a:p>
          <a:p>
            <a:r>
              <a:rPr lang="en-GB" sz="3600" dirty="0" smtClean="0"/>
              <a:t>We know this may mean making some difficult decisions</a:t>
            </a:r>
            <a:endParaRPr lang="en-GB" sz="3600" dirty="0" smtClean="0"/>
          </a:p>
        </p:txBody>
      </p:sp>
    </p:spTree>
    <p:extLst>
      <p:ext uri="{BB962C8B-B14F-4D97-AF65-F5344CB8AC3E}">
        <p14:creationId xmlns:p14="http://schemas.microsoft.com/office/powerpoint/2010/main" val="40519610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600" dirty="0" smtClean="0"/>
              <a:t>We want to know whether you think your Fire and Rescue Service provides good value for money. </a:t>
            </a:r>
            <a:endParaRPr lang="en-GB" sz="3600" dirty="0" smtClean="0"/>
          </a:p>
          <a:p>
            <a:r>
              <a:rPr lang="en-GB" sz="3600" dirty="0" smtClean="0"/>
              <a:t>Your </a:t>
            </a:r>
            <a:r>
              <a:rPr lang="en-GB" sz="3600" dirty="0" smtClean="0"/>
              <a:t>feedback will help us shape the future of services we provide. </a:t>
            </a:r>
            <a:endParaRPr lang="en-GB" sz="3600" dirty="0" smtClean="0"/>
          </a:p>
          <a:p>
            <a:r>
              <a:rPr lang="en-GB" sz="3600" dirty="0" smtClean="0"/>
              <a:t>We </a:t>
            </a:r>
            <a:r>
              <a:rPr lang="en-GB" sz="3600" dirty="0" smtClean="0"/>
              <a:t>would like to invite you to get involved in the debate and share your opinions on the value you place on our services and what we should do to protect them.</a:t>
            </a:r>
            <a:endParaRPr lang="en-GB" sz="3600" dirty="0"/>
          </a:p>
        </p:txBody>
      </p:sp>
    </p:spTree>
    <p:extLst>
      <p:ext uri="{BB962C8B-B14F-4D97-AF65-F5344CB8AC3E}">
        <p14:creationId xmlns:p14="http://schemas.microsoft.com/office/powerpoint/2010/main" val="37542076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39705" y="182880"/>
            <a:ext cx="7838659" cy="6459474"/>
          </a:xfrm>
          <a:prstGeom prst="rect">
            <a:avLst/>
          </a:prstGeom>
        </p:spPr>
      </p:pic>
    </p:spTree>
    <p:extLst>
      <p:ext uri="{BB962C8B-B14F-4D97-AF65-F5344CB8AC3E}">
        <p14:creationId xmlns:p14="http://schemas.microsoft.com/office/powerpoint/2010/main" val="36893597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94944" y="0"/>
            <a:ext cx="5614415" cy="6842927"/>
          </a:xfrm>
          <a:prstGeom prst="rect">
            <a:avLst/>
          </a:prstGeom>
        </p:spPr>
      </p:pic>
    </p:spTree>
    <p:extLst>
      <p:ext uri="{BB962C8B-B14F-4D97-AF65-F5344CB8AC3E}">
        <p14:creationId xmlns:p14="http://schemas.microsoft.com/office/powerpoint/2010/main" val="4720025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65760" y="153826"/>
            <a:ext cx="11530583" cy="6590416"/>
          </a:xfrm>
          <a:prstGeom prst="rect">
            <a:avLst/>
          </a:prstGeom>
        </p:spPr>
      </p:pic>
    </p:spTree>
    <p:extLst>
      <p:ext uri="{BB962C8B-B14F-4D97-AF65-F5344CB8AC3E}">
        <p14:creationId xmlns:p14="http://schemas.microsoft.com/office/powerpoint/2010/main" val="37233256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42330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334</Words>
  <Application>Microsoft Office PowerPoint</Application>
  <PresentationFormat>Widescreen</PresentationFormat>
  <Paragraphs>18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Proactive Prioritising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Proactive Prioritising</dc:title>
  <dc:creator>Mike Durke</dc:creator>
  <cp:lastModifiedBy>Mike</cp:lastModifiedBy>
  <cp:revision>5</cp:revision>
  <dcterms:created xsi:type="dcterms:W3CDTF">2017-09-06T11:23:18Z</dcterms:created>
  <dcterms:modified xsi:type="dcterms:W3CDTF">2018-02-11T10:55:15Z</dcterms:modified>
</cp:coreProperties>
</file>