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71" r:id="rId3"/>
    <p:sldId id="257" r:id="rId4"/>
    <p:sldId id="273" r:id="rId5"/>
    <p:sldId id="274" r:id="rId6"/>
    <p:sldId id="277" r:id="rId7"/>
    <p:sldId id="276" r:id="rId8"/>
    <p:sldId id="278" r:id="rId9"/>
    <p:sldId id="280" r:id="rId10"/>
    <p:sldId id="281" r:id="rId11"/>
    <p:sldId id="279" r:id="rId12"/>
    <p:sldId id="287" r:id="rId13"/>
    <p:sldId id="282" r:id="rId14"/>
    <p:sldId id="283" r:id="rId15"/>
    <p:sldId id="284" r:id="rId16"/>
    <p:sldId id="289" r:id="rId17"/>
    <p:sldId id="288" r:id="rId18"/>
    <p:sldId id="285" r:id="rId19"/>
    <p:sldId id="286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5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DCF82D-A36A-4E51-B68C-CC0E57F36C59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783532-F94F-46F8-939A-A2841F54B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32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9pPr>
          </a:lstStyle>
          <a:p>
            <a:fld id="{A784007A-907A-4EC2-BF32-2156A3093331}" type="slidenum">
              <a:rPr lang="en-US" altLang="en-US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6789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ndara" panose="020E0502030303020204" pitchFamily="34" charset="0"/>
              </a:defRPr>
            </a:lvl9pPr>
          </a:lstStyle>
          <a:p>
            <a:fld id="{D15D1297-ACFE-485E-8B7D-853763B23870}" type="slidenum">
              <a:rPr lang="en-US" altLang="en-US">
                <a:latin typeface="Calibri" panose="020F0502020204030204" pitchFamily="34" charset="0"/>
              </a:rPr>
              <a:pPr/>
              <a:t>6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065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inspirational motivation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; where leaders develop, articulate and inspire others follow a vision.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8B2BE4-9690-4F10-AE7B-92603010E68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048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provides an appropriate role model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behaviour on the part of the leader that sets an example for employees to follow that is consistent with the values espoused by the leader</a:t>
            </a:r>
            <a:endParaRPr lang="en-GB" sz="1200" i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8B2BE4-9690-4F10-AE7B-92603010E68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939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fostering acceptance of group goals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where leaders promote cooperation among followers and get them to work together towards a common goal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8B2BE4-9690-4F10-AE7B-92603010E68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126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individual consideration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where leaders show their respect for followers and concern for their personal feelings and needs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8B2BE4-9690-4F10-AE7B-92603010E68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607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intellectual stimulation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where leaders challenge followers to re-examine their assumptions about their work and re-think how it can be performed.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8B2BE4-9690-4F10-AE7B-92603010E68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2916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 performance expectations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where leaders express expectations for excellence, quality, and/or high performance on the part of followers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8B2BE4-9690-4F10-AE7B-92603010E68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9541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contingent reward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behaviour on the part of the leader that praises followers for appropriate follower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8B2BE4-9690-4F10-AE7B-92603010E68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22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196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836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702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630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803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882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464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32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316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483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839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owerpointSlide - Leadership (title).jp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953" y="0"/>
            <a:ext cx="1219009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7381" y="476673"/>
            <a:ext cx="10363200" cy="1470025"/>
          </a:xfrm>
        </p:spPr>
        <p:txBody>
          <a:bodyPr/>
          <a:lstStyle>
            <a:lvl1pPr algn="l">
              <a:defRPr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7381" y="2132856"/>
            <a:ext cx="8534400" cy="1752600"/>
          </a:xfrm>
        </p:spPr>
        <p:txBody>
          <a:bodyPr/>
          <a:lstStyle>
            <a:lvl1pPr marL="0" indent="0" algn="l">
              <a:buNone/>
              <a:defRPr i="1">
                <a:solidFill>
                  <a:schemeClr val="bg1">
                    <a:lumMod val="85000"/>
                  </a:schemeClr>
                </a:soli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01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142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536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1518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5650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7652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7804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7266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313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9645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17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50917-7C25-469D-9E38-93B91B0242E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6C69C-E28D-4C90-BD5C-705CBAEC3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65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owerpointSlide - Leadership.jpg"/>
          <p:cNvPicPr>
            <a:picLocks noChangeAspect="1"/>
          </p:cNvPicPr>
          <p:nvPr userDrawn="1"/>
        </p:nvPicPr>
        <p:blipFill>
          <a:blip r:embed="rId13" cstate="print"/>
          <a:stretch>
            <a:fillRect/>
          </a:stretch>
        </p:blipFill>
        <p:spPr>
          <a:xfrm>
            <a:off x="953" y="0"/>
            <a:ext cx="12190095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44BC-26EF-4220-A9F9-36D41780FED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9718B-097E-4497-9376-91E5987E13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53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b="1" kern="1200">
          <a:solidFill>
            <a:srgbClr val="7030A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5197" y="406936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en-GB" sz="44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Transformational  Leadership</a:t>
            </a:r>
            <a:endParaRPr lang="en-GB" sz="4400" b="1" dirty="0">
              <a:solidFill>
                <a:schemeClr val="bg1"/>
              </a:solidFill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7" t="20903" r="15685" b="29881"/>
          <a:stretch/>
        </p:blipFill>
        <p:spPr>
          <a:xfrm>
            <a:off x="888273" y="2159536"/>
            <a:ext cx="5736187" cy="288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473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6651" y="600892"/>
            <a:ext cx="10711543" cy="50321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Brief overview of leadership theory development.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lvl="0" indent="-5715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Transformational Leadership?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lvl="0" indent="-5715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your transformational leadership?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lvl="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Exercises in applying transformational leadership behaviours. </a:t>
            </a:r>
          </a:p>
        </p:txBody>
      </p:sp>
    </p:spTree>
    <p:extLst>
      <p:ext uri="{BB962C8B-B14F-4D97-AF65-F5344CB8AC3E}">
        <p14:creationId xmlns:p14="http://schemas.microsoft.com/office/powerpoint/2010/main" val="925805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Development of leadership theories/frameworks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"there are almost as many definitions of leadership as there are persons who have attempted to define the concept.” (</a:t>
            </a:r>
            <a:r>
              <a:rPr lang="en-GB" dirty="0" err="1"/>
              <a:t>Stogdill</a:t>
            </a:r>
            <a:r>
              <a:rPr lang="en-GB" dirty="0"/>
              <a:t>, 1974, p. 259).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Shift from “what” a leader is, “how” a leader leads - behaviours</a:t>
            </a:r>
          </a:p>
        </p:txBody>
      </p:sp>
    </p:spTree>
    <p:extLst>
      <p:ext uri="{BB962C8B-B14F-4D97-AF65-F5344CB8AC3E}">
        <p14:creationId xmlns:p14="http://schemas.microsoft.com/office/powerpoint/2010/main" val="2421073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057400" y="4114800"/>
            <a:ext cx="8610600" cy="2209800"/>
          </a:xfrm>
        </p:spPr>
        <p:txBody>
          <a:bodyPr rtlCol="0">
            <a:normAutofit fontScale="92500" lnSpcReduction="20000"/>
          </a:bodyPr>
          <a:lstStyle/>
          <a:p>
            <a:pPr marL="274320" indent="-274320">
              <a:buNone/>
              <a:defRPr/>
            </a:pPr>
            <a:r>
              <a:rPr lang="en-US" b="1" i="1" dirty="0"/>
              <a:t>TL motivates followers beyond the expected by:</a:t>
            </a:r>
          </a:p>
          <a:p>
            <a:pPr>
              <a:defRPr/>
            </a:pPr>
            <a:r>
              <a:rPr lang="en-US" dirty="0">
                <a:solidFill>
                  <a:schemeClr val="tx1"/>
                </a:solidFill>
              </a:rPr>
              <a:t>raising consciousness about the value and importance of specific and idealized goals</a:t>
            </a:r>
          </a:p>
          <a:p>
            <a:pPr>
              <a:defRPr/>
            </a:pPr>
            <a:r>
              <a:rPr lang="en-US" dirty="0">
                <a:solidFill>
                  <a:schemeClr val="tx1"/>
                </a:solidFill>
              </a:rPr>
              <a:t>transcending self-interest for the good of the team or organization</a:t>
            </a:r>
          </a:p>
          <a:p>
            <a:pPr>
              <a:defRPr/>
            </a:pPr>
            <a:r>
              <a:rPr lang="en-US" dirty="0">
                <a:solidFill>
                  <a:schemeClr val="tx1"/>
                </a:solidFill>
              </a:rPr>
              <a:t>addressing higher-level needs of the individual</a:t>
            </a:r>
            <a:endParaRPr lang="en-US" dirty="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457200"/>
            <a:ext cx="8534400" cy="1066800"/>
          </a:xfrm>
        </p:spPr>
        <p:txBody>
          <a:bodyPr/>
          <a:lstStyle/>
          <a:p>
            <a:pPr algn="ctr"/>
            <a:r>
              <a:rPr lang="en-US" altLang="en-US" sz="3600" dirty="0"/>
              <a:t>Leadership Continuum</a:t>
            </a:r>
            <a:endParaRPr lang="en-US" altLang="en-US" sz="3200" dirty="0"/>
          </a:p>
        </p:txBody>
      </p:sp>
      <p:pic>
        <p:nvPicPr>
          <p:cNvPr id="24580" name="Picture 2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905001"/>
            <a:ext cx="6477000" cy="2149475"/>
          </a:xfrm>
          <a:prstGeom prst="rect">
            <a:avLst/>
          </a:prstGeom>
          <a:noFill/>
          <a:ln w="25400">
            <a:solidFill>
              <a:srgbClr val="333399"/>
            </a:solidFill>
            <a:miter lim="800000"/>
            <a:headEnd/>
            <a:tailEnd/>
          </a:ln>
          <a:effectLst>
            <a:outerShdw dist="45791" dir="8778596" algn="ctr" rotWithShape="0">
              <a:srgbClr val="000099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4581" name="Picture 2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600200"/>
            <a:ext cx="6146800" cy="685800"/>
          </a:xfrm>
          <a:prstGeom prst="rect">
            <a:avLst/>
          </a:prstGeom>
          <a:noFill/>
          <a:ln w="19050">
            <a:solidFill>
              <a:srgbClr val="333399"/>
            </a:solidFill>
            <a:miter lim="800000"/>
            <a:headEnd/>
            <a:tailEnd/>
          </a:ln>
          <a:effectLst>
            <a:outerShdw dist="35921" dir="8100000" algn="ctr" rotWithShape="0">
              <a:srgbClr val="000099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948937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evidence in here from military and education…. Possibly two slides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751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sz="3600" i="1" dirty="0"/>
              <a:t>Additive Effect of Transformational Leadership</a:t>
            </a:r>
          </a:p>
        </p:txBody>
      </p:sp>
      <p:pic>
        <p:nvPicPr>
          <p:cNvPr id="29699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055814"/>
            <a:ext cx="7467600" cy="4040187"/>
          </a:xfrm>
          <a:prstGeom prst="rect">
            <a:avLst/>
          </a:prstGeom>
          <a:noFill/>
          <a:ln w="25400">
            <a:solidFill>
              <a:srgbClr val="333399"/>
            </a:solidFill>
            <a:miter lim="800000"/>
            <a:headEnd/>
            <a:tailEnd/>
          </a:ln>
          <a:effectLst>
            <a:outerShdw dist="91581" dir="7421404" algn="ctr" rotWithShape="0">
              <a:srgbClr val="000099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22349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0"/>
            <a:ext cx="8229600" cy="1000108"/>
          </a:xfrm>
        </p:spPr>
        <p:txBody>
          <a:bodyPr>
            <a:normAutofit/>
          </a:bodyPr>
          <a:lstStyle/>
          <a:p>
            <a:r>
              <a:rPr lang="en-GB" b="1" dirty="0"/>
              <a:t>Transformational Leadership*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en-GB" dirty="0"/>
              <a:t>Inspirational Motivation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*Hardy, et al., (2010): Integration of Bass &amp; </a:t>
            </a:r>
            <a:r>
              <a:rPr lang="en-GB" sz="1800" dirty="0" err="1"/>
              <a:t>Avolio</a:t>
            </a:r>
            <a:r>
              <a:rPr lang="en-GB" sz="1800" dirty="0"/>
              <a:t> (1995) and </a:t>
            </a:r>
            <a:r>
              <a:rPr lang="en-GB" sz="1800" dirty="0" err="1"/>
              <a:t>Podsakoff</a:t>
            </a:r>
            <a:r>
              <a:rPr lang="en-GB" sz="1800" dirty="0"/>
              <a:t> et al., (1990)</a:t>
            </a:r>
          </a:p>
        </p:txBody>
      </p:sp>
      <p:pic>
        <p:nvPicPr>
          <p:cNvPr id="11266" name="Picture 2" descr="http://farm2.static.flickr.com/1194/1061897539_57f9d9145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8089" y="1844824"/>
            <a:ext cx="3405211" cy="3714776"/>
          </a:xfrm>
          <a:prstGeom prst="rect">
            <a:avLst/>
          </a:prstGeom>
          <a:noFill/>
        </p:spPr>
      </p:pic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2207568" y="2492897"/>
            <a:ext cx="439248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en-US" sz="2400" dirty="0"/>
              <a:t>Articulate and inspire others to follow a vision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1684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sidoxia.files.wordpress.com/2009/07/minim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06" y="1428738"/>
            <a:ext cx="3000396" cy="461043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0"/>
            <a:ext cx="8229600" cy="1000108"/>
          </a:xfrm>
        </p:spPr>
        <p:txBody>
          <a:bodyPr>
            <a:normAutofit/>
          </a:bodyPr>
          <a:lstStyle/>
          <a:p>
            <a:r>
              <a:rPr lang="en-GB" b="1" dirty="0"/>
              <a:t>Transformational Leadership*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en-GB" dirty="0"/>
              <a:t>Appropriate Role Model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*Hardy, et al., (2010): Integration of Bass &amp; </a:t>
            </a:r>
            <a:r>
              <a:rPr lang="en-GB" sz="1800" dirty="0" err="1"/>
              <a:t>Avolio</a:t>
            </a:r>
            <a:r>
              <a:rPr lang="en-GB" sz="1800" dirty="0"/>
              <a:t> (1995) and </a:t>
            </a:r>
            <a:r>
              <a:rPr lang="en-GB" sz="1800" dirty="0" err="1"/>
              <a:t>Podsakoff</a:t>
            </a:r>
            <a:r>
              <a:rPr lang="en-GB" sz="1800" dirty="0"/>
              <a:t> et al., (1990)</a:t>
            </a:r>
          </a:p>
        </p:txBody>
      </p:sp>
      <p:sp>
        <p:nvSpPr>
          <p:cNvPr id="11" name="Rectangle 11"/>
          <p:cNvSpPr>
            <a:spLocks noChangeArrowheads="1"/>
          </p:cNvSpPr>
          <p:nvPr/>
        </p:nvSpPr>
        <p:spPr bwMode="auto">
          <a:xfrm>
            <a:off x="2423592" y="2276872"/>
            <a:ext cx="424847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en-US" sz="2400" dirty="0"/>
              <a:t>sets an example for others to follow which is consistent with the values that the leader/</a:t>
            </a:r>
            <a:r>
              <a:rPr lang="en-US" sz="2400"/>
              <a:t>organisation</a:t>
            </a:r>
            <a:r>
              <a:rPr lang="en-US" sz="2400" dirty="0"/>
              <a:t> promotes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9187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0"/>
            <a:ext cx="8229600" cy="1000108"/>
          </a:xfrm>
        </p:spPr>
        <p:txBody>
          <a:bodyPr>
            <a:normAutofit/>
          </a:bodyPr>
          <a:lstStyle/>
          <a:p>
            <a:r>
              <a:rPr lang="en-GB" b="1" dirty="0"/>
              <a:t>Transformational Leadership*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en-GB" dirty="0"/>
              <a:t>Acceptance of group goals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*Hardy, et al., (2010): Integration of Bass &amp; </a:t>
            </a:r>
            <a:r>
              <a:rPr lang="en-GB" sz="1800" dirty="0" err="1"/>
              <a:t>Avolio</a:t>
            </a:r>
            <a:r>
              <a:rPr lang="en-GB" sz="1800" dirty="0"/>
              <a:t> (1995) and </a:t>
            </a:r>
            <a:r>
              <a:rPr lang="en-GB" sz="1800" dirty="0" err="1"/>
              <a:t>Podsakoff</a:t>
            </a:r>
            <a:r>
              <a:rPr lang="en-GB" sz="1800" dirty="0"/>
              <a:t> et al., (1990)</a:t>
            </a:r>
          </a:p>
        </p:txBody>
      </p:sp>
      <p:pic>
        <p:nvPicPr>
          <p:cNvPr id="11268" name="Picture 4" descr="http://www.whps.org/schools/hall/departments/science/images/goals_destination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120" y="1268760"/>
            <a:ext cx="3286148" cy="4412828"/>
          </a:xfrm>
          <a:prstGeom prst="rect">
            <a:avLst/>
          </a:prstGeom>
          <a:noFill/>
        </p:spPr>
      </p:pic>
      <p:sp>
        <p:nvSpPr>
          <p:cNvPr id="11" name="Rectangle 12"/>
          <p:cNvSpPr>
            <a:spLocks noChangeArrowheads="1"/>
          </p:cNvSpPr>
          <p:nvPr/>
        </p:nvSpPr>
        <p:spPr bwMode="auto">
          <a:xfrm>
            <a:off x="2423593" y="2420888"/>
            <a:ext cx="396044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dirty="0"/>
              <a:t>Promoting cooperation among followers, getting them to work together towards a common goal.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650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0"/>
            <a:ext cx="8229600" cy="1000108"/>
          </a:xfrm>
        </p:spPr>
        <p:txBody>
          <a:bodyPr>
            <a:normAutofit/>
          </a:bodyPr>
          <a:lstStyle/>
          <a:p>
            <a:r>
              <a:rPr lang="en-GB" b="1" dirty="0"/>
              <a:t>Transformational Leadership*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en-GB" dirty="0"/>
              <a:t>Individual Consideration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*Hardy, et al., (2010): Integration of Bass &amp; </a:t>
            </a:r>
            <a:r>
              <a:rPr lang="en-GB" sz="1800" dirty="0" err="1"/>
              <a:t>Avolio</a:t>
            </a:r>
            <a:r>
              <a:rPr lang="en-GB" sz="1800" dirty="0"/>
              <a:t> (1995) and </a:t>
            </a:r>
            <a:r>
              <a:rPr lang="en-GB" sz="1800" dirty="0" err="1"/>
              <a:t>Podsakoff</a:t>
            </a:r>
            <a:r>
              <a:rPr lang="en-GB" sz="1800" dirty="0"/>
              <a:t> et al., (1990)</a:t>
            </a:r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2351585" y="2564905"/>
            <a:ext cx="367240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en-GB" sz="2400" dirty="0"/>
              <a:t>Show respect and concern for personal feelings and needs of followers</a:t>
            </a:r>
          </a:p>
        </p:txBody>
      </p:sp>
      <p:pic>
        <p:nvPicPr>
          <p:cNvPr id="7" name="Picture 2" descr="http://www.gsalam.net/wp-content/uploads/2010/10/i-wont-play-out-my-music-loud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0056" y="1628800"/>
            <a:ext cx="2736304" cy="33481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048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2" name="Picture 10" descr="http://www.goodcommitment.tv/wordpress/wp-content/uploads/2007/10/chimpanzee_thinking_pos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0097" y="1772816"/>
            <a:ext cx="3178899" cy="407196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0"/>
            <a:ext cx="8229600" cy="1000108"/>
          </a:xfrm>
        </p:spPr>
        <p:txBody>
          <a:bodyPr>
            <a:normAutofit/>
          </a:bodyPr>
          <a:lstStyle/>
          <a:p>
            <a:r>
              <a:rPr lang="en-GB" b="1" dirty="0"/>
              <a:t>Transformational Leadership*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en-GB" dirty="0"/>
              <a:t>Intellectual Stimulation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*Hardy, et al., (2010): Integration of Bass &amp; </a:t>
            </a:r>
            <a:r>
              <a:rPr lang="en-GB" sz="1800" dirty="0" err="1"/>
              <a:t>Avolio</a:t>
            </a:r>
            <a:r>
              <a:rPr lang="en-GB" sz="1800" dirty="0"/>
              <a:t> (1995) and </a:t>
            </a:r>
            <a:r>
              <a:rPr lang="en-GB" sz="1800" dirty="0" err="1"/>
              <a:t>Podsakoff</a:t>
            </a:r>
            <a:r>
              <a:rPr lang="en-GB" sz="1800" dirty="0"/>
              <a:t> et al., (1990)</a:t>
            </a:r>
          </a:p>
        </p:txBody>
      </p:sp>
      <p:sp>
        <p:nvSpPr>
          <p:cNvPr id="11" name="Rectangle 14"/>
          <p:cNvSpPr>
            <a:spLocks noChangeArrowheads="1"/>
          </p:cNvSpPr>
          <p:nvPr/>
        </p:nvSpPr>
        <p:spPr bwMode="auto">
          <a:xfrm>
            <a:off x="2279577" y="2492896"/>
            <a:ext cx="403244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dirty="0"/>
              <a:t>Challenge followers to think about problems in new ways and challenge followers to re-examine assumptions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2413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www.sis-sevres.net/IMG/jpg/great_expectation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9700" y="1357298"/>
            <a:ext cx="3008303" cy="399469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0"/>
            <a:ext cx="8229600" cy="1000108"/>
          </a:xfrm>
        </p:spPr>
        <p:txBody>
          <a:bodyPr>
            <a:normAutofit/>
          </a:bodyPr>
          <a:lstStyle/>
          <a:p>
            <a:r>
              <a:rPr lang="en-GB" b="1" dirty="0"/>
              <a:t>Transformational Leadership*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en-GB" dirty="0"/>
              <a:t>High Performance Expectations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*Hardy, et al., (2010): Integration of Bass &amp; </a:t>
            </a:r>
            <a:r>
              <a:rPr lang="en-GB" sz="1800" dirty="0" err="1"/>
              <a:t>Avolio</a:t>
            </a:r>
            <a:r>
              <a:rPr lang="en-GB" sz="1800" dirty="0"/>
              <a:t> (1995) and </a:t>
            </a:r>
            <a:r>
              <a:rPr lang="en-GB" sz="1800" dirty="0" err="1"/>
              <a:t>Podsakoff</a:t>
            </a:r>
            <a:r>
              <a:rPr lang="en-GB" sz="1800" dirty="0"/>
              <a:t> et al., (1990)</a:t>
            </a:r>
          </a:p>
        </p:txBody>
      </p:sp>
      <p:sp>
        <p:nvSpPr>
          <p:cNvPr id="12" name="Rectangle 15"/>
          <p:cNvSpPr>
            <a:spLocks noChangeArrowheads="1"/>
          </p:cNvSpPr>
          <p:nvPr/>
        </p:nvSpPr>
        <p:spPr bwMode="auto">
          <a:xfrm>
            <a:off x="2351585" y="2420889"/>
            <a:ext cx="482453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en-US" sz="2400" dirty="0"/>
              <a:t>Demonstrates his or her expectations for excellence in followers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226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 descr="http://jamieatlas.files.wordpress.com/2009/09/rewa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8089" y="1484785"/>
            <a:ext cx="3166873" cy="4494219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0"/>
            <a:ext cx="8229600" cy="1000108"/>
          </a:xfrm>
        </p:spPr>
        <p:txBody>
          <a:bodyPr>
            <a:normAutofit/>
          </a:bodyPr>
          <a:lstStyle/>
          <a:p>
            <a:r>
              <a:rPr lang="en-GB" b="1" dirty="0"/>
              <a:t>Transformational Leadership*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Contingent Reward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Transactional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*Hardy, et al., (2010): Integration of Bass &amp; </a:t>
            </a:r>
            <a:r>
              <a:rPr lang="en-GB" sz="1800" dirty="0" err="1"/>
              <a:t>Avolio</a:t>
            </a:r>
            <a:r>
              <a:rPr lang="en-GB" sz="1800" dirty="0"/>
              <a:t> (1995) and </a:t>
            </a:r>
            <a:r>
              <a:rPr lang="en-GB" sz="1800" dirty="0" err="1"/>
              <a:t>Podsakoff</a:t>
            </a:r>
            <a:r>
              <a:rPr lang="en-GB" sz="1800" dirty="0"/>
              <a:t> et al., (1990)</a:t>
            </a:r>
          </a:p>
        </p:txBody>
      </p:sp>
      <p:sp>
        <p:nvSpPr>
          <p:cNvPr id="11" name="Rectangle 16"/>
          <p:cNvSpPr>
            <a:spLocks noChangeArrowheads="1"/>
          </p:cNvSpPr>
          <p:nvPr/>
        </p:nvSpPr>
        <p:spPr bwMode="auto">
          <a:xfrm>
            <a:off x="2279576" y="3140968"/>
            <a:ext cx="424847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2400" dirty="0"/>
              <a:t>Provision of positive reinforcement to followers in return for appropriate follower behavior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2382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your transformational leadership?</a:t>
            </a:r>
          </a:p>
          <a:p>
            <a:pPr lvl="1"/>
            <a:r>
              <a:rPr lang="en-GB" dirty="0"/>
              <a:t>Complete Head Teachers transformational leadership scale.</a:t>
            </a:r>
          </a:p>
          <a:p>
            <a:pPr lvl="1"/>
            <a:r>
              <a:rPr lang="en-GB" dirty="0"/>
              <a:t>Calculate your scores – discuss reflections and report back.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9008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of transformational leadership</a:t>
            </a:r>
            <a:br>
              <a:rPr lang="en-GB" dirty="0"/>
            </a:br>
            <a:r>
              <a:rPr lang="en-GB" dirty="0"/>
              <a:t> - will format below into a diagram.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Vision</a:t>
            </a:r>
          </a:p>
          <a:p>
            <a:pPr lvl="1"/>
            <a:r>
              <a:rPr lang="en-GB" dirty="0"/>
              <a:t>IM</a:t>
            </a:r>
          </a:p>
          <a:p>
            <a:pPr lvl="1"/>
            <a:r>
              <a:rPr lang="en-GB" dirty="0"/>
              <a:t>FAG</a:t>
            </a:r>
          </a:p>
          <a:p>
            <a:pPr lvl="1"/>
            <a:r>
              <a:rPr lang="en-GB" dirty="0"/>
              <a:t>ARM</a:t>
            </a:r>
          </a:p>
          <a:p>
            <a:r>
              <a:rPr lang="en-GB" dirty="0"/>
              <a:t>Support</a:t>
            </a:r>
          </a:p>
          <a:p>
            <a:pPr lvl="1"/>
            <a:r>
              <a:rPr lang="en-GB" dirty="0"/>
              <a:t>IC</a:t>
            </a:r>
          </a:p>
          <a:p>
            <a:pPr lvl="1"/>
            <a:r>
              <a:rPr lang="en-GB" dirty="0"/>
              <a:t>IM</a:t>
            </a:r>
          </a:p>
          <a:p>
            <a:r>
              <a:rPr lang="en-GB" dirty="0"/>
              <a:t>Challenge</a:t>
            </a:r>
          </a:p>
          <a:p>
            <a:pPr lvl="1"/>
            <a:r>
              <a:rPr lang="en-GB" dirty="0"/>
              <a:t>HPE</a:t>
            </a:r>
          </a:p>
          <a:p>
            <a:pPr lvl="1"/>
            <a:r>
              <a:rPr lang="en-GB" dirty="0"/>
              <a:t>IS</a:t>
            </a:r>
          </a:p>
        </p:txBody>
      </p:sp>
    </p:spTree>
    <p:extLst>
      <p:ext uri="{BB962C8B-B14F-4D97-AF65-F5344CB8AC3E}">
        <p14:creationId xmlns:p14="http://schemas.microsoft.com/office/powerpoint/2010/main" val="7536009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task/challenge that is approaching, which of the leadership behaviours will you initiate and how?</a:t>
            </a:r>
          </a:p>
        </p:txBody>
      </p:sp>
    </p:spTree>
    <p:extLst>
      <p:ext uri="{BB962C8B-B14F-4D97-AF65-F5344CB8AC3E}">
        <p14:creationId xmlns:p14="http://schemas.microsoft.com/office/powerpoint/2010/main" val="2663273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negatives of transformational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Oversight of detail</a:t>
            </a:r>
          </a:p>
          <a:p>
            <a:r>
              <a:rPr lang="en-GB" dirty="0"/>
              <a:t>Favouritism</a:t>
            </a:r>
          </a:p>
          <a:p>
            <a:r>
              <a:rPr lang="en-GB" dirty="0"/>
              <a:t>Burn out</a:t>
            </a:r>
          </a:p>
          <a:p>
            <a:r>
              <a:rPr lang="en-GB" dirty="0"/>
              <a:t>Not listening to other ideas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Importance of </a:t>
            </a:r>
          </a:p>
          <a:p>
            <a:pPr lvl="1"/>
            <a:r>
              <a:rPr lang="en-GB" dirty="0"/>
              <a:t>Interaction between vision, support, challenge</a:t>
            </a:r>
          </a:p>
          <a:p>
            <a:pPr lvl="1"/>
            <a:r>
              <a:rPr lang="en-GB" dirty="0"/>
              <a:t>distributed leadership</a:t>
            </a:r>
          </a:p>
        </p:txBody>
      </p:sp>
    </p:spTree>
    <p:extLst>
      <p:ext uri="{BB962C8B-B14F-4D97-AF65-F5344CB8AC3E}">
        <p14:creationId xmlns:p14="http://schemas.microsoft.com/office/powerpoint/2010/main" val="1142476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Role play related to vision or Or task on developing team goals….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987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6208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696</Words>
  <Application>Microsoft Office PowerPoint</Application>
  <PresentationFormat>Widescreen</PresentationFormat>
  <Paragraphs>147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Calibri Light</vt:lpstr>
      <vt:lpstr>Times New Roman</vt:lpstr>
      <vt:lpstr>Wingdings</vt:lpstr>
      <vt:lpstr>Office Theme</vt:lpstr>
      <vt:lpstr>1_Office Theme</vt:lpstr>
      <vt:lpstr>PowerPoint Presentation</vt:lpstr>
      <vt:lpstr>PowerPoint Presentation</vt:lpstr>
      <vt:lpstr>Development of leadership theories/frameworks</vt:lpstr>
      <vt:lpstr>Leadership Continuum</vt:lpstr>
      <vt:lpstr>Research evidence in here from military and education…. Possibly two slides</vt:lpstr>
      <vt:lpstr>Additive Effect of Transformational Leadership</vt:lpstr>
      <vt:lpstr>Transformational Leadership*</vt:lpstr>
      <vt:lpstr>Transformational Leadership*</vt:lpstr>
      <vt:lpstr>Transformational Leadership*</vt:lpstr>
      <vt:lpstr>Transformational Leadership*</vt:lpstr>
      <vt:lpstr>Transformational Leadership*</vt:lpstr>
      <vt:lpstr>Transformational Leadership*</vt:lpstr>
      <vt:lpstr>Transformational Leadership*</vt:lpstr>
      <vt:lpstr>Exercise</vt:lpstr>
      <vt:lpstr>Model of transformational leadership  - will format below into a diagram.</vt:lpstr>
      <vt:lpstr>PowerPoint Presentation</vt:lpstr>
      <vt:lpstr>Possible negatives of transformational leadership</vt:lpstr>
      <vt:lpstr>Exercise</vt:lpstr>
      <vt:lpstr>PowerPoint Presentation</vt:lpstr>
    </vt:vector>
  </TitlesOfParts>
  <Company>Cyngor Gwynedd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Transformational  Leadership</dc:title>
  <dc:creator>Edwards David William (GwE)</dc:creator>
  <cp:lastModifiedBy>Nichola Callow</cp:lastModifiedBy>
  <cp:revision>56</cp:revision>
  <dcterms:created xsi:type="dcterms:W3CDTF">2019-01-06T10:01:30Z</dcterms:created>
  <dcterms:modified xsi:type="dcterms:W3CDTF">2019-11-07T17:21:27Z</dcterms:modified>
</cp:coreProperties>
</file>