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05" d="100"/>
          <a:sy n="105" d="100"/>
        </p:scale>
        <p:origin x="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4AD437-FBC8-49C4-8F42-BBA9C8067A8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E10309-C04B-44BF-B065-FC0C172AEFF5}">
      <dgm:prSet/>
      <dgm:spPr/>
      <dgm:t>
        <a:bodyPr/>
        <a:lstStyle/>
        <a:p>
          <a:r>
            <a:rPr lang="en-GB" b="1"/>
            <a:t>The Binary:</a:t>
          </a:r>
          <a:r>
            <a:rPr lang="en-GB"/>
            <a:t> European = Rational, Advanced, Civilised vs. Non-European = Irrational, Primitive, Exotic.</a:t>
          </a:r>
          <a:endParaRPr lang="en-US"/>
        </a:p>
      </dgm:t>
    </dgm:pt>
    <dgm:pt modelId="{AC04D759-6ECE-4C8D-AFDB-56484C3FA60A}" type="parTrans" cxnId="{91E9B85C-8E42-45FE-AFE9-E138A1BDEDE6}">
      <dgm:prSet/>
      <dgm:spPr/>
      <dgm:t>
        <a:bodyPr/>
        <a:lstStyle/>
        <a:p>
          <a:endParaRPr lang="en-US"/>
        </a:p>
      </dgm:t>
    </dgm:pt>
    <dgm:pt modelId="{DC07A5B8-95FA-4F86-BFF3-A72178A6BFB7}" type="sibTrans" cxnId="{91E9B85C-8E42-45FE-AFE9-E138A1BDEDE6}">
      <dgm:prSet/>
      <dgm:spPr/>
      <dgm:t>
        <a:bodyPr/>
        <a:lstStyle/>
        <a:p>
          <a:endParaRPr lang="en-US"/>
        </a:p>
      </dgm:t>
    </dgm:pt>
    <dgm:pt modelId="{4493AA28-3A42-4030-8862-260E881F12A2}">
      <dgm:prSet/>
      <dgm:spPr/>
      <dgm:t>
        <a:bodyPr/>
        <a:lstStyle/>
        <a:p>
          <a:r>
            <a:rPr lang="en-GB" b="1"/>
            <a:t>The Justification:</a:t>
          </a:r>
          <a:r>
            <a:rPr lang="en-GB"/>
            <a:t> The "Civilising Mission"—the claim that empire was for the benefit of the colonised.</a:t>
          </a:r>
          <a:endParaRPr lang="en-US"/>
        </a:p>
      </dgm:t>
    </dgm:pt>
    <dgm:pt modelId="{EF4793A1-41B3-4E89-8570-B3092C06751F}" type="parTrans" cxnId="{97DE7524-4DAA-4DEA-A680-BF864793D05F}">
      <dgm:prSet/>
      <dgm:spPr/>
      <dgm:t>
        <a:bodyPr/>
        <a:lstStyle/>
        <a:p>
          <a:endParaRPr lang="en-US"/>
        </a:p>
      </dgm:t>
    </dgm:pt>
    <dgm:pt modelId="{CF1D030B-73B8-4A9A-AD71-2CD45E014B60}" type="sibTrans" cxnId="{97DE7524-4DAA-4DEA-A680-BF864793D05F}">
      <dgm:prSet/>
      <dgm:spPr/>
      <dgm:t>
        <a:bodyPr/>
        <a:lstStyle/>
        <a:p>
          <a:endParaRPr lang="en-US"/>
        </a:p>
      </dgm:t>
    </dgm:pt>
    <dgm:pt modelId="{EA0A9B93-E9BA-4AFE-9CD9-904C764FC7BE}">
      <dgm:prSet/>
      <dgm:spPr/>
      <dgm:t>
        <a:bodyPr/>
        <a:lstStyle/>
        <a:p>
          <a:r>
            <a:rPr lang="en-GB" b="1"/>
            <a:t>Scientific Racism:</a:t>
          </a:r>
          <a:r>
            <a:rPr lang="en-GB"/>
            <a:t> The use of pseudo-science to justify hierarchy.</a:t>
          </a:r>
          <a:endParaRPr lang="en-US"/>
        </a:p>
      </dgm:t>
    </dgm:pt>
    <dgm:pt modelId="{FB9FFBC6-BE1B-4528-84CF-5264F4853717}" type="parTrans" cxnId="{A6441FE5-C7C7-42EA-9B55-9A180F0CD423}">
      <dgm:prSet/>
      <dgm:spPr/>
      <dgm:t>
        <a:bodyPr/>
        <a:lstStyle/>
        <a:p>
          <a:endParaRPr lang="en-US"/>
        </a:p>
      </dgm:t>
    </dgm:pt>
    <dgm:pt modelId="{EAEA3186-59BD-4AD3-B45B-BB7E219C2944}" type="sibTrans" cxnId="{A6441FE5-C7C7-42EA-9B55-9A180F0CD423}">
      <dgm:prSet/>
      <dgm:spPr/>
      <dgm:t>
        <a:bodyPr/>
        <a:lstStyle/>
        <a:p>
          <a:endParaRPr lang="en-US"/>
        </a:p>
      </dgm:t>
    </dgm:pt>
    <dgm:pt modelId="{1D9D3D9B-1FA0-4C46-B908-BB87AB2C5D9F}" type="pres">
      <dgm:prSet presAssocID="{A94AD437-FBC8-49C4-8F42-BBA9C8067A84}" presName="vert0" presStyleCnt="0">
        <dgm:presLayoutVars>
          <dgm:dir/>
          <dgm:animOne val="branch"/>
          <dgm:animLvl val="lvl"/>
        </dgm:presLayoutVars>
      </dgm:prSet>
      <dgm:spPr/>
    </dgm:pt>
    <dgm:pt modelId="{F26E0A36-950A-44C5-9970-1719CD581025}" type="pres">
      <dgm:prSet presAssocID="{B1E10309-C04B-44BF-B065-FC0C172AEFF5}" presName="thickLine" presStyleLbl="alignNode1" presStyleIdx="0" presStyleCnt="3"/>
      <dgm:spPr/>
    </dgm:pt>
    <dgm:pt modelId="{CC4F8195-DD42-4B75-BF10-99F8EABE4ABC}" type="pres">
      <dgm:prSet presAssocID="{B1E10309-C04B-44BF-B065-FC0C172AEFF5}" presName="horz1" presStyleCnt="0"/>
      <dgm:spPr/>
    </dgm:pt>
    <dgm:pt modelId="{8520988B-3CBA-4A25-AEED-1DB4273E5803}" type="pres">
      <dgm:prSet presAssocID="{B1E10309-C04B-44BF-B065-FC0C172AEFF5}" presName="tx1" presStyleLbl="revTx" presStyleIdx="0" presStyleCnt="3"/>
      <dgm:spPr/>
    </dgm:pt>
    <dgm:pt modelId="{D78B6274-096C-454E-A874-8A35345FA3FD}" type="pres">
      <dgm:prSet presAssocID="{B1E10309-C04B-44BF-B065-FC0C172AEFF5}" presName="vert1" presStyleCnt="0"/>
      <dgm:spPr/>
    </dgm:pt>
    <dgm:pt modelId="{E46CA155-E0BD-4374-8CE8-219F08F49C76}" type="pres">
      <dgm:prSet presAssocID="{4493AA28-3A42-4030-8862-260E881F12A2}" presName="thickLine" presStyleLbl="alignNode1" presStyleIdx="1" presStyleCnt="3"/>
      <dgm:spPr/>
    </dgm:pt>
    <dgm:pt modelId="{E0937D7B-2CCE-4939-B09E-C43EA0C71F32}" type="pres">
      <dgm:prSet presAssocID="{4493AA28-3A42-4030-8862-260E881F12A2}" presName="horz1" presStyleCnt="0"/>
      <dgm:spPr/>
    </dgm:pt>
    <dgm:pt modelId="{399E7311-B36D-4B30-ABCD-3B50BB9E1AC9}" type="pres">
      <dgm:prSet presAssocID="{4493AA28-3A42-4030-8862-260E881F12A2}" presName="tx1" presStyleLbl="revTx" presStyleIdx="1" presStyleCnt="3"/>
      <dgm:spPr/>
    </dgm:pt>
    <dgm:pt modelId="{815C2630-AE46-4A75-877F-4C00E8887B29}" type="pres">
      <dgm:prSet presAssocID="{4493AA28-3A42-4030-8862-260E881F12A2}" presName="vert1" presStyleCnt="0"/>
      <dgm:spPr/>
    </dgm:pt>
    <dgm:pt modelId="{E97CDF9A-1953-41CE-9929-1DEA0C0C3AF8}" type="pres">
      <dgm:prSet presAssocID="{EA0A9B93-E9BA-4AFE-9CD9-904C764FC7BE}" presName="thickLine" presStyleLbl="alignNode1" presStyleIdx="2" presStyleCnt="3"/>
      <dgm:spPr/>
    </dgm:pt>
    <dgm:pt modelId="{D2402A59-10E2-4C9C-860A-47FEED5D0BBA}" type="pres">
      <dgm:prSet presAssocID="{EA0A9B93-E9BA-4AFE-9CD9-904C764FC7BE}" presName="horz1" presStyleCnt="0"/>
      <dgm:spPr/>
    </dgm:pt>
    <dgm:pt modelId="{C9D1A0CD-5A9B-47FB-B55E-8D76D0CAB19D}" type="pres">
      <dgm:prSet presAssocID="{EA0A9B93-E9BA-4AFE-9CD9-904C764FC7BE}" presName="tx1" presStyleLbl="revTx" presStyleIdx="2" presStyleCnt="3"/>
      <dgm:spPr/>
    </dgm:pt>
    <dgm:pt modelId="{BFB8E750-1CC0-4569-A4D4-44CB374C2F39}" type="pres">
      <dgm:prSet presAssocID="{EA0A9B93-E9BA-4AFE-9CD9-904C764FC7BE}" presName="vert1" presStyleCnt="0"/>
      <dgm:spPr/>
    </dgm:pt>
  </dgm:ptLst>
  <dgm:cxnLst>
    <dgm:cxn modelId="{C566A706-5785-43E2-B6B9-0D4947D1B461}" type="presOf" srcId="{A94AD437-FBC8-49C4-8F42-BBA9C8067A84}" destId="{1D9D3D9B-1FA0-4C46-B908-BB87AB2C5D9F}" srcOrd="0" destOrd="0" presId="urn:microsoft.com/office/officeart/2008/layout/LinedList"/>
    <dgm:cxn modelId="{97DE7524-4DAA-4DEA-A680-BF864793D05F}" srcId="{A94AD437-FBC8-49C4-8F42-BBA9C8067A84}" destId="{4493AA28-3A42-4030-8862-260E881F12A2}" srcOrd="1" destOrd="0" parTransId="{EF4793A1-41B3-4E89-8570-B3092C06751F}" sibTransId="{CF1D030B-73B8-4A9A-AD71-2CD45E014B60}"/>
    <dgm:cxn modelId="{59379539-FFAD-4302-8822-B5C67A7DBAD0}" type="presOf" srcId="{B1E10309-C04B-44BF-B065-FC0C172AEFF5}" destId="{8520988B-3CBA-4A25-AEED-1DB4273E5803}" srcOrd="0" destOrd="0" presId="urn:microsoft.com/office/officeart/2008/layout/LinedList"/>
    <dgm:cxn modelId="{91E9B85C-8E42-45FE-AFE9-E138A1BDEDE6}" srcId="{A94AD437-FBC8-49C4-8F42-BBA9C8067A84}" destId="{B1E10309-C04B-44BF-B065-FC0C172AEFF5}" srcOrd="0" destOrd="0" parTransId="{AC04D759-6ECE-4C8D-AFDB-56484C3FA60A}" sibTransId="{DC07A5B8-95FA-4F86-BFF3-A72178A6BFB7}"/>
    <dgm:cxn modelId="{A6441FE5-C7C7-42EA-9B55-9A180F0CD423}" srcId="{A94AD437-FBC8-49C4-8F42-BBA9C8067A84}" destId="{EA0A9B93-E9BA-4AFE-9CD9-904C764FC7BE}" srcOrd="2" destOrd="0" parTransId="{FB9FFBC6-BE1B-4528-84CF-5264F4853717}" sibTransId="{EAEA3186-59BD-4AD3-B45B-BB7E219C2944}"/>
    <dgm:cxn modelId="{249612FA-28BC-4F54-8C1A-63E8B05EEFC2}" type="presOf" srcId="{EA0A9B93-E9BA-4AFE-9CD9-904C764FC7BE}" destId="{C9D1A0CD-5A9B-47FB-B55E-8D76D0CAB19D}" srcOrd="0" destOrd="0" presId="urn:microsoft.com/office/officeart/2008/layout/LinedList"/>
    <dgm:cxn modelId="{FDDA4AFB-29D5-471F-B93F-009EC4C99DA0}" type="presOf" srcId="{4493AA28-3A42-4030-8862-260E881F12A2}" destId="{399E7311-B36D-4B30-ABCD-3B50BB9E1AC9}" srcOrd="0" destOrd="0" presId="urn:microsoft.com/office/officeart/2008/layout/LinedList"/>
    <dgm:cxn modelId="{D74B7278-7047-4DF6-8F7A-970CD181ABE8}" type="presParOf" srcId="{1D9D3D9B-1FA0-4C46-B908-BB87AB2C5D9F}" destId="{F26E0A36-950A-44C5-9970-1719CD581025}" srcOrd="0" destOrd="0" presId="urn:microsoft.com/office/officeart/2008/layout/LinedList"/>
    <dgm:cxn modelId="{9C664F63-CF59-43CC-AF41-B4407A97249D}" type="presParOf" srcId="{1D9D3D9B-1FA0-4C46-B908-BB87AB2C5D9F}" destId="{CC4F8195-DD42-4B75-BF10-99F8EABE4ABC}" srcOrd="1" destOrd="0" presId="urn:microsoft.com/office/officeart/2008/layout/LinedList"/>
    <dgm:cxn modelId="{8EAEC082-D3BB-4E83-9CC7-EFFEE9A901A3}" type="presParOf" srcId="{CC4F8195-DD42-4B75-BF10-99F8EABE4ABC}" destId="{8520988B-3CBA-4A25-AEED-1DB4273E5803}" srcOrd="0" destOrd="0" presId="urn:microsoft.com/office/officeart/2008/layout/LinedList"/>
    <dgm:cxn modelId="{E3342D7D-6A73-43BE-9670-E91E6C154242}" type="presParOf" srcId="{CC4F8195-DD42-4B75-BF10-99F8EABE4ABC}" destId="{D78B6274-096C-454E-A874-8A35345FA3FD}" srcOrd="1" destOrd="0" presId="urn:microsoft.com/office/officeart/2008/layout/LinedList"/>
    <dgm:cxn modelId="{AC669CF7-E0BB-4C03-B8E7-6793DDF0D463}" type="presParOf" srcId="{1D9D3D9B-1FA0-4C46-B908-BB87AB2C5D9F}" destId="{E46CA155-E0BD-4374-8CE8-219F08F49C76}" srcOrd="2" destOrd="0" presId="urn:microsoft.com/office/officeart/2008/layout/LinedList"/>
    <dgm:cxn modelId="{14DBCDCA-3CF4-4181-BD02-EA733D19DB92}" type="presParOf" srcId="{1D9D3D9B-1FA0-4C46-B908-BB87AB2C5D9F}" destId="{E0937D7B-2CCE-4939-B09E-C43EA0C71F32}" srcOrd="3" destOrd="0" presId="urn:microsoft.com/office/officeart/2008/layout/LinedList"/>
    <dgm:cxn modelId="{019862C3-599B-45B8-B631-207E091B42B9}" type="presParOf" srcId="{E0937D7B-2CCE-4939-B09E-C43EA0C71F32}" destId="{399E7311-B36D-4B30-ABCD-3B50BB9E1AC9}" srcOrd="0" destOrd="0" presId="urn:microsoft.com/office/officeart/2008/layout/LinedList"/>
    <dgm:cxn modelId="{CA40AFD9-D69B-4433-834D-142704DAF13A}" type="presParOf" srcId="{E0937D7B-2CCE-4939-B09E-C43EA0C71F32}" destId="{815C2630-AE46-4A75-877F-4C00E8887B29}" srcOrd="1" destOrd="0" presId="urn:microsoft.com/office/officeart/2008/layout/LinedList"/>
    <dgm:cxn modelId="{DC1B61C8-04AF-487D-A2EC-408E89DA0A40}" type="presParOf" srcId="{1D9D3D9B-1FA0-4C46-B908-BB87AB2C5D9F}" destId="{E97CDF9A-1953-41CE-9929-1DEA0C0C3AF8}" srcOrd="4" destOrd="0" presId="urn:microsoft.com/office/officeart/2008/layout/LinedList"/>
    <dgm:cxn modelId="{CD38FD2B-F1FE-4C44-B5A8-DD7B879DA2B3}" type="presParOf" srcId="{1D9D3D9B-1FA0-4C46-B908-BB87AB2C5D9F}" destId="{D2402A59-10E2-4C9C-860A-47FEED5D0BBA}" srcOrd="5" destOrd="0" presId="urn:microsoft.com/office/officeart/2008/layout/LinedList"/>
    <dgm:cxn modelId="{B5D25F4B-59C4-4B4C-8BF8-D811961133FF}" type="presParOf" srcId="{D2402A59-10E2-4C9C-860A-47FEED5D0BBA}" destId="{C9D1A0CD-5A9B-47FB-B55E-8D76D0CAB19D}" srcOrd="0" destOrd="0" presId="urn:microsoft.com/office/officeart/2008/layout/LinedList"/>
    <dgm:cxn modelId="{5832454B-173A-4635-930D-6A2DDF0945EC}" type="presParOf" srcId="{D2402A59-10E2-4C9C-860A-47FEED5D0BBA}" destId="{BFB8E750-1CC0-4569-A4D4-44CB374C2F3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E0A36-950A-44C5-9970-1719CD581025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0988B-3CBA-4A25-AEED-1DB4273E5803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Binary:</a:t>
          </a:r>
          <a:r>
            <a:rPr lang="en-GB" sz="3500" kern="1200"/>
            <a:t> European = Rational, Advanced, Civilised vs. Non-European = Irrational, Primitive, Exotic.</a:t>
          </a:r>
          <a:endParaRPr lang="en-US" sz="3500" kern="1200"/>
        </a:p>
      </dsp:txBody>
      <dsp:txXfrm>
        <a:off x="0" y="2124"/>
        <a:ext cx="10515600" cy="1449029"/>
      </dsp:txXfrm>
    </dsp:sp>
    <dsp:sp modelId="{E46CA155-E0BD-4374-8CE8-219F08F49C76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E7311-B36D-4B30-ABCD-3B50BB9E1AC9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The Justification:</a:t>
          </a:r>
          <a:r>
            <a:rPr lang="en-GB" sz="3500" kern="1200"/>
            <a:t> The "Civilising Mission"—the claim that empire was for the benefit of the colonised.</a:t>
          </a:r>
          <a:endParaRPr lang="en-US" sz="3500" kern="1200"/>
        </a:p>
      </dsp:txBody>
      <dsp:txXfrm>
        <a:off x="0" y="1451154"/>
        <a:ext cx="10515600" cy="1449029"/>
      </dsp:txXfrm>
    </dsp:sp>
    <dsp:sp modelId="{E97CDF9A-1953-41CE-9929-1DEA0C0C3AF8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1A0CD-5A9B-47FB-B55E-8D76D0CAB19D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b="1" kern="1200"/>
            <a:t>Scientific Racism:</a:t>
          </a:r>
          <a:r>
            <a:rPr lang="en-GB" sz="3500" kern="1200"/>
            <a:t> The use of pseudo-science to justify hierarchy.</a:t>
          </a:r>
          <a:endParaRPr lang="en-US" sz="35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D86F7-F428-6228-8092-58FAB380CF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5EFEA8-3961-E7AA-8327-75456C948F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A95C8F-269E-1C4F-019C-ACDE0FE12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24F2F6-7CC1-C5D4-2B14-7C5B77F61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79EDF-1627-7669-67CE-DC9122C4C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30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04DD7-D09E-A155-498B-DD8EE2169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CCA7A-BA79-D0BD-8311-2FDB3C81C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AB09E-7D8D-BB76-AA0A-F8070225E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7D517-B05E-78C6-DD5F-617B76A47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0EC5F-6167-C383-2038-602FF73E9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343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5D227-E2A8-096C-9844-4E3E8F635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6C314D-1CFF-6389-8C23-3AFA091B4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76F79-F847-AB08-6F23-D935EB571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5CE7A2-0308-5B60-3406-0F083D010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A2EE8-09DB-C21E-75E4-D4CCC8E5E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892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2612B-DBD4-E17C-636E-A4D64EFC7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AD3FD-CB3C-9CDF-60DE-D44BB9BF6E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EEF99A-44E1-8DC5-8140-F79284ECD1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95598A-633B-EE57-1EEC-5278740BC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712456-93AF-75FE-EF4B-061C9FFE6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F2620-6727-CF48-F355-8103F7D4C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1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2B321-A8BA-DE07-5F9C-539944E54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8674CD-9BC6-4A16-0FB9-2F283B634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729B09-D346-572C-4B77-8D19261B7C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70C7B1-FCFB-5AEC-A2A6-86EEBFCB31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2C4527-C202-6E5B-57CF-25A3EF793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C771A8-CDAE-51BB-CD6A-710631570E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87F756-0E94-8FDC-5191-D320CF805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6C883-ED59-3392-A957-A8B6FDFD2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310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6B7AE-BAE7-C98A-872F-47F51E27A6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0E2FF7-D5DD-705B-2C50-5684AA040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10758D-3C31-38A7-2E9A-6C63F43F85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CE7211-B189-F188-887D-CB1D10FA7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46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6440A6-AEF6-2AE8-BB87-9B43DDFDE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5DC145-BE23-4872-51CB-ACFB49B19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FAF96F-A422-875E-95CD-00E0E02AD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5030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5F803-4503-E541-CEA0-DE234299E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43844-B769-FDF7-6415-5DED1130E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9451DF-ADF0-8459-C085-6BB344751C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879409-C529-F9E3-0029-F2E43F7DE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B9EAE-B48A-8265-6A80-469852C4D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4AB70-E6B3-2463-82DD-C0A27BD20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714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C00A0-65D6-B2B3-F954-D270CE97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749B4D-40C1-6DA3-0ACC-F43743615E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2EFBDA-00A5-7E5A-7A5D-ED948A7C5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9D7B0D-79A9-B2B3-681F-5A16154F0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9CAB06-E3B9-363F-EC08-FB074DF50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F13BC2-68E6-309D-8C17-60D2729D9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819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0D476-C008-3795-7532-D2C21D742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64E419-4BDF-B001-E810-3EF115788F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E1C08-3650-4D1A-D274-C183707B7A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39223F-E964-8F9F-0596-688A5FDDA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E8993-CE73-FBDF-0218-6B8B15386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30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76DCD5-6024-F1B8-6E08-E94C06C58EF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500EB3-B491-29F3-497A-AA156F9F35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39308-DFA1-725B-BE23-1E0C5AAE9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307E3-5E73-8949-C91C-2B1F255D1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295EDD-785D-6FC2-47D5-298CFD7F8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495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306A2D-8270-5E79-4771-60B5F24B5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CA9C81-2362-2E0C-9CFA-26610C20B1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D3E1F-6CEA-4A74-D52D-7A58ED725B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BCD6DB-4B07-4446-89EF-D775B163A52E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6A7F3-6317-087A-8503-C360ECA0D2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E4AEF0-6B40-FA1C-30D6-2F99D7430F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39524F-43D8-4543-B906-B48770AFF8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740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1367F-7F54-9444-0E78-E7F9C0EA99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Colonialism vs. Postcolonialism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749A91-5409-DD6A-0026-F1099C1B3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From Imperial Practice to Critical Theory</a:t>
            </a:r>
          </a:p>
        </p:txBody>
      </p:sp>
      <p:pic>
        <p:nvPicPr>
          <p:cNvPr id="7" name="Graphic 6" descr="Earth Globe Europe-Africa">
            <a:extLst>
              <a:ext uri="{FF2B5EF4-FFF2-40B4-BE49-F238E27FC236}">
                <a16:creationId xmlns:a16="http://schemas.microsoft.com/office/drawing/2014/main" id="{8B8CE4F6-7272-1E5A-AEC6-DEEEB1B580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116872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A6D621-0ABB-0419-E3AB-3BCD83526E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Defining Colonialism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A1DC1-DBF2-31FA-D725-7C316B096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</a:rPr>
              <a:t>The Definition:</a:t>
            </a:r>
            <a:r>
              <a:rPr lang="en-GB" sz="1800">
                <a:solidFill>
                  <a:schemeClr val="tx2"/>
                </a:solidFill>
              </a:rPr>
              <a:t> The policy of acquiring political control over another country, occupying it with settlers, and exploiting it economically.</a:t>
            </a:r>
          </a:p>
          <a:p>
            <a:r>
              <a:rPr lang="en-GB" sz="1800" b="1">
                <a:solidFill>
                  <a:schemeClr val="tx2"/>
                </a:solidFill>
              </a:rPr>
              <a:t>The "Three Gs":</a:t>
            </a:r>
            <a:r>
              <a:rPr lang="en-GB" sz="1800">
                <a:solidFill>
                  <a:schemeClr val="tx2"/>
                </a:solidFill>
              </a:rPr>
              <a:t> Gold (Economy), Glory (Geopolitics), and God (Religion).</a:t>
            </a:r>
          </a:p>
          <a:p>
            <a:r>
              <a:rPr lang="en-GB" sz="1800" b="1">
                <a:solidFill>
                  <a:schemeClr val="tx2"/>
                </a:solidFill>
              </a:rPr>
              <a:t>The Metropole:</a:t>
            </a:r>
            <a:r>
              <a:rPr lang="en-GB" sz="1800">
                <a:solidFill>
                  <a:schemeClr val="tx2"/>
                </a:solidFill>
              </a:rPr>
              <a:t> Power flows from the center (the coloniser) to the periphery (the colony).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9434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9F46F7-085B-260F-797D-5DC3939F3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The Mechanics of Empire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2AFED-46F3-AF54-AD6C-08BAED757F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071" y="765283"/>
            <a:ext cx="6128539" cy="3751732"/>
          </a:xfrm>
        </p:spPr>
        <p:txBody>
          <a:bodyPr anchor="ctr">
            <a:normAutofit/>
          </a:bodyPr>
          <a:lstStyle/>
          <a:p>
            <a:r>
              <a:rPr lang="en-GB" sz="1700" b="1" dirty="0">
                <a:solidFill>
                  <a:schemeClr val="tx2"/>
                </a:solidFill>
              </a:rPr>
              <a:t>Political:</a:t>
            </a:r>
            <a:r>
              <a:rPr lang="en-GB" sz="1700" dirty="0">
                <a:solidFill>
                  <a:schemeClr val="tx2"/>
                </a:solidFill>
              </a:rPr>
              <a:t> Direct rule and the dismantling of indigenous governance.</a:t>
            </a:r>
          </a:p>
          <a:p>
            <a:r>
              <a:rPr lang="en-GB" sz="1700" b="1" dirty="0">
                <a:solidFill>
                  <a:schemeClr val="tx2"/>
                </a:solidFill>
              </a:rPr>
              <a:t>Economic:</a:t>
            </a:r>
            <a:r>
              <a:rPr lang="en-GB" sz="1700" dirty="0">
                <a:solidFill>
                  <a:schemeClr val="tx2"/>
                </a:solidFill>
              </a:rPr>
              <a:t> Extraction of raw materials to fuel the Industrial Revolution.</a:t>
            </a:r>
          </a:p>
          <a:p>
            <a:r>
              <a:rPr lang="en-GB" sz="1700" b="1" dirty="0">
                <a:solidFill>
                  <a:schemeClr val="tx2"/>
                </a:solidFill>
              </a:rPr>
              <a:t>Cultural:</a:t>
            </a:r>
            <a:r>
              <a:rPr lang="en-GB" sz="1700" dirty="0">
                <a:solidFill>
                  <a:schemeClr val="tx2"/>
                </a:solidFill>
              </a:rPr>
              <a:t> The imposition of Western languages, legal codes, and education systems.</a:t>
            </a:r>
          </a:p>
          <a:p>
            <a:pPr marL="0" indent="0">
              <a:buNone/>
            </a:pPr>
            <a:endParaRPr lang="en-GB" sz="1700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700" i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700" i="1" dirty="0">
                <a:solidFill>
                  <a:schemeClr val="tx2"/>
                </a:solidFill>
              </a:rPr>
              <a:t>Colonialism wasn't just about land; it was about "owning" the identity of the people on that land.</a:t>
            </a:r>
            <a:endParaRPr lang="en-GB" sz="1700" dirty="0">
              <a:solidFill>
                <a:schemeClr val="tx2"/>
              </a:solidFill>
            </a:endParaRPr>
          </a:p>
          <a:p>
            <a:pPr marL="0" indent="0">
              <a:buNone/>
            </a:pPr>
            <a:br>
              <a:rPr lang="en-GB" sz="1700" dirty="0">
                <a:solidFill>
                  <a:schemeClr val="tx2"/>
                </a:solidFill>
              </a:rPr>
            </a:br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83503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C13C0-8CBD-1934-E8DA-35ABF65BE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Ideology of "The Other"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07A707-DF7F-90F5-38DB-4D38F5138A0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9063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E1D4F0-A9DE-30E7-E839-784A0FD8A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Transitioning to Postcolonialism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71AFF-D553-3173-95DF-D820C48DF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</a:rPr>
              <a:t>Chronological vs. Critical:</a:t>
            </a:r>
            <a:r>
              <a:rPr lang="en-GB" sz="1800">
                <a:solidFill>
                  <a:schemeClr val="tx2"/>
                </a:solidFill>
              </a:rPr>
              <a:t> Postcolonialism is not just "the time after independence."</a:t>
            </a:r>
          </a:p>
          <a:p>
            <a:r>
              <a:rPr lang="en-GB" sz="1800" b="1">
                <a:solidFill>
                  <a:schemeClr val="tx2"/>
                </a:solidFill>
              </a:rPr>
              <a:t>The Core Question:</a:t>
            </a:r>
            <a:r>
              <a:rPr lang="en-GB" sz="1800">
                <a:solidFill>
                  <a:schemeClr val="tx2"/>
                </a:solidFill>
              </a:rPr>
              <a:t> How do the structures of empire survive even after the physical flags are lowered?</a:t>
            </a:r>
          </a:p>
          <a:p>
            <a:r>
              <a:rPr lang="en-GB" sz="1800" b="1">
                <a:solidFill>
                  <a:schemeClr val="tx2"/>
                </a:solidFill>
              </a:rPr>
              <a:t>The Goal:</a:t>
            </a:r>
            <a:r>
              <a:rPr lang="en-GB" sz="1800">
                <a:solidFill>
                  <a:schemeClr val="tx2"/>
                </a:solidFill>
              </a:rPr>
              <a:t> To reclaim agency and "unlearn" colonial biases.</a:t>
            </a:r>
          </a:p>
          <a:p>
            <a:pPr marL="0" indent="0">
              <a:buNone/>
            </a:pPr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38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D57DE0-07A9-BC9D-5267-E44DA9033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Key Concept – Edward Said’s "Orientalism"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69642-3895-2C10-EBCA-4C137634F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 b="1">
                <a:solidFill>
                  <a:schemeClr val="tx2"/>
                </a:solidFill>
              </a:rPr>
              <a:t>The Theory:</a:t>
            </a:r>
            <a:r>
              <a:rPr lang="en-GB" sz="2000">
                <a:solidFill>
                  <a:schemeClr val="tx2"/>
                </a:solidFill>
              </a:rPr>
              <a:t> The West created a fictionalized, romanticised version of "The East" to justify dominance.</a:t>
            </a:r>
          </a:p>
          <a:p>
            <a:r>
              <a:rPr lang="en-GB" sz="2000" b="1">
                <a:solidFill>
                  <a:schemeClr val="tx2"/>
                </a:solidFill>
              </a:rPr>
              <a:t>Power/Knowledge:</a:t>
            </a:r>
            <a:r>
              <a:rPr lang="en-GB" sz="2000">
                <a:solidFill>
                  <a:schemeClr val="tx2"/>
                </a:solidFill>
              </a:rPr>
              <a:t> Who has the power to write the history of a people?</a:t>
            </a:r>
          </a:p>
          <a:p>
            <a:r>
              <a:rPr lang="en-GB" sz="2000" b="1">
                <a:solidFill>
                  <a:schemeClr val="tx2"/>
                </a:solidFill>
              </a:rPr>
              <a:t>Impact:</a:t>
            </a:r>
            <a:r>
              <a:rPr lang="en-GB" sz="2000">
                <a:solidFill>
                  <a:schemeClr val="tx2"/>
                </a:solidFill>
              </a:rPr>
              <a:t> This shaped how the West viewed Asia, the Middle East, and North Africa for centuries.</a:t>
            </a: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7350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D8611-CD83-2650-C79C-F3049476A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Key Concept – Homi Bhabha’s "Hybridity"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5324D-C154-CD37-0DD1-5C9819C4D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 b="1">
                <a:solidFill>
                  <a:schemeClr val="tx2"/>
                </a:solidFill>
              </a:rPr>
              <a:t>The Third Space:</a:t>
            </a:r>
            <a:r>
              <a:rPr lang="en-GB" sz="2000">
                <a:solidFill>
                  <a:schemeClr val="tx2"/>
                </a:solidFill>
              </a:rPr>
              <a:t> Culture is never "pure." It is a constant negotiation between the coloniser and the colonised.</a:t>
            </a:r>
          </a:p>
          <a:p>
            <a:r>
              <a:rPr lang="en-GB" sz="2000" b="1">
                <a:solidFill>
                  <a:schemeClr val="tx2"/>
                </a:solidFill>
              </a:rPr>
              <a:t>Mimicry:</a:t>
            </a:r>
            <a:r>
              <a:rPr lang="en-GB" sz="2000">
                <a:solidFill>
                  <a:schemeClr val="tx2"/>
                </a:solidFill>
              </a:rPr>
              <a:t> When the colonised "copy" the coloniser, it often becomes a form of subtle subversion or mockery.</a:t>
            </a:r>
          </a:p>
          <a:p>
            <a:pPr marL="0" indent="0">
              <a:buNone/>
            </a:pPr>
            <a:endParaRPr lang="en-GB" sz="2000" b="1" i="1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000" i="1">
                <a:solidFill>
                  <a:schemeClr val="tx2"/>
                </a:solidFill>
              </a:rPr>
              <a:t>Think of how language or music evolves when two cultures are forced together.</a:t>
            </a:r>
            <a:endParaRPr lang="en-GB" sz="2000">
              <a:solidFill>
                <a:schemeClr val="tx2"/>
              </a:solidFill>
            </a:endParaRPr>
          </a:p>
          <a:p>
            <a:endParaRPr lang="en-GB" sz="20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220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66840-65C2-2916-F547-813E821CA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Key Concept – Fanon &amp; The Psychology of Empire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2D516-B158-C096-8CFA-79023BED0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 b="1">
                <a:solidFill>
                  <a:schemeClr val="tx2"/>
                </a:solidFill>
              </a:rPr>
              <a:t>The Internalised Struggle:</a:t>
            </a:r>
            <a:r>
              <a:rPr lang="en-GB" sz="2000">
                <a:solidFill>
                  <a:schemeClr val="tx2"/>
                </a:solidFill>
              </a:rPr>
              <a:t> Frantz Fanon explored how colonialism creates a "colony of the mind."</a:t>
            </a:r>
          </a:p>
          <a:p>
            <a:r>
              <a:rPr lang="en-GB" sz="2000" b="1">
                <a:solidFill>
                  <a:schemeClr val="tx2"/>
                </a:solidFill>
              </a:rPr>
              <a:t>The Trauma:</a:t>
            </a:r>
            <a:r>
              <a:rPr lang="en-GB" sz="2000">
                <a:solidFill>
                  <a:schemeClr val="tx2"/>
                </a:solidFill>
              </a:rPr>
              <a:t> The psychological impact of being told one’s own culture is inferior.</a:t>
            </a:r>
          </a:p>
          <a:p>
            <a:r>
              <a:rPr lang="en-GB" sz="2000" b="1">
                <a:solidFill>
                  <a:schemeClr val="tx2"/>
                </a:solidFill>
              </a:rPr>
              <a:t>Decolonisation:</a:t>
            </a:r>
            <a:r>
              <a:rPr lang="en-GB" sz="2000">
                <a:solidFill>
                  <a:schemeClr val="tx2"/>
                </a:solidFill>
              </a:rPr>
              <a:t> This requires a total "cleansing" of the colonial mindset, not just a new government.</a:t>
            </a:r>
          </a:p>
          <a:p>
            <a:pPr marL="0" indent="0">
              <a:buNone/>
            </a:pPr>
            <a:endParaRPr lang="en-GB" sz="20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5686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B4C063-E6FD-7223-B334-AE2326FB8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Why It Matters Today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01EDA-2AEA-DF5E-E28E-C04A2900E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</a:rPr>
              <a:t>Neo-Colonialism:</a:t>
            </a:r>
            <a:r>
              <a:rPr lang="en-GB" sz="1800">
                <a:solidFill>
                  <a:schemeClr val="tx2"/>
                </a:solidFill>
              </a:rPr>
              <a:t> Economic dominance through debt and corporate interests rather than military force.</a:t>
            </a:r>
          </a:p>
          <a:p>
            <a:r>
              <a:rPr lang="en-GB" sz="1800" b="1">
                <a:solidFill>
                  <a:schemeClr val="tx2"/>
                </a:solidFill>
              </a:rPr>
              <a:t>Language:</a:t>
            </a:r>
            <a:r>
              <a:rPr lang="en-GB" sz="1800">
                <a:solidFill>
                  <a:schemeClr val="tx2"/>
                </a:solidFill>
              </a:rPr>
              <a:t> Why do "Postcolonial" nations still use the coloniser’s tongue as their official language?</a:t>
            </a:r>
          </a:p>
          <a:p>
            <a:r>
              <a:rPr lang="en-GB" sz="1800" b="1">
                <a:solidFill>
                  <a:schemeClr val="tx2"/>
                </a:solidFill>
              </a:rPr>
              <a:t>Global Borders:</a:t>
            </a:r>
            <a:r>
              <a:rPr lang="en-GB" sz="1800">
                <a:solidFill>
                  <a:schemeClr val="tx2"/>
                </a:solidFill>
              </a:rPr>
              <a:t> Many modern conflicts stem from borders drawn by Europeans in the 19th century.</a:t>
            </a:r>
          </a:p>
        </p:txBody>
      </p:sp>
    </p:spTree>
    <p:extLst>
      <p:ext uri="{BB962C8B-B14F-4D97-AF65-F5344CB8AC3E}">
        <p14:creationId xmlns:p14="http://schemas.microsoft.com/office/powerpoint/2010/main" val="3945398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0B051-8DFC-3223-FEDA-14BFED589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Case Studies: Africa &amp; The Caribbean</a:t>
            </a:r>
            <a:endParaRPr lang="en-GB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2EA50-BFD8-5634-6C37-6A60E746F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980" y="1325595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1700" b="1" dirty="0">
                <a:solidFill>
                  <a:schemeClr val="tx2"/>
                </a:solidFill>
              </a:rPr>
              <a:t>Africa (The Scramble for Africa):</a:t>
            </a:r>
            <a:endParaRPr lang="en-GB" sz="1700" dirty="0">
              <a:solidFill>
                <a:schemeClr val="tx2"/>
              </a:solidFill>
            </a:endParaRPr>
          </a:p>
          <a:p>
            <a:pPr lvl="1"/>
            <a:r>
              <a:rPr lang="en-GB" sz="1700" i="1" dirty="0">
                <a:solidFill>
                  <a:schemeClr val="tx2"/>
                </a:solidFill>
              </a:rPr>
              <a:t>History:</a:t>
            </a:r>
            <a:r>
              <a:rPr lang="en-GB" sz="1700" dirty="0">
                <a:solidFill>
                  <a:schemeClr val="tx2"/>
                </a:solidFill>
              </a:rPr>
              <a:t> The 1884 Berlin Conference divided the continent without a single African present.</a:t>
            </a:r>
          </a:p>
          <a:p>
            <a:pPr lvl="1"/>
            <a:r>
              <a:rPr lang="en-GB" sz="1700" i="1" dirty="0">
                <a:solidFill>
                  <a:schemeClr val="tx2"/>
                </a:solidFill>
              </a:rPr>
              <a:t>Theory:</a:t>
            </a:r>
            <a:r>
              <a:rPr lang="en-GB" sz="1700" dirty="0">
                <a:solidFill>
                  <a:schemeClr val="tx2"/>
                </a:solidFill>
              </a:rPr>
              <a:t> </a:t>
            </a:r>
            <a:r>
              <a:rPr lang="en-GB" sz="1700" b="1" dirty="0">
                <a:solidFill>
                  <a:schemeClr val="tx2"/>
                </a:solidFill>
              </a:rPr>
              <a:t>Ngũgĩ </a:t>
            </a:r>
            <a:r>
              <a:rPr lang="en-GB" sz="1700" b="1" dirty="0" err="1">
                <a:solidFill>
                  <a:schemeClr val="tx2"/>
                </a:solidFill>
              </a:rPr>
              <a:t>wa</a:t>
            </a:r>
            <a:r>
              <a:rPr lang="en-GB" sz="1700" b="1" dirty="0">
                <a:solidFill>
                  <a:schemeClr val="tx2"/>
                </a:solidFill>
              </a:rPr>
              <a:t> Thiong'o</a:t>
            </a:r>
            <a:r>
              <a:rPr lang="en-GB" sz="1700" dirty="0">
                <a:solidFill>
                  <a:schemeClr val="tx2"/>
                </a:solidFill>
              </a:rPr>
              <a:t> (Kenya) advocated for "Decolonising the Mind" by writing in indigenous languages instead of English.</a:t>
            </a:r>
          </a:p>
          <a:p>
            <a:r>
              <a:rPr lang="en-GB" sz="1700" b="1" dirty="0">
                <a:solidFill>
                  <a:schemeClr val="tx2"/>
                </a:solidFill>
              </a:rPr>
              <a:t>The Caribbean (The Middle Passage &amp; Plantation):</a:t>
            </a:r>
            <a:endParaRPr lang="en-GB" sz="1700" dirty="0">
              <a:solidFill>
                <a:schemeClr val="tx2"/>
              </a:solidFill>
            </a:endParaRPr>
          </a:p>
          <a:p>
            <a:pPr lvl="1"/>
            <a:r>
              <a:rPr lang="en-GB" sz="1700" i="1" dirty="0">
                <a:solidFill>
                  <a:schemeClr val="tx2"/>
                </a:solidFill>
              </a:rPr>
              <a:t>History:</a:t>
            </a:r>
            <a:r>
              <a:rPr lang="en-GB" sz="1700" dirty="0">
                <a:solidFill>
                  <a:schemeClr val="tx2"/>
                </a:solidFill>
              </a:rPr>
              <a:t> Forced displacement and the blending of African, European, and Indigenous cultures.</a:t>
            </a:r>
          </a:p>
          <a:p>
            <a:pPr lvl="1"/>
            <a:r>
              <a:rPr lang="en-GB" sz="1700" i="1" dirty="0">
                <a:solidFill>
                  <a:schemeClr val="tx2"/>
                </a:solidFill>
              </a:rPr>
              <a:t>Theory:</a:t>
            </a:r>
            <a:r>
              <a:rPr lang="en-GB" sz="1700" dirty="0">
                <a:solidFill>
                  <a:schemeClr val="tx2"/>
                </a:solidFill>
              </a:rPr>
              <a:t> </a:t>
            </a:r>
            <a:r>
              <a:rPr lang="en-GB" sz="1700" b="1" dirty="0">
                <a:solidFill>
                  <a:schemeClr val="tx2"/>
                </a:solidFill>
              </a:rPr>
              <a:t>Aimé Césaire</a:t>
            </a:r>
            <a:r>
              <a:rPr lang="en-GB" sz="1700" dirty="0">
                <a:solidFill>
                  <a:schemeClr val="tx2"/>
                </a:solidFill>
              </a:rPr>
              <a:t> and </a:t>
            </a:r>
            <a:r>
              <a:rPr lang="en-GB" sz="1700" b="1" dirty="0">
                <a:solidFill>
                  <a:schemeClr val="tx2"/>
                </a:solidFill>
              </a:rPr>
              <a:t>Frantz Fanon</a:t>
            </a:r>
            <a:r>
              <a:rPr lang="en-GB" sz="1700" dirty="0">
                <a:solidFill>
                  <a:schemeClr val="tx2"/>
                </a:solidFill>
              </a:rPr>
              <a:t> (Martinique) developed the </a:t>
            </a:r>
            <a:r>
              <a:rPr lang="en-GB" sz="1700" i="1" dirty="0">
                <a:solidFill>
                  <a:schemeClr val="tx2"/>
                </a:solidFill>
              </a:rPr>
              <a:t>Négritude</a:t>
            </a:r>
            <a:r>
              <a:rPr lang="en-GB" sz="1700" dirty="0">
                <a:solidFill>
                  <a:schemeClr val="tx2"/>
                </a:solidFill>
              </a:rPr>
              <a:t> movement to celebrate Black identity in the face of French colonial assimilation.</a:t>
            </a:r>
          </a:p>
          <a:p>
            <a:endParaRPr lang="en-GB" sz="17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384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592</Words>
  <Application>Microsoft Office PowerPoint</Application>
  <PresentationFormat>Widescreen</PresentationFormat>
  <Paragraphs>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Colonialism vs. Postcolonialism</vt:lpstr>
      <vt:lpstr>Defining Colonialism</vt:lpstr>
      <vt:lpstr>The Mechanics of Empire</vt:lpstr>
      <vt:lpstr>The Ideology of "The Other"</vt:lpstr>
      <vt:lpstr>Transitioning to Postcolonialism</vt:lpstr>
      <vt:lpstr>Key Concept – Edward Said’s "Orientalism"</vt:lpstr>
      <vt:lpstr>Key Concept – Homi Bhabha’s "Hybridity"</vt:lpstr>
      <vt:lpstr>Key Concept – Fanon &amp; The Psychology of Empire</vt:lpstr>
      <vt:lpstr>Why It Matters Today</vt:lpstr>
      <vt:lpstr>Case Studies: Africa &amp; The Caribbean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Harriett Webster</dc:creator>
  <cp:lastModifiedBy>Harriett Webster</cp:lastModifiedBy>
  <cp:revision>1</cp:revision>
  <dcterms:created xsi:type="dcterms:W3CDTF">2026-02-16T13:09:41Z</dcterms:created>
  <dcterms:modified xsi:type="dcterms:W3CDTF">2026-02-16T13:22:29Z</dcterms:modified>
</cp:coreProperties>
</file>