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477" r:id="rId6"/>
    <p:sldId id="478" r:id="rId7"/>
    <p:sldId id="381" r:id="rId8"/>
    <p:sldId id="444" r:id="rId9"/>
    <p:sldId id="449" r:id="rId10"/>
    <p:sldId id="447" r:id="rId11"/>
    <p:sldId id="448" r:id="rId12"/>
    <p:sldId id="497" r:id="rId13"/>
    <p:sldId id="498" r:id="rId14"/>
    <p:sldId id="496" r:id="rId15"/>
    <p:sldId id="386" r:id="rId16"/>
    <p:sldId id="451" r:id="rId17"/>
    <p:sldId id="479" r:id="rId18"/>
    <p:sldId id="452" r:id="rId19"/>
    <p:sldId id="453" r:id="rId20"/>
    <p:sldId id="454" r:id="rId21"/>
    <p:sldId id="455" r:id="rId22"/>
    <p:sldId id="456" r:id="rId23"/>
    <p:sldId id="457" r:id="rId24"/>
    <p:sldId id="458" r:id="rId25"/>
    <p:sldId id="459" r:id="rId26"/>
    <p:sldId id="476" r:id="rId27"/>
    <p:sldId id="475" r:id="rId28"/>
    <p:sldId id="474" r:id="rId29"/>
    <p:sldId id="482" r:id="rId30"/>
    <p:sldId id="481" r:id="rId31"/>
    <p:sldId id="480" r:id="rId32"/>
    <p:sldId id="483" r:id="rId33"/>
    <p:sldId id="484" r:id="rId34"/>
    <p:sldId id="486" r:id="rId35"/>
    <p:sldId id="485" r:id="rId36"/>
    <p:sldId id="385" r:id="rId37"/>
    <p:sldId id="384" r:id="rId38"/>
    <p:sldId id="407" r:id="rId39"/>
    <p:sldId id="546" r:id="rId40"/>
    <p:sldId id="547" r:id="rId41"/>
    <p:sldId id="403" r:id="rId42"/>
    <p:sldId id="408" r:id="rId43"/>
    <p:sldId id="380" r:id="rId4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103" d="100"/>
          <a:sy n="103" d="100"/>
        </p:scale>
        <p:origin x="1848" y="11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18/05/2016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18/05/2016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5</a:t>
            </a:fld>
            <a:endParaRPr lang="en-GB"/>
          </a:p>
        </p:txBody>
      </p:sp>
    </p:spTree>
    <p:extLst>
      <p:ext uri="{BB962C8B-B14F-4D97-AF65-F5344CB8AC3E}">
        <p14:creationId xmlns:p14="http://schemas.microsoft.com/office/powerpoint/2010/main" val="194650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Case for Coaching goes on to identify when coaching can help most, as shown below: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Sometimes an individual can be performing perfectly well, but could be </a:t>
            </a:r>
            <a:r>
              <a:rPr lang="en-GB" sz="1200" b="1" i="1" u="none" strike="noStrike" kern="1200" baseline="0" dirty="0" smtClean="0">
                <a:solidFill>
                  <a:schemeClr val="tx1"/>
                </a:solidFill>
                <a:latin typeface="+mn-lt"/>
                <a:ea typeface="+mn-ea"/>
                <a:cs typeface="+mn-cs"/>
              </a:rPr>
              <a:t>even more successful </a:t>
            </a:r>
            <a:r>
              <a:rPr lang="en-GB" sz="1200" b="0" i="0" u="none" strike="noStrike" kern="1200" baseline="0" dirty="0" smtClean="0">
                <a:solidFill>
                  <a:schemeClr val="tx1"/>
                </a:solidFill>
                <a:latin typeface="+mn-lt"/>
                <a:ea typeface="+mn-ea"/>
                <a:cs typeface="+mn-cs"/>
              </a:rPr>
              <a:t>with some assistance. In this situation, the coach is not helping the individual to ‘fix’ any particular problem, but instead will try to help motivate the individual to consider his or her future plans and the next steps in his or her job or career.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Some individuals in the workplace are highly competent, technical experts. However they can have </a:t>
            </a:r>
            <a:r>
              <a:rPr lang="en-GB" sz="1200" b="1" i="1" u="none" strike="noStrike" kern="1200" baseline="0" dirty="0" smtClean="0">
                <a:solidFill>
                  <a:schemeClr val="tx1"/>
                </a:solidFill>
                <a:latin typeface="+mn-lt"/>
                <a:ea typeface="+mn-ea"/>
                <a:cs typeface="+mn-cs"/>
              </a:rPr>
              <a:t>poor interpersonal skills </a:t>
            </a:r>
            <a:r>
              <a:rPr lang="en-GB" sz="1200" b="0" i="0" u="none" strike="noStrike" kern="1200" baseline="0" dirty="0" smtClean="0">
                <a:solidFill>
                  <a:schemeClr val="tx1"/>
                </a:solidFill>
                <a:latin typeface="+mn-lt"/>
                <a:ea typeface="+mn-ea"/>
                <a:cs typeface="+mn-cs"/>
              </a:rPr>
              <a:t>that make them appear arrogant or stubborn to those they work with. Coaches can help managers to better ‘read’ interpersonal situations and be more effective in their interactions with colleagues.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In some cases, managers may handle </a:t>
            </a:r>
            <a:r>
              <a:rPr lang="en-GB" sz="1200" b="1" i="1" u="none" strike="noStrike" kern="1200" baseline="0" dirty="0" smtClean="0">
                <a:solidFill>
                  <a:schemeClr val="tx1"/>
                </a:solidFill>
                <a:latin typeface="+mn-lt"/>
                <a:ea typeface="+mn-ea"/>
                <a:cs typeface="+mn-cs"/>
              </a:rPr>
              <a:t>conflict situations </a:t>
            </a:r>
            <a:r>
              <a:rPr lang="en-GB" sz="1200" b="0" i="0" u="none" strike="noStrike" kern="1200" baseline="0" dirty="0" smtClean="0">
                <a:solidFill>
                  <a:schemeClr val="tx1"/>
                </a:solidFill>
                <a:latin typeface="+mn-lt"/>
                <a:ea typeface="+mn-ea"/>
                <a:cs typeface="+mn-cs"/>
              </a:rPr>
              <a:t>in an aggressive and non-compromising way that antagonises their colleagues. This may be quite intimidating to peers and team members. Coaching can help these individuals to develop the skills of negotiation and compromise so that conflict is resolved more effectively. </a:t>
            </a:r>
          </a:p>
          <a:p>
            <a:r>
              <a:rPr lang="en-GB" sz="1200" b="0" i="0" u="none" strike="noStrike" kern="1200" baseline="0" dirty="0" smtClean="0">
                <a:solidFill>
                  <a:schemeClr val="tx1"/>
                </a:solidFill>
                <a:latin typeface="+mn-lt"/>
                <a:ea typeface="+mn-ea"/>
                <a:cs typeface="+mn-cs"/>
              </a:rPr>
              <a:t>• Some managers have difficulty supporting the development of their team members. Coaching can help managers develop junior colleagues more effectively by </a:t>
            </a:r>
            <a:r>
              <a:rPr lang="en-GB" sz="1200" b="1" i="1" u="none" strike="noStrike" kern="1200" baseline="0" dirty="0" smtClean="0">
                <a:solidFill>
                  <a:schemeClr val="tx1"/>
                </a:solidFill>
                <a:latin typeface="+mn-lt"/>
                <a:ea typeface="+mn-ea"/>
                <a:cs typeface="+mn-cs"/>
              </a:rPr>
              <a:t>learning some coaching skills </a:t>
            </a:r>
            <a:r>
              <a:rPr lang="en-GB" sz="1200" b="0" i="0" u="none" strike="noStrike" kern="1200" baseline="0" dirty="0" smtClean="0">
                <a:solidFill>
                  <a:schemeClr val="tx1"/>
                </a:solidFill>
                <a:latin typeface="+mn-lt"/>
                <a:ea typeface="+mn-ea"/>
                <a:cs typeface="+mn-cs"/>
              </a:rPr>
              <a:t>themselves. </a:t>
            </a:r>
          </a:p>
          <a:p>
            <a:r>
              <a:rPr lang="en-GB" sz="1200" b="0" i="0" u="none" strike="noStrike" kern="1200" baseline="0" dirty="0" smtClean="0">
                <a:solidFill>
                  <a:schemeClr val="tx1"/>
                </a:solidFill>
                <a:latin typeface="+mn-lt"/>
                <a:ea typeface="+mn-ea"/>
                <a:cs typeface="+mn-cs"/>
              </a:rPr>
              <a:t>• As managers move from management or front-line positions to more senior levels, they often need assistance in gaining a more </a:t>
            </a:r>
            <a:r>
              <a:rPr lang="en-GB" sz="1200" b="1" i="1" u="none" strike="noStrike" kern="1200" baseline="0" dirty="0" smtClean="0">
                <a:solidFill>
                  <a:schemeClr val="tx1"/>
                </a:solidFill>
                <a:latin typeface="+mn-lt"/>
                <a:ea typeface="+mn-ea"/>
                <a:cs typeface="+mn-cs"/>
              </a:rPr>
              <a:t>strategic perspective</a:t>
            </a:r>
            <a:r>
              <a:rPr lang="en-GB" sz="1200" b="0" i="0" u="none" strike="noStrike" kern="1200" baseline="0" dirty="0" smtClean="0">
                <a:solidFill>
                  <a:schemeClr val="tx1"/>
                </a:solidFill>
                <a:latin typeface="+mn-lt"/>
                <a:ea typeface="+mn-ea"/>
                <a:cs typeface="+mn-cs"/>
              </a:rPr>
              <a:t>. This involves making decisions based on the best interest of the organisation as a whole, rather than the specific area of business. Coaches can help managers to become more sensitive to the whole organisational concerns and understand opportunities and problems occurring across multiple business units. </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4047619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Mentoring develops leaders</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Mentoring directly affects an individual’s ability to succeed as a leader. Both mentees and mentors benefit from the mentoring partnership and increase their leadership skills.</a:t>
            </a:r>
          </a:p>
          <a:p>
            <a:r>
              <a:rPr lang="en-GB" sz="1200" b="0" i="0" u="none" strike="noStrike" kern="1200" baseline="0" dirty="0" smtClean="0">
                <a:solidFill>
                  <a:schemeClr val="tx1"/>
                </a:solidFill>
                <a:latin typeface="+mn-lt"/>
                <a:ea typeface="+mn-ea"/>
                <a:cs typeface="+mn-cs"/>
              </a:rPr>
              <a:t>“66% of companies using mentoring programs found that they created new leaders and fostered new career development.” (Goldstein, Seth. “Company Finds Working Together Helps</a:t>
            </a:r>
          </a:p>
          <a:p>
            <a:r>
              <a:rPr lang="en-GB" sz="1200" b="0" i="0" u="none" strike="noStrike" kern="1200" baseline="0" dirty="0" smtClean="0">
                <a:solidFill>
                  <a:schemeClr val="tx1"/>
                </a:solidFill>
                <a:latin typeface="+mn-lt"/>
                <a:ea typeface="+mn-ea"/>
                <a:cs typeface="+mn-cs"/>
              </a:rPr>
              <a:t>Productivity.”)</a:t>
            </a:r>
          </a:p>
          <a:p>
            <a:r>
              <a:rPr lang="en-GB" sz="1200" b="0" i="0" u="none" strike="noStrike" kern="1200" baseline="0" dirty="0" smtClean="0">
                <a:solidFill>
                  <a:schemeClr val="tx1"/>
                </a:solidFill>
                <a:latin typeface="+mn-lt"/>
                <a:ea typeface="+mn-ea"/>
                <a:cs typeface="+mn-cs"/>
              </a:rPr>
              <a:t>“95% of </a:t>
            </a:r>
            <a:r>
              <a:rPr lang="en-GB" sz="1200" b="0" i="0" u="none" strike="noStrike" kern="1200" baseline="0" dirty="0" err="1" smtClean="0">
                <a:solidFill>
                  <a:schemeClr val="tx1"/>
                </a:solidFill>
                <a:latin typeface="+mn-lt"/>
                <a:ea typeface="+mn-ea"/>
                <a:cs typeface="+mn-cs"/>
              </a:rPr>
              <a:t>Menttium</a:t>
            </a:r>
            <a:r>
              <a:rPr lang="en-GB" sz="1200" b="0" i="0" u="none" strike="noStrike" kern="1200" baseline="0" dirty="0" smtClean="0">
                <a:solidFill>
                  <a:schemeClr val="tx1"/>
                </a:solidFill>
                <a:latin typeface="+mn-lt"/>
                <a:ea typeface="+mn-ea"/>
                <a:cs typeface="+mn-cs"/>
              </a:rPr>
              <a:t> 100® mentees indicated that their participation in the program better equipped them to take on leadership roles. (</a:t>
            </a:r>
            <a:r>
              <a:rPr lang="en-GB" sz="1200" b="0" i="0" u="none" strike="noStrike" kern="1200" baseline="0" dirty="0" err="1" smtClean="0">
                <a:solidFill>
                  <a:schemeClr val="tx1"/>
                </a:solidFill>
                <a:latin typeface="+mn-lt"/>
                <a:ea typeface="+mn-ea"/>
                <a:cs typeface="+mn-cs"/>
              </a:rPr>
              <a:t>Menttium</a:t>
            </a:r>
            <a:r>
              <a:rPr lang="en-GB" sz="1200" b="0" i="0" u="none" strike="noStrike" kern="1200" baseline="0" dirty="0" smtClean="0">
                <a:solidFill>
                  <a:schemeClr val="tx1"/>
                </a:solidFill>
                <a:latin typeface="+mn-lt"/>
                <a:ea typeface="+mn-ea"/>
                <a:cs typeface="+mn-cs"/>
              </a:rPr>
              <a:t> program survey)</a:t>
            </a:r>
          </a:p>
          <a:p>
            <a:r>
              <a:rPr lang="en-GB" sz="1200" b="1" i="0" u="none" strike="noStrike" kern="1200" baseline="0" dirty="0" smtClean="0">
                <a:solidFill>
                  <a:schemeClr val="tx1"/>
                </a:solidFill>
                <a:latin typeface="+mn-lt"/>
                <a:ea typeface="+mn-ea"/>
                <a:cs typeface="+mn-cs"/>
              </a:rPr>
              <a:t>Mentoring retains key talent.</a:t>
            </a:r>
          </a:p>
          <a:p>
            <a:r>
              <a:rPr lang="en-GB" sz="1200" b="0" i="0" u="none" strike="noStrike" kern="1200" baseline="0" dirty="0" smtClean="0">
                <a:solidFill>
                  <a:schemeClr val="tx1"/>
                </a:solidFill>
                <a:latin typeface="+mn-lt"/>
                <a:ea typeface="+mn-ea"/>
                <a:cs typeface="+mn-cs"/>
              </a:rPr>
              <a:t>Mentoring, when associated with other strategies meant to improve retention, has a long-term and significant positive impact on retention.</a:t>
            </a:r>
          </a:p>
          <a:p>
            <a:r>
              <a:rPr lang="en-GB" sz="1200" b="0" i="0" u="none" strike="noStrike" kern="1200" baseline="0" dirty="0" smtClean="0">
                <a:solidFill>
                  <a:schemeClr val="tx1"/>
                </a:solidFill>
                <a:latin typeface="+mn-lt"/>
                <a:ea typeface="+mn-ea"/>
                <a:cs typeface="+mn-cs"/>
              </a:rPr>
              <a:t>“The loss of a single professional employee can cost a company between $50,000 and $100,000. Losing key talent often costs significantly more, since these employees contribute a disproportionate amount of the organization’s intellectual capital.” (</a:t>
            </a:r>
            <a:r>
              <a:rPr lang="en-GB" sz="1200" b="0" i="1" u="none" strike="noStrike" kern="1200" baseline="0" dirty="0" smtClean="0">
                <a:solidFill>
                  <a:schemeClr val="tx1"/>
                </a:solidFill>
                <a:latin typeface="+mn-lt"/>
                <a:ea typeface="+mn-ea"/>
                <a:cs typeface="+mn-cs"/>
              </a:rPr>
              <a:t>Fortune </a:t>
            </a:r>
            <a:r>
              <a:rPr lang="en-GB" sz="1200" b="0" i="0" u="none" strike="noStrike" kern="1200" baseline="0" dirty="0" smtClean="0">
                <a:solidFill>
                  <a:schemeClr val="tx1"/>
                </a:solidFill>
                <a:latin typeface="+mn-lt"/>
                <a:ea typeface="+mn-ea"/>
                <a:cs typeface="+mn-cs"/>
              </a:rPr>
              <a:t>Magazine)</a:t>
            </a:r>
          </a:p>
          <a:p>
            <a:r>
              <a:rPr lang="en-GB" sz="1200" b="0" i="0" u="none" strike="noStrike" kern="1200" baseline="0" dirty="0" smtClean="0">
                <a:solidFill>
                  <a:schemeClr val="tx1"/>
                </a:solidFill>
                <a:latin typeface="+mn-lt"/>
                <a:ea typeface="+mn-ea"/>
                <a:cs typeface="+mn-cs"/>
              </a:rPr>
              <a:t>“77% of all companies surveyed state that mentoring is an effective tool to increase the retention of valued employees.” (</a:t>
            </a:r>
            <a:r>
              <a:rPr lang="en-GB" sz="1200" b="0" i="1" u="none" strike="noStrike" kern="1200" baseline="0" dirty="0" smtClean="0">
                <a:solidFill>
                  <a:schemeClr val="tx1"/>
                </a:solidFill>
                <a:latin typeface="+mn-lt"/>
                <a:ea typeface="+mn-ea"/>
                <a:cs typeface="+mn-cs"/>
              </a:rPr>
              <a:t>Best Practice Resources</a:t>
            </a:r>
            <a:r>
              <a:rPr lang="en-GB" sz="1200" b="0" i="0" u="none" strike="noStrike" kern="1200" baseline="0" dirty="0" smtClean="0">
                <a:solidFill>
                  <a:schemeClr val="tx1"/>
                </a:solidFill>
                <a:latin typeface="+mn-lt"/>
                <a:ea typeface="+mn-ea"/>
                <a:cs typeface="+mn-cs"/>
              </a:rPr>
              <a:t>)</a:t>
            </a:r>
          </a:p>
          <a:p>
            <a:r>
              <a:rPr lang="en-GB" sz="1200" b="1" i="0" u="none" strike="noStrike" kern="1200" baseline="0" dirty="0" smtClean="0">
                <a:solidFill>
                  <a:schemeClr val="tx1"/>
                </a:solidFill>
                <a:latin typeface="+mn-lt"/>
                <a:ea typeface="+mn-ea"/>
                <a:cs typeface="+mn-cs"/>
              </a:rPr>
              <a:t>Mentoring supports diversity strategies. </a:t>
            </a:r>
          </a:p>
          <a:p>
            <a:r>
              <a:rPr lang="en-GB" sz="1200" b="0" i="0" u="none" strike="noStrike" kern="1200" baseline="0" dirty="0" smtClean="0">
                <a:solidFill>
                  <a:schemeClr val="tx1"/>
                </a:solidFill>
                <a:latin typeface="+mn-lt"/>
                <a:ea typeface="+mn-ea"/>
                <a:cs typeface="+mn-cs"/>
              </a:rPr>
              <a:t>Critical to an organization’s success is its ability to retain, attract, and develop a highly skilled and diverse workforce. Incorporating mentoring into the culture and systems of an organization can help proactively advance its diversity vision.</a:t>
            </a:r>
          </a:p>
          <a:p>
            <a:r>
              <a:rPr lang="en-GB" sz="1200" b="0" i="0" u="none" strike="noStrike" kern="1200" baseline="0" dirty="0" smtClean="0">
                <a:solidFill>
                  <a:schemeClr val="tx1"/>
                </a:solidFill>
                <a:latin typeface="+mn-lt"/>
                <a:ea typeface="+mn-ea"/>
                <a:cs typeface="+mn-cs"/>
              </a:rPr>
              <a:t>Mentoring allows opportunities for diverse views to be discussed and understood. Mentoring across gender, ethnicity, culture, sexual orientation, and generation provides opportunities for individuals to learn from other perspectives. It encourages managers to value and engage employees, improving performance, and increasing motivation.</a:t>
            </a:r>
          </a:p>
          <a:p>
            <a:r>
              <a:rPr lang="en-GB" sz="1200" b="0" i="0" u="none" strike="noStrike" kern="1200" baseline="0" dirty="0" smtClean="0">
                <a:solidFill>
                  <a:schemeClr val="tx1"/>
                </a:solidFill>
                <a:latin typeface="+mn-lt"/>
                <a:ea typeface="+mn-ea"/>
                <a:cs typeface="+mn-cs"/>
              </a:rPr>
              <a:t>Results from a study conducted by sociologists from Harvard, UC-Berkeley and the University of Minnesota concluded that mentoring worked better than diversity training and networking in increasing the number of women and minority leaders in management. (</a:t>
            </a:r>
            <a:r>
              <a:rPr lang="en-GB" sz="1200" b="0" i="1" u="none" strike="noStrike" kern="1200" baseline="0" dirty="0" smtClean="0">
                <a:solidFill>
                  <a:schemeClr val="tx1"/>
                </a:solidFill>
                <a:latin typeface="+mn-lt"/>
                <a:ea typeface="+mn-ea"/>
                <a:cs typeface="+mn-cs"/>
              </a:rPr>
              <a:t>Time </a:t>
            </a:r>
            <a:r>
              <a:rPr lang="en-GB" sz="1200" b="0" i="0" u="none" strike="noStrike" kern="1200" baseline="0" dirty="0" smtClean="0">
                <a:solidFill>
                  <a:schemeClr val="tx1"/>
                </a:solidFill>
                <a:latin typeface="+mn-lt"/>
                <a:ea typeface="+mn-ea"/>
                <a:cs typeface="+mn-cs"/>
              </a:rPr>
              <a:t>Magazine)</a:t>
            </a:r>
          </a:p>
          <a:p>
            <a:r>
              <a:rPr lang="en-GB" sz="1200" b="0" i="0" u="none" strike="noStrike" kern="1200" baseline="0" dirty="0" smtClean="0">
                <a:solidFill>
                  <a:schemeClr val="tx1"/>
                </a:solidFill>
                <a:latin typeface="+mn-lt"/>
                <a:ea typeface="+mn-ea"/>
                <a:cs typeface="+mn-cs"/>
              </a:rPr>
              <a:t>“87% of </a:t>
            </a:r>
            <a:r>
              <a:rPr lang="en-GB" sz="1200" b="0" i="0" u="none" strike="noStrike" kern="1200" baseline="0" dirty="0" err="1" smtClean="0">
                <a:solidFill>
                  <a:schemeClr val="tx1"/>
                </a:solidFill>
                <a:latin typeface="+mn-lt"/>
                <a:ea typeface="+mn-ea"/>
                <a:cs typeface="+mn-cs"/>
              </a:rPr>
              <a:t>Menttium</a:t>
            </a:r>
            <a:r>
              <a:rPr lang="en-GB" sz="1200" b="0" i="0" u="none" strike="noStrike" kern="1200" baseline="0" dirty="0" smtClean="0">
                <a:solidFill>
                  <a:schemeClr val="tx1"/>
                </a:solidFill>
                <a:latin typeface="+mn-lt"/>
                <a:ea typeface="+mn-ea"/>
                <a:cs typeface="+mn-cs"/>
              </a:rPr>
              <a:t> 100 mentors believed their participation broadened their perspective on the challenges women deal with in the workplace.”</a:t>
            </a:r>
          </a:p>
          <a:p>
            <a:r>
              <a:rPr lang="en-GB" sz="1200" b="1" i="0" u="none" strike="noStrike" kern="1200" baseline="0" dirty="0" smtClean="0">
                <a:solidFill>
                  <a:schemeClr val="tx1"/>
                </a:solidFill>
                <a:latin typeface="+mn-lt"/>
                <a:ea typeface="+mn-ea"/>
                <a:cs typeface="+mn-cs"/>
              </a:rPr>
              <a:t>Mentoring teaches and encourages knowledge sharing.</a:t>
            </a:r>
          </a:p>
          <a:p>
            <a:r>
              <a:rPr lang="en-GB" sz="1200" b="0" i="0" u="none" strike="noStrike" kern="1200" baseline="0" dirty="0" smtClean="0">
                <a:solidFill>
                  <a:schemeClr val="tx1"/>
                </a:solidFill>
                <a:latin typeface="+mn-lt"/>
                <a:ea typeface="+mn-ea"/>
                <a:cs typeface="+mn-cs"/>
              </a:rPr>
              <a:t>Mentoring, when broadly deployed, builds a learning environment, encourages knowledge sharing and helps build productive internal networks. This reality becomes more acute when we consider the </a:t>
            </a:r>
            <a:r>
              <a:rPr lang="en-GB" sz="1200" b="0" i="0" u="none" strike="noStrike" kern="1200" baseline="0" dirty="0" err="1" smtClean="0">
                <a:solidFill>
                  <a:schemeClr val="tx1"/>
                </a:solidFill>
                <a:latin typeface="+mn-lt"/>
                <a:ea typeface="+mn-ea"/>
                <a:cs typeface="+mn-cs"/>
              </a:rPr>
              <a:t>labor</a:t>
            </a:r>
            <a:r>
              <a:rPr lang="en-GB" sz="1200" b="0" i="0" u="none" strike="noStrike" kern="1200" baseline="0" dirty="0" smtClean="0">
                <a:solidFill>
                  <a:schemeClr val="tx1"/>
                </a:solidFill>
                <a:latin typeface="+mn-lt"/>
                <a:ea typeface="+mn-ea"/>
                <a:cs typeface="+mn-cs"/>
              </a:rPr>
              <a:t> market demographics over the next ten years.</a:t>
            </a:r>
          </a:p>
          <a:p>
            <a:r>
              <a:rPr lang="en-GB" sz="1200" b="0" i="0" u="none" strike="noStrike" kern="1200" baseline="0" dirty="0" smtClean="0">
                <a:solidFill>
                  <a:schemeClr val="tx1"/>
                </a:solidFill>
                <a:latin typeface="+mn-lt"/>
                <a:ea typeface="+mn-ea"/>
                <a:cs typeface="+mn-cs"/>
              </a:rPr>
              <a:t>The fastest growing age group in the </a:t>
            </a:r>
            <a:r>
              <a:rPr lang="en-GB" sz="1200" b="0" i="0" u="none" strike="noStrike" kern="1200" baseline="0" dirty="0" err="1" smtClean="0">
                <a:solidFill>
                  <a:schemeClr val="tx1"/>
                </a:solidFill>
                <a:latin typeface="+mn-lt"/>
                <a:ea typeface="+mn-ea"/>
                <a:cs typeface="+mn-cs"/>
              </a:rPr>
              <a:t>labor</a:t>
            </a:r>
            <a:r>
              <a:rPr lang="en-GB" sz="1200" b="0" i="0" u="none" strike="noStrike" kern="1200" baseline="0" dirty="0" smtClean="0">
                <a:solidFill>
                  <a:schemeClr val="tx1"/>
                </a:solidFill>
                <a:latin typeface="+mn-lt"/>
                <a:ea typeface="+mn-ea"/>
                <a:cs typeface="+mn-cs"/>
              </a:rPr>
              <a:t> force is 45+. (</a:t>
            </a:r>
            <a:r>
              <a:rPr lang="en-GB" sz="1200" b="0" i="1" u="none" strike="noStrike" kern="1200" baseline="0" dirty="0" smtClean="0">
                <a:solidFill>
                  <a:schemeClr val="tx1"/>
                </a:solidFill>
                <a:latin typeface="+mn-lt"/>
                <a:ea typeface="+mn-ea"/>
                <a:cs typeface="+mn-cs"/>
              </a:rPr>
              <a:t>Fortune </a:t>
            </a:r>
            <a:r>
              <a:rPr lang="en-GB" sz="1200" b="0" i="0" u="none" strike="noStrike" kern="1200" baseline="0" dirty="0" smtClean="0">
                <a:solidFill>
                  <a:schemeClr val="tx1"/>
                </a:solidFill>
                <a:latin typeface="+mn-lt"/>
                <a:ea typeface="+mn-ea"/>
                <a:cs typeface="+mn-cs"/>
              </a:rPr>
              <a:t>Magazine)</a:t>
            </a:r>
          </a:p>
          <a:p>
            <a:r>
              <a:rPr lang="en-GB" sz="1200" b="0" i="0" u="none" strike="noStrike" kern="1200" baseline="0" dirty="0" smtClean="0">
                <a:solidFill>
                  <a:schemeClr val="tx1"/>
                </a:solidFill>
                <a:latin typeface="+mn-lt"/>
                <a:ea typeface="+mn-ea"/>
                <a:cs typeface="+mn-cs"/>
              </a:rPr>
              <a:t>According to a study conducted by McKinsey and Company, the supply of key talent will decline by 15% over the next 15 years, while demand will increase by 25%. (</a:t>
            </a:r>
            <a:r>
              <a:rPr lang="en-GB" sz="1200" b="0" i="1" u="none" strike="noStrike" kern="1200" baseline="0" dirty="0" smtClean="0">
                <a:solidFill>
                  <a:schemeClr val="tx1"/>
                </a:solidFill>
                <a:latin typeface="+mn-lt"/>
                <a:ea typeface="+mn-ea"/>
                <a:cs typeface="+mn-cs"/>
              </a:rPr>
              <a:t>Denver Business Journal</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“96% of </a:t>
            </a:r>
            <a:r>
              <a:rPr lang="en-GB" sz="1200" b="0" i="0" u="none" strike="noStrike" kern="1200" baseline="0" dirty="0" err="1" smtClean="0">
                <a:solidFill>
                  <a:schemeClr val="tx1"/>
                </a:solidFill>
                <a:latin typeface="+mn-lt"/>
                <a:ea typeface="+mn-ea"/>
                <a:cs typeface="+mn-cs"/>
              </a:rPr>
              <a:t>Menttium</a:t>
            </a:r>
            <a:r>
              <a:rPr lang="en-GB" sz="1200" b="0" i="0" u="none" strike="noStrike" kern="1200" baseline="0" dirty="0" smtClean="0">
                <a:solidFill>
                  <a:schemeClr val="tx1"/>
                </a:solidFill>
                <a:latin typeface="+mn-lt"/>
                <a:ea typeface="+mn-ea"/>
                <a:cs typeface="+mn-cs"/>
              </a:rPr>
              <a:t> consulting clients implementing internal 1-to-1 mentoring programs state that that their programs have resulted in increased cross-functional communications.” (</a:t>
            </a:r>
            <a:r>
              <a:rPr lang="en-GB" sz="1200" b="0" i="0" u="none" strike="noStrike" kern="1200" baseline="0" dirty="0" err="1" smtClean="0">
                <a:solidFill>
                  <a:schemeClr val="tx1"/>
                </a:solidFill>
                <a:latin typeface="+mn-lt"/>
                <a:ea typeface="+mn-ea"/>
                <a:cs typeface="+mn-cs"/>
              </a:rPr>
              <a:t>Menttium</a:t>
            </a:r>
            <a:r>
              <a:rPr lang="en-GB" sz="1200" b="0" i="0" u="none" strike="noStrike" kern="1200" baseline="0" dirty="0" smtClean="0">
                <a:solidFill>
                  <a:schemeClr val="tx1"/>
                </a:solidFill>
                <a:latin typeface="+mn-lt"/>
                <a:ea typeface="+mn-ea"/>
                <a:cs typeface="+mn-cs"/>
              </a:rPr>
              <a:t> program survey)</a:t>
            </a:r>
          </a:p>
          <a:p>
            <a:r>
              <a:rPr lang="en-GB" sz="1200" b="0" i="0" u="none" strike="noStrike" kern="1200" baseline="0" dirty="0" smtClean="0">
                <a:solidFill>
                  <a:schemeClr val="tx1"/>
                </a:solidFill>
                <a:latin typeface="+mn-lt"/>
                <a:ea typeface="+mn-ea"/>
                <a:cs typeface="+mn-cs"/>
              </a:rPr>
              <a:t>How will critical individuals within your organization deliver the results you need in 2010? Through: Leadership. Retention. Diversity. Knowledge sharing. The business case for mentoring exists within your organization’s desire to succeed.</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10</a:t>
            </a:fld>
            <a:endParaRPr lang="en-GB"/>
          </a:p>
        </p:txBody>
      </p:sp>
    </p:spTree>
    <p:extLst>
      <p:ext uri="{BB962C8B-B14F-4D97-AF65-F5344CB8AC3E}">
        <p14:creationId xmlns:p14="http://schemas.microsoft.com/office/powerpoint/2010/main" val="1850533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14</a:t>
            </a:fld>
            <a:endParaRPr lang="en-GB"/>
          </a:p>
        </p:txBody>
      </p:sp>
    </p:spTree>
    <p:extLst>
      <p:ext uri="{BB962C8B-B14F-4D97-AF65-F5344CB8AC3E}">
        <p14:creationId xmlns:p14="http://schemas.microsoft.com/office/powerpoint/2010/main" val="2634670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23</a:t>
            </a:fld>
            <a:endParaRPr lang="en-GB"/>
          </a:p>
        </p:txBody>
      </p:sp>
    </p:spTree>
    <p:extLst>
      <p:ext uri="{BB962C8B-B14F-4D97-AF65-F5344CB8AC3E}">
        <p14:creationId xmlns:p14="http://schemas.microsoft.com/office/powerpoint/2010/main" val="3402486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29</a:t>
            </a:fld>
            <a:endParaRPr lang="en-GB"/>
          </a:p>
        </p:txBody>
      </p:sp>
    </p:spTree>
    <p:extLst>
      <p:ext uri="{BB962C8B-B14F-4D97-AF65-F5344CB8AC3E}">
        <p14:creationId xmlns:p14="http://schemas.microsoft.com/office/powerpoint/2010/main" val="3529106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34</a:t>
            </a:fld>
            <a:endParaRPr lang="en-GB"/>
          </a:p>
        </p:txBody>
      </p:sp>
    </p:spTree>
    <p:extLst>
      <p:ext uri="{BB962C8B-B14F-4D97-AF65-F5344CB8AC3E}">
        <p14:creationId xmlns:p14="http://schemas.microsoft.com/office/powerpoint/2010/main" val="16003982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mde.managers.org.uk/members/svideoplayback.aspx?id=81272&amp;Digest=kEQddC2r0Zt5nLYwheZh7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Fx6yKZrzc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UY75MQte4RU"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kRJhjS-s-Uw"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mde.managers.org.uk/members/svideoplayback.aspx?id=81272&amp;Digest=kEQddC2r0Zt5nLYwheZh7A" TargetMode="External"/><Relationship Id="rId2" Type="http://schemas.openxmlformats.org/officeDocument/2006/relationships/hyperlink" Target="http://mde.managers.org.uk/members/svideoplayback.aspx?id=81422&amp;Digest=ZGDCraecZ57S5OP7/uPG+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Coaching and Mentoring</a:t>
            </a:r>
            <a:endParaRPr lang="en-GB"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Approaches to learning and development</a:t>
            </a:r>
            <a:endParaRPr lang="en-GB" b="1" dirty="0">
              <a:solidFill>
                <a:schemeClr val="accent5">
                  <a:lumMod val="50000"/>
                </a:schemeClr>
              </a:solidFill>
            </a:endParaRPr>
          </a:p>
        </p:txBody>
      </p:sp>
      <p:sp>
        <p:nvSpPr>
          <p:cNvPr id="3" name="Content Placeholder 2"/>
          <p:cNvSpPr>
            <a:spLocks noGrp="1"/>
          </p:cNvSpPr>
          <p:nvPr>
            <p:ph idx="1"/>
          </p:nvPr>
        </p:nvSpPr>
        <p:spPr>
          <a:xfrm>
            <a:off x="5292080" y="2996952"/>
            <a:ext cx="3240361" cy="360040"/>
          </a:xfrm>
        </p:spPr>
        <p:txBody>
          <a:bodyPr>
            <a:noAutofit/>
          </a:bodyPr>
          <a:lstStyle/>
          <a:p>
            <a:pPr marL="0" indent="0">
              <a:buNone/>
            </a:pPr>
            <a:r>
              <a:rPr lang="en-GB" sz="1800" dirty="0" smtClean="0">
                <a:solidFill>
                  <a:srgbClr val="333333"/>
                </a:solidFill>
                <a:latin typeface="Arial" panose="020B0604020202020204" pitchFamily="34" charset="0"/>
                <a:hlinkClick r:id="rId2"/>
              </a:rPr>
              <a:t>Why leaders should be mentors and coaches, Andrew Simon, CMI</a:t>
            </a:r>
            <a:endParaRPr lang="en-GB" sz="1800" dirty="0"/>
          </a:p>
        </p:txBody>
      </p:sp>
      <p:pic>
        <p:nvPicPr>
          <p:cNvPr id="4" name="Picture 3"/>
          <p:cNvPicPr>
            <a:picLocks noChangeAspect="1"/>
          </p:cNvPicPr>
          <p:nvPr/>
        </p:nvPicPr>
        <p:blipFill>
          <a:blip r:embed="rId3"/>
          <a:stretch>
            <a:fillRect/>
          </a:stretch>
        </p:blipFill>
        <p:spPr>
          <a:xfrm>
            <a:off x="755576" y="1608654"/>
            <a:ext cx="4186808" cy="3371794"/>
          </a:xfrm>
          <a:prstGeom prst="rect">
            <a:avLst/>
          </a:prstGeom>
        </p:spPr>
      </p:pic>
    </p:spTree>
    <p:extLst>
      <p:ext uri="{BB962C8B-B14F-4D97-AF65-F5344CB8AC3E}">
        <p14:creationId xmlns:p14="http://schemas.microsoft.com/office/powerpoint/2010/main" val="1182863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134491" y="1438879"/>
            <a:ext cx="6821885" cy="4231833"/>
          </a:xfrm>
          <a:prstGeom prst="rect">
            <a:avLst/>
          </a:prstGeom>
        </p:spPr>
      </p:pic>
      <p:sp>
        <p:nvSpPr>
          <p:cNvPr id="5" name="Title 1"/>
          <p:cNvSpPr txBox="1">
            <a:spLocks/>
          </p:cNvSpPr>
          <p:nvPr/>
        </p:nvSpPr>
        <p:spPr>
          <a:xfrm>
            <a:off x="539552" y="26064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solidFill>
                  <a:schemeClr val="accent5">
                    <a:lumMod val="50000"/>
                  </a:schemeClr>
                </a:solidFill>
              </a:rPr>
              <a:t>Approaches to learning and development</a:t>
            </a:r>
            <a:endParaRPr lang="en-GB" b="1" dirty="0">
              <a:solidFill>
                <a:schemeClr val="accent5">
                  <a:lumMod val="50000"/>
                </a:schemeClr>
              </a:solidFill>
            </a:endParaRPr>
          </a:p>
        </p:txBody>
      </p:sp>
      <p:sp>
        <p:nvSpPr>
          <p:cNvPr id="10" name="TextBox 9"/>
          <p:cNvSpPr txBox="1"/>
          <p:nvPr/>
        </p:nvSpPr>
        <p:spPr>
          <a:xfrm>
            <a:off x="3825353" y="1556792"/>
            <a:ext cx="1440160" cy="461665"/>
          </a:xfrm>
          <a:prstGeom prst="rect">
            <a:avLst/>
          </a:prstGeom>
          <a:noFill/>
        </p:spPr>
        <p:txBody>
          <a:bodyPr wrap="square" rtlCol="0">
            <a:spAutoFit/>
          </a:bodyPr>
          <a:lstStyle/>
          <a:p>
            <a:r>
              <a:rPr lang="en-GB" sz="2400" dirty="0" smtClean="0"/>
              <a:t>Training</a:t>
            </a:r>
            <a:endParaRPr lang="en-GB" sz="2400" dirty="0"/>
          </a:p>
        </p:txBody>
      </p:sp>
      <p:sp>
        <p:nvSpPr>
          <p:cNvPr id="11" name="TextBox 10"/>
          <p:cNvSpPr txBox="1"/>
          <p:nvPr/>
        </p:nvSpPr>
        <p:spPr>
          <a:xfrm>
            <a:off x="3826820" y="5293044"/>
            <a:ext cx="1645840" cy="461665"/>
          </a:xfrm>
          <a:prstGeom prst="rect">
            <a:avLst/>
          </a:prstGeom>
          <a:noFill/>
        </p:spPr>
        <p:txBody>
          <a:bodyPr wrap="square" rtlCol="0">
            <a:spAutoFit/>
          </a:bodyPr>
          <a:lstStyle/>
          <a:p>
            <a:r>
              <a:rPr lang="en-GB" sz="2400" dirty="0" smtClean="0"/>
              <a:t>Education</a:t>
            </a:r>
            <a:endParaRPr lang="en-GB" sz="2400" dirty="0"/>
          </a:p>
        </p:txBody>
      </p:sp>
      <p:sp>
        <p:nvSpPr>
          <p:cNvPr id="12" name="TextBox 11"/>
          <p:cNvSpPr txBox="1"/>
          <p:nvPr/>
        </p:nvSpPr>
        <p:spPr>
          <a:xfrm>
            <a:off x="6516215" y="3423759"/>
            <a:ext cx="2251123" cy="830997"/>
          </a:xfrm>
          <a:prstGeom prst="rect">
            <a:avLst/>
          </a:prstGeom>
          <a:noFill/>
        </p:spPr>
        <p:txBody>
          <a:bodyPr wrap="square" rtlCol="0">
            <a:spAutoFit/>
          </a:bodyPr>
          <a:lstStyle/>
          <a:p>
            <a:r>
              <a:rPr lang="en-GB" sz="2400" dirty="0" smtClean="0"/>
              <a:t>Interpersonal behaviour</a:t>
            </a:r>
            <a:endParaRPr lang="en-GB" sz="2400" dirty="0"/>
          </a:p>
        </p:txBody>
      </p:sp>
      <p:sp>
        <p:nvSpPr>
          <p:cNvPr id="13" name="TextBox 12"/>
          <p:cNvSpPr txBox="1"/>
          <p:nvPr/>
        </p:nvSpPr>
        <p:spPr>
          <a:xfrm>
            <a:off x="323528" y="3429000"/>
            <a:ext cx="1800200" cy="830997"/>
          </a:xfrm>
          <a:prstGeom prst="rect">
            <a:avLst/>
          </a:prstGeom>
          <a:noFill/>
        </p:spPr>
        <p:txBody>
          <a:bodyPr wrap="square" rtlCol="0">
            <a:spAutoFit/>
          </a:bodyPr>
          <a:lstStyle/>
          <a:p>
            <a:r>
              <a:rPr lang="en-GB" sz="2400" dirty="0" smtClean="0"/>
              <a:t>Functional skills</a:t>
            </a:r>
            <a:endParaRPr lang="en-GB" sz="2400" dirty="0"/>
          </a:p>
        </p:txBody>
      </p:sp>
      <p:sp>
        <p:nvSpPr>
          <p:cNvPr id="14" name="Rectangle 13"/>
          <p:cNvSpPr/>
          <p:nvPr/>
        </p:nvSpPr>
        <p:spPr>
          <a:xfrm>
            <a:off x="5563322" y="5297212"/>
            <a:ext cx="3612207" cy="276999"/>
          </a:xfrm>
          <a:prstGeom prst="rect">
            <a:avLst/>
          </a:prstGeom>
        </p:spPr>
        <p:txBody>
          <a:bodyPr wrap="none">
            <a:spAutoFit/>
          </a:bodyPr>
          <a:lstStyle/>
          <a:p>
            <a:r>
              <a:rPr lang="en-GB" sz="1200" dirty="0">
                <a:latin typeface="Calibri" panose="020F0502020204030204" pitchFamily="34" charset="0"/>
                <a:ea typeface="Calibri" panose="020F0502020204030204" pitchFamily="34" charset="0"/>
                <a:cs typeface="Arial" panose="020B0604020202020204" pitchFamily="34" charset="0"/>
              </a:rPr>
              <a:t>Leadership development grid from </a:t>
            </a:r>
            <a:r>
              <a:rPr lang="en-GB" sz="1200" dirty="0" err="1">
                <a:latin typeface="Calibri" panose="020F0502020204030204" pitchFamily="34" charset="0"/>
                <a:ea typeface="Calibri" panose="020F0502020204030204" pitchFamily="34" charset="0"/>
                <a:cs typeface="Arial" panose="020B0604020202020204" pitchFamily="34" charset="0"/>
              </a:rPr>
              <a:t>Kempster</a:t>
            </a:r>
            <a:r>
              <a:rPr lang="en-GB" sz="1200" dirty="0">
                <a:latin typeface="Calibri" panose="020F0502020204030204" pitchFamily="34" charset="0"/>
                <a:ea typeface="Calibri" panose="020F0502020204030204" pitchFamily="34" charset="0"/>
                <a:cs typeface="Arial" panose="020B0604020202020204" pitchFamily="34" charset="0"/>
              </a:rPr>
              <a:t> (</a:t>
            </a:r>
            <a:r>
              <a:rPr lang="en-GB" sz="1200" dirty="0" smtClean="0">
                <a:latin typeface="Calibri" panose="020F0502020204030204" pitchFamily="34" charset="0"/>
                <a:ea typeface="Calibri" panose="020F0502020204030204" pitchFamily="34" charset="0"/>
                <a:cs typeface="Arial" panose="020B0604020202020204" pitchFamily="34" charset="0"/>
              </a:rPr>
              <a:t>2009:84)</a:t>
            </a:r>
            <a:endParaRPr lang="en-GB" dirty="0"/>
          </a:p>
        </p:txBody>
      </p:sp>
    </p:spTree>
    <p:extLst>
      <p:ext uri="{BB962C8B-B14F-4D97-AF65-F5344CB8AC3E}">
        <p14:creationId xmlns:p14="http://schemas.microsoft.com/office/powerpoint/2010/main" val="37630856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60648"/>
            <a:ext cx="3672408" cy="923330"/>
          </a:xfrm>
          <a:prstGeom prst="rect">
            <a:avLst/>
          </a:prstGeom>
          <a:noFill/>
        </p:spPr>
        <p:txBody>
          <a:bodyPr wrap="square" rtlCol="0">
            <a:spAutoFit/>
          </a:bodyPr>
          <a:lstStyle/>
          <a:p>
            <a:pPr eaLnBrk="0" fontAlgn="base" hangingPunct="0">
              <a:spcBef>
                <a:spcPct val="0"/>
              </a:spcBef>
              <a:spcAft>
                <a:spcPct val="0"/>
              </a:spcAft>
            </a:pPr>
            <a:r>
              <a:rPr lang="en-GB" sz="5400" b="1" dirty="0" smtClean="0">
                <a:solidFill>
                  <a:schemeClr val="accent5">
                    <a:lumMod val="50000"/>
                  </a:schemeClr>
                </a:solidFill>
                <a:effectLst>
                  <a:outerShdw blurRad="38100" dist="38100" dir="2700000" algn="tl">
                    <a:srgbClr val="000000">
                      <a:alpha val="43137"/>
                    </a:srgbClr>
                  </a:outerShdw>
                </a:effectLst>
                <a:latin typeface="Verdana"/>
                <a:ea typeface="ＭＳ Ｐゴシック"/>
              </a:rPr>
              <a:t>Activity</a:t>
            </a:r>
            <a:endParaRPr lang="en-GB" sz="5400" b="1" dirty="0">
              <a:solidFill>
                <a:schemeClr val="accent5">
                  <a:lumMod val="50000"/>
                </a:schemeClr>
              </a:solidFill>
              <a:effectLst>
                <a:outerShdw blurRad="38100" dist="38100" dir="2700000" algn="tl">
                  <a:srgbClr val="000000">
                    <a:alpha val="43137"/>
                  </a:srgbClr>
                </a:outerShdw>
              </a:effectLst>
              <a:latin typeface="Verdana"/>
              <a:ea typeface="ＭＳ Ｐゴシック"/>
            </a:endParaRPr>
          </a:p>
        </p:txBody>
      </p:sp>
      <p:sp>
        <p:nvSpPr>
          <p:cNvPr id="5" name="TextBox 4"/>
          <p:cNvSpPr txBox="1"/>
          <p:nvPr/>
        </p:nvSpPr>
        <p:spPr>
          <a:xfrm>
            <a:off x="467544" y="1196752"/>
            <a:ext cx="8352928" cy="4524315"/>
          </a:xfrm>
          <a:prstGeom prst="rect">
            <a:avLst/>
          </a:prstGeom>
          <a:noFill/>
        </p:spPr>
        <p:txBody>
          <a:bodyPr wrap="square" rtlCol="0">
            <a:spAutoFit/>
          </a:bodyPr>
          <a:lstStyle/>
          <a:p>
            <a:pPr marL="457200" indent="-457200" eaLnBrk="0" fontAlgn="base" hangingPunct="0">
              <a:spcBef>
                <a:spcPct val="0"/>
              </a:spcBef>
              <a:spcAft>
                <a:spcPct val="0"/>
              </a:spcAft>
              <a:buClr>
                <a:srgbClr val="E54890"/>
              </a:buClr>
            </a:pPr>
            <a:r>
              <a:rPr lang="en-GB" sz="3200" dirty="0" smtClean="0">
                <a:latin typeface="Verdana"/>
                <a:ea typeface="ＭＳ Ｐゴシック"/>
              </a:rPr>
              <a:t>In small groups discuss, agree and record your understanding of the following terms:</a:t>
            </a:r>
          </a:p>
          <a:p>
            <a:pPr marL="457200" indent="-457200" eaLnBrk="0" fontAlgn="base" hangingPunct="0">
              <a:spcBef>
                <a:spcPct val="0"/>
              </a:spcBef>
              <a:spcAft>
                <a:spcPct val="0"/>
              </a:spcAft>
              <a:buClr>
                <a:srgbClr val="E54890"/>
              </a:buClr>
            </a:pPr>
            <a:endParaRPr lang="en-GB" sz="3200" b="1" dirty="0" smtClean="0">
              <a:latin typeface="Verdana"/>
              <a:ea typeface="ＭＳ Ｐゴシック"/>
            </a:endParaRPr>
          </a:p>
          <a:p>
            <a:pPr marL="2743200" lvl="5" indent="-457200">
              <a:buClr>
                <a:srgbClr val="E54890"/>
              </a:buClr>
              <a:buFont typeface="Wingdings" pitchFamily="2" charset="2"/>
              <a:buChar char="ü"/>
            </a:pPr>
            <a:r>
              <a:rPr lang="en-GB" sz="3200" b="1" dirty="0" smtClean="0">
                <a:latin typeface="Verdana"/>
                <a:ea typeface="ＭＳ Ｐゴシック"/>
              </a:rPr>
              <a:t>Coach</a:t>
            </a:r>
          </a:p>
          <a:p>
            <a:pPr marL="2743200" lvl="5" indent="-457200">
              <a:buClr>
                <a:srgbClr val="E54890"/>
              </a:buClr>
              <a:buFont typeface="Wingdings" pitchFamily="2" charset="2"/>
              <a:buChar char="ü"/>
            </a:pPr>
            <a:r>
              <a:rPr lang="en-GB" sz="3200" b="1" dirty="0" smtClean="0">
                <a:latin typeface="Verdana"/>
                <a:ea typeface="ＭＳ Ｐゴシック"/>
              </a:rPr>
              <a:t>Mentor</a:t>
            </a:r>
          </a:p>
          <a:p>
            <a:pPr marL="457200" indent="-457200" eaLnBrk="0" fontAlgn="base" hangingPunct="0">
              <a:spcBef>
                <a:spcPct val="0"/>
              </a:spcBef>
              <a:spcAft>
                <a:spcPct val="0"/>
              </a:spcAft>
              <a:buClr>
                <a:srgbClr val="E54890"/>
              </a:buClr>
              <a:buFont typeface="Wingdings" pitchFamily="2" charset="2"/>
              <a:buChar char="ü"/>
            </a:pPr>
            <a:endParaRPr lang="en-GB" sz="3200" b="1" dirty="0" smtClean="0">
              <a:latin typeface="Verdana"/>
              <a:ea typeface="ＭＳ Ｐゴシック"/>
            </a:endParaRPr>
          </a:p>
          <a:p>
            <a:pPr marL="457200" indent="-457200" eaLnBrk="0" fontAlgn="base" hangingPunct="0">
              <a:spcBef>
                <a:spcPct val="0"/>
              </a:spcBef>
              <a:spcAft>
                <a:spcPct val="0"/>
              </a:spcAft>
              <a:buClr>
                <a:srgbClr val="E54890"/>
              </a:buClr>
            </a:pPr>
            <a:endParaRPr lang="en-GB" sz="3200" i="1" dirty="0" smtClean="0">
              <a:latin typeface="Verdana"/>
              <a:ea typeface="ＭＳ Ｐゴシック"/>
            </a:endParaRPr>
          </a:p>
          <a:p>
            <a:pPr marL="457200" indent="-457200" eaLnBrk="0" fontAlgn="base" hangingPunct="0">
              <a:spcBef>
                <a:spcPct val="0"/>
              </a:spcBef>
              <a:spcAft>
                <a:spcPct val="0"/>
              </a:spcAft>
              <a:buClr>
                <a:srgbClr val="E54890"/>
              </a:buClr>
            </a:pPr>
            <a:r>
              <a:rPr lang="en-GB" sz="3200" i="1" dirty="0" smtClean="0">
                <a:latin typeface="Verdana"/>
                <a:ea typeface="ＭＳ Ｐゴシック"/>
              </a:rPr>
              <a:t>Flipchart paper and pens are provided</a:t>
            </a:r>
            <a:r>
              <a:rPr lang="en-GB" sz="3200" b="1" dirty="0" smtClean="0">
                <a:latin typeface="Verdana"/>
                <a:ea typeface="ＭＳ Ｐゴシック"/>
              </a:rPr>
              <a:t> </a:t>
            </a:r>
            <a:endParaRPr lang="en-GB" sz="3200" b="1" dirty="0">
              <a:latin typeface="Verdana"/>
              <a:ea typeface="ＭＳ Ｐゴシック"/>
            </a:endParaRPr>
          </a:p>
        </p:txBody>
      </p:sp>
      <p:pic>
        <p:nvPicPr>
          <p:cNvPr id="6" name="Picture 5"/>
          <p:cNvPicPr>
            <a:picLocks noChangeAspect="1"/>
          </p:cNvPicPr>
          <p:nvPr/>
        </p:nvPicPr>
        <p:blipFill>
          <a:blip r:embed="rId2"/>
          <a:stretch>
            <a:fillRect/>
          </a:stretch>
        </p:blipFill>
        <p:spPr>
          <a:xfrm>
            <a:off x="5796136" y="2348880"/>
            <a:ext cx="2857500" cy="2857500"/>
          </a:xfrm>
          <a:prstGeom prst="rect">
            <a:avLst/>
          </a:prstGeom>
        </p:spPr>
      </p:pic>
    </p:spTree>
    <p:extLst>
      <p:ext uri="{BB962C8B-B14F-4D97-AF65-F5344CB8AC3E}">
        <p14:creationId xmlns:p14="http://schemas.microsoft.com/office/powerpoint/2010/main" val="41483250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827584" y="332656"/>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algn="ctr" eaLnBrk="0" fontAlgn="base" hangingPunct="0">
              <a:spcBef>
                <a:spcPct val="0"/>
              </a:spcBef>
              <a:spcAft>
                <a:spcPct val="0"/>
              </a:spcAft>
              <a:defRPr/>
            </a:pPr>
            <a:r>
              <a:rPr lang="en-GB" sz="4000" b="1" kern="0" dirty="0" smtClean="0">
                <a:solidFill>
                  <a:schemeClr val="accent5">
                    <a:lumMod val="50000"/>
                  </a:schemeClr>
                </a:solidFill>
                <a:effectLst>
                  <a:outerShdw blurRad="38100" dist="38100" dir="2700000" algn="tl">
                    <a:srgbClr val="000000">
                      <a:alpha val="43137"/>
                    </a:srgbClr>
                  </a:outerShdw>
                </a:effectLst>
                <a:latin typeface="Verdana"/>
                <a:ea typeface="ＭＳ Ｐゴシック"/>
              </a:rPr>
              <a:t>Distinctions between a coach and mentor</a:t>
            </a:r>
            <a:endParaRPr lang="en-GB" sz="4000" b="1" kern="0" dirty="0">
              <a:solidFill>
                <a:schemeClr val="accent5">
                  <a:lumMod val="50000"/>
                </a:schemeClr>
              </a:solidFill>
              <a:effectLst>
                <a:outerShdw blurRad="38100" dist="38100" dir="2700000" algn="tl">
                  <a:srgbClr val="000000">
                    <a:alpha val="43137"/>
                  </a:srgbClr>
                </a:outerShdw>
              </a:effectLst>
              <a:latin typeface="Verdana"/>
              <a:ea typeface="ＭＳ Ｐゴシック"/>
            </a:endParaRPr>
          </a:p>
        </p:txBody>
      </p:sp>
      <p:sp>
        <p:nvSpPr>
          <p:cNvPr id="5" name="Content Placeholder 2"/>
          <p:cNvSpPr txBox="1">
            <a:spLocks/>
          </p:cNvSpPr>
          <p:nvPr/>
        </p:nvSpPr>
        <p:spPr bwMode="auto">
          <a:xfrm>
            <a:off x="467544" y="1700808"/>
            <a:ext cx="7772400" cy="3505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base" hangingPunct="0">
              <a:spcBef>
                <a:spcPct val="20000"/>
              </a:spcBef>
              <a:spcAft>
                <a:spcPct val="0"/>
              </a:spcAft>
              <a:buFontTx/>
              <a:buChar char="•"/>
              <a:defRPr/>
            </a:pPr>
            <a:r>
              <a:rPr lang="en-GB" sz="2800" b="1" kern="0" dirty="0" smtClean="0">
                <a:solidFill>
                  <a:schemeClr val="accent5">
                    <a:lumMod val="50000"/>
                  </a:schemeClr>
                </a:solidFill>
                <a:latin typeface="Verdana"/>
                <a:ea typeface="ＭＳ Ｐゴシック"/>
              </a:rPr>
              <a:t>Coach</a:t>
            </a:r>
            <a:r>
              <a:rPr lang="en-GB" sz="2800" kern="0" dirty="0" smtClean="0">
                <a:latin typeface="Verdana"/>
                <a:ea typeface="ＭＳ Ｐゴシック"/>
              </a:rPr>
              <a:t> – facilitates learning through effective questioning &amp; listening skills. The premise being that the </a:t>
            </a:r>
            <a:r>
              <a:rPr lang="en-GB" sz="2800" kern="0" dirty="0" err="1" smtClean="0">
                <a:latin typeface="Verdana"/>
                <a:ea typeface="ＭＳ Ｐゴシック"/>
              </a:rPr>
              <a:t>coachee</a:t>
            </a:r>
            <a:r>
              <a:rPr lang="en-GB" sz="2800" kern="0" dirty="0" smtClean="0">
                <a:latin typeface="Verdana"/>
                <a:ea typeface="ＭＳ Ｐゴシック"/>
              </a:rPr>
              <a:t> has all the answers-they just need to be untapped</a:t>
            </a:r>
          </a:p>
          <a:p>
            <a:pPr marL="342900" indent="-342900" eaLnBrk="0" fontAlgn="base" hangingPunct="0">
              <a:spcBef>
                <a:spcPct val="20000"/>
              </a:spcBef>
              <a:spcAft>
                <a:spcPct val="0"/>
              </a:spcAft>
              <a:buFontTx/>
              <a:buChar char="•"/>
              <a:defRPr/>
            </a:pPr>
            <a:r>
              <a:rPr lang="en-GB" sz="2800" b="1" kern="0" dirty="0" smtClean="0">
                <a:solidFill>
                  <a:schemeClr val="accent5">
                    <a:lumMod val="50000"/>
                  </a:schemeClr>
                </a:solidFill>
                <a:latin typeface="Verdana"/>
                <a:ea typeface="ＭＳ Ｐゴシック"/>
              </a:rPr>
              <a:t>Mentor</a:t>
            </a:r>
            <a:r>
              <a:rPr lang="en-GB" sz="2800" kern="0" dirty="0" smtClean="0">
                <a:solidFill>
                  <a:schemeClr val="accent5">
                    <a:lumMod val="50000"/>
                  </a:schemeClr>
                </a:solidFill>
                <a:latin typeface="Verdana"/>
                <a:ea typeface="ＭＳ Ｐゴシック"/>
              </a:rPr>
              <a:t> </a:t>
            </a:r>
            <a:r>
              <a:rPr lang="en-GB" sz="2800" kern="0" dirty="0" smtClean="0">
                <a:latin typeface="Verdana"/>
                <a:ea typeface="ＭＳ Ｐゴシック"/>
              </a:rPr>
              <a:t>– An advocate of the mentee who offers advice based on expertise &amp; experience</a:t>
            </a:r>
            <a:endParaRPr lang="en-GB" sz="2800" kern="0" dirty="0">
              <a:latin typeface="Verdana"/>
              <a:ea typeface="ＭＳ Ｐゴシック"/>
            </a:endParaRPr>
          </a:p>
        </p:txBody>
      </p:sp>
    </p:spTree>
    <p:extLst>
      <p:ext uri="{BB962C8B-B14F-4D97-AF65-F5344CB8AC3E}">
        <p14:creationId xmlns:p14="http://schemas.microsoft.com/office/powerpoint/2010/main" val="4998174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784976" cy="4536504"/>
          </a:xfrm>
        </p:spPr>
        <p:txBody>
          <a:bodyPr>
            <a:normAutofit fontScale="77500" lnSpcReduction="20000"/>
          </a:bodyPr>
          <a:lstStyle/>
          <a:p>
            <a:pPr marL="742950" lvl="0" indent="-742950" fontAlgn="base">
              <a:spcAft>
                <a:spcPct val="0"/>
              </a:spcAft>
              <a:buFont typeface="+mj-lt"/>
              <a:buAutoNum type="arabicPeriod"/>
            </a:pPr>
            <a:r>
              <a:rPr lang="en-GB" sz="3600" dirty="0" smtClean="0">
                <a:solidFill>
                  <a:prstClr val="black"/>
                </a:solidFill>
                <a:latin typeface="Calibri"/>
              </a:rPr>
              <a:t>A</a:t>
            </a:r>
            <a:r>
              <a:rPr lang="en-GB" sz="3600" b="1" dirty="0" smtClean="0">
                <a:solidFill>
                  <a:prstClr val="black"/>
                </a:solidFill>
                <a:latin typeface="Calibri"/>
              </a:rPr>
              <a:t> </a:t>
            </a:r>
            <a:r>
              <a:rPr lang="en-GB" sz="3600" b="1" dirty="0">
                <a:solidFill>
                  <a:schemeClr val="accent5">
                    <a:lumMod val="50000"/>
                  </a:schemeClr>
                </a:solidFill>
                <a:latin typeface="Calibri"/>
              </a:rPr>
              <a:t>belief system</a:t>
            </a:r>
            <a:r>
              <a:rPr lang="en-GB" sz="3600" dirty="0">
                <a:solidFill>
                  <a:schemeClr val="accent5">
                    <a:lumMod val="50000"/>
                  </a:schemeClr>
                </a:solidFill>
                <a:latin typeface="Calibri"/>
              </a:rPr>
              <a:t> </a:t>
            </a:r>
            <a:r>
              <a:rPr lang="en-GB" sz="3600" dirty="0">
                <a:solidFill>
                  <a:prstClr val="black"/>
                </a:solidFill>
                <a:latin typeface="Calibri"/>
              </a:rPr>
              <a:t>- coaches start from a position of believing that people have the ability to address and resolve their own issues if they can approach them in the right way.</a:t>
            </a:r>
          </a:p>
          <a:p>
            <a:pPr marL="742950" lvl="0" indent="-742950" fontAlgn="base">
              <a:spcAft>
                <a:spcPct val="0"/>
              </a:spcAft>
              <a:buFont typeface="+mj-lt"/>
              <a:buAutoNum type="arabicPeriod"/>
            </a:pPr>
            <a:r>
              <a:rPr lang="en-GB" sz="3600" dirty="0">
                <a:solidFill>
                  <a:prstClr val="black"/>
                </a:solidFill>
                <a:latin typeface="Calibri"/>
              </a:rPr>
              <a:t>A</a:t>
            </a:r>
            <a:r>
              <a:rPr lang="en-GB" sz="3600" b="1" dirty="0">
                <a:solidFill>
                  <a:prstClr val="black"/>
                </a:solidFill>
                <a:latin typeface="Calibri"/>
              </a:rPr>
              <a:t> </a:t>
            </a:r>
            <a:r>
              <a:rPr lang="en-GB" sz="3600" b="1" dirty="0">
                <a:solidFill>
                  <a:schemeClr val="accent5">
                    <a:lumMod val="50000"/>
                  </a:schemeClr>
                </a:solidFill>
                <a:latin typeface="Calibri"/>
              </a:rPr>
              <a:t>leadership style</a:t>
            </a:r>
            <a:r>
              <a:rPr lang="en-GB" sz="3600" dirty="0">
                <a:solidFill>
                  <a:prstClr val="black"/>
                </a:solidFill>
                <a:latin typeface="Calibri"/>
              </a:rPr>
              <a:t>, which seeks to keep ownership of issues and problems with the individual responsible for their resolution.</a:t>
            </a:r>
          </a:p>
          <a:p>
            <a:pPr marL="742950" lvl="0" indent="-742950" fontAlgn="base">
              <a:spcAft>
                <a:spcPct val="0"/>
              </a:spcAft>
              <a:buFont typeface="+mj-lt"/>
              <a:buAutoNum type="arabicPeriod"/>
            </a:pPr>
            <a:r>
              <a:rPr lang="en-GB" sz="3600" dirty="0">
                <a:solidFill>
                  <a:prstClr val="black"/>
                </a:solidFill>
                <a:latin typeface="Calibri"/>
              </a:rPr>
              <a:t>Underpinned by </a:t>
            </a:r>
            <a:r>
              <a:rPr lang="en-GB" sz="3600" b="1" dirty="0">
                <a:solidFill>
                  <a:schemeClr val="accent5">
                    <a:lumMod val="50000"/>
                  </a:schemeClr>
                </a:solidFill>
                <a:latin typeface="Calibri"/>
              </a:rPr>
              <a:t>a set of tools and models</a:t>
            </a:r>
            <a:r>
              <a:rPr lang="en-GB" sz="3600" dirty="0">
                <a:solidFill>
                  <a:prstClr val="black"/>
                </a:solidFill>
                <a:latin typeface="Calibri"/>
              </a:rPr>
              <a:t> (for example the GROW </a:t>
            </a:r>
            <a:r>
              <a:rPr lang="en-GB" sz="3600" dirty="0" smtClean="0">
                <a:solidFill>
                  <a:prstClr val="black"/>
                </a:solidFill>
                <a:latin typeface="Calibri"/>
              </a:rPr>
              <a:t>model</a:t>
            </a:r>
            <a:r>
              <a:rPr lang="en-GB" sz="3600" dirty="0">
                <a:solidFill>
                  <a:prstClr val="black"/>
                </a:solidFill>
                <a:latin typeface="Calibri"/>
              </a:rPr>
              <a:t>).</a:t>
            </a:r>
          </a:p>
          <a:p>
            <a:pPr marL="742950" lvl="0" indent="-742950" fontAlgn="base">
              <a:spcAft>
                <a:spcPct val="0"/>
              </a:spcAft>
              <a:buFont typeface="+mj-lt"/>
              <a:buAutoNum type="arabicPeriod"/>
            </a:pPr>
            <a:r>
              <a:rPr lang="en-GB" sz="3600" dirty="0">
                <a:solidFill>
                  <a:prstClr val="black"/>
                </a:solidFill>
                <a:latin typeface="Calibri"/>
              </a:rPr>
              <a:t>A</a:t>
            </a:r>
            <a:r>
              <a:rPr lang="en-GB" sz="3600" b="1" dirty="0">
                <a:solidFill>
                  <a:prstClr val="black"/>
                </a:solidFill>
                <a:latin typeface="Calibri"/>
              </a:rPr>
              <a:t> </a:t>
            </a:r>
            <a:r>
              <a:rPr lang="en-GB" sz="3600" b="1" dirty="0">
                <a:solidFill>
                  <a:schemeClr val="accent5">
                    <a:lumMod val="50000"/>
                  </a:schemeClr>
                </a:solidFill>
                <a:latin typeface="Calibri"/>
              </a:rPr>
              <a:t>coaching skill-set</a:t>
            </a:r>
            <a:r>
              <a:rPr lang="en-GB" sz="3600" dirty="0">
                <a:solidFill>
                  <a:prstClr val="black"/>
                </a:solidFill>
                <a:latin typeface="Calibri"/>
              </a:rPr>
              <a:t> which, skilfully deployed, can support </a:t>
            </a:r>
            <a:r>
              <a:rPr lang="en-GB" sz="3600" dirty="0" err="1">
                <a:solidFill>
                  <a:prstClr val="black"/>
                </a:solidFill>
                <a:latin typeface="Calibri"/>
              </a:rPr>
              <a:t>coachees</a:t>
            </a:r>
            <a:r>
              <a:rPr lang="en-GB" sz="3600" dirty="0">
                <a:solidFill>
                  <a:prstClr val="black"/>
                </a:solidFill>
                <a:latin typeface="Calibri"/>
              </a:rPr>
              <a:t> through the coaching </a:t>
            </a:r>
            <a:r>
              <a:rPr lang="en-GB" sz="3600" dirty="0" smtClean="0">
                <a:solidFill>
                  <a:prstClr val="black"/>
                </a:solidFill>
                <a:latin typeface="Calibri"/>
              </a:rPr>
              <a:t>experience</a:t>
            </a:r>
            <a:r>
              <a:rPr lang="en-GB" sz="3600" dirty="0" smtClean="0">
                <a:solidFill>
                  <a:prstClr val="black"/>
                </a:solidFill>
                <a:latin typeface="Calibri"/>
              </a:rPr>
              <a:t>.</a:t>
            </a:r>
          </a:p>
          <a:p>
            <a:pPr marL="0" lvl="0" indent="0" fontAlgn="base">
              <a:spcBef>
                <a:spcPct val="0"/>
              </a:spcBef>
              <a:spcAft>
                <a:spcPct val="0"/>
              </a:spcAft>
              <a:buClr>
                <a:srgbClr val="FF0000"/>
              </a:buClr>
              <a:buNone/>
              <a:defRPr/>
            </a:pPr>
            <a:endParaRPr lang="en-GB" sz="2100" dirty="0" smtClean="0">
              <a:solidFill>
                <a:srgbClr val="CC0066"/>
              </a:solidFill>
              <a:latin typeface="Arial" charset="0"/>
              <a:cs typeface="Arial" panose="020B0604020202020204" pitchFamily="34" charset="0"/>
              <a:hlinkClick r:id="rId2"/>
            </a:endParaRPr>
          </a:p>
          <a:p>
            <a:pPr marL="0" lvl="0" indent="0" fontAlgn="base">
              <a:spcBef>
                <a:spcPct val="0"/>
              </a:spcBef>
              <a:spcAft>
                <a:spcPct val="0"/>
              </a:spcAft>
              <a:buClr>
                <a:srgbClr val="FF0000"/>
              </a:buClr>
              <a:buNone/>
              <a:defRPr/>
            </a:pPr>
            <a:r>
              <a:rPr lang="en-GB" sz="2100" dirty="0" smtClean="0">
                <a:solidFill>
                  <a:srgbClr val="CC0066"/>
                </a:solidFill>
                <a:latin typeface="Arial" charset="0"/>
                <a:cs typeface="Arial" panose="020B0604020202020204" pitchFamily="34" charset="0"/>
                <a:hlinkClick r:id="rId2"/>
              </a:rPr>
              <a:t>What </a:t>
            </a:r>
            <a:r>
              <a:rPr lang="en-GB" sz="2100" dirty="0">
                <a:solidFill>
                  <a:srgbClr val="CC0066"/>
                </a:solidFill>
                <a:latin typeface="Arial" charset="0"/>
                <a:cs typeface="Arial" panose="020B0604020202020204" pitchFamily="34" charset="0"/>
                <a:hlinkClick r:id="rId2"/>
              </a:rPr>
              <a:t>is Coaching?</a:t>
            </a:r>
            <a:endParaRPr lang="en-GB" sz="2100" dirty="0">
              <a:solidFill>
                <a:srgbClr val="CC0066"/>
              </a:solidFill>
              <a:latin typeface="Arial" charset="0"/>
              <a:cs typeface="Arial" panose="020B0604020202020204" pitchFamily="34" charset="0"/>
            </a:endParaRPr>
          </a:p>
          <a:p>
            <a:pPr marL="0" lvl="0" indent="0" fontAlgn="base">
              <a:spcAft>
                <a:spcPct val="0"/>
              </a:spcAft>
              <a:buNone/>
            </a:pPr>
            <a:endParaRPr lang="en-GB" sz="3600" dirty="0">
              <a:solidFill>
                <a:prstClr val="black"/>
              </a:solidFill>
              <a:latin typeface="Calibri"/>
            </a:endParaRPr>
          </a:p>
        </p:txBody>
      </p:sp>
      <p:sp>
        <p:nvSpPr>
          <p:cNvPr id="4" name="Title 1"/>
          <p:cNvSpPr txBox="1">
            <a:spLocks/>
          </p:cNvSpPr>
          <p:nvPr/>
        </p:nvSpPr>
        <p:spPr bwMode="auto">
          <a:xfrm>
            <a:off x="739552" y="116632"/>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0" cap="none" spc="0" normalizeH="0" baseline="0" noProof="0" dirty="0" smtClean="0">
                <a:ln>
                  <a:noFill/>
                </a:ln>
                <a:solidFill>
                  <a:schemeClr val="accent5">
                    <a:lumMod val="50000"/>
                  </a:schemeClr>
                </a:solidFill>
                <a:effectLst>
                  <a:outerShdw blurRad="38100" dist="38100" dir="2700000" algn="tl">
                    <a:srgbClr val="000000">
                      <a:alpha val="43137"/>
                    </a:srgbClr>
                  </a:outerShdw>
                </a:effectLst>
                <a:uLnTx/>
                <a:uFillTx/>
                <a:latin typeface="Verdana"/>
                <a:ea typeface="ＭＳ Ｐゴシック"/>
                <a:cs typeface="+mj-cs"/>
              </a:rPr>
              <a:t>Coaching Defined</a:t>
            </a:r>
            <a:endParaRPr kumimoji="0" lang="en-GB" sz="4800" b="1" i="0" u="none" strike="noStrike" kern="0" cap="none" spc="0" normalizeH="0" baseline="0" noProof="0" dirty="0">
              <a:ln>
                <a:noFill/>
              </a:ln>
              <a:solidFill>
                <a:schemeClr val="accent5">
                  <a:lumMod val="50000"/>
                </a:schemeClr>
              </a:solidFill>
              <a:effectLst>
                <a:outerShdw blurRad="38100" dist="38100" dir="2700000" algn="tl">
                  <a:srgbClr val="000000">
                    <a:alpha val="43137"/>
                  </a:srgbClr>
                </a:outerShdw>
              </a:effectLst>
              <a:uLnTx/>
              <a:uFillTx/>
              <a:latin typeface="Verdana"/>
              <a:ea typeface="ＭＳ Ｐゴシック"/>
              <a:cs typeface="+mj-cs"/>
            </a:endParaRPr>
          </a:p>
        </p:txBody>
      </p:sp>
    </p:spTree>
    <p:extLst>
      <p:ext uri="{BB962C8B-B14F-4D97-AF65-F5344CB8AC3E}">
        <p14:creationId xmlns:p14="http://schemas.microsoft.com/office/powerpoint/2010/main" val="41130788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bwMode="auto">
          <a:xfrm>
            <a:off x="611560" y="1772816"/>
            <a:ext cx="7772400" cy="3505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A </a:t>
            </a:r>
            <a:r>
              <a:rPr kumimoji="0" lang="en-GB" sz="2800" b="1"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sponsor</a:t>
            </a: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 who supports an individual’s development based on their expertise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A </a:t>
            </a:r>
            <a:r>
              <a:rPr kumimoji="0" lang="en-GB" sz="2800" b="1"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guide</a:t>
            </a: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 who is a wise and faithful source of advice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An </a:t>
            </a:r>
            <a:r>
              <a:rPr kumimoji="0" lang="en-GB" sz="2800" b="1"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experienced</a:t>
            </a:r>
            <a:r>
              <a:rPr kumimoji="0" lang="en-GB" sz="2800" b="0"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 </a:t>
            </a: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and often more senior employee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Someone who </a:t>
            </a:r>
            <a:r>
              <a:rPr kumimoji="0" lang="en-GB" sz="2800" b="1"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empowers</a:t>
            </a:r>
            <a:r>
              <a:rPr kumimoji="0" lang="en-GB" sz="2800" b="0" i="0" u="none" strike="noStrike" kern="0" cap="none" spc="0" normalizeH="0" baseline="0" noProof="0" dirty="0" smtClean="0">
                <a:ln>
                  <a:noFill/>
                </a:ln>
                <a:solidFill>
                  <a:schemeClr val="accent5">
                    <a:lumMod val="50000"/>
                  </a:schemeClr>
                </a:solidFill>
                <a:effectLst/>
                <a:uLnTx/>
                <a:uFillTx/>
                <a:latin typeface="Verdana"/>
                <a:ea typeface="ＭＳ Ｐゴシック"/>
                <a:cs typeface="+mn-cs"/>
              </a:rPr>
              <a:t> </a:t>
            </a:r>
            <a:r>
              <a:rPr kumimoji="0" lang="en-GB" sz="2800" b="0" i="0" u="none" strike="noStrike" kern="0" cap="none" spc="0" normalizeH="0" baseline="0" noProof="0" dirty="0" smtClean="0">
                <a:ln>
                  <a:noFill/>
                </a:ln>
                <a:solidFill>
                  <a:schemeClr val="tx1"/>
                </a:solidFill>
                <a:effectLst/>
                <a:uLnTx/>
                <a:uFillTx/>
                <a:latin typeface="Verdana"/>
                <a:ea typeface="ＭＳ Ｐゴシック"/>
                <a:cs typeface="+mn-cs"/>
              </a:rPr>
              <a:t>the mentee</a:t>
            </a:r>
            <a:endParaRPr kumimoji="0" lang="en-GB" sz="2800" b="0" i="0" u="none" strike="noStrike" kern="0" cap="none" spc="0" normalizeH="0" baseline="0" noProof="0" dirty="0">
              <a:ln>
                <a:noFill/>
              </a:ln>
              <a:solidFill>
                <a:schemeClr val="tx1"/>
              </a:solidFill>
              <a:effectLst/>
              <a:uLnTx/>
              <a:uFillTx/>
              <a:latin typeface="Verdana"/>
              <a:ea typeface="ＭＳ Ｐゴシック"/>
              <a:cs typeface="+mn-cs"/>
            </a:endParaRPr>
          </a:p>
        </p:txBody>
      </p:sp>
      <p:sp>
        <p:nvSpPr>
          <p:cNvPr id="5" name="Title 1"/>
          <p:cNvSpPr txBox="1">
            <a:spLocks/>
          </p:cNvSpPr>
          <p:nvPr/>
        </p:nvSpPr>
        <p:spPr bwMode="auto">
          <a:xfrm>
            <a:off x="251520" y="332656"/>
            <a:ext cx="8712968"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0" cap="none" spc="0" normalizeH="0" baseline="0" noProof="0" dirty="0" smtClean="0">
                <a:ln>
                  <a:noFill/>
                </a:ln>
                <a:solidFill>
                  <a:schemeClr val="accent5">
                    <a:lumMod val="50000"/>
                  </a:schemeClr>
                </a:solidFill>
                <a:effectLst>
                  <a:outerShdw blurRad="38100" dist="38100" dir="2700000" algn="tl">
                    <a:srgbClr val="000000">
                      <a:alpha val="43137"/>
                    </a:srgbClr>
                  </a:outerShdw>
                </a:effectLst>
                <a:uLnTx/>
                <a:uFillTx/>
                <a:latin typeface="Verdana"/>
                <a:ea typeface="ＭＳ Ｐゴシック"/>
                <a:cs typeface="+mj-cs"/>
              </a:rPr>
              <a:t>The mentor role defined</a:t>
            </a:r>
            <a:endParaRPr kumimoji="0" lang="en-GB" sz="4800" b="1" i="0" u="none" strike="noStrike" kern="0" cap="none" spc="0" normalizeH="0" baseline="0" noProof="0" dirty="0">
              <a:ln>
                <a:noFill/>
              </a:ln>
              <a:solidFill>
                <a:schemeClr val="accent5">
                  <a:lumMod val="50000"/>
                </a:schemeClr>
              </a:solidFill>
              <a:effectLst>
                <a:outerShdw blurRad="38100" dist="38100" dir="2700000" algn="tl">
                  <a:srgbClr val="000000">
                    <a:alpha val="43137"/>
                  </a:srgbClr>
                </a:outerShdw>
              </a:effectLst>
              <a:uLnTx/>
              <a:uFillTx/>
              <a:latin typeface="Verdana"/>
              <a:ea typeface="ＭＳ Ｐゴシック"/>
              <a:cs typeface="+mj-cs"/>
            </a:endParaRPr>
          </a:p>
        </p:txBody>
      </p:sp>
    </p:spTree>
    <p:extLst>
      <p:ext uri="{BB962C8B-B14F-4D97-AF65-F5344CB8AC3E}">
        <p14:creationId xmlns:p14="http://schemas.microsoft.com/office/powerpoint/2010/main" val="39933898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Differences between coaching and mentoring</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227769" y="1484784"/>
            <a:ext cx="8688462" cy="4195601"/>
          </a:xfrm>
          <a:prstGeom prst="rect">
            <a:avLst/>
          </a:prstGeom>
        </p:spPr>
      </p:pic>
    </p:spTree>
    <p:extLst>
      <p:ext uri="{BB962C8B-B14F-4D97-AF65-F5344CB8AC3E}">
        <p14:creationId xmlns:p14="http://schemas.microsoft.com/office/powerpoint/2010/main" val="13931313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case for coaching</a:t>
            </a:r>
            <a:endParaRPr lang="en-GB" dirty="0"/>
          </a:p>
        </p:txBody>
      </p:sp>
      <p:sp>
        <p:nvSpPr>
          <p:cNvPr id="3" name="Content Placeholder 2"/>
          <p:cNvSpPr>
            <a:spLocks noGrp="1"/>
          </p:cNvSpPr>
          <p:nvPr>
            <p:ph idx="1"/>
          </p:nvPr>
        </p:nvSpPr>
        <p:spPr/>
        <p:txBody>
          <a:bodyPr>
            <a:normAutofit fontScale="85000" lnSpcReduction="10000"/>
          </a:bodyPr>
          <a:lstStyle/>
          <a:p>
            <a:r>
              <a:rPr lang="en-GB" dirty="0"/>
              <a:t>‘The enthusiasm for coaching at the moment means that there is a danger that it can be seen as a panacea for all kinds of development needs. However, coaching should only be used when it is genuinely seen as the best way of helping an individual learn and develop… It is therefore important to fully consider the merits of coaching alongside other types of development…’ </a:t>
            </a:r>
            <a:endParaRPr lang="en-GB" dirty="0" smtClean="0"/>
          </a:p>
          <a:p>
            <a:pPr marL="0" indent="0">
              <a:buNone/>
            </a:pPr>
            <a:endParaRPr lang="en-GB" dirty="0" smtClean="0"/>
          </a:p>
          <a:p>
            <a:pPr marL="0" indent="0">
              <a:buNone/>
            </a:pPr>
            <a:r>
              <a:rPr lang="en-GB" sz="2200" i="1" dirty="0" smtClean="0"/>
              <a:t>The </a:t>
            </a:r>
            <a:r>
              <a:rPr lang="en-GB" sz="2200" i="1" dirty="0"/>
              <a:t>case for coaching, Jessica </a:t>
            </a:r>
            <a:r>
              <a:rPr lang="en-GB" sz="2200" i="1" dirty="0" smtClean="0"/>
              <a:t>Jarvis</a:t>
            </a:r>
            <a:endParaRPr lang="en-GB" sz="2200" i="1" dirty="0"/>
          </a:p>
        </p:txBody>
      </p:sp>
    </p:spTree>
    <p:extLst>
      <p:ext uri="{BB962C8B-B14F-4D97-AF65-F5344CB8AC3E}">
        <p14:creationId xmlns:p14="http://schemas.microsoft.com/office/powerpoint/2010/main" val="40890285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case for mentoring</a:t>
            </a:r>
            <a:endParaRPr lang="en-GB" dirty="0"/>
          </a:p>
        </p:txBody>
      </p:sp>
      <p:sp>
        <p:nvSpPr>
          <p:cNvPr id="5" name="Content Placeholder 2"/>
          <p:cNvSpPr txBox="1">
            <a:spLocks/>
          </p:cNvSpPr>
          <p:nvPr/>
        </p:nvSpPr>
        <p:spPr>
          <a:xfrm>
            <a:off x="611560" y="1484784"/>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Mentoring develops </a:t>
            </a:r>
            <a:r>
              <a:rPr lang="en-GB" sz="2800" dirty="0" smtClean="0"/>
              <a:t>leaders</a:t>
            </a:r>
          </a:p>
          <a:p>
            <a:r>
              <a:rPr lang="en-GB" sz="2800" dirty="0"/>
              <a:t>Mentoring retains key talent</a:t>
            </a:r>
            <a:r>
              <a:rPr lang="en-GB" sz="2800" dirty="0" smtClean="0"/>
              <a:t>.</a:t>
            </a:r>
          </a:p>
          <a:p>
            <a:r>
              <a:rPr lang="en-GB" sz="2800" dirty="0"/>
              <a:t>Mentoring supports diversity strategies</a:t>
            </a:r>
            <a:r>
              <a:rPr lang="en-GB" sz="2800" dirty="0" smtClean="0"/>
              <a:t>.</a:t>
            </a:r>
          </a:p>
          <a:p>
            <a:r>
              <a:rPr lang="en-GB" sz="2800" dirty="0"/>
              <a:t>Mentoring teaches and encourages knowledge </a:t>
            </a:r>
            <a:r>
              <a:rPr lang="en-GB" sz="2800" dirty="0" smtClean="0"/>
              <a:t>sharing</a:t>
            </a:r>
          </a:p>
          <a:p>
            <a:endParaRPr lang="en-GB" sz="2800" i="1" dirty="0"/>
          </a:p>
          <a:p>
            <a:pPr marL="0" indent="0">
              <a:buNone/>
            </a:pPr>
            <a:r>
              <a:rPr lang="en-US" altLang="en-US" sz="2000" i="1" dirty="0">
                <a:latin typeface="Calibri" panose="020F0502020204030204" pitchFamily="34" charset="0"/>
                <a:ea typeface="Calibri" panose="020F0502020204030204" pitchFamily="34" charset="0"/>
                <a:cs typeface="Times New Roman" panose="02020603050405020304" pitchFamily="18" charset="0"/>
              </a:rPr>
              <a:t>Vappie, K., </a:t>
            </a:r>
            <a:r>
              <a:rPr lang="en-US" altLang="en-US" sz="2000" i="1" dirty="0" smtClean="0">
                <a:latin typeface="Calibri" panose="020F0502020204030204" pitchFamily="34" charset="0"/>
                <a:ea typeface="Calibri" panose="020F0502020204030204" pitchFamily="34" charset="0"/>
                <a:cs typeface="Times New Roman" panose="02020603050405020304" pitchFamily="18" charset="0"/>
              </a:rPr>
              <a:t>2009 </a:t>
            </a:r>
            <a:endParaRPr lang="en-GB" sz="2000" i="1" dirty="0"/>
          </a:p>
        </p:txBody>
      </p:sp>
    </p:spTree>
    <p:extLst>
      <p:ext uri="{BB962C8B-B14F-4D97-AF65-F5344CB8AC3E}">
        <p14:creationId xmlns:p14="http://schemas.microsoft.com/office/powerpoint/2010/main" val="3291678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4772" y="26064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When to use coaching and/or mentoring approach</a:t>
            </a:r>
            <a:endParaRPr lang="en-GB" b="1" dirty="0">
              <a:solidFill>
                <a:schemeClr val="accent5">
                  <a:lumMod val="50000"/>
                </a:schemeClr>
              </a:solidFill>
            </a:endParaRPr>
          </a:p>
        </p:txBody>
      </p:sp>
      <p:pic>
        <p:nvPicPr>
          <p:cNvPr id="7" name="Content Placeholder 6"/>
          <p:cNvPicPr>
            <a:picLocks noGrp="1" noChangeAspect="1"/>
          </p:cNvPicPr>
          <p:nvPr>
            <p:ph idx="1"/>
          </p:nvPr>
        </p:nvPicPr>
        <p:blipFill>
          <a:blip r:embed="rId2"/>
          <a:stretch>
            <a:fillRect/>
          </a:stretch>
        </p:blipFill>
        <p:spPr>
          <a:xfrm>
            <a:off x="2359248" y="1484784"/>
            <a:ext cx="6784752" cy="4158489"/>
          </a:xfrm>
          <a:prstGeom prst="rect">
            <a:avLst/>
          </a:prstGeom>
        </p:spPr>
      </p:pic>
      <p:sp>
        <p:nvSpPr>
          <p:cNvPr id="8" name="TextBox 7"/>
          <p:cNvSpPr txBox="1"/>
          <p:nvPr/>
        </p:nvSpPr>
        <p:spPr>
          <a:xfrm>
            <a:off x="179512" y="1596569"/>
            <a:ext cx="2520281" cy="3539430"/>
          </a:xfrm>
          <a:prstGeom prst="rect">
            <a:avLst/>
          </a:prstGeom>
          <a:noFill/>
        </p:spPr>
        <p:txBody>
          <a:bodyPr wrap="square" rtlCol="0">
            <a:spAutoFit/>
          </a:bodyPr>
          <a:lstStyle/>
          <a:p>
            <a:r>
              <a:rPr lang="en-GB" sz="2800" dirty="0" smtClean="0"/>
              <a:t>When considering developing individuals, identify their level of </a:t>
            </a:r>
            <a:r>
              <a:rPr lang="en-GB" sz="2800" b="1" dirty="0" smtClean="0">
                <a:solidFill>
                  <a:schemeClr val="accent4">
                    <a:lumMod val="50000"/>
                  </a:schemeClr>
                </a:solidFill>
              </a:rPr>
              <a:t>skill</a:t>
            </a:r>
            <a:r>
              <a:rPr lang="en-GB" sz="2800" dirty="0" smtClean="0">
                <a:solidFill>
                  <a:schemeClr val="accent5">
                    <a:lumMod val="50000"/>
                  </a:schemeClr>
                </a:solidFill>
              </a:rPr>
              <a:t> </a:t>
            </a:r>
            <a:r>
              <a:rPr lang="en-GB" sz="2800" dirty="0" smtClean="0"/>
              <a:t>and </a:t>
            </a:r>
            <a:r>
              <a:rPr lang="en-GB" sz="2800" b="1" dirty="0" smtClean="0">
                <a:solidFill>
                  <a:schemeClr val="accent4">
                    <a:lumMod val="50000"/>
                  </a:schemeClr>
                </a:solidFill>
              </a:rPr>
              <a:t>motivation</a:t>
            </a:r>
            <a:endParaRPr lang="en-GB" sz="2800" b="1" dirty="0">
              <a:solidFill>
                <a:schemeClr val="accent4">
                  <a:lumMod val="50000"/>
                </a:schemeClr>
              </a:solidFill>
            </a:endParaRPr>
          </a:p>
        </p:txBody>
      </p:sp>
      <p:sp>
        <p:nvSpPr>
          <p:cNvPr id="2" name="TextBox 1"/>
          <p:cNvSpPr txBox="1"/>
          <p:nvPr/>
        </p:nvSpPr>
        <p:spPr>
          <a:xfrm>
            <a:off x="8691144" y="5273941"/>
            <a:ext cx="429628"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5733167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normAutofit fontScale="90000"/>
          </a:bodyPr>
          <a:lstStyle/>
          <a:p>
            <a:r>
              <a:rPr lang="en-GB" b="1" dirty="0">
                <a:solidFill>
                  <a:schemeClr val="accent5">
                    <a:lumMod val="50000"/>
                  </a:schemeClr>
                </a:solidFill>
              </a:rPr>
              <a:t>Essential skills and qualities of </a:t>
            </a:r>
            <a:br>
              <a:rPr lang="en-GB" b="1" dirty="0">
                <a:solidFill>
                  <a:schemeClr val="accent5">
                    <a:lumMod val="50000"/>
                  </a:schemeClr>
                </a:solidFill>
              </a:rPr>
            </a:br>
            <a:r>
              <a:rPr lang="en-GB" b="1" dirty="0">
                <a:solidFill>
                  <a:schemeClr val="accent5">
                    <a:lumMod val="50000"/>
                  </a:schemeClr>
                </a:solidFill>
              </a:rPr>
              <a:t>a workplace </a:t>
            </a:r>
            <a:r>
              <a:rPr lang="en-GB" b="1" dirty="0" smtClean="0">
                <a:solidFill>
                  <a:schemeClr val="accent5">
                    <a:lumMod val="50000"/>
                  </a:schemeClr>
                </a:solidFill>
              </a:rPr>
              <a:t>coach and mentor</a:t>
            </a:r>
            <a:endParaRPr lang="en-GB" b="1" dirty="0">
              <a:solidFill>
                <a:schemeClr val="accent5">
                  <a:lumMod val="50000"/>
                </a:schemeClr>
              </a:solidFill>
            </a:endParaRPr>
          </a:p>
        </p:txBody>
      </p:sp>
      <p:sp>
        <p:nvSpPr>
          <p:cNvPr id="4" name="TextBox 3"/>
          <p:cNvSpPr txBox="1"/>
          <p:nvPr/>
        </p:nvSpPr>
        <p:spPr>
          <a:xfrm>
            <a:off x="457200" y="1340768"/>
            <a:ext cx="8579296" cy="4585871"/>
          </a:xfrm>
          <a:prstGeom prst="rect">
            <a:avLst/>
          </a:prstGeom>
          <a:noFill/>
        </p:spPr>
        <p:txBody>
          <a:bodyPr wrap="square">
            <a:spAutoFit/>
          </a:bodyPr>
          <a:lstStyle/>
          <a:p>
            <a:pPr fontAlgn="base">
              <a:spcBef>
                <a:spcPct val="0"/>
              </a:spcBef>
              <a:spcAft>
                <a:spcPct val="0"/>
              </a:spcAft>
              <a:defRPr/>
            </a:pPr>
            <a:r>
              <a:rPr lang="en-GB" sz="2800" dirty="0">
                <a:solidFill>
                  <a:prstClr val="black"/>
                </a:solidFill>
                <a:latin typeface="Arial" charset="0"/>
                <a:cs typeface="Arial" panose="020B0604020202020204" pitchFamily="34" charset="0"/>
              </a:rPr>
              <a:t>Demonstrate excellent </a:t>
            </a:r>
            <a:r>
              <a:rPr lang="en-GB" sz="2800" b="1" dirty="0">
                <a:solidFill>
                  <a:srgbClr val="CC0066"/>
                </a:solidFill>
                <a:effectLst>
                  <a:outerShdw blurRad="38100" dist="38100" dir="2700000" algn="tl">
                    <a:srgbClr val="000000">
                      <a:alpha val="43137"/>
                    </a:srgbClr>
                  </a:outerShdw>
                </a:effectLst>
                <a:latin typeface="Arial" charset="0"/>
                <a:cs typeface="Arial" panose="020B0604020202020204" pitchFamily="34" charset="0"/>
              </a:rPr>
              <a:t>interpersonal</a:t>
            </a:r>
            <a:r>
              <a:rPr lang="en-GB" sz="2800" b="1" dirty="0">
                <a:solidFill>
                  <a:prstClr val="black"/>
                </a:solidFill>
                <a:effectLst>
                  <a:outerShdw blurRad="38100" dist="38100" dir="2700000" algn="tl">
                    <a:srgbClr val="000000">
                      <a:alpha val="43137"/>
                    </a:srgbClr>
                  </a:outerShdw>
                </a:effectLst>
                <a:latin typeface="Arial" charset="0"/>
                <a:cs typeface="Arial" panose="020B0604020202020204" pitchFamily="34" charset="0"/>
              </a:rPr>
              <a:t> </a:t>
            </a:r>
            <a:r>
              <a:rPr lang="en-GB" sz="2800" dirty="0">
                <a:solidFill>
                  <a:prstClr val="black"/>
                </a:solidFill>
                <a:latin typeface="Arial" charset="0"/>
                <a:cs typeface="Arial" panose="020B0604020202020204" pitchFamily="34" charset="0"/>
              </a:rPr>
              <a:t>skills:</a:t>
            </a:r>
          </a:p>
          <a:p>
            <a:pPr fontAlgn="base">
              <a:spcBef>
                <a:spcPct val="0"/>
              </a:spcBef>
              <a:spcAft>
                <a:spcPct val="0"/>
              </a:spcAft>
              <a:buClr>
                <a:srgbClr val="D60093"/>
              </a:buClr>
              <a:buFont typeface="Wingdings" pitchFamily="2" charset="2"/>
              <a:buChar char="ü"/>
              <a:defRPr/>
            </a:pPr>
            <a:r>
              <a:rPr lang="en-GB" sz="2800" dirty="0">
                <a:solidFill>
                  <a:prstClr val="black"/>
                </a:solidFill>
                <a:latin typeface="Arial" charset="0"/>
                <a:cs typeface="Arial" panose="020B0604020202020204" pitchFamily="34" charset="0"/>
              </a:rPr>
              <a:t>Building rapport and </a:t>
            </a:r>
            <a:r>
              <a:rPr lang="en-GB" sz="2800" dirty="0" smtClean="0">
                <a:solidFill>
                  <a:prstClr val="black"/>
                </a:solidFill>
                <a:latin typeface="Arial" charset="0"/>
                <a:cs typeface="Arial" panose="020B0604020202020204" pitchFamily="34" charset="0"/>
              </a:rPr>
              <a:t>listening/emotional intelligence</a:t>
            </a:r>
            <a:endParaRPr lang="en-GB" sz="2800" dirty="0">
              <a:solidFill>
                <a:prstClr val="black"/>
              </a:solidFill>
              <a:latin typeface="Arial" charset="0"/>
              <a:cs typeface="Arial" panose="020B0604020202020204" pitchFamily="34" charset="0"/>
            </a:endParaRPr>
          </a:p>
          <a:p>
            <a:pPr fontAlgn="base">
              <a:spcBef>
                <a:spcPct val="0"/>
              </a:spcBef>
              <a:spcAft>
                <a:spcPct val="0"/>
              </a:spcAft>
              <a:buClr>
                <a:srgbClr val="D60093"/>
              </a:buClr>
              <a:buFont typeface="Wingdings" pitchFamily="2" charset="2"/>
              <a:buChar char="ü"/>
              <a:defRPr/>
            </a:pPr>
            <a:r>
              <a:rPr lang="en-GB" sz="2800" dirty="0">
                <a:solidFill>
                  <a:prstClr val="black"/>
                </a:solidFill>
                <a:latin typeface="Arial" charset="0"/>
                <a:cs typeface="Arial" panose="020B0604020202020204" pitchFamily="34" charset="0"/>
              </a:rPr>
              <a:t>Asking questions/gaining information</a:t>
            </a:r>
          </a:p>
          <a:p>
            <a:pPr fontAlgn="base">
              <a:spcBef>
                <a:spcPct val="0"/>
              </a:spcBef>
              <a:spcAft>
                <a:spcPct val="0"/>
              </a:spcAft>
              <a:buClr>
                <a:srgbClr val="D60093"/>
              </a:buClr>
              <a:buFont typeface="Wingdings" pitchFamily="2" charset="2"/>
              <a:buChar char="ü"/>
              <a:defRPr/>
            </a:pPr>
            <a:r>
              <a:rPr lang="en-GB" sz="2800" dirty="0">
                <a:solidFill>
                  <a:prstClr val="black"/>
                </a:solidFill>
                <a:latin typeface="Arial" charset="0"/>
                <a:cs typeface="Arial" panose="020B0604020202020204" pitchFamily="34" charset="0"/>
              </a:rPr>
              <a:t>Giving and receiving feedback</a:t>
            </a:r>
          </a:p>
          <a:p>
            <a:pPr fontAlgn="base">
              <a:spcBef>
                <a:spcPct val="0"/>
              </a:spcBef>
              <a:spcAft>
                <a:spcPct val="0"/>
              </a:spcAft>
              <a:buClr>
                <a:srgbClr val="D60093"/>
              </a:buClr>
              <a:buFont typeface="Wingdings" pitchFamily="2" charset="2"/>
              <a:buChar char="ü"/>
              <a:defRPr/>
            </a:pPr>
            <a:r>
              <a:rPr lang="en-GB" sz="2800" dirty="0">
                <a:solidFill>
                  <a:prstClr val="black"/>
                </a:solidFill>
                <a:latin typeface="Arial" charset="0"/>
                <a:cs typeface="Arial" panose="020B0604020202020204" pitchFamily="34" charset="0"/>
              </a:rPr>
              <a:t>Influencing others</a:t>
            </a:r>
          </a:p>
          <a:p>
            <a:pPr fontAlgn="base">
              <a:spcBef>
                <a:spcPct val="0"/>
              </a:spcBef>
              <a:spcAft>
                <a:spcPct val="0"/>
              </a:spcAft>
              <a:buClr>
                <a:srgbClr val="FF0000"/>
              </a:buClr>
              <a:defRPr/>
            </a:pPr>
            <a:r>
              <a:rPr lang="en-GB" sz="2800" b="1" dirty="0" smtClean="0">
                <a:solidFill>
                  <a:srgbClr val="CC0066"/>
                </a:solidFill>
                <a:effectLst>
                  <a:outerShdw blurRad="38100" dist="38100" dir="2700000" algn="tl">
                    <a:srgbClr val="000000">
                      <a:alpha val="43137"/>
                    </a:srgbClr>
                  </a:outerShdw>
                </a:effectLst>
                <a:latin typeface="Arial" charset="0"/>
                <a:cs typeface="Arial" panose="020B0604020202020204" pitchFamily="34" charset="0"/>
              </a:rPr>
              <a:t>Observation</a:t>
            </a:r>
            <a:r>
              <a:rPr lang="en-GB" sz="2800" dirty="0" smtClean="0">
                <a:solidFill>
                  <a:prstClr val="black"/>
                </a:solidFill>
                <a:effectLst>
                  <a:outerShdw blurRad="38100" dist="38100" dir="2700000" algn="tl">
                    <a:srgbClr val="000000">
                      <a:alpha val="43137"/>
                    </a:srgbClr>
                  </a:outerShdw>
                </a:effectLst>
                <a:latin typeface="Arial" charset="0"/>
                <a:cs typeface="Arial" panose="020B0604020202020204" pitchFamily="34" charset="0"/>
              </a:rPr>
              <a:t> </a:t>
            </a:r>
            <a:r>
              <a:rPr lang="en-GB" sz="2800" dirty="0" smtClean="0">
                <a:solidFill>
                  <a:prstClr val="black"/>
                </a:solidFill>
                <a:latin typeface="Arial" charset="0"/>
                <a:cs typeface="Arial" panose="020B0604020202020204" pitchFamily="34" charset="0"/>
              </a:rPr>
              <a:t>skills and a </a:t>
            </a:r>
            <a:r>
              <a:rPr lang="en-GB" sz="2800" dirty="0">
                <a:solidFill>
                  <a:prstClr val="black"/>
                </a:solidFill>
                <a:latin typeface="Arial" charset="0"/>
                <a:cs typeface="Arial" panose="020B0604020202020204" pitchFamily="34" charset="0"/>
              </a:rPr>
              <a:t>genuine </a:t>
            </a:r>
            <a:r>
              <a:rPr lang="en-GB" sz="2800" b="1" dirty="0">
                <a:solidFill>
                  <a:srgbClr val="CC0066"/>
                </a:solidFill>
                <a:effectLst>
                  <a:outerShdw blurRad="38100" dist="38100" dir="2700000" algn="tl">
                    <a:srgbClr val="000000">
                      <a:alpha val="43137"/>
                    </a:srgbClr>
                  </a:outerShdw>
                </a:effectLst>
                <a:latin typeface="Arial" charset="0"/>
                <a:cs typeface="Arial" panose="020B0604020202020204" pitchFamily="34" charset="0"/>
              </a:rPr>
              <a:t>affinity</a:t>
            </a:r>
            <a:r>
              <a:rPr lang="en-GB" sz="2800" dirty="0">
                <a:solidFill>
                  <a:prstClr val="black"/>
                </a:solidFill>
                <a:effectLst>
                  <a:outerShdw blurRad="38100" dist="38100" dir="2700000" algn="tl">
                    <a:srgbClr val="000000">
                      <a:alpha val="43137"/>
                    </a:srgbClr>
                  </a:outerShdw>
                </a:effectLst>
                <a:latin typeface="Arial" charset="0"/>
                <a:cs typeface="Arial" panose="020B0604020202020204" pitchFamily="34" charset="0"/>
              </a:rPr>
              <a:t> </a:t>
            </a:r>
            <a:r>
              <a:rPr lang="en-GB" sz="2800" dirty="0">
                <a:solidFill>
                  <a:prstClr val="black"/>
                </a:solidFill>
                <a:latin typeface="Arial" charset="0"/>
                <a:cs typeface="Arial" panose="020B0604020202020204" pitchFamily="34" charset="0"/>
              </a:rPr>
              <a:t>for people</a:t>
            </a:r>
          </a:p>
          <a:p>
            <a:pPr fontAlgn="base">
              <a:spcBef>
                <a:spcPct val="0"/>
              </a:spcBef>
              <a:spcAft>
                <a:spcPct val="0"/>
              </a:spcAft>
              <a:buClr>
                <a:srgbClr val="FF0000"/>
              </a:buClr>
              <a:defRPr/>
            </a:pPr>
            <a:r>
              <a:rPr lang="en-GB" sz="2800" b="1" dirty="0">
                <a:solidFill>
                  <a:srgbClr val="CC0066"/>
                </a:solidFill>
                <a:effectLst>
                  <a:outerShdw blurRad="38100" dist="38100" dir="2700000" algn="tl">
                    <a:srgbClr val="000000">
                      <a:alpha val="43137"/>
                    </a:srgbClr>
                  </a:outerShdw>
                </a:effectLst>
                <a:latin typeface="Arial" charset="0"/>
                <a:cs typeface="Arial" panose="020B0604020202020204" pitchFamily="34" charset="0"/>
              </a:rPr>
              <a:t>Empathy</a:t>
            </a:r>
          </a:p>
          <a:p>
            <a:pPr fontAlgn="base">
              <a:spcBef>
                <a:spcPct val="0"/>
              </a:spcBef>
              <a:spcAft>
                <a:spcPct val="0"/>
              </a:spcAft>
              <a:buClr>
                <a:srgbClr val="FF0000"/>
              </a:buClr>
              <a:defRPr/>
            </a:pPr>
            <a:r>
              <a:rPr lang="en-GB" sz="2800" b="1" dirty="0">
                <a:solidFill>
                  <a:srgbClr val="CC0066"/>
                </a:solidFill>
                <a:effectLst>
                  <a:outerShdw blurRad="38100" dist="38100" dir="2700000" algn="tl">
                    <a:srgbClr val="000000">
                      <a:alpha val="43137"/>
                    </a:srgbClr>
                  </a:outerShdw>
                </a:effectLst>
                <a:latin typeface="Arial" charset="0"/>
                <a:cs typeface="Arial" panose="020B0604020202020204" pitchFamily="34" charset="0"/>
              </a:rPr>
              <a:t>Patience</a:t>
            </a:r>
          </a:p>
          <a:p>
            <a:pPr fontAlgn="base">
              <a:spcBef>
                <a:spcPct val="0"/>
              </a:spcBef>
              <a:spcAft>
                <a:spcPct val="0"/>
              </a:spcAft>
              <a:buClr>
                <a:srgbClr val="FF0000"/>
              </a:buClr>
              <a:defRPr/>
            </a:pPr>
            <a:r>
              <a:rPr lang="en-GB" sz="2800" b="1" dirty="0" smtClean="0">
                <a:solidFill>
                  <a:srgbClr val="CC0066"/>
                </a:solidFill>
                <a:effectLst>
                  <a:outerShdw blurRad="38100" dist="38100" dir="2700000" algn="tl">
                    <a:srgbClr val="000000">
                      <a:alpha val="43137"/>
                    </a:srgbClr>
                  </a:outerShdw>
                </a:effectLst>
                <a:latin typeface="Arial" charset="0"/>
                <a:cs typeface="Arial" panose="020B0604020202020204" pitchFamily="34" charset="0"/>
              </a:rPr>
              <a:t>Sensitivity  </a:t>
            </a:r>
            <a:r>
              <a:rPr lang="en-GB" sz="1400" dirty="0" smtClean="0">
                <a:solidFill>
                  <a:srgbClr val="CC0066"/>
                </a:solidFill>
                <a:latin typeface="Arial" charset="0"/>
                <a:cs typeface="Arial" panose="020B0604020202020204" pitchFamily="34" charset="0"/>
                <a:hlinkClick r:id="rId2"/>
              </a:rPr>
              <a:t>How Coaching Works</a:t>
            </a:r>
            <a:endParaRPr lang="en-GB" sz="1400" dirty="0" smtClean="0">
              <a:solidFill>
                <a:srgbClr val="CC0066"/>
              </a:solidFill>
              <a:latin typeface="Arial" charset="0"/>
              <a:cs typeface="Arial" panose="020B0604020202020204" pitchFamily="34" charset="0"/>
            </a:endParaRPr>
          </a:p>
          <a:p>
            <a:pPr fontAlgn="base">
              <a:spcBef>
                <a:spcPct val="0"/>
              </a:spcBef>
              <a:spcAft>
                <a:spcPct val="0"/>
              </a:spcAft>
              <a:buClr>
                <a:srgbClr val="FF0000"/>
              </a:buClr>
              <a:defRPr/>
            </a:pPr>
            <a:endParaRPr lang="en-GB" sz="1200" dirty="0">
              <a:latin typeface="Arial" charset="0"/>
              <a:cs typeface="Arial" panose="020B0604020202020204" pitchFamily="34" charset="0"/>
            </a:endParaRPr>
          </a:p>
        </p:txBody>
      </p:sp>
    </p:spTree>
    <p:extLst>
      <p:ext uri="{BB962C8B-B14F-4D97-AF65-F5344CB8AC3E}">
        <p14:creationId xmlns:p14="http://schemas.microsoft.com/office/powerpoint/2010/main" val="28092021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188640"/>
            <a:ext cx="8002712" cy="923330"/>
          </a:xfrm>
          <a:prstGeom prst="rect">
            <a:avLst/>
          </a:prstGeom>
          <a:noFill/>
        </p:spPr>
        <p:txBody>
          <a:bodyPr wrap="square">
            <a:spAutoFit/>
          </a:bodyPr>
          <a:lstStyle/>
          <a:p>
            <a:pPr fontAlgn="base">
              <a:spcBef>
                <a:spcPct val="0"/>
              </a:spcBef>
              <a:spcAft>
                <a:spcPct val="0"/>
              </a:spcAft>
              <a:defRPr/>
            </a:pPr>
            <a:r>
              <a:rPr lang="en-GB" sz="5400" b="1" dirty="0" smtClean="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Questioning skills</a:t>
            </a:r>
            <a:endParaRPr lang="en-GB" sz="5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endParaRPr>
          </a:p>
        </p:txBody>
      </p:sp>
      <p:sp>
        <p:nvSpPr>
          <p:cNvPr id="5" name="TextBox 7"/>
          <p:cNvSpPr txBox="1">
            <a:spLocks noChangeArrowheads="1"/>
          </p:cNvSpPr>
          <p:nvPr/>
        </p:nvSpPr>
        <p:spPr bwMode="auto">
          <a:xfrm>
            <a:off x="899593" y="1628800"/>
            <a:ext cx="684076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i="1" kern="0" dirty="0" smtClean="0">
                <a:solidFill>
                  <a:srgbClr val="003399"/>
                </a:solidFill>
              </a:rPr>
              <a:t>Peter Drucker (1993)</a:t>
            </a:r>
            <a:r>
              <a:rPr lang="en-GB" altLang="en-US" sz="2800" kern="0" dirty="0" smtClean="0">
                <a:solidFill>
                  <a:prstClr val="black"/>
                </a:solidFill>
              </a:rPr>
              <a:t>: </a:t>
            </a:r>
          </a:p>
          <a:p>
            <a:pPr eaLnBrk="1" fontAlgn="base" hangingPunct="1">
              <a:spcBef>
                <a:spcPct val="0"/>
              </a:spcBef>
              <a:spcAft>
                <a:spcPct val="0"/>
              </a:spcAft>
            </a:pPr>
            <a:r>
              <a:rPr lang="en-GB" altLang="en-US" sz="2800" kern="0" dirty="0" smtClean="0">
                <a:solidFill>
                  <a:prstClr val="black"/>
                </a:solidFill>
              </a:rPr>
              <a:t>“The leader of the past may have been a person who knew how to tell. The</a:t>
            </a:r>
            <a:r>
              <a:rPr lang="en-GB" altLang="en-US" sz="2800" b="1" kern="0" dirty="0" smtClean="0">
                <a:solidFill>
                  <a:prstClr val="black"/>
                </a:solidFill>
              </a:rPr>
              <a:t> leader of the future </a:t>
            </a:r>
            <a:r>
              <a:rPr lang="en-GB" altLang="en-US" sz="2800" kern="0" dirty="0" smtClean="0">
                <a:solidFill>
                  <a:prstClr val="black"/>
                </a:solidFill>
              </a:rPr>
              <a:t>will be a person who </a:t>
            </a:r>
            <a:r>
              <a:rPr lang="en-GB" altLang="en-US" sz="2800" b="1" kern="0" dirty="0" smtClean="0">
                <a:solidFill>
                  <a:prstClr val="black"/>
                </a:solidFill>
              </a:rPr>
              <a:t>knows how to ask.”</a:t>
            </a:r>
          </a:p>
        </p:txBody>
      </p:sp>
    </p:spTree>
    <p:extLst>
      <p:ext uri="{BB962C8B-B14F-4D97-AF65-F5344CB8AC3E}">
        <p14:creationId xmlns:p14="http://schemas.microsoft.com/office/powerpoint/2010/main" val="26474425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22566"/>
            <a:ext cx="9144000" cy="5715000"/>
          </a:xfrm>
          <a:prstGeom prst="rect">
            <a:avLst/>
          </a:prstGeom>
        </p:spPr>
      </p:pic>
    </p:spTree>
    <p:extLst>
      <p:ext uri="{BB962C8B-B14F-4D97-AF65-F5344CB8AC3E}">
        <p14:creationId xmlns:p14="http://schemas.microsoft.com/office/powerpoint/2010/main" val="24673893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611560" y="26064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b="1" dirty="0" smtClean="0">
                <a:solidFill>
                  <a:srgbClr val="4BACC6">
                    <a:lumMod val="50000"/>
                  </a:srgbClr>
                </a:solidFill>
                <a:latin typeface="Calibri"/>
              </a:rPr>
              <a:t>Leading with questions</a:t>
            </a:r>
            <a:endParaRPr lang="en-GB" b="1" dirty="0">
              <a:solidFill>
                <a:srgbClr val="4BACC6">
                  <a:lumMod val="50000"/>
                </a:srgbClr>
              </a:solidFill>
              <a:latin typeface="Calibri"/>
            </a:endParaRPr>
          </a:p>
        </p:txBody>
      </p:sp>
      <p:sp>
        <p:nvSpPr>
          <p:cNvPr id="5" name="TextBox 4"/>
          <p:cNvSpPr txBox="1">
            <a:spLocks noChangeArrowheads="1"/>
          </p:cNvSpPr>
          <p:nvPr/>
        </p:nvSpPr>
        <p:spPr bwMode="auto">
          <a:xfrm>
            <a:off x="467545" y="1484784"/>
            <a:ext cx="489654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i="1" kern="0" dirty="0" smtClean="0">
                <a:solidFill>
                  <a:prstClr val="black"/>
                </a:solidFill>
              </a:rPr>
              <a:t>Centre for Creative Leadership</a:t>
            </a:r>
            <a:r>
              <a:rPr lang="en-GB" altLang="en-US" sz="2800" kern="0" dirty="0" smtClean="0">
                <a:solidFill>
                  <a:prstClr val="black"/>
                </a:solidFill>
              </a:rPr>
              <a:t>:           </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r>
              <a:rPr lang="en-GB" altLang="en-US" sz="2800" kern="0" dirty="0" smtClean="0">
                <a:solidFill>
                  <a:prstClr val="black"/>
                </a:solidFill>
              </a:rPr>
              <a:t>The ultimate key to successful leadership is the </a:t>
            </a:r>
            <a:r>
              <a:rPr lang="en-GB" altLang="en-US" sz="2800" b="1" kern="0" dirty="0" smtClean="0">
                <a:solidFill>
                  <a:prstClr val="black"/>
                </a:solidFill>
              </a:rPr>
              <a:t>leader’s ability to ask questions and create opportunities for            others to ask questions</a:t>
            </a:r>
            <a:r>
              <a:rPr lang="en-GB" altLang="en-US" sz="2800" kern="0" dirty="0" smtClean="0">
                <a:solidFill>
                  <a:prstClr val="black"/>
                </a:solidFill>
              </a:rPr>
              <a:t>.</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endParaRPr lang="en-GB" altLang="en-US" sz="2800" kern="0" dirty="0" smtClean="0">
              <a:solidFill>
                <a:prstClr val="black"/>
              </a:solidFill>
            </a:endParaRPr>
          </a:p>
        </p:txBody>
      </p:sp>
      <p:pic>
        <p:nvPicPr>
          <p:cNvPr id="6" name="Picture 5"/>
          <p:cNvPicPr>
            <a:picLocks noChangeAspect="1"/>
          </p:cNvPicPr>
          <p:nvPr/>
        </p:nvPicPr>
        <p:blipFill>
          <a:blip r:embed="rId2"/>
          <a:stretch>
            <a:fillRect/>
          </a:stretch>
        </p:blipFill>
        <p:spPr>
          <a:xfrm>
            <a:off x="4932040" y="1988840"/>
            <a:ext cx="4139543" cy="2780017"/>
          </a:xfrm>
          <a:prstGeom prst="rect">
            <a:avLst/>
          </a:prstGeom>
        </p:spPr>
      </p:pic>
    </p:spTree>
    <p:extLst>
      <p:ext uri="{BB962C8B-B14F-4D97-AF65-F5344CB8AC3E}">
        <p14:creationId xmlns:p14="http://schemas.microsoft.com/office/powerpoint/2010/main" val="3281800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332656"/>
            <a:ext cx="8230313" cy="1243692"/>
          </a:xfrm>
          <a:prstGeom prst="rect">
            <a:avLst/>
          </a:prstGeom>
        </p:spPr>
      </p:pic>
      <p:pic>
        <p:nvPicPr>
          <p:cNvPr id="6" name="Picture 5"/>
          <p:cNvPicPr>
            <a:picLocks noChangeAspect="1"/>
          </p:cNvPicPr>
          <p:nvPr/>
        </p:nvPicPr>
        <p:blipFill>
          <a:blip r:embed="rId3"/>
          <a:stretch>
            <a:fillRect/>
          </a:stretch>
        </p:blipFill>
        <p:spPr>
          <a:xfrm>
            <a:off x="6804248" y="2132857"/>
            <a:ext cx="2505673" cy="3107382"/>
          </a:xfrm>
          <a:prstGeom prst="rect">
            <a:avLst/>
          </a:prstGeom>
        </p:spPr>
      </p:pic>
      <p:sp>
        <p:nvSpPr>
          <p:cNvPr id="5" name="TextBox 3"/>
          <p:cNvSpPr txBox="1">
            <a:spLocks noChangeArrowheads="1"/>
          </p:cNvSpPr>
          <p:nvPr/>
        </p:nvSpPr>
        <p:spPr bwMode="auto">
          <a:xfrm>
            <a:off x="611560" y="1700808"/>
            <a:ext cx="698450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kern="0" dirty="0" smtClean="0">
                <a:solidFill>
                  <a:prstClr val="black"/>
                </a:solidFill>
              </a:rPr>
              <a:t>Have you ever been asked a </a:t>
            </a:r>
            <a:r>
              <a:rPr lang="en-GB" altLang="en-US" sz="3200" b="1" kern="0" dirty="0" smtClean="0">
                <a:solidFill>
                  <a:prstClr val="black"/>
                </a:solidFill>
              </a:rPr>
              <a:t>great</a:t>
            </a:r>
            <a:r>
              <a:rPr lang="en-GB" altLang="en-US" sz="3200" kern="0" dirty="0" smtClean="0">
                <a:solidFill>
                  <a:prstClr val="black"/>
                </a:solidFill>
              </a:rPr>
              <a:t> question? </a:t>
            </a:r>
          </a:p>
          <a:p>
            <a:pPr eaLnBrk="1" fontAlgn="base" hangingPunct="1">
              <a:spcBef>
                <a:spcPct val="0"/>
              </a:spcBef>
              <a:spcAft>
                <a:spcPct val="0"/>
              </a:spcAft>
            </a:pPr>
            <a:endParaRPr lang="en-GB" altLang="en-US" sz="3200" kern="0" dirty="0" smtClean="0">
              <a:solidFill>
                <a:prstClr val="black"/>
              </a:solidFill>
            </a:endParaRPr>
          </a:p>
          <a:p>
            <a:pPr eaLnBrk="1" fontAlgn="base" hangingPunct="1">
              <a:spcBef>
                <a:spcPct val="0"/>
              </a:spcBef>
              <a:spcAft>
                <a:spcPct val="0"/>
              </a:spcAft>
            </a:pPr>
            <a:r>
              <a:rPr lang="en-GB" altLang="en-US" sz="3200" kern="0" dirty="0" smtClean="0">
                <a:solidFill>
                  <a:prstClr val="black"/>
                </a:solidFill>
              </a:rPr>
              <a:t>Can you think of a great question that you asked someone?</a:t>
            </a:r>
          </a:p>
          <a:p>
            <a:pPr eaLnBrk="1" fontAlgn="base" hangingPunct="1">
              <a:spcBef>
                <a:spcPct val="0"/>
              </a:spcBef>
              <a:spcAft>
                <a:spcPct val="0"/>
              </a:spcAft>
            </a:pPr>
            <a:endParaRPr lang="en-GB" altLang="en-US" sz="3200" kern="0" dirty="0" smtClean="0">
              <a:solidFill>
                <a:prstClr val="black"/>
              </a:solidFill>
            </a:endParaRPr>
          </a:p>
          <a:p>
            <a:pPr eaLnBrk="1" fontAlgn="base" hangingPunct="1">
              <a:spcBef>
                <a:spcPct val="0"/>
              </a:spcBef>
              <a:spcAft>
                <a:spcPct val="0"/>
              </a:spcAft>
            </a:pPr>
            <a:endParaRPr lang="en-GB" altLang="en-US" sz="3200" kern="0" dirty="0" smtClean="0">
              <a:solidFill>
                <a:prstClr val="black"/>
              </a:solidFill>
            </a:endParaRPr>
          </a:p>
        </p:txBody>
      </p:sp>
    </p:spTree>
    <p:extLst>
      <p:ext uri="{BB962C8B-B14F-4D97-AF65-F5344CB8AC3E}">
        <p14:creationId xmlns:p14="http://schemas.microsoft.com/office/powerpoint/2010/main" val="42873492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bwMode="auto">
          <a:xfrm>
            <a:off x="661375" y="10306"/>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b="1" dirty="0" smtClean="0">
                <a:solidFill>
                  <a:srgbClr val="4BACC6">
                    <a:lumMod val="50000"/>
                  </a:srgbClr>
                </a:solidFill>
                <a:latin typeface="Calibri"/>
              </a:rPr>
              <a:t>Examples of great questions</a:t>
            </a:r>
            <a:endParaRPr lang="en-GB" b="1" dirty="0">
              <a:solidFill>
                <a:srgbClr val="4BACC6">
                  <a:lumMod val="50000"/>
                </a:srgbClr>
              </a:solidFill>
              <a:latin typeface="Calibri"/>
            </a:endParaRPr>
          </a:p>
        </p:txBody>
      </p:sp>
      <p:sp>
        <p:nvSpPr>
          <p:cNvPr id="7" name="TextBox 4"/>
          <p:cNvSpPr txBox="1">
            <a:spLocks noChangeArrowheads="1"/>
          </p:cNvSpPr>
          <p:nvPr/>
        </p:nvSpPr>
        <p:spPr bwMode="auto">
          <a:xfrm>
            <a:off x="383562" y="908720"/>
            <a:ext cx="878522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kern="0" dirty="0" smtClean="0">
                <a:solidFill>
                  <a:srgbClr val="003399"/>
                </a:solidFill>
              </a:rPr>
              <a:t>Why can’t you give me the picture you just took? </a:t>
            </a:r>
            <a:r>
              <a:rPr lang="en-GB" altLang="en-US" sz="2800" i="1" kern="0" dirty="0" smtClean="0">
                <a:solidFill>
                  <a:prstClr val="black"/>
                </a:solidFill>
              </a:rPr>
              <a:t>Daughter of Edwin Land, inventor of Polaroid Camera</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What might DNA look like in 3D form?         </a:t>
            </a:r>
            <a:r>
              <a:rPr lang="en-GB" altLang="en-US" sz="2800" i="1" kern="0" dirty="0" smtClean="0">
                <a:solidFill>
                  <a:prstClr val="black"/>
                </a:solidFill>
              </a:rPr>
              <a:t>Watson and Crick, Discovery of double helix</a:t>
            </a:r>
          </a:p>
          <a:p>
            <a:pPr eaLnBrk="1" fontAlgn="base" hangingPunct="1">
              <a:spcBef>
                <a:spcPct val="0"/>
              </a:spcBef>
              <a:spcAft>
                <a:spcPct val="0"/>
              </a:spcAft>
            </a:pPr>
            <a:r>
              <a:rPr lang="en-GB" altLang="en-US" sz="2800" kern="0" dirty="0" smtClean="0">
                <a:solidFill>
                  <a:prstClr val="black"/>
                </a:solidFill>
              </a:rPr>
              <a:t>•</a:t>
            </a:r>
            <a:r>
              <a:rPr lang="en-GB" altLang="en-US" sz="2800" b="1" kern="0" dirty="0" smtClean="0">
                <a:solidFill>
                  <a:srgbClr val="003399"/>
                </a:solidFill>
              </a:rPr>
              <a:t>Why did that apple fall on my head?</a:t>
            </a:r>
            <a:r>
              <a:rPr lang="en-GB" altLang="en-US" sz="2800" b="1" kern="0" dirty="0" smtClean="0">
                <a:solidFill>
                  <a:prstClr val="black"/>
                </a:solidFill>
              </a:rPr>
              <a:t>                      </a:t>
            </a:r>
            <a:r>
              <a:rPr lang="en-GB" altLang="en-US" sz="2800" kern="0" dirty="0" smtClean="0">
                <a:solidFill>
                  <a:prstClr val="black"/>
                </a:solidFill>
              </a:rPr>
              <a:t> </a:t>
            </a:r>
            <a:r>
              <a:rPr lang="en-GB" altLang="en-US" sz="2800" i="1" kern="0" dirty="0" smtClean="0">
                <a:solidFill>
                  <a:prstClr val="black"/>
                </a:solidFill>
              </a:rPr>
              <a:t>Isaac Newton, led to Newtonian Physics</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What would happen if I were on the beam of light?                                                                    </a:t>
            </a:r>
            <a:r>
              <a:rPr lang="en-GB" altLang="en-US" sz="2800" kern="0" dirty="0" smtClean="0">
                <a:solidFill>
                  <a:prstClr val="black"/>
                </a:solidFill>
              </a:rPr>
              <a:t> </a:t>
            </a:r>
            <a:r>
              <a:rPr lang="en-GB" altLang="en-US" sz="2800" i="1" kern="0" dirty="0" smtClean="0">
                <a:solidFill>
                  <a:prstClr val="black"/>
                </a:solidFill>
              </a:rPr>
              <a:t>Albert Einstein, led to E=MC2</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How can I get a good hamburger on the road?</a:t>
            </a:r>
            <a:r>
              <a:rPr lang="en-GB" altLang="en-US" sz="2800" b="1" kern="0" dirty="0" smtClean="0">
                <a:solidFill>
                  <a:prstClr val="black"/>
                </a:solidFill>
              </a:rPr>
              <a:t>      </a:t>
            </a:r>
            <a:r>
              <a:rPr lang="en-GB" altLang="en-US" sz="2800" i="1" kern="0" dirty="0" smtClean="0">
                <a:solidFill>
                  <a:prstClr val="black"/>
                </a:solidFill>
              </a:rPr>
              <a:t>Ray Croc, McDonald’s</a:t>
            </a:r>
            <a:endParaRPr lang="en-GB" altLang="en-US" sz="2800" kern="0" dirty="0" smtClean="0">
              <a:solidFill>
                <a:prstClr val="black"/>
              </a:solidFill>
            </a:endParaRPr>
          </a:p>
        </p:txBody>
      </p:sp>
    </p:spTree>
    <p:extLst>
      <p:ext uri="{BB962C8B-B14F-4D97-AF65-F5344CB8AC3E}">
        <p14:creationId xmlns:p14="http://schemas.microsoft.com/office/powerpoint/2010/main" val="6316691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539552" y="18864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eaLnBrk="1" hangingPunct="1"/>
            <a:r>
              <a:rPr lang="en-GB" altLang="en-US" sz="3600" b="1" dirty="0">
                <a:solidFill>
                  <a:srgbClr val="4BACC6">
                    <a:lumMod val="50000"/>
                  </a:srgbClr>
                </a:solidFill>
                <a:latin typeface="Calibri"/>
              </a:rPr>
              <a:t>Questions </a:t>
            </a:r>
            <a:r>
              <a:rPr lang="en-GB" altLang="en-US" sz="3600" b="1" dirty="0" smtClean="0">
                <a:solidFill>
                  <a:srgbClr val="4BACC6">
                    <a:lumMod val="50000"/>
                  </a:srgbClr>
                </a:solidFill>
                <a:latin typeface="Calibri"/>
              </a:rPr>
              <a:t>energise people </a:t>
            </a:r>
            <a:r>
              <a:rPr lang="en-GB" altLang="en-US" sz="3600" b="1" dirty="0">
                <a:solidFill>
                  <a:srgbClr val="4BACC6">
                    <a:lumMod val="50000"/>
                  </a:srgbClr>
                </a:solidFill>
                <a:latin typeface="Calibri"/>
              </a:rPr>
              <a:t>and </a:t>
            </a:r>
            <a:r>
              <a:rPr lang="en-GB" altLang="en-US" sz="3600" b="1" dirty="0" smtClean="0">
                <a:solidFill>
                  <a:srgbClr val="4BACC6">
                    <a:lumMod val="50000"/>
                  </a:srgbClr>
                </a:solidFill>
                <a:latin typeface="Calibri"/>
              </a:rPr>
              <a:t>improve relationships</a:t>
            </a:r>
            <a:endParaRPr lang="en-GB" altLang="en-US" sz="3600" b="1" dirty="0">
              <a:solidFill>
                <a:srgbClr val="4BACC6">
                  <a:lumMod val="50000"/>
                </a:srgbClr>
              </a:solidFill>
              <a:latin typeface="Calibri"/>
            </a:endParaRPr>
          </a:p>
        </p:txBody>
      </p:sp>
      <p:sp>
        <p:nvSpPr>
          <p:cNvPr id="5" name="TextBox 5"/>
          <p:cNvSpPr txBox="1">
            <a:spLocks noChangeArrowheads="1"/>
          </p:cNvSpPr>
          <p:nvPr/>
        </p:nvSpPr>
        <p:spPr bwMode="auto">
          <a:xfrm>
            <a:off x="395536" y="1412776"/>
            <a:ext cx="856895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kern="0" dirty="0" smtClean="0">
                <a:solidFill>
                  <a:prstClr val="black"/>
                </a:solidFill>
              </a:rPr>
              <a:t>Questions encourage and enable others to share and to “shine”</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We like people who ask us questions and allow us to ask them questions</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encourage openness in people; statements cause resistance and fear</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allow us to show our interest, concern, caring and support</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tend to unite whereas statements tend to create divisions</a:t>
            </a:r>
          </a:p>
        </p:txBody>
      </p:sp>
    </p:spTree>
    <p:extLst>
      <p:ext uri="{BB962C8B-B14F-4D97-AF65-F5344CB8AC3E}">
        <p14:creationId xmlns:p14="http://schemas.microsoft.com/office/powerpoint/2010/main" val="25992987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038225" y="332656"/>
            <a:ext cx="70675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000" b="1" kern="0" dirty="0" smtClean="0">
                <a:solidFill>
                  <a:srgbClr val="4BACC6">
                    <a:lumMod val="50000"/>
                  </a:srgbClr>
                </a:solidFill>
              </a:rPr>
              <a:t>Questions generate learning</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colorTemperature colorTemp="6315"/>
                    </a14:imgEffect>
                    <a14:imgEffect>
                      <a14:saturation sat="156000"/>
                    </a14:imgEffect>
                  </a14:imgLayer>
                </a14:imgProps>
              </a:ext>
            </a:extLst>
          </a:blip>
          <a:stretch>
            <a:fillRect/>
          </a:stretch>
        </p:blipFill>
        <p:spPr>
          <a:xfrm>
            <a:off x="6012160" y="1915621"/>
            <a:ext cx="3695710" cy="3695710"/>
          </a:xfrm>
          <a:prstGeom prst="rect">
            <a:avLst/>
          </a:prstGeom>
          <a:solidFill>
            <a:schemeClr val="bg1">
              <a:alpha val="0"/>
            </a:schemeClr>
          </a:solidFill>
          <a:effectLst>
            <a:glow rad="114300">
              <a:schemeClr val="accent1">
                <a:alpha val="0"/>
              </a:schemeClr>
            </a:glow>
            <a:outerShdw blurRad="50800" dist="50800" dir="5400000" algn="ctr" rotWithShape="0">
              <a:srgbClr val="000000">
                <a:alpha val="0"/>
              </a:srgbClr>
            </a:outerShdw>
          </a:effectLst>
        </p:spPr>
      </p:pic>
      <p:sp>
        <p:nvSpPr>
          <p:cNvPr id="5" name="TextBox 4"/>
          <p:cNvSpPr txBox="1">
            <a:spLocks noChangeArrowheads="1"/>
          </p:cNvSpPr>
          <p:nvPr/>
        </p:nvSpPr>
        <p:spPr bwMode="auto">
          <a:xfrm>
            <a:off x="425912" y="1340768"/>
            <a:ext cx="770413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2800" kern="0" dirty="0" smtClean="0">
                <a:solidFill>
                  <a:prstClr val="black"/>
                </a:solidFill>
              </a:rPr>
              <a:t>Questions cause the brain synapses to open and they remain open until we get the      answer</a:t>
            </a:r>
          </a:p>
          <a:p>
            <a:pPr eaLnBrk="1" fontAlgn="base" hangingPunct="1">
              <a:spcBef>
                <a:spcPct val="0"/>
              </a:spcBef>
              <a:spcAft>
                <a:spcPct val="0"/>
              </a:spcAft>
            </a:pPr>
            <a:r>
              <a:rPr lang="en-GB" altLang="en-US" sz="2800" kern="0" dirty="0" smtClean="0">
                <a:solidFill>
                  <a:prstClr val="black"/>
                </a:solidFill>
              </a:rPr>
              <a:t>• Allows us to internalise and tailor the    learning so that it is more permanent and relevant</a:t>
            </a:r>
          </a:p>
          <a:p>
            <a:pPr eaLnBrk="1" fontAlgn="base" hangingPunct="1">
              <a:spcBef>
                <a:spcPct val="0"/>
              </a:spcBef>
              <a:spcAft>
                <a:spcPct val="0"/>
              </a:spcAft>
            </a:pPr>
            <a:r>
              <a:rPr lang="en-GB" altLang="en-US" sz="2800" kern="0" dirty="0" smtClean="0">
                <a:solidFill>
                  <a:prstClr val="black"/>
                </a:solidFill>
              </a:rPr>
              <a:t>• Questions focuses our attention and     causes us to listen and reflect more fully</a:t>
            </a:r>
          </a:p>
          <a:p>
            <a:pPr eaLnBrk="1" fontAlgn="base" hangingPunct="1">
              <a:spcBef>
                <a:spcPct val="0"/>
              </a:spcBef>
              <a:spcAft>
                <a:spcPct val="0"/>
              </a:spcAft>
            </a:pPr>
            <a:r>
              <a:rPr lang="en-GB" altLang="en-US" sz="2800" kern="0" dirty="0" smtClean="0">
                <a:solidFill>
                  <a:prstClr val="black"/>
                </a:solidFill>
              </a:rPr>
              <a:t>• Questions generate learning even beyond  the intention of the questioner</a:t>
            </a:r>
          </a:p>
          <a:p>
            <a:pPr eaLnBrk="1" fontAlgn="base" hangingPunct="1">
              <a:spcBef>
                <a:spcPct val="0"/>
              </a:spcBef>
              <a:spcAft>
                <a:spcPct val="0"/>
              </a:spcAft>
            </a:pPr>
            <a:endParaRPr lang="en-GB" altLang="en-US" sz="2800" kern="0" dirty="0" smtClean="0">
              <a:solidFill>
                <a:prstClr val="black"/>
              </a:solidFill>
            </a:endParaRPr>
          </a:p>
        </p:txBody>
      </p:sp>
    </p:spTree>
    <p:extLst>
      <p:ext uri="{BB962C8B-B14F-4D97-AF65-F5344CB8AC3E}">
        <p14:creationId xmlns:p14="http://schemas.microsoft.com/office/powerpoint/2010/main" val="2097520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038224" y="260648"/>
            <a:ext cx="70675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000" b="1" kern="0" dirty="0" smtClean="0">
                <a:solidFill>
                  <a:srgbClr val="4BACC6">
                    <a:lumMod val="50000"/>
                  </a:srgbClr>
                </a:solidFill>
              </a:rPr>
              <a:t>Questions develop leaders </a:t>
            </a:r>
          </a:p>
        </p:txBody>
      </p:sp>
      <p:sp>
        <p:nvSpPr>
          <p:cNvPr id="5" name="TextBox 4"/>
          <p:cNvSpPr txBox="1">
            <a:spLocks noChangeArrowheads="1"/>
          </p:cNvSpPr>
          <p:nvPr/>
        </p:nvSpPr>
        <p:spPr bwMode="auto">
          <a:xfrm>
            <a:off x="287336" y="968534"/>
            <a:ext cx="91092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Become a better listener and communicator</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Build greater self-awareness and humility</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Become better team member and leader</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Create continuous learning and improvement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Build systems-thinking and creativity</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Demonstrate patience and respect for others</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Improve the creation and sharing of visions</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Change the questioner as much as the person asked</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Every leadership skill can be enhanced through the use of questions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24621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20072" y="260648"/>
            <a:ext cx="3596952" cy="5255207"/>
          </a:xfrm>
          <a:prstGeom prst="rect">
            <a:avLst/>
          </a:prstGeom>
        </p:spPr>
      </p:pic>
      <p:sp>
        <p:nvSpPr>
          <p:cNvPr id="4" name="TextBox 3"/>
          <p:cNvSpPr txBox="1">
            <a:spLocks noChangeArrowheads="1"/>
          </p:cNvSpPr>
          <p:nvPr/>
        </p:nvSpPr>
        <p:spPr bwMode="auto">
          <a:xfrm>
            <a:off x="323528" y="472205"/>
            <a:ext cx="540067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What opportunities do we seek to ask questions of our staff?</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Do we ask the right kind of questions?</a:t>
            </a:r>
          </a:p>
        </p:txBody>
      </p:sp>
    </p:spTree>
    <p:extLst>
      <p:ext uri="{BB962C8B-B14F-4D97-AF65-F5344CB8AC3E}">
        <p14:creationId xmlns:p14="http://schemas.microsoft.com/office/powerpoint/2010/main" val="13257722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4"/>
          <p:cNvSpPr txBox="1">
            <a:spLocks noChangeArrowheads="1"/>
          </p:cNvSpPr>
          <p:nvPr/>
        </p:nvSpPr>
        <p:spPr bwMode="auto">
          <a:xfrm>
            <a:off x="395536" y="1440071"/>
            <a:ext cx="799288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Empowering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questions get people to think and allow them to discover their own answers, thus developing self- responsibility and transference of ownership for the results. </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Such questions can help them to                  realise how they can contribute to the          whole.</a:t>
            </a:r>
          </a:p>
        </p:txBody>
      </p:sp>
      <p:pic>
        <p:nvPicPr>
          <p:cNvPr id="6" name="Picture 5"/>
          <p:cNvPicPr>
            <a:picLocks noChangeAspect="1"/>
          </p:cNvPicPr>
          <p:nvPr/>
        </p:nvPicPr>
        <p:blipFill>
          <a:blip r:embed="rId2"/>
          <a:stretch>
            <a:fillRect/>
          </a:stretch>
        </p:blipFill>
        <p:spPr>
          <a:xfrm>
            <a:off x="6444208" y="3645024"/>
            <a:ext cx="2469094" cy="1859441"/>
          </a:xfrm>
          <a:prstGeom prst="rect">
            <a:avLst/>
          </a:prstGeom>
        </p:spPr>
      </p:pic>
    </p:spTree>
    <p:extLst>
      <p:ext uri="{BB962C8B-B14F-4D97-AF65-F5344CB8AC3E}">
        <p14:creationId xmlns:p14="http://schemas.microsoft.com/office/powerpoint/2010/main" val="15053298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3"/>
          <p:cNvSpPr txBox="1">
            <a:spLocks noChangeArrowheads="1"/>
          </p:cNvSpPr>
          <p:nvPr/>
        </p:nvSpPr>
        <p:spPr bwMode="auto">
          <a:xfrm>
            <a:off x="323528" y="1434830"/>
            <a:ext cx="828040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Disempowering</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questions close the gateway to identifying paths to success. Such questions prevent people from having the opportunity to clarify misunderstanding and/or achieve goals. They threaten people’s self esteem, causing them to see themselves as                                            part of the problem                                            rather than the source                                             of possible solutions.</a:t>
            </a:r>
          </a:p>
        </p:txBody>
      </p:sp>
      <p:sp>
        <p:nvSpPr>
          <p:cNvPr id="8" name="Rounded Rectangular Callout 7"/>
          <p:cNvSpPr/>
          <p:nvPr/>
        </p:nvSpPr>
        <p:spPr>
          <a:xfrm>
            <a:off x="4112374" y="3749368"/>
            <a:ext cx="4780106" cy="1633029"/>
          </a:xfrm>
          <a:prstGeom prst="wedgeRoundRectCallou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t>“The most common way people give up their power is by thinking they don’t have any.”</a:t>
            </a:r>
          </a:p>
          <a:p>
            <a:pPr algn="ctr"/>
            <a:endParaRPr lang="en-GB" dirty="0"/>
          </a:p>
          <a:p>
            <a:pPr algn="ctr"/>
            <a:r>
              <a:rPr lang="en-GB" dirty="0" smtClean="0"/>
              <a:t>- Alice Walker, author of </a:t>
            </a:r>
            <a:r>
              <a:rPr lang="en-GB" i="1" dirty="0" smtClean="0"/>
              <a:t>The </a:t>
            </a:r>
            <a:r>
              <a:rPr lang="en-GB" i="1" dirty="0" err="1" smtClean="0"/>
              <a:t>Color</a:t>
            </a:r>
            <a:r>
              <a:rPr lang="en-GB" i="1" dirty="0" smtClean="0"/>
              <a:t> Purple </a:t>
            </a:r>
            <a:endParaRPr lang="en-GB" i="1" dirty="0"/>
          </a:p>
        </p:txBody>
      </p:sp>
    </p:spTree>
    <p:extLst>
      <p:ext uri="{BB962C8B-B14F-4D97-AF65-F5344CB8AC3E}">
        <p14:creationId xmlns:p14="http://schemas.microsoft.com/office/powerpoint/2010/main" val="34856389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Examples of empowering and disempowering questions</a:t>
            </a:r>
            <a:endParaRPr lang="en-GB" b="1" dirty="0">
              <a:solidFill>
                <a:schemeClr val="accent5">
                  <a:lumMod val="50000"/>
                </a:schemeClr>
              </a:solidFill>
            </a:endParaRPr>
          </a:p>
        </p:txBody>
      </p:sp>
      <p:sp>
        <p:nvSpPr>
          <p:cNvPr id="3" name="Content Placeholder 2"/>
          <p:cNvSpPr>
            <a:spLocks noGrp="1"/>
          </p:cNvSpPr>
          <p:nvPr>
            <p:ph idx="1"/>
          </p:nvPr>
        </p:nvSpPr>
        <p:spPr>
          <a:xfrm>
            <a:off x="251521" y="1584216"/>
            <a:ext cx="4176464" cy="3917032"/>
          </a:xfrm>
        </p:spPr>
        <p:txBody>
          <a:bodyPr>
            <a:noAutofit/>
          </a:bodyPr>
          <a:lstStyle/>
          <a:p>
            <a:pPr marL="0" indent="0">
              <a:buNone/>
            </a:pPr>
            <a:r>
              <a:rPr lang="en-GB" sz="2800" b="1" dirty="0" smtClean="0"/>
              <a:t>Disempowering</a:t>
            </a:r>
            <a:r>
              <a:rPr lang="en-GB" sz="2800" dirty="0" smtClean="0"/>
              <a:t>:</a:t>
            </a:r>
          </a:p>
          <a:p>
            <a:pPr marL="0" indent="0">
              <a:buNone/>
            </a:pPr>
            <a:r>
              <a:rPr lang="en-GB" sz="2800" dirty="0" smtClean="0"/>
              <a:t>Why can’t they do their job?</a:t>
            </a:r>
          </a:p>
          <a:p>
            <a:pPr marL="0" indent="0">
              <a:buNone/>
            </a:pPr>
            <a:r>
              <a:rPr lang="en-GB" sz="2800" dirty="0" smtClean="0"/>
              <a:t>Do you have to make this so difficult?</a:t>
            </a:r>
          </a:p>
          <a:p>
            <a:pPr marL="0" indent="0">
              <a:buNone/>
            </a:pPr>
            <a:r>
              <a:rPr lang="en-GB" sz="2800" dirty="0" smtClean="0"/>
              <a:t>Why are you behind schedule?</a:t>
            </a:r>
          </a:p>
          <a:p>
            <a:pPr marL="0" indent="0">
              <a:buNone/>
            </a:pPr>
            <a:r>
              <a:rPr lang="en-GB" sz="1400" dirty="0" smtClean="0">
                <a:hlinkClick r:id="rId2"/>
              </a:rPr>
              <a:t>Manager as Coach and Mentor</a:t>
            </a:r>
            <a:endParaRPr lang="en-GB" sz="1400" dirty="0" smtClean="0"/>
          </a:p>
          <a:p>
            <a:pPr marL="0" indent="0">
              <a:buNone/>
            </a:pP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a:p>
        </p:txBody>
      </p:sp>
      <p:sp>
        <p:nvSpPr>
          <p:cNvPr id="4" name="Content Placeholder 2"/>
          <p:cNvSpPr txBox="1">
            <a:spLocks/>
          </p:cNvSpPr>
          <p:nvPr/>
        </p:nvSpPr>
        <p:spPr>
          <a:xfrm>
            <a:off x="4552641" y="1584216"/>
            <a:ext cx="43924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800" b="1" dirty="0"/>
              <a:t>E</a:t>
            </a:r>
            <a:r>
              <a:rPr lang="en-GB" sz="2800" b="1" dirty="0" smtClean="0"/>
              <a:t>mpowering</a:t>
            </a:r>
            <a:r>
              <a:rPr lang="en-GB" sz="2800" dirty="0" smtClean="0"/>
              <a:t>:</a:t>
            </a:r>
          </a:p>
          <a:p>
            <a:pPr marL="0" indent="0">
              <a:buFont typeface="Arial" pitchFamily="34" charset="0"/>
              <a:buNone/>
            </a:pPr>
            <a:r>
              <a:rPr lang="en-GB" sz="2800" dirty="0" smtClean="0"/>
              <a:t>What can I do to help them?</a:t>
            </a:r>
          </a:p>
          <a:p>
            <a:pPr marL="0" indent="0">
              <a:buFont typeface="Arial" pitchFamily="34" charset="0"/>
              <a:buNone/>
            </a:pPr>
            <a:r>
              <a:rPr lang="en-GB" sz="2800" dirty="0" smtClean="0"/>
              <a:t>How can I help you do 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619250" y="260350"/>
            <a:ext cx="662515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Mindset</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in Questioning</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Judging</a:t>
            </a:r>
            <a:r>
              <a:rPr kumimoji="0" lang="en-GB" altLang="en-US" sz="4000" b="1" i="1" u="none" strike="noStrike" kern="0" cap="none" spc="0" normalizeH="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vs. </a:t>
            </a: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Learning</a:t>
            </a:r>
            <a:endPar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539552" y="1916832"/>
            <a:ext cx="7704856" cy="2985433"/>
          </a:xfrm>
          <a:prstGeom prst="rect">
            <a:avLst/>
          </a:prstGeom>
          <a:noFill/>
        </p:spPr>
        <p:txBody>
          <a:bodyPr wrap="square">
            <a:spAutoFit/>
          </a:bodyPr>
          <a:lstStyle/>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Our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mindset</a:t>
            </a:r>
            <a:r>
              <a:rPr lang="en-GB" sz="2800"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dirty="0">
                <a:solidFill>
                  <a:prstClr val="black"/>
                </a:solidFill>
                <a:latin typeface="Arial" panose="020B0604020202020204" pitchFamily="34" charset="0"/>
                <a:cs typeface="Arial" panose="020B0604020202020204" pitchFamily="34" charset="0"/>
              </a:rPr>
              <a:t>frames how see the world. Mindsets define the parameters of our actions and interaction with others. They are a determinant in the types of questions we ask ourselves and others.</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000" i="1" dirty="0">
                <a:solidFill>
                  <a:prstClr val="black"/>
                </a:solidFill>
                <a:latin typeface="Arial" panose="020B0604020202020204" pitchFamily="34" charset="0"/>
                <a:cs typeface="Arial" panose="020B0604020202020204" pitchFamily="34" charset="0"/>
              </a:rPr>
              <a:t>Adams, M. (2004). </a:t>
            </a:r>
          </a:p>
        </p:txBody>
      </p:sp>
    </p:spTree>
    <p:extLst>
      <p:ext uri="{BB962C8B-B14F-4D97-AF65-F5344CB8AC3E}">
        <p14:creationId xmlns:p14="http://schemas.microsoft.com/office/powerpoint/2010/main" val="41476743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51847" y="0"/>
            <a:ext cx="6840305" cy="1682642"/>
          </a:xfrm>
          <a:prstGeom prst="rect">
            <a:avLst/>
          </a:prstGeom>
        </p:spPr>
      </p:pic>
      <p:sp>
        <p:nvSpPr>
          <p:cNvPr id="5" name="TextBox 4"/>
          <p:cNvSpPr txBox="1"/>
          <p:nvPr/>
        </p:nvSpPr>
        <p:spPr>
          <a:xfrm>
            <a:off x="827584" y="1684147"/>
            <a:ext cx="7848600"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be responsive to life’s circumstances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understand the past as a way of guiding actions in the future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optimism, possibilities and hope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-Asks genuine questions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win-win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15484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1640" y="116632"/>
            <a:ext cx="6840305" cy="1682642"/>
          </a:xfrm>
          <a:prstGeom prst="rect">
            <a:avLst/>
          </a:prstGeom>
        </p:spPr>
      </p:pic>
      <p:sp>
        <p:nvSpPr>
          <p:cNvPr id="5" name="TextBox 4"/>
          <p:cNvSpPr txBox="1"/>
          <p:nvPr/>
        </p:nvSpPr>
        <p:spPr>
          <a:xfrm>
            <a:off x="539552" y="1700808"/>
            <a:ext cx="7993062"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Judger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 reactive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-Focus on the past to blame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pessimism</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believe they know the answers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 questions that put others on the defensive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win-lose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57482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25" y="116632"/>
            <a:ext cx="8229600" cy="1143000"/>
          </a:xfrm>
        </p:spPr>
        <p:txBody>
          <a:body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sp>
        <p:nvSpPr>
          <p:cNvPr id="4" name="TextBox 4"/>
          <p:cNvSpPr txBox="1">
            <a:spLocks noChangeArrowheads="1"/>
          </p:cNvSpPr>
          <p:nvPr/>
        </p:nvSpPr>
        <p:spPr bwMode="auto">
          <a:xfrm>
            <a:off x="453025" y="1052736"/>
            <a:ext cx="858347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Used to solicit additional information.</a:t>
            </a:r>
            <a:r>
              <a:rPr kumimoji="0" lang="en-GB" altLang="en-US" sz="2800" b="1" i="0" u="none" strike="noStrike" kern="0" cap="none" spc="0" normalizeH="0" noProof="0" dirty="0" smtClean="0">
                <a:ln>
                  <a:noFill/>
                </a:ln>
                <a:solidFill>
                  <a:prstClr val="black"/>
                </a:solidFill>
                <a:effectLst/>
                <a:uLnTx/>
                <a:uFillTx/>
                <a:latin typeface="Arial" panose="020B0604020202020204" pitchFamily="34" charset="0"/>
                <a:cs typeface="Arial" panose="020B0604020202020204" pitchFamily="34" charset="0"/>
              </a:rPr>
              <a:t> B</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road and require more than one or two word responses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Give others the freedom to respond.</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people to expand others and allow exploration of what’s important to them.</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Facilitate people to do the work of self-reflection and problem solving.</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Invite others to tell their story in their own words.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Help establish rapport while gathering information with increased understanding</a:t>
            </a:r>
          </a:p>
        </p:txBody>
      </p:sp>
    </p:spTree>
    <p:extLst>
      <p:ext uri="{BB962C8B-B14F-4D97-AF65-F5344CB8AC3E}">
        <p14:creationId xmlns:p14="http://schemas.microsoft.com/office/powerpoint/2010/main" val="33824136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Provide examples of open-ended questions</a:t>
            </a:r>
            <a:endParaRPr lang="en-GB" dirty="0"/>
          </a:p>
        </p:txBody>
      </p:sp>
      <p:sp>
        <p:nvSpPr>
          <p:cNvPr id="4" name="Title 1"/>
          <p:cNvSpPr txBox="1">
            <a:spLocks/>
          </p:cNvSpPr>
          <p:nvPr/>
        </p:nvSpPr>
        <p:spPr>
          <a:xfrm>
            <a:off x="4572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pic>
        <p:nvPicPr>
          <p:cNvPr id="5" name="Picture 4"/>
          <p:cNvPicPr>
            <a:picLocks noChangeAspect="1"/>
          </p:cNvPicPr>
          <p:nvPr/>
        </p:nvPicPr>
        <p:blipFill>
          <a:blip r:embed="rId3"/>
          <a:stretch>
            <a:fillRect/>
          </a:stretch>
        </p:blipFill>
        <p:spPr>
          <a:xfrm>
            <a:off x="1979712" y="2348880"/>
            <a:ext cx="5306143" cy="3037186"/>
          </a:xfrm>
          <a:prstGeom prst="rect">
            <a:avLst/>
          </a:prstGeom>
        </p:spPr>
      </p:pic>
    </p:spTree>
    <p:extLst>
      <p:ext uri="{BB962C8B-B14F-4D97-AF65-F5344CB8AC3E}">
        <p14:creationId xmlns:p14="http://schemas.microsoft.com/office/powerpoint/2010/main" val="1755723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04777" y="262190"/>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 examples</a:t>
            </a:r>
            <a:endParaRPr lang="en-GB" b="1" dirty="0">
              <a:solidFill>
                <a:schemeClr val="accent5">
                  <a:lumMod val="50000"/>
                </a:schemeClr>
              </a:solidFill>
            </a:endParaRPr>
          </a:p>
        </p:txBody>
      </p:sp>
      <p:sp>
        <p:nvSpPr>
          <p:cNvPr id="5" name="TextBox 4"/>
          <p:cNvSpPr txBox="1">
            <a:spLocks noChangeArrowheads="1"/>
          </p:cNvSpPr>
          <p:nvPr/>
        </p:nvSpPr>
        <p:spPr bwMode="auto">
          <a:xfrm>
            <a:off x="404777" y="1196752"/>
            <a:ext cx="799306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do you think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more could you say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might happen if…..?</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Why do you think it is not feasible to ……?</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you intend to resolve this issue……?</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would be the best time to invest in…..?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you say “difficult,” what do you mean?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will you use the information?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Are there any possibilities have you left 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are you trying to understand? </a:t>
            </a:r>
          </a:p>
        </p:txBody>
      </p:sp>
    </p:spTree>
    <p:extLst>
      <p:ext uri="{BB962C8B-B14F-4D97-AF65-F5344CB8AC3E}">
        <p14:creationId xmlns:p14="http://schemas.microsoft.com/office/powerpoint/2010/main" val="78178810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smtClean="0">
                <a:solidFill>
                  <a:schemeClr val="accent5">
                    <a:lumMod val="50000"/>
                  </a:schemeClr>
                </a:solidFill>
              </a:rPr>
              <a:t>How to develop questioning competency</a:t>
            </a:r>
            <a:endParaRPr lang="en-GB" b="1" dirty="0">
              <a:solidFill>
                <a:schemeClr val="accent5">
                  <a:lumMod val="50000"/>
                </a:schemeClr>
              </a:solidFill>
            </a:endParaRPr>
          </a:p>
        </p:txBody>
      </p:sp>
      <p:sp>
        <p:nvSpPr>
          <p:cNvPr id="4" name="TextBox 4"/>
          <p:cNvSpPr txBox="1">
            <a:spLocks noChangeArrowheads="1"/>
          </p:cNvSpPr>
          <p:nvPr/>
        </p:nvSpPr>
        <p:spPr bwMode="auto">
          <a:xfrm>
            <a:off x="272208" y="1412776"/>
            <a:ext cx="8424936"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Become more aware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of the questions you ask now and of the questions other people ask of you</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yourself – what do I want this question to accomplish?</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others to ask you questions</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Continuous practicing and application of questioning improves the skill of asking better questions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yourselves: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is the quality of our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preventing us from asking better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How could we ask better questions?</a:t>
            </a:r>
          </a:p>
        </p:txBody>
      </p:sp>
    </p:spTree>
    <p:extLst>
      <p:ext uri="{BB962C8B-B14F-4D97-AF65-F5344CB8AC3E}">
        <p14:creationId xmlns:p14="http://schemas.microsoft.com/office/powerpoint/2010/main" val="185007524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Active listening</a:t>
            </a:r>
            <a:endParaRPr lang="en-GB" b="1" dirty="0">
              <a:solidFill>
                <a:schemeClr val="accent5">
                  <a:lumMod val="50000"/>
                </a:schemeClr>
              </a:solidFill>
            </a:endParaRPr>
          </a:p>
        </p:txBody>
      </p:sp>
      <p:sp>
        <p:nvSpPr>
          <p:cNvPr id="4" name="TextBox 4"/>
          <p:cNvSpPr txBox="1">
            <a:spLocks noChangeArrowheads="1"/>
          </p:cNvSpPr>
          <p:nvPr/>
        </p:nvSpPr>
        <p:spPr bwMode="auto">
          <a:xfrm>
            <a:off x="457200" y="1196752"/>
            <a:ext cx="82296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able to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hear</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said as well as what is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said</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Requires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astute observation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to be in touch and in tune with who is saying what, how, when and to whom</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Careful listening enables you to acquire a “helicopter-level” perspective and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holistic view</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Able to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focus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on the problem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and as well as on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development</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of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group and/or individuals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34583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053"/>
            <a:ext cx="8229600" cy="1143000"/>
          </a:xfrm>
        </p:spPr>
        <p:txBody>
          <a:bodyPr/>
          <a:lstStyle/>
          <a:p>
            <a:r>
              <a:rPr lang="en-GB" b="1" dirty="0" smtClean="0">
                <a:solidFill>
                  <a:schemeClr val="accent5">
                    <a:lumMod val="50000"/>
                  </a:schemeClr>
                </a:solidFill>
              </a:rPr>
              <a:t>Listening skills</a:t>
            </a:r>
            <a:endParaRPr lang="en-GB" b="1" dirty="0">
              <a:solidFill>
                <a:schemeClr val="accent5">
                  <a:lumMod val="50000"/>
                </a:schemeClr>
              </a:solidFill>
            </a:endParaRPr>
          </a:p>
        </p:txBody>
      </p:sp>
      <p:pic>
        <p:nvPicPr>
          <p:cNvPr id="6" name="Picture 5"/>
          <p:cNvPicPr>
            <a:picLocks noChangeAspect="1"/>
          </p:cNvPicPr>
          <p:nvPr/>
        </p:nvPicPr>
        <p:blipFill>
          <a:blip r:embed="rId2"/>
          <a:stretch>
            <a:fillRect/>
          </a:stretch>
        </p:blipFill>
        <p:spPr>
          <a:xfrm>
            <a:off x="3590925" y="1556792"/>
            <a:ext cx="5553075" cy="4113748"/>
          </a:xfrm>
          <a:prstGeom prst="rect">
            <a:avLst/>
          </a:prstGeom>
        </p:spPr>
      </p:pic>
      <p:sp>
        <p:nvSpPr>
          <p:cNvPr id="5" name="TextBox 17"/>
          <p:cNvSpPr txBox="1">
            <a:spLocks noChangeArrowheads="1"/>
          </p:cNvSpPr>
          <p:nvPr/>
        </p:nvSpPr>
        <p:spPr bwMode="auto">
          <a:xfrm>
            <a:off x="179512" y="1086453"/>
            <a:ext cx="878497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only hearing, but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understanding</a:t>
            </a:r>
          </a:p>
          <a:p>
            <a:pPr marL="0" marR="0" lvl="0" indent="0" defTabSz="914400" eaLnBrk="1" fontAlgn="base" latinLnBrk="0" hangingPunct="1">
              <a:lnSpc>
                <a:spcPct val="100000"/>
              </a:lnSpc>
              <a:spcBef>
                <a:spcPct val="0"/>
              </a:spcBef>
              <a:spcAft>
                <a:spcPct val="0"/>
              </a:spcAft>
              <a:buClr>
                <a:srgbClr val="CC0066"/>
              </a:buClr>
              <a:buSzTx/>
              <a:tabLst/>
              <a:defRPr/>
            </a:pPr>
            <a:endPar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Active listening</a:t>
            </a:r>
          </a:p>
        </p:txBody>
      </p:sp>
      <p:sp>
        <p:nvSpPr>
          <p:cNvPr id="7" name="TextBox 6"/>
          <p:cNvSpPr txBox="1"/>
          <p:nvPr/>
        </p:nvSpPr>
        <p:spPr>
          <a:xfrm>
            <a:off x="5004048" y="5301208"/>
            <a:ext cx="3240360"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179512" y="2691608"/>
            <a:ext cx="3513722" cy="2677656"/>
          </a:xfrm>
          <a:prstGeom prst="rect">
            <a:avLst/>
          </a:prstGeom>
          <a:noFill/>
        </p:spPr>
        <p:txBody>
          <a:bodyPr wrap="square" rtlCol="0">
            <a:spAutoFit/>
          </a:bodyPr>
          <a:lstStyle/>
          <a:p>
            <a:r>
              <a:rPr lang="en-GB" sz="2800" b="1" dirty="0" smtClean="0">
                <a:solidFill>
                  <a:schemeClr val="accent5">
                    <a:lumMod val="50000"/>
                  </a:schemeClr>
                </a:solidFill>
              </a:rPr>
              <a:t>Covey’s Listening Continuum</a:t>
            </a:r>
          </a:p>
          <a:p>
            <a:endParaRPr lang="en-GB" sz="2800" dirty="0"/>
          </a:p>
          <a:p>
            <a:r>
              <a:rPr lang="en-GB" sz="2800" dirty="0" smtClean="0"/>
              <a:t>“Seek first to understand and then to be understood.”</a:t>
            </a:r>
            <a:endParaRPr lang="en-GB" sz="2800" dirty="0"/>
          </a:p>
        </p:txBody>
      </p:sp>
      <p:sp>
        <p:nvSpPr>
          <p:cNvPr id="9" name="Right Arrow 8"/>
          <p:cNvSpPr/>
          <p:nvPr/>
        </p:nvSpPr>
        <p:spPr>
          <a:xfrm>
            <a:off x="2397090" y="3245832"/>
            <a:ext cx="1296144" cy="288032"/>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4562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Influencing skills</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1188640" y="1196752"/>
            <a:ext cx="12601400" cy="4450510"/>
          </a:xfrm>
          <a:prstGeom prst="rect">
            <a:avLst/>
          </a:prstGeom>
        </p:spPr>
      </p:pic>
      <p:sp>
        <p:nvSpPr>
          <p:cNvPr id="5" name="Notched Right Arrow 4"/>
          <p:cNvSpPr/>
          <p:nvPr/>
        </p:nvSpPr>
        <p:spPr>
          <a:xfrm>
            <a:off x="7534672" y="5157192"/>
            <a:ext cx="1152128" cy="490070"/>
          </a:xfrm>
          <a:prstGeom prst="notch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405885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875" y="260350"/>
            <a:ext cx="3671888" cy="923925"/>
          </a:xfrm>
          <a:prstGeom prst="rect">
            <a:avLst/>
          </a:prstGeom>
          <a:noFill/>
        </p:spPr>
        <p:txBody>
          <a:bodyPr>
            <a:spAutoFit/>
          </a:bodyPr>
          <a:lstStyle/>
          <a:p>
            <a:pPr fontAlgn="base">
              <a:spcBef>
                <a:spcPct val="0"/>
              </a:spcBef>
              <a:spcAft>
                <a:spcPct val="0"/>
              </a:spcAft>
              <a:defRPr/>
            </a:pPr>
            <a:r>
              <a:rPr lang="en-GB" sz="5400" b="1" dirty="0">
                <a:solidFill>
                  <a:schemeClr val="accent5">
                    <a:lumMod val="50000"/>
                  </a:schemeClr>
                </a:solidFill>
                <a:effectLst>
                  <a:outerShdw blurRad="38100" dist="38100" dir="2700000" algn="tl">
                    <a:srgbClr val="000000">
                      <a:alpha val="43137"/>
                    </a:srgbClr>
                  </a:outerShdw>
                </a:effectLst>
                <a:latin typeface="Arial" charset="0"/>
                <a:cs typeface="Arial" panose="020B0604020202020204" pitchFamily="34" charset="0"/>
              </a:rPr>
              <a:t>Activity</a:t>
            </a:r>
          </a:p>
        </p:txBody>
      </p:sp>
      <p:pic>
        <p:nvPicPr>
          <p:cNvPr id="6" name="Picture 5"/>
          <p:cNvPicPr>
            <a:picLocks noChangeAspect="1"/>
          </p:cNvPicPr>
          <p:nvPr/>
        </p:nvPicPr>
        <p:blipFill>
          <a:blip r:embed="rId2"/>
          <a:stretch>
            <a:fillRect/>
          </a:stretch>
        </p:blipFill>
        <p:spPr>
          <a:xfrm>
            <a:off x="1875092" y="1988840"/>
            <a:ext cx="7072331" cy="3096344"/>
          </a:xfrm>
          <a:prstGeom prst="rect">
            <a:avLst/>
          </a:prstGeom>
        </p:spPr>
      </p:pic>
      <p:sp>
        <p:nvSpPr>
          <p:cNvPr id="5" name="TextBox 6"/>
          <p:cNvSpPr txBox="1">
            <a:spLocks noChangeArrowheads="1"/>
          </p:cNvSpPr>
          <p:nvPr/>
        </p:nvSpPr>
        <p:spPr bwMode="auto">
          <a:xfrm>
            <a:off x="323528" y="1700808"/>
            <a:ext cx="273685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marR="0" lvl="0" indent="-457200" defTabSz="914400" eaLnBrk="1" fontAlgn="base" latinLnBrk="0" hangingPunct="1">
              <a:lnSpc>
                <a:spcPct val="100000"/>
              </a:lnSpc>
              <a:spcBef>
                <a:spcPct val="0"/>
              </a:spcBef>
              <a:spcAft>
                <a:spcPct val="0"/>
              </a:spcAft>
              <a:buClr>
                <a:srgbClr val="E54890"/>
              </a:buClr>
              <a:buSzTx/>
              <a:buFontTx/>
              <a:buNone/>
              <a:tabLst/>
              <a:defRPr/>
            </a:pPr>
            <a:r>
              <a:rPr kumimoji="0" lang="en-GB" altLang="en-US" sz="36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Complete in triads</a:t>
            </a:r>
            <a:endParaRPr kumimoji="0" lang="en-GB" altLang="en-US" sz="36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74904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4067944" y="78982"/>
            <a:ext cx="4320480" cy="5588669"/>
          </a:xfrm>
          <a:prstGeom prst="rect">
            <a:avLst/>
          </a:prstGeom>
        </p:spPr>
      </p:pic>
      <p:sp>
        <p:nvSpPr>
          <p:cNvPr id="4" name="TextBox 3"/>
          <p:cNvSpPr txBox="1"/>
          <p:nvPr/>
        </p:nvSpPr>
        <p:spPr>
          <a:xfrm>
            <a:off x="323528" y="332656"/>
            <a:ext cx="4464496" cy="2123658"/>
          </a:xfrm>
          <a:prstGeom prst="rect">
            <a:avLst/>
          </a:prstGeom>
          <a:noFill/>
        </p:spPr>
        <p:txBody>
          <a:bodyPr wrap="square">
            <a:spAutoFit/>
          </a:bodyPr>
          <a:lstStyle/>
          <a:p>
            <a:pPr fontAlgn="base">
              <a:spcBef>
                <a:spcPct val="0"/>
              </a:spcBef>
              <a:spcAft>
                <a:spcPct val="0"/>
              </a:spcAft>
              <a:defRPr/>
            </a:pPr>
            <a:r>
              <a:rPr lang="en-GB" sz="4400" b="1" dirty="0" smtClean="0">
                <a:solidFill>
                  <a:schemeClr val="accent5">
                    <a:lumMod val="50000"/>
                  </a:schemeClr>
                </a:solidFill>
                <a:effectLst>
                  <a:outerShdw blurRad="38100" dist="38100" dir="2700000" algn="tl">
                    <a:srgbClr val="000000">
                      <a:alpha val="43137"/>
                    </a:srgbClr>
                  </a:outerShdw>
                </a:effectLst>
                <a:latin typeface="Arial" charset="0"/>
                <a:cs typeface="Arial" panose="020B0604020202020204" pitchFamily="34" charset="0"/>
              </a:rPr>
              <a:t>Coaching models and tools</a:t>
            </a:r>
            <a:endParaRPr lang="en-GB" sz="4400" b="1" dirty="0">
              <a:solidFill>
                <a:schemeClr val="accent5">
                  <a:lumMod val="50000"/>
                </a:schemeClr>
              </a:solidFill>
              <a:effectLst>
                <a:outerShdw blurRad="38100" dist="38100" dir="2700000" algn="tl">
                  <a:srgbClr val="000000">
                    <a:alpha val="43137"/>
                  </a:srgbClr>
                </a:outerShdw>
              </a:effectLst>
              <a:latin typeface="Arial" charset="0"/>
              <a:cs typeface="Arial" panose="020B0604020202020204" pitchFamily="34" charset="0"/>
            </a:endParaRPr>
          </a:p>
        </p:txBody>
      </p:sp>
    </p:spTree>
    <p:extLst>
      <p:ext uri="{BB962C8B-B14F-4D97-AF65-F5344CB8AC3E}">
        <p14:creationId xmlns:p14="http://schemas.microsoft.com/office/powerpoint/2010/main" val="130913015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OSCAR Coaching Model</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r>
              <a:rPr lang="en-GB" dirty="0" smtClean="0"/>
              <a:t>Outcome</a:t>
            </a:r>
          </a:p>
          <a:p>
            <a:r>
              <a:rPr lang="en-GB" dirty="0" smtClean="0"/>
              <a:t>Situation</a:t>
            </a:r>
          </a:p>
          <a:p>
            <a:r>
              <a:rPr lang="en-GB" dirty="0" smtClean="0"/>
              <a:t>Choices and Consequences</a:t>
            </a:r>
          </a:p>
          <a:p>
            <a:r>
              <a:rPr lang="en-GB" dirty="0" smtClean="0"/>
              <a:t>Actions</a:t>
            </a:r>
          </a:p>
          <a:p>
            <a:r>
              <a:rPr lang="en-GB" dirty="0" smtClean="0"/>
              <a:t>Review</a:t>
            </a:r>
            <a:endParaRPr lang="en-GB" dirty="0"/>
          </a:p>
        </p:txBody>
      </p:sp>
    </p:spTree>
    <p:extLst>
      <p:ext uri="{BB962C8B-B14F-4D97-AF65-F5344CB8AC3E}">
        <p14:creationId xmlns:p14="http://schemas.microsoft.com/office/powerpoint/2010/main" val="146462120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99592" y="420472"/>
            <a:ext cx="6843985" cy="5151791"/>
          </a:xfrm>
          <a:prstGeom prst="rect">
            <a:avLst/>
          </a:prstGeom>
        </p:spPr>
      </p:pic>
      <p:sp>
        <p:nvSpPr>
          <p:cNvPr id="6" name="TextBox 5"/>
          <p:cNvSpPr txBox="1"/>
          <p:nvPr/>
        </p:nvSpPr>
        <p:spPr>
          <a:xfrm>
            <a:off x="4503217" y="450094"/>
            <a:ext cx="3240360" cy="792088"/>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7524329" y="1124158"/>
            <a:ext cx="450856" cy="4321065"/>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755576" y="5301208"/>
            <a:ext cx="7166408" cy="369332"/>
          </a:xfrm>
          <a:prstGeom prst="rect">
            <a:avLst/>
          </a:prstGeom>
          <a:solidFill>
            <a:schemeClr val="bg1"/>
          </a:solidFill>
        </p:spPr>
        <p:txBody>
          <a:bodyPr wrap="square" rtlCol="0">
            <a:spAutoFit/>
          </a:bodyPr>
          <a:lstStyle/>
          <a:p>
            <a:endParaRPr lang="en-GB" dirty="0"/>
          </a:p>
        </p:txBody>
      </p:sp>
      <p:sp>
        <p:nvSpPr>
          <p:cNvPr id="4" name="Title 1"/>
          <p:cNvSpPr txBox="1">
            <a:spLocks/>
          </p:cNvSpPr>
          <p:nvPr/>
        </p:nvSpPr>
        <p:spPr bwMode="auto">
          <a:xfrm>
            <a:off x="457200" y="274638"/>
            <a:ext cx="52673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1200" cap="none" spc="0" normalizeH="0" baseline="0" noProof="0" smtClean="0">
                <a:ln>
                  <a:noFill/>
                </a:ln>
                <a:solidFill>
                  <a:schemeClr val="accent5">
                    <a:lumMod val="50000"/>
                  </a:schemeClr>
                </a:solidFill>
                <a:effectLst>
                  <a:outerShdw blurRad="38100" dist="38100" dir="2700000" algn="tl">
                    <a:srgbClr val="000000">
                      <a:alpha val="43137"/>
                    </a:srgbClr>
                  </a:outerShdw>
                </a:effectLst>
                <a:uLnTx/>
                <a:uFillTx/>
                <a:latin typeface="Calibri"/>
                <a:ea typeface="+mj-ea"/>
                <a:cs typeface="+mj-cs"/>
              </a:rPr>
              <a:t>Coaching Models</a:t>
            </a:r>
            <a:endParaRPr kumimoji="0" lang="en-GB" sz="4400" b="1" i="0" u="none" strike="noStrike" kern="1200" cap="none" spc="0" normalizeH="0" baseline="0" noProof="0" dirty="0">
              <a:ln>
                <a:noFill/>
              </a:ln>
              <a:solidFill>
                <a:schemeClr val="accent5">
                  <a:lumMod val="50000"/>
                </a:schemeClr>
              </a:solidFill>
              <a:effectLst>
                <a:outerShdw blurRad="38100" dist="38100" dir="2700000" algn="tl">
                  <a:srgbClr val="000000">
                    <a:alpha val="43137"/>
                  </a:srgbClr>
                </a:outerShdw>
              </a:effectLst>
              <a:uLnTx/>
              <a:uFillTx/>
              <a:latin typeface="Calibri"/>
              <a:ea typeface="+mj-ea"/>
              <a:cs typeface="+mj-cs"/>
            </a:endParaRPr>
          </a:p>
        </p:txBody>
      </p:sp>
    </p:spTree>
    <p:extLst>
      <p:ext uri="{BB962C8B-B14F-4D97-AF65-F5344CB8AC3E}">
        <p14:creationId xmlns:p14="http://schemas.microsoft.com/office/powerpoint/2010/main" val="404409893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43608" y="260649"/>
            <a:ext cx="6696744" cy="5400600"/>
          </a:xfrm>
          <a:prstGeom prst="rect">
            <a:avLst/>
          </a:prstGeom>
        </p:spPr>
      </p:pic>
    </p:spTree>
    <p:extLst>
      <p:ext uri="{BB962C8B-B14F-4D97-AF65-F5344CB8AC3E}">
        <p14:creationId xmlns:p14="http://schemas.microsoft.com/office/powerpoint/2010/main" val="244643914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25413" y="768143"/>
            <a:ext cx="8561387"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Adams, M., 2009.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Change Your Questions, change Your Life.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San Francisco: </a:t>
            </a: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Berrett</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-Koehler Publishers.</a:t>
            </a:r>
          </a:p>
          <a:p>
            <a:pPr marL="0" lvl="0" indent="0" eaLnBrk="0" fontAlgn="base" hangingPunct="0">
              <a:spcBef>
                <a:spcPct val="0"/>
              </a:spcBef>
              <a:spcAft>
                <a:spcPct val="0"/>
              </a:spcAft>
              <a:buNone/>
            </a:pPr>
            <a:r>
              <a:rPr lang="en-GB" altLang="en-US" sz="1600" dirty="0">
                <a:latin typeface="Calibri" panose="020F0502020204030204" pitchFamily="34" charset="0"/>
              </a:rPr>
              <a:t>Covey, S., (2004). </a:t>
            </a:r>
            <a:r>
              <a:rPr lang="en-GB" altLang="en-US" sz="1600" i="1" dirty="0">
                <a:latin typeface="Calibri" panose="020F0502020204030204" pitchFamily="34" charset="0"/>
              </a:rPr>
              <a:t>The 7 Habits of Highly Effective People</a:t>
            </a:r>
            <a:r>
              <a:rPr lang="en-GB" altLang="en-US" sz="1600" dirty="0">
                <a:latin typeface="Calibri" panose="020F0502020204030204" pitchFamily="34" charset="0"/>
              </a:rPr>
              <a:t>. London: Simon and Schuster UK Ltd.</a:t>
            </a:r>
            <a:endParaRPr kumimoji="0" lang="en-GB" altLang="en-US" sz="1600" b="0" i="0" u="none" strike="noStrike" cap="none" normalizeH="0" baseline="0" dirty="0" smtClean="0">
              <a:ln>
                <a:noFill/>
              </a:ln>
              <a:solidFill>
                <a:schemeClr val="tx1"/>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Jarvis, J. ,. L. D. a. F.-T. A., 2006.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Case for Coaching: Making Evidence-Based Decisions.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CIPD,.</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dirty="0" err="1" smtClean="0">
                <a:latin typeface="Calibri" panose="020F0502020204030204" pitchFamily="34" charset="0"/>
                <a:cs typeface="Times New Roman" panose="02020603050405020304" pitchFamily="18" charset="0"/>
              </a:rPr>
              <a:t>Kempster</a:t>
            </a:r>
            <a:r>
              <a:rPr lang="en-US" altLang="en-US" sz="1600" dirty="0" smtClean="0">
                <a:latin typeface="Calibri" panose="020F0502020204030204" pitchFamily="34" charset="0"/>
                <a:cs typeface="Times New Roman" panose="02020603050405020304" pitchFamily="18" charset="0"/>
              </a:rPr>
              <a:t>, S. (2009). </a:t>
            </a:r>
            <a:r>
              <a:rPr lang="en-US" altLang="en-US" sz="1600" i="1" dirty="0" smtClean="0">
                <a:latin typeface="Calibri" panose="020F0502020204030204" pitchFamily="34" charset="0"/>
                <a:cs typeface="Times New Roman" panose="02020603050405020304" pitchFamily="18" charset="0"/>
              </a:rPr>
              <a:t>How Managers Have Learned to Lead. </a:t>
            </a:r>
            <a:r>
              <a:rPr lang="en-US" altLang="en-US" sz="1600" dirty="0" smtClean="0">
                <a:latin typeface="Calibri" panose="020F0502020204030204" pitchFamily="34" charset="0"/>
                <a:cs typeface="Times New Roman" panose="02020603050405020304" pitchFamily="18" charset="0"/>
              </a:rPr>
              <a:t>Basingstoke: Palgrave Macmillan.</a:t>
            </a:r>
            <a:endParaRPr kumimoji="0" lang="en-GB" altLang="en-US" sz="1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Labbad</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2016.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Coaching and mentoring are the key to leadership development.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http://mde.managers.org.uk/members/svideoplayback.aspx?id=81422&amp;Digest=ZGDCraecZ57S5OP7/uPG+Q</a:t>
            </a:r>
            <a:r>
              <a:rPr kumimoji="0" lang="en-US" altLang="en-US" sz="16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25th April 2016].</a:t>
            </a:r>
          </a:p>
          <a:p>
            <a:pPr marL="0" indent="0" eaLnBrk="0" fontAlgn="base" hangingPunct="0">
              <a:spcBef>
                <a:spcPct val="0"/>
              </a:spcBef>
              <a:spcAft>
                <a:spcPct val="0"/>
              </a:spcAft>
              <a:buNone/>
            </a:pPr>
            <a:r>
              <a:rPr lang="en-US" sz="1600" dirty="0" err="1">
                <a:latin typeface="Calibri" panose="020F0502020204030204" pitchFamily="34" charset="0"/>
              </a:rPr>
              <a:t>Landsberg</a:t>
            </a:r>
            <a:r>
              <a:rPr lang="en-US" sz="1600" dirty="0">
                <a:latin typeface="Calibri" panose="020F0502020204030204" pitchFamily="34" charset="0"/>
              </a:rPr>
              <a:t>, M., </a:t>
            </a:r>
            <a:r>
              <a:rPr lang="en-US" sz="1600" dirty="0" smtClean="0">
                <a:latin typeface="Calibri" panose="020F0502020204030204" pitchFamily="34" charset="0"/>
              </a:rPr>
              <a:t>(2003). </a:t>
            </a:r>
            <a:r>
              <a:rPr lang="en-US" sz="1600" i="1" dirty="0">
                <a:latin typeface="Calibri" panose="020F0502020204030204" pitchFamily="34" charset="0"/>
              </a:rPr>
              <a:t>The Tao of Coaching: Boost Your Effectiveness at Work by Inspiring and Developing Those Around You. </a:t>
            </a:r>
            <a:r>
              <a:rPr lang="en-US" sz="1600" dirty="0">
                <a:latin typeface="Calibri" panose="020F0502020204030204" pitchFamily="34" charset="0"/>
              </a:rPr>
              <a:t>London: Profile Books Ltd</a:t>
            </a:r>
            <a:r>
              <a:rPr lang="en-US" sz="1600" dirty="0" smtClean="0">
                <a:latin typeface="Calibri" panose="020F0502020204030204" pitchFamily="34" charset="0"/>
              </a:rPr>
              <a:t>.</a:t>
            </a:r>
            <a:endParaRPr kumimoji="0" lang="en-GB" altLang="en-US" sz="1600" b="0" i="0" u="none" strike="noStrike" cap="none" normalizeH="0" baseline="0" dirty="0" smtClean="0">
              <a:ln>
                <a:noFill/>
              </a:ln>
              <a:solidFill>
                <a:schemeClr val="tx1"/>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Simon, A., 2016.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Why leaders should be mentors and coaches.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http://mde.managers.org.uk/members/svideoplayback.aspx?id=81272&amp;Digest=kEQddC2r0Zt5nLYwheZh7A</a:t>
            </a:r>
            <a:r>
              <a:rPr kumimoji="0" lang="en-US" altLang="en-US" sz="16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April 2016].</a:t>
            </a:r>
            <a:endParaRPr kumimoji="0" lang="en-GB" altLang="en-US" sz="1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Vappie, K., 2009.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Linkage Leader.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http://www2.usgs.gov/humancapital/ecd/mentoringreadinglist/TheBusinessCaseforMentoring.pdf</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April 2016].</a:t>
            </a:r>
            <a:endParaRPr kumimoji="0" lang="en-GB" altLang="en-US" sz="1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www.w3.org/XML/1998/namespace"/>
    <ds:schemaRef ds:uri="http://purl.org/dc/dcmitype/"/>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2763</TotalTime>
  <Words>2397</Words>
  <Application>Microsoft Office PowerPoint</Application>
  <PresentationFormat>On-screen Show (4:3)</PresentationFormat>
  <Paragraphs>235</Paragraphs>
  <Slides>40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ＭＳ Ｐゴシック</vt:lpstr>
      <vt:lpstr>Arial</vt:lpstr>
      <vt:lpstr>Calibri</vt:lpstr>
      <vt:lpstr>Myriad Pro</vt:lpstr>
      <vt:lpstr>Times New Roman</vt:lpstr>
      <vt:lpstr>Verdana</vt:lpstr>
      <vt:lpstr>Wingdings</vt:lpstr>
      <vt:lpstr>20140311PresentationUWTSDTemplate</vt:lpstr>
      <vt:lpstr>Coaching and Mentoring</vt:lpstr>
      <vt:lpstr>Approaches to learning and development</vt:lpstr>
      <vt:lpstr>PowerPoint Presentation</vt:lpstr>
      <vt:lpstr>PowerPoint Presentation</vt:lpstr>
      <vt:lpstr>PowerPoint Presentation</vt:lpstr>
      <vt:lpstr>PowerPoint Presentation</vt:lpstr>
      <vt:lpstr>PowerPoint Presentation</vt:lpstr>
      <vt:lpstr>Differences between coaching and mentoring</vt:lpstr>
      <vt:lpstr>The case for coaching</vt:lpstr>
      <vt:lpstr>PowerPoint Presentation</vt:lpstr>
      <vt:lpstr>PowerPoint Presentation</vt:lpstr>
      <vt:lpstr>Essential skills and qualities of  a workplace coach and mentor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PowerPoint Presentation</vt:lpstr>
      <vt:lpstr>PowerPoint Presentation</vt:lpstr>
      <vt:lpstr>PowerPoint Presentation</vt:lpstr>
      <vt:lpstr>Open-ended questions</vt:lpstr>
      <vt:lpstr>PowerPoint Presentation</vt:lpstr>
      <vt:lpstr>PowerPoint Presentation</vt:lpstr>
      <vt:lpstr>How to develop questioning competency</vt:lpstr>
      <vt:lpstr>Active listening</vt:lpstr>
      <vt:lpstr>Listening skills</vt:lpstr>
      <vt:lpstr>Influencing skills</vt:lpstr>
      <vt:lpstr>PowerPoint Presentation</vt:lpstr>
      <vt:lpstr>PowerPoint Presentation</vt:lpstr>
      <vt:lpstr>OSCAR Coaching Model</vt:lpstr>
      <vt:lpstr>PowerPoint Presentation</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276</cp:revision>
  <cp:lastPrinted>2016-04-28T13:32:30Z</cp:lastPrinted>
  <dcterms:created xsi:type="dcterms:W3CDTF">2015-04-14T15:21:28Z</dcterms:created>
  <dcterms:modified xsi:type="dcterms:W3CDTF">2016-05-18T15:24:04Z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