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25"/>
  </p:notesMasterIdLst>
  <p:sldIdLst>
    <p:sldId id="256" r:id="rId2"/>
    <p:sldId id="275" r:id="rId3"/>
    <p:sldId id="276" r:id="rId4"/>
    <p:sldId id="277" r:id="rId5"/>
    <p:sldId id="257" r:id="rId6"/>
    <p:sldId id="258" r:id="rId7"/>
    <p:sldId id="278" r:id="rId8"/>
    <p:sldId id="259" r:id="rId9"/>
    <p:sldId id="264" r:id="rId10"/>
    <p:sldId id="262" r:id="rId11"/>
    <p:sldId id="270" r:id="rId12"/>
    <p:sldId id="263" r:id="rId13"/>
    <p:sldId id="272" r:id="rId14"/>
    <p:sldId id="271" r:id="rId15"/>
    <p:sldId id="268" r:id="rId16"/>
    <p:sldId id="279" r:id="rId17"/>
    <p:sldId id="266" r:id="rId18"/>
    <p:sldId id="269" r:id="rId19"/>
    <p:sldId id="267" r:id="rId20"/>
    <p:sldId id="273" r:id="rId21"/>
    <p:sldId id="274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8DDB"/>
    <a:srgbClr val="BF5034"/>
    <a:srgbClr val="9AAE8E"/>
    <a:srgbClr val="1BDDD6"/>
    <a:srgbClr val="E78A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022"/>
    <p:restoredTop sz="88720"/>
  </p:normalViewPr>
  <p:slideViewPr>
    <p:cSldViewPr snapToGrid="0" snapToObjects="1">
      <p:cViewPr>
        <p:scale>
          <a:sx n="86" d="100"/>
          <a:sy n="86" d="100"/>
        </p:scale>
        <p:origin x="144" y="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600" b="1" i="0"/>
              <a:t>Confidence</a:t>
            </a:r>
            <a:r>
              <a:rPr lang="en-US" sz="1600" b="1" i="0" baseline="0"/>
              <a:t> of participants working with singers</a:t>
            </a:r>
            <a:endParaRPr lang="en-US" sz="1600" b="1" i="0"/>
          </a:p>
        </c:rich>
      </c:tx>
      <c:layout>
        <c:manualLayout>
          <c:xMode val="edge"/>
          <c:yMode val="edge"/>
          <c:x val="0.12775462962962961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7.4002624671916012E-2"/>
          <c:y val="0.13290448343079925"/>
          <c:w val="0.900534412365121"/>
          <c:h val="0.77324216051940886"/>
        </c:manualLayout>
      </c:layout>
      <c:bar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1630424368"/>
        <c:axId val="1491868431"/>
      </c:barChart>
      <c:valAx>
        <c:axId val="149186843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30424368"/>
        <c:crosses val="autoZero"/>
        <c:crossBetween val="between"/>
      </c:valAx>
      <c:catAx>
        <c:axId val="16304243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91868431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9295B4-E050-0F46-81C3-27AC2ED8CD7B}" type="datetimeFigureOut">
              <a:rPr lang="en-US" smtClean="0"/>
              <a:t>9/4/24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033B3B-6054-5741-A52E-B7B0CD83D1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479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33B3B-6054-5741-A52E-B7B0CD83D19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176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33B3B-6054-5741-A52E-B7B0CD83D19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293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22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919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782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399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201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416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23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416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052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247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730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0709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2733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1279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4563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2600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970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3EC0B2D-6C85-B041-93A4-9DD1E7A2AD7F}" type="datetimeFigureOut">
              <a:rPr lang="en-US" smtClean="0"/>
              <a:t>9/4/24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72985331-0827-FD43-9517-1A53392D0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427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JPG"/><Relationship Id="rId7" Type="http://schemas.openxmlformats.org/officeDocument/2006/relationships/image" Target="../media/image20.JP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EEA78-022B-1313-941D-0C6A024BB5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585228"/>
            <a:ext cx="8825658" cy="2677648"/>
          </a:xfrm>
        </p:spPr>
        <p:txBody>
          <a:bodyPr/>
          <a:lstStyle/>
          <a:p>
            <a:pPr algn="ctr"/>
            <a:r>
              <a:rPr lang="en-US" dirty="0"/>
              <a:t>Work-Based Learning Project</a:t>
            </a:r>
            <a:br>
              <a:rPr lang="en-US" dirty="0"/>
            </a:br>
            <a:r>
              <a:rPr lang="en-GB" sz="3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BMPF7010</a:t>
            </a:r>
            <a:r>
              <a:rPr lang="en-GB" sz="3600" dirty="0">
                <a:solidFill>
                  <a:schemeClr val="bg1"/>
                </a:solidFill>
                <a:effectLst/>
              </a:rPr>
              <a:t> </a:t>
            </a:r>
            <a:br>
              <a:rPr lang="en-US" dirty="0"/>
            </a:br>
            <a:r>
              <a:rPr lang="en-US" sz="3600" dirty="0"/>
              <a:t>Amy Thompson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46F67D-63C6-D55B-7653-422B33195E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5316" y="4510680"/>
            <a:ext cx="10046445" cy="861420"/>
          </a:xfrm>
        </p:spPr>
        <p:txBody>
          <a:bodyPr>
            <a:noAutofit/>
          </a:bodyPr>
          <a:lstStyle/>
          <a:p>
            <a:pPr marL="6350" marR="1905" indent="-6350" algn="ctr">
              <a:lnSpc>
                <a:spcPct val="150000"/>
              </a:lnSpc>
              <a:spcAft>
                <a:spcPts val="25"/>
              </a:spcAft>
            </a:pPr>
            <a:r>
              <a:rPr lang="en-GB" i="1" kern="100" dirty="0">
                <a:solidFill>
                  <a:schemeClr val="bg1"/>
                </a:solidFill>
                <a:effectLst/>
                <a:latin typeface="+mj-lt"/>
                <a:ea typeface="Arial" panose="020B0604020202020204" pitchFamily="34" charset="0"/>
              </a:rPr>
              <a:t>To investigate the effects of Hypermobility Spectrum Disorder on the voice (both speaking and singing).</a:t>
            </a:r>
          </a:p>
          <a:p>
            <a:pPr algn="ctr"/>
            <a:r>
              <a:rPr lang="en-GB" i="1" dirty="0">
                <a:solidFill>
                  <a:schemeClr val="bg1"/>
                </a:solidFill>
                <a:effectLst/>
                <a:latin typeface="+mj-lt"/>
                <a:ea typeface="Arial" panose="020B0604020202020204" pitchFamily="34" charset="0"/>
              </a:rPr>
              <a:t>Can postural exercises address and ameliorate vocal challenges potentially arising from Hypermobility Spectrum Disorder? </a:t>
            </a:r>
            <a:endParaRPr lang="en-US" i="1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282879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FCBAF-6D25-1DC9-4F88-BE4B18318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What is HSD?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AE7CC-530D-B964-320B-167C11EA5B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connective tissue disorder involving multiple bodily systems.</a:t>
            </a:r>
          </a:p>
          <a:p>
            <a:endParaRPr lang="en-US" dirty="0"/>
          </a:p>
          <a:p>
            <a:r>
              <a:rPr lang="en-US" dirty="0"/>
              <a:t>Wide range of symptoms and comorbidities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Affects biomechanics</a:t>
            </a:r>
          </a:p>
          <a:p>
            <a:endParaRPr lang="en-US" dirty="0"/>
          </a:p>
          <a:p>
            <a:r>
              <a:rPr lang="en-US" dirty="0"/>
              <a:t>Muscle tightness and joint dislocations</a:t>
            </a:r>
          </a:p>
          <a:p>
            <a:endParaRPr lang="en-US" dirty="0"/>
          </a:p>
        </p:txBody>
      </p:sp>
      <p:pic>
        <p:nvPicPr>
          <p:cNvPr id="5" name="Picture 4" descr="A close-up of a cell&#10;&#10;Description automatically generated">
            <a:extLst>
              <a:ext uri="{FF2B5EF4-FFF2-40B4-BE49-F238E27FC236}">
                <a16:creationId xmlns:a16="http://schemas.microsoft.com/office/drawing/2014/main" id="{D9402717-2058-5165-50A2-B8053DB98F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7053" y="3070335"/>
            <a:ext cx="48641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266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FCBAF-6D25-1DC9-4F88-BE4B18318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Treatment for HSD?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AE7CC-530D-B964-320B-167C11EA5B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 cure for HSD</a:t>
            </a:r>
          </a:p>
          <a:p>
            <a:endParaRPr lang="en-US" dirty="0"/>
          </a:p>
          <a:p>
            <a:r>
              <a:rPr lang="en-US" dirty="0"/>
              <a:t>It is about management of the condition</a:t>
            </a:r>
          </a:p>
          <a:p>
            <a:endParaRPr lang="en-US" dirty="0"/>
          </a:p>
          <a:p>
            <a:r>
              <a:rPr lang="en-US" dirty="0"/>
              <a:t>Holistic </a:t>
            </a:r>
            <a:r>
              <a:rPr lang="en-US" dirty="0" err="1"/>
              <a:t>programmes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FCB7F3-683B-C992-DB23-5EA0694668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2014" y="2590801"/>
            <a:ext cx="5979986" cy="342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276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FCBAF-6D25-1DC9-4F88-BE4B18318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HSD and Posture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AE7CC-530D-B964-320B-167C11EA5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499"/>
            <a:ext cx="8825659" cy="382883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HSD can negatively affect posture</a:t>
            </a:r>
          </a:p>
          <a:p>
            <a:endParaRPr lang="en-US" dirty="0"/>
          </a:p>
          <a:p>
            <a:r>
              <a:rPr lang="en-US" dirty="0"/>
              <a:t>Any posture difficulty can cause misalignment</a:t>
            </a:r>
          </a:p>
          <a:p>
            <a:endParaRPr lang="en-US" dirty="0"/>
          </a:p>
          <a:p>
            <a:r>
              <a:rPr lang="en-US" dirty="0"/>
              <a:t>Posture has a proven link to efficient voicing</a:t>
            </a:r>
          </a:p>
          <a:p>
            <a:endParaRPr lang="en-US" dirty="0"/>
          </a:p>
          <a:p>
            <a:r>
              <a:rPr lang="en-US" dirty="0"/>
              <a:t>If posture presents negatively, could the voice suffer?</a:t>
            </a:r>
          </a:p>
          <a:p>
            <a:endParaRPr lang="en-US" dirty="0"/>
          </a:p>
          <a:p>
            <a:r>
              <a:rPr lang="en-US" dirty="0"/>
              <a:t>If posture is corrected through strengthening and </a:t>
            </a:r>
          </a:p>
          <a:p>
            <a:pPr marL="0" indent="0">
              <a:buNone/>
            </a:pPr>
            <a:r>
              <a:rPr lang="en-US" dirty="0"/>
              <a:t>Proprioception, could the voice benefit?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16E3AD-FBCF-CF49-2D8A-C249E490F9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3379" y="2115649"/>
            <a:ext cx="2995449" cy="468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0960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8C892-C108-BBAD-5746-CABCCAE41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Background, justification, aims and objectives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F0B69C-E1F2-6CAF-BA6B-D71C151F3ADF}"/>
              </a:ext>
            </a:extLst>
          </p:cNvPr>
          <p:cNvSpPr txBox="1"/>
          <p:nvPr/>
        </p:nvSpPr>
        <p:spPr>
          <a:xfrm>
            <a:off x="430088" y="2205279"/>
            <a:ext cx="642197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HSD affects around 1 in 5,000 people, but there are suggestions the figure is much larger  </a:t>
            </a:r>
            <a:r>
              <a:rPr lang="en-GB" sz="1800" kern="0" dirty="0">
                <a:solidFill>
                  <a:schemeClr val="bg1">
                    <a:lumMod val="6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700" kern="0" dirty="0">
                <a:solidFill>
                  <a:schemeClr val="bg1">
                    <a:lumMod val="6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Tinkle, et al., 2017</a:t>
            </a:r>
            <a:r>
              <a:rPr lang="en-GB" sz="1800" kern="0" dirty="0">
                <a:solidFill>
                  <a:schemeClr val="bg1">
                    <a:lumMod val="6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).</a:t>
            </a:r>
            <a:endParaRPr lang="en-GB" sz="1600" dirty="0">
              <a:solidFill>
                <a:schemeClr val="bg1">
                  <a:lumMod val="65000"/>
                </a:schemeClr>
              </a:solidFill>
            </a:endParaRPr>
          </a:p>
          <a:p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Minimal research into how HSD affects the voice with only one research paper linking the two </a:t>
            </a:r>
            <a:r>
              <a:rPr lang="en-US" sz="1700" dirty="0">
                <a:solidFill>
                  <a:schemeClr val="bg1">
                    <a:lumMod val="65000"/>
                  </a:schemeClr>
                </a:solidFill>
              </a:rPr>
              <a:t>(Jeffry et al,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HSD negatively affects posture and posture is an  important element for efficient voicing. Is there a link?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Physiotherapy is used to aid strengthening of postural joints so perhaps the principles could be applied to aid the voice too.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Alternative Process 5">
            <a:extLst>
              <a:ext uri="{FF2B5EF4-FFF2-40B4-BE49-F238E27FC236}">
                <a16:creationId xmlns:a16="http://schemas.microsoft.com/office/drawing/2014/main" id="{E4A3C9C7-37FF-39D2-494A-7B1B6B583432}"/>
              </a:ext>
            </a:extLst>
          </p:cNvPr>
          <p:cNvSpPr/>
          <p:nvPr/>
        </p:nvSpPr>
        <p:spPr>
          <a:xfrm>
            <a:off x="1154954" y="1680630"/>
            <a:ext cx="4471146" cy="4661311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3200" b="1" u="sng" dirty="0"/>
              <a:t>Aims:</a:t>
            </a:r>
          </a:p>
          <a:p>
            <a:r>
              <a:rPr lang="en-US" sz="3200" dirty="0"/>
              <a:t>- Establish impact of HSD on vocal function</a:t>
            </a:r>
          </a:p>
          <a:p>
            <a:r>
              <a:rPr lang="en-US" sz="3200" dirty="0"/>
              <a:t>- Identify the link between posture and voice and how this is altered with HSD</a:t>
            </a:r>
          </a:p>
        </p:txBody>
      </p:sp>
      <p:sp>
        <p:nvSpPr>
          <p:cNvPr id="7" name="Alternative Process 6">
            <a:extLst>
              <a:ext uri="{FF2B5EF4-FFF2-40B4-BE49-F238E27FC236}">
                <a16:creationId xmlns:a16="http://schemas.microsoft.com/office/drawing/2014/main" id="{D6CA0101-C487-E740-B612-78D03BF82578}"/>
              </a:ext>
            </a:extLst>
          </p:cNvPr>
          <p:cNvSpPr/>
          <p:nvPr/>
        </p:nvSpPr>
        <p:spPr>
          <a:xfrm>
            <a:off x="7145445" y="1887758"/>
            <a:ext cx="4484842" cy="4661311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3200" b="1" u="sng" dirty="0"/>
              <a:t>Objectives:</a:t>
            </a:r>
          </a:p>
          <a:p>
            <a:pPr marL="457200" indent="-457200">
              <a:buFontTx/>
              <a:buChar char="-"/>
            </a:pPr>
            <a:r>
              <a:rPr lang="en-US" sz="3200" dirty="0"/>
              <a:t>Trial set of exercises to test their efficacy and impact on the voice</a:t>
            </a:r>
          </a:p>
          <a:p>
            <a:pPr marL="457200" indent="-457200">
              <a:buFont typeface="System Font Regular"/>
              <a:buChar char="-"/>
            </a:pPr>
            <a:r>
              <a:rPr lang="en-US" sz="3200" dirty="0"/>
              <a:t>Generate resources for further support</a:t>
            </a:r>
          </a:p>
        </p:txBody>
      </p:sp>
    </p:spTree>
    <p:extLst>
      <p:ext uri="{BB962C8B-B14F-4D97-AF65-F5344CB8AC3E}">
        <p14:creationId xmlns:p14="http://schemas.microsoft.com/office/powerpoint/2010/main" val="3190182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250C2-5560-27D8-D930-F16DE8692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985398-6409-F03C-7CD7-A3C1842384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7534" y="794680"/>
            <a:ext cx="5403273" cy="573353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cap="none" dirty="0">
                <a:solidFill>
                  <a:schemeClr val="tx1"/>
                </a:solidFill>
              </a:rPr>
              <a:t>Mixed methods within the constructivist ontology and epistemology – </a:t>
            </a:r>
            <a:r>
              <a:rPr lang="en-US" i="1" cap="none" dirty="0">
                <a:solidFill>
                  <a:schemeClr val="tx1"/>
                </a:solidFill>
              </a:rPr>
              <a:t>“understanding the world as it appears to others” </a:t>
            </a:r>
            <a:r>
              <a:rPr lang="en-GB" sz="1800" cap="none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(Creswell, 2014; Lincoln &amp; Guba, 1985; Cohen, et al., 2007).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chemeClr val="tx1"/>
                </a:solidFill>
              </a:rPr>
              <a:t>Human input including thoughts and feelings.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chemeClr val="tx1"/>
                </a:solidFill>
              </a:rPr>
              <a:t>Freedom and </a:t>
            </a:r>
            <a:r>
              <a:rPr lang="en-GB" cap="none" dirty="0" err="1">
                <a:solidFill>
                  <a:schemeClr val="tx1"/>
                </a:solidFill>
              </a:rPr>
              <a:t>flexibilty</a:t>
            </a:r>
            <a:r>
              <a:rPr lang="en-GB" cap="none" dirty="0">
                <a:solidFill>
                  <a:schemeClr val="tx1"/>
                </a:solidFill>
              </a:rPr>
              <a:t> of pragmatic paradigm </a:t>
            </a:r>
            <a:r>
              <a:rPr lang="en-GB" sz="1800" cap="none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(Mackenzie &amp; Knipe, 2006; Creswell, 2014)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cap="none" dirty="0">
                <a:solidFill>
                  <a:schemeClr val="tx1"/>
                </a:solidFill>
              </a:rPr>
              <a:t>Paradigm shift to social constructivism </a:t>
            </a:r>
            <a:r>
              <a:rPr lang="en-GB" sz="1800" cap="none" dirty="0">
                <a:solidFill>
                  <a:schemeClr val="bg1">
                    <a:lumMod val="6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(Priya, 2021; </a:t>
            </a:r>
            <a:r>
              <a:rPr lang="en-GB" sz="1800" cap="none" dirty="0" err="1">
                <a:solidFill>
                  <a:schemeClr val="bg1">
                    <a:lumMod val="6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kawulich</a:t>
            </a:r>
            <a:r>
              <a:rPr lang="en-GB" sz="1800" cap="none" dirty="0">
                <a:solidFill>
                  <a:schemeClr val="bg1">
                    <a:lumMod val="6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&amp; </a:t>
            </a:r>
            <a:r>
              <a:rPr lang="en-GB" sz="1800" cap="none" dirty="0" err="1">
                <a:solidFill>
                  <a:schemeClr val="bg1">
                    <a:lumMod val="6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chilisa</a:t>
            </a:r>
            <a:r>
              <a:rPr lang="en-GB" sz="1800" cap="none" dirty="0">
                <a:solidFill>
                  <a:schemeClr val="bg1">
                    <a:lumMod val="6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2015).</a:t>
            </a:r>
            <a:r>
              <a:rPr lang="en-GB" sz="1800" cap="none" dirty="0">
                <a:solidFill>
                  <a:schemeClr val="bg1">
                    <a:lumMod val="65000"/>
                  </a:schemeClr>
                </a:solidFill>
                <a:effectLst/>
              </a:rPr>
              <a:t> </a:t>
            </a:r>
            <a:endParaRPr lang="en-GB" sz="1800" cap="none" dirty="0">
              <a:solidFill>
                <a:schemeClr val="bg1">
                  <a:lumMod val="6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cap="none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167C9D-0DFE-9099-0F58-2FC3521C61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8896" y="3229872"/>
            <a:ext cx="3113109" cy="2283824"/>
          </a:xfrm>
          <a:prstGeom prst="rect">
            <a:avLst/>
          </a:prstGeom>
        </p:spPr>
      </p:pic>
      <p:sp>
        <p:nvSpPr>
          <p:cNvPr id="4" name="Heptagon 3">
            <a:extLst>
              <a:ext uri="{FF2B5EF4-FFF2-40B4-BE49-F238E27FC236}">
                <a16:creationId xmlns:a16="http://schemas.microsoft.com/office/drawing/2014/main" id="{76325802-6F8A-D098-B1C6-B3836F932CB2}"/>
              </a:ext>
            </a:extLst>
          </p:cNvPr>
          <p:cNvSpPr/>
          <p:nvPr/>
        </p:nvSpPr>
        <p:spPr>
          <a:xfrm>
            <a:off x="1352579" y="1172472"/>
            <a:ext cx="3955774" cy="4114800"/>
          </a:xfrm>
          <a:prstGeom prst="hep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Action Research</a:t>
            </a:r>
          </a:p>
        </p:txBody>
      </p:sp>
      <p:sp>
        <p:nvSpPr>
          <p:cNvPr id="6" name="Diamond 5">
            <a:extLst>
              <a:ext uri="{FF2B5EF4-FFF2-40B4-BE49-F238E27FC236}">
                <a16:creationId xmlns:a16="http://schemas.microsoft.com/office/drawing/2014/main" id="{03D95C16-DD86-7899-D75C-B895BD8AA92C}"/>
              </a:ext>
            </a:extLst>
          </p:cNvPr>
          <p:cNvSpPr/>
          <p:nvPr/>
        </p:nvSpPr>
        <p:spPr>
          <a:xfrm>
            <a:off x="6959743" y="1172472"/>
            <a:ext cx="4079138" cy="4055165"/>
          </a:xfrm>
          <a:prstGeom prst="diamon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Collaboration</a:t>
            </a:r>
          </a:p>
        </p:txBody>
      </p:sp>
      <p:sp>
        <p:nvSpPr>
          <p:cNvPr id="7" name="Wave 6">
            <a:extLst>
              <a:ext uri="{FF2B5EF4-FFF2-40B4-BE49-F238E27FC236}">
                <a16:creationId xmlns:a16="http://schemas.microsoft.com/office/drawing/2014/main" id="{A4BED624-5D18-55B6-C850-64A14E214A3B}"/>
              </a:ext>
            </a:extLst>
          </p:cNvPr>
          <p:cNvSpPr/>
          <p:nvPr/>
        </p:nvSpPr>
        <p:spPr>
          <a:xfrm>
            <a:off x="3132792" y="1948070"/>
            <a:ext cx="6798366" cy="2423714"/>
          </a:xfrm>
          <a:prstGeom prst="wav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dirty="0"/>
              <a:t>A change is coming…</a:t>
            </a:r>
          </a:p>
        </p:txBody>
      </p:sp>
    </p:spTree>
    <p:extLst>
      <p:ext uri="{BB962C8B-B14F-4D97-AF65-F5344CB8AC3E}">
        <p14:creationId xmlns:p14="http://schemas.microsoft.com/office/powerpoint/2010/main" val="2539194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250C2-5560-27D8-D930-F16DE8692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167C9D-0DFE-9099-0F58-2FC3521C61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8896" y="3229872"/>
            <a:ext cx="3113109" cy="2283824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DAA3FD3-C0BC-66C3-06FF-C3AC26154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95559" y="1109272"/>
            <a:ext cx="4991641" cy="460198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chemeClr val="tx1"/>
                </a:solidFill>
              </a:rPr>
              <a:t>To a participatory action research case study </a:t>
            </a:r>
            <a:r>
              <a:rPr lang="en-GB" sz="1700" cap="none" dirty="0">
                <a:solidFill>
                  <a:schemeClr val="bg1">
                    <a:lumMod val="6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(Fletcher, et al., 2015)</a:t>
            </a:r>
            <a:r>
              <a:rPr lang="en-GB" sz="1700" cap="none" dirty="0">
                <a:solidFill>
                  <a:schemeClr val="bg1">
                    <a:lumMod val="65000"/>
                  </a:schemeClr>
                </a:solidFill>
                <a:effectLst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700" cap="none" dirty="0">
              <a:solidFill>
                <a:schemeClr val="bg1">
                  <a:lumMod val="6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chemeClr val="tx1"/>
                </a:solidFill>
              </a:rPr>
              <a:t>Limitations of the project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chemeClr val="tx1"/>
                </a:solidFill>
              </a:rPr>
              <a:t>Bias</a:t>
            </a:r>
          </a:p>
          <a:p>
            <a:endParaRPr lang="en-GB" sz="1800" cap="none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04E5302-BECF-FA3A-7A89-C768E645690C}"/>
              </a:ext>
            </a:extLst>
          </p:cNvPr>
          <p:cNvSpPr/>
          <p:nvPr/>
        </p:nvSpPr>
        <p:spPr>
          <a:xfrm>
            <a:off x="5700851" y="1093774"/>
            <a:ext cx="5721654" cy="493176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METHODS!</a:t>
            </a:r>
          </a:p>
          <a:p>
            <a:pPr algn="ctr"/>
            <a:endParaRPr lang="en-US" b="1" u="sng" dirty="0"/>
          </a:p>
          <a:p>
            <a:pPr marL="285750" indent="-285750" algn="ctr">
              <a:buFontTx/>
              <a:buChar char="-"/>
            </a:pPr>
            <a:r>
              <a:rPr lang="en-US" dirty="0"/>
              <a:t>Integrated literature review</a:t>
            </a:r>
          </a:p>
          <a:p>
            <a:pPr marL="285750" indent="-285750" algn="ctr">
              <a:buFontTx/>
              <a:buChar char="-"/>
            </a:pPr>
            <a:endParaRPr lang="en-US" dirty="0"/>
          </a:p>
          <a:p>
            <a:pPr marL="285750" indent="-285750" algn="ctr">
              <a:buFontTx/>
              <a:buChar char="-"/>
            </a:pPr>
            <a:r>
              <a:rPr lang="en-US" dirty="0"/>
              <a:t>Surveys</a:t>
            </a:r>
          </a:p>
          <a:p>
            <a:pPr marL="285750" indent="-285750" algn="ctr">
              <a:buFontTx/>
              <a:buChar char="-"/>
            </a:pPr>
            <a:endParaRPr lang="en-US" dirty="0"/>
          </a:p>
          <a:p>
            <a:pPr marL="285750" indent="-285750" algn="ctr">
              <a:buFontTx/>
              <a:buChar char="-"/>
            </a:pPr>
            <a:r>
              <a:rPr lang="en-US" dirty="0"/>
              <a:t>Participant Diaries</a:t>
            </a:r>
          </a:p>
          <a:p>
            <a:pPr marL="285750" indent="-285750" algn="ctr">
              <a:buFontTx/>
              <a:buChar char="-"/>
            </a:pPr>
            <a:endParaRPr lang="en-US" dirty="0"/>
          </a:p>
          <a:p>
            <a:pPr marL="285750" indent="-285750" algn="ctr">
              <a:buFontTx/>
              <a:buChar char="-"/>
            </a:pPr>
            <a:r>
              <a:rPr lang="en-US" dirty="0"/>
              <a:t>Interview</a:t>
            </a:r>
          </a:p>
          <a:p>
            <a:pPr marL="285750" indent="-285750" algn="ctr">
              <a:buFontTx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341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02954-7B95-1722-C8B7-DC456FEB8E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Insider Research and Ethical Considerations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B4A635-A742-8BE1-A6D2-0E1E77380C46}"/>
              </a:ext>
            </a:extLst>
          </p:cNvPr>
          <p:cNvSpPr txBox="1"/>
          <p:nvPr/>
        </p:nvSpPr>
        <p:spPr>
          <a:xfrm>
            <a:off x="1375719" y="2149019"/>
            <a:ext cx="4720281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Awareness of own bias as an insider researcher affecting results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Safety, both anonymity and physical </a:t>
            </a:r>
            <a:r>
              <a:rPr lang="en-US" sz="2400" dirty="0" err="1"/>
              <a:t>safey</a:t>
            </a: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Sensitivity towards chronic condition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4AEF40A9-3367-B275-BB7C-D3C51A11FA2D}"/>
              </a:ext>
            </a:extLst>
          </p:cNvPr>
          <p:cNvSpPr/>
          <p:nvPr/>
        </p:nvSpPr>
        <p:spPr>
          <a:xfrm>
            <a:off x="1828800" y="974361"/>
            <a:ext cx="14990" cy="119921"/>
          </a:xfrm>
          <a:custGeom>
            <a:avLst/>
            <a:gdLst>
              <a:gd name="connsiteX0" fmla="*/ 14990 w 14990"/>
              <a:gd name="connsiteY0" fmla="*/ 0 h 119921"/>
              <a:gd name="connsiteX1" fmla="*/ 0 w 14990"/>
              <a:gd name="connsiteY1" fmla="*/ 119921 h 119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990" h="119921">
                <a:moveTo>
                  <a:pt x="14990" y="0"/>
                </a:moveTo>
                <a:lnTo>
                  <a:pt x="0" y="119921"/>
                </a:ln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E1163C5-B60B-657A-AB51-CC0FC93279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7554" y="2695407"/>
            <a:ext cx="5189901" cy="3737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807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270FC-1029-01D6-E494-C2D0B4D8F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Literature Review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B4EB05-DC00-0AA8-DC8B-ACBAFDE9981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643533" y="627990"/>
            <a:ext cx="2587862" cy="13983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32D790-DB83-2D9C-28EA-C1C91CC14F1B}"/>
              </a:ext>
            </a:extLst>
          </p:cNvPr>
          <p:cNvSpPr txBox="1"/>
          <p:nvPr/>
        </p:nvSpPr>
        <p:spPr>
          <a:xfrm>
            <a:off x="564050" y="2026310"/>
            <a:ext cx="10873946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 sections:</a:t>
            </a:r>
          </a:p>
          <a:p>
            <a:endParaRPr lang="en-US" dirty="0"/>
          </a:p>
          <a:p>
            <a:pPr marL="342900" indent="-342900">
              <a:buAutoNum type="arabicParenR"/>
            </a:pPr>
            <a:r>
              <a:rPr lang="en-GB" dirty="0"/>
              <a:t>Updates to previous literature review 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Peultier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-Celli, et al., 2022; Wilson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Arboleda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 &amp; Frederick, 2008; Cardoso, et al., 2019;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Russek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, 2016;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Russek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, et al., 2019 Muldowney &amp; Muldowney, 2015;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Jovin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, 2020; Levy, 2004;</a:t>
            </a:r>
            <a:r>
              <a:rPr lang="en-GB" dirty="0"/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Booshanam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, et al., 2011; Staes, et al., 2009</a:t>
            </a:r>
            <a:r>
              <a:rPr lang="en-GB" dirty="0"/>
              <a:t>; 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Palmer, et al., 2021) </a:t>
            </a:r>
            <a:endParaRPr lang="en-US" sz="1600" i="1" dirty="0">
              <a:solidFill>
                <a:schemeClr val="bg1">
                  <a:lumMod val="50000"/>
                </a:schemeClr>
              </a:solidFill>
            </a:endParaRPr>
          </a:p>
          <a:p>
            <a:pPr marL="342900" indent="-342900">
              <a:buAutoNum type="arabicParenR"/>
            </a:pPr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  <a:p>
            <a:pPr marL="342900" indent="-342900">
              <a:buAutoNum type="arabicParenR"/>
            </a:pPr>
            <a:r>
              <a:rPr lang="en-GB" dirty="0"/>
              <a:t>Cervical spine 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(Cirilo, et al., 2021; Wilson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Arboleda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 &amp; Frederick, 2008; Di Scotto, 1998; Miller, et al., 2010; Miller, et al., 2013;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Padmawa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 &amp; Patil, 2023; </a:t>
            </a:r>
            <a:r>
              <a:rPr lang="en-GB" sz="1400" dirty="0" err="1">
                <a:solidFill>
                  <a:schemeClr val="bg1">
                    <a:lumMod val="50000"/>
                  </a:schemeClr>
                </a:solidFill>
              </a:rPr>
              <a:t>Aydogmus</a:t>
            </a:r>
            <a:r>
              <a:rPr lang="en-GB" sz="1400" dirty="0">
                <a:solidFill>
                  <a:schemeClr val="bg1">
                    <a:lumMod val="50000"/>
                  </a:schemeClr>
                </a:solidFill>
              </a:rPr>
              <a:t>, et al., 2022;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Gumuscu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, et al., 2023;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Russek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, et al., 2023; Atwell, et al., 2021;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Rombaut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, et al., 2015) </a:t>
            </a:r>
            <a:endParaRPr lang="en-US" sz="1600" i="1" dirty="0">
              <a:solidFill>
                <a:schemeClr val="bg1">
                  <a:lumMod val="50000"/>
                </a:schemeClr>
              </a:solidFill>
            </a:endParaRPr>
          </a:p>
          <a:p>
            <a:pPr marL="342900" indent="-342900">
              <a:buAutoNum type="arabicParenR"/>
            </a:pPr>
            <a:endParaRPr lang="en-US" sz="16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342900" indent="-342900">
              <a:buAutoNum type="arabicParenR"/>
            </a:pPr>
            <a:endParaRPr lang="en-US" dirty="0"/>
          </a:p>
          <a:p>
            <a:pPr marL="342900" indent="-342900">
              <a:buAutoNum type="arabicParenR"/>
            </a:pPr>
            <a:r>
              <a:rPr lang="en-GB" dirty="0"/>
              <a:t>Proprioception 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(Scheper, et al., 2017; Scheper, et al., 2013; Palmer, et al., 2016; Clayton, et al., 2015;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Rombaut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, et al., 2009; Zabriskie, 2022)  </a:t>
            </a:r>
            <a:endParaRPr lang="en-US" sz="1600" dirty="0">
              <a:solidFill>
                <a:schemeClr val="bg1">
                  <a:lumMod val="50000"/>
                </a:schemeClr>
              </a:solidFill>
            </a:endParaRPr>
          </a:p>
          <a:p>
            <a:pPr marL="342900" indent="-342900">
              <a:buAutoNum type="arabicParenR"/>
            </a:pPr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0617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270FC-1029-01D6-E494-C2D0B4D8F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3257" y="652083"/>
            <a:ext cx="8761413" cy="706964"/>
          </a:xfrm>
        </p:spPr>
        <p:txBody>
          <a:bodyPr/>
          <a:lstStyle/>
          <a:p>
            <a:pPr algn="ctr"/>
            <a:r>
              <a:rPr lang="en-US" dirty="0"/>
              <a:t>Findings - Survey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885FB3-03FA-ADCC-C069-7F12A24B2B0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880501" y="604083"/>
            <a:ext cx="1505513" cy="12851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2DAA17-148B-4F25-6E61-FD012AF1FCC9}"/>
              </a:ext>
            </a:extLst>
          </p:cNvPr>
          <p:cNvSpPr txBox="1"/>
          <p:nvPr/>
        </p:nvSpPr>
        <p:spPr>
          <a:xfrm>
            <a:off x="443753" y="2097741"/>
            <a:ext cx="432995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Qualitative and quantitative 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8 Participants – Purposive Sample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Inductive and Deductive Reasoning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Description Statistics, Description Coding and Dramaturgical Coding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963080-4B50-04FA-098B-941C76F500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87" y="1150281"/>
            <a:ext cx="4681835" cy="45574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31FCE9-2BDD-C456-9CF1-5D5D272CE0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8406" y="1150281"/>
            <a:ext cx="5259255" cy="4960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474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859B9-F26A-A64C-93D2-174EA42E1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Findings – Survey </a:t>
            </a:r>
            <a:br>
              <a:rPr lang="en-US" dirty="0"/>
            </a:br>
            <a:r>
              <a:rPr lang="en-US" dirty="0"/>
              <a:t>- Themes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6A4DAD-0D34-5A54-3A46-7CC90A414CE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880501" y="604083"/>
            <a:ext cx="1505513" cy="1285103"/>
          </a:xfrm>
          <a:prstGeom prst="rect">
            <a:avLst/>
          </a:prstGeom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025E664-E349-E37E-2972-7724EE623F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5841637"/>
              </p:ext>
            </p:extLst>
          </p:nvPr>
        </p:nvGraphicFramePr>
        <p:xfrm>
          <a:off x="691522" y="3244074"/>
          <a:ext cx="10377111" cy="2518348"/>
        </p:xfrm>
        <a:graphic>
          <a:graphicData uri="http://schemas.openxmlformats.org/drawingml/2006/table">
            <a:tbl>
              <a:tblPr firstRow="1" firstCol="1" bandRow="1"/>
              <a:tblGrid>
                <a:gridCol w="2237452">
                  <a:extLst>
                    <a:ext uri="{9D8B030D-6E8A-4147-A177-3AD203B41FA5}">
                      <a16:colId xmlns:a16="http://schemas.microsoft.com/office/drawing/2014/main" val="2329664619"/>
                    </a:ext>
                  </a:extLst>
                </a:gridCol>
                <a:gridCol w="2246898">
                  <a:extLst>
                    <a:ext uri="{9D8B030D-6E8A-4147-A177-3AD203B41FA5}">
                      <a16:colId xmlns:a16="http://schemas.microsoft.com/office/drawing/2014/main" val="2029145883"/>
                    </a:ext>
                  </a:extLst>
                </a:gridCol>
                <a:gridCol w="2103982">
                  <a:extLst>
                    <a:ext uri="{9D8B030D-6E8A-4147-A177-3AD203B41FA5}">
                      <a16:colId xmlns:a16="http://schemas.microsoft.com/office/drawing/2014/main" val="710960156"/>
                    </a:ext>
                  </a:extLst>
                </a:gridCol>
                <a:gridCol w="2159259">
                  <a:extLst>
                    <a:ext uri="{9D8B030D-6E8A-4147-A177-3AD203B41FA5}">
                      <a16:colId xmlns:a16="http://schemas.microsoft.com/office/drawing/2014/main" val="1320791551"/>
                    </a:ext>
                  </a:extLst>
                </a:gridCol>
                <a:gridCol w="1629520">
                  <a:extLst>
                    <a:ext uri="{9D8B030D-6E8A-4147-A177-3AD203B41FA5}">
                      <a16:colId xmlns:a16="http://schemas.microsoft.com/office/drawing/2014/main" val="1037261299"/>
                    </a:ext>
                  </a:extLst>
                </a:gridCol>
              </a:tblGrid>
              <a:tr h="1074097">
                <a:tc>
                  <a:txBody>
                    <a:bodyPr/>
                    <a:lstStyle/>
                    <a:p>
                      <a:pPr marL="6350" marR="190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1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EAA7ED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EAA7ED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Comorbidities</a:t>
                      </a:r>
                    </a:p>
                  </a:txBody>
                  <a:tcPr marL="69850" marR="3365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A7ED"/>
                    </a:solidFill>
                  </a:tcPr>
                </a:tc>
                <a:tc>
                  <a:txBody>
                    <a:bodyPr/>
                    <a:lstStyle/>
                    <a:p>
                      <a:pPr marL="6350" marR="190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1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BCBDED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BCBDED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Coping Mechanisms</a:t>
                      </a:r>
                    </a:p>
                  </a:txBody>
                  <a:tcPr marL="69850" marR="3365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BDED"/>
                    </a:solidFill>
                  </a:tcPr>
                </a:tc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983BC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983BC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Posture </a:t>
                      </a:r>
                    </a:p>
                  </a:txBody>
                  <a:tcPr marL="69850" marR="3365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83BC"/>
                    </a:solidFill>
                  </a:tcPr>
                </a:tc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EED8E7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EED8E7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Vocal Impact</a:t>
                      </a:r>
                    </a:p>
                  </a:txBody>
                  <a:tcPr marL="69850" marR="3365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D8E7"/>
                    </a:solidFill>
                  </a:tcPr>
                </a:tc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85EDE0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85EDE0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Frustration</a:t>
                      </a:r>
                    </a:p>
                  </a:txBody>
                  <a:tcPr marL="69850" marR="3365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ED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943080"/>
                  </a:ext>
                </a:extLst>
              </a:tr>
              <a:tr h="1444251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4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EAA7ED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The effects of the most common symptoms and comorbidities </a:t>
                      </a:r>
                    </a:p>
                  </a:txBody>
                  <a:tcPr marL="69850" marR="3365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A7ED"/>
                    </a:solidFill>
                  </a:tcPr>
                </a:tc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4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BCBDED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How the symptoms are managed </a:t>
                      </a:r>
                    </a:p>
                  </a:txBody>
                  <a:tcPr marL="69850" marR="3365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CBDED"/>
                    </a:solidFill>
                  </a:tcPr>
                </a:tc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4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983BC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Understanding of and ability to hold efficient posture</a:t>
                      </a:r>
                    </a:p>
                  </a:txBody>
                  <a:tcPr marL="69850" marR="3365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83BC"/>
                    </a:solidFill>
                  </a:tcPr>
                </a:tc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4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EED8E7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Vocal challenges experienced</a:t>
                      </a:r>
                    </a:p>
                  </a:txBody>
                  <a:tcPr marL="69850" marR="3365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D8E7"/>
                    </a:solidFill>
                  </a:tcPr>
                </a:tc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4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85EDE0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Negative conflicts  </a:t>
                      </a:r>
                    </a:p>
                  </a:txBody>
                  <a:tcPr marL="69850" marR="3365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ED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2954607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EC0C8AD6-2049-428B-203C-033B2C6FD49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7"/>
          <a:stretch/>
        </p:blipFill>
        <p:spPr bwMode="auto">
          <a:xfrm>
            <a:off x="1401725" y="1384617"/>
            <a:ext cx="5799033" cy="47313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Wave 8">
            <a:extLst>
              <a:ext uri="{FF2B5EF4-FFF2-40B4-BE49-F238E27FC236}">
                <a16:creationId xmlns:a16="http://schemas.microsoft.com/office/drawing/2014/main" id="{3AC7EA93-39F6-FEC0-7780-86E147F6AA57}"/>
              </a:ext>
            </a:extLst>
          </p:cNvPr>
          <p:cNvSpPr/>
          <p:nvPr/>
        </p:nvSpPr>
        <p:spPr>
          <a:xfrm rot="20089099">
            <a:off x="2263515" y="2398426"/>
            <a:ext cx="4137285" cy="2383436"/>
          </a:xfrm>
          <a:prstGeom prst="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“Not very effective”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E213442-C60D-42D4-D5F0-EE214FA60F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848233"/>
              </p:ext>
            </p:extLst>
          </p:nvPr>
        </p:nvGraphicFramePr>
        <p:xfrm>
          <a:off x="1843790" y="1327150"/>
          <a:ext cx="8072577" cy="4473679"/>
        </p:xfrm>
        <a:graphic>
          <a:graphicData uri="http://schemas.openxmlformats.org/drawingml/2006/table">
            <a:tbl>
              <a:tblPr firstRow="1" firstCol="1" bandRow="1"/>
              <a:tblGrid>
                <a:gridCol w="8072577">
                  <a:extLst>
                    <a:ext uri="{9D8B030D-6E8A-4147-A177-3AD203B41FA5}">
                      <a16:colId xmlns:a16="http://schemas.microsoft.com/office/drawing/2014/main" val="1921422420"/>
                    </a:ext>
                  </a:extLst>
                </a:gridCol>
              </a:tblGrid>
              <a:tr h="453488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8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Posture</a:t>
                      </a:r>
                    </a:p>
                  </a:txBody>
                  <a:tcPr marL="73025" marR="7302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9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8615718"/>
                  </a:ext>
                </a:extLst>
              </a:tr>
              <a:tr h="450017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F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Not really sure. Positioning my spine in a way that is healthy?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” </a:t>
                      </a:r>
                    </a:p>
                  </a:txBody>
                  <a:tcPr marL="73025" marR="7302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9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4674651"/>
                  </a:ext>
                </a:extLst>
              </a:tr>
              <a:tr h="450017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F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Not hanging off my joints?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” </a:t>
                      </a:r>
                    </a:p>
                  </a:txBody>
                  <a:tcPr marL="73025" marR="7302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9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5956285"/>
                  </a:ext>
                </a:extLst>
              </a:tr>
              <a:tr h="450017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F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Being able to maintain healthy alignment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” </a:t>
                      </a:r>
                    </a:p>
                  </a:txBody>
                  <a:tcPr marL="73025" marR="7302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9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5666227"/>
                  </a:ext>
                </a:extLst>
              </a:tr>
              <a:tr h="450017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F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Shoulders back, head high back straight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” </a:t>
                      </a:r>
                    </a:p>
                  </a:txBody>
                  <a:tcPr marL="73025" marR="7302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9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1676834"/>
                  </a:ext>
                </a:extLst>
              </a:tr>
              <a:tr h="450017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F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my swayback is managed and I am not in pain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” </a:t>
                      </a:r>
                    </a:p>
                  </a:txBody>
                  <a:tcPr marL="73025" marR="7302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9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7514109"/>
                  </a:ext>
                </a:extLst>
              </a:tr>
              <a:tr h="450017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F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Alignment of joints that allows the muscles the least amount of work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” </a:t>
                      </a:r>
                    </a:p>
                  </a:txBody>
                  <a:tcPr marL="73025" marR="7302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9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7030884"/>
                  </a:ext>
                </a:extLst>
              </a:tr>
              <a:tr h="871229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F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…it’s different for everyone, however, ideally a position that isn’t putting the body under strain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” </a:t>
                      </a:r>
                    </a:p>
                  </a:txBody>
                  <a:tcPr marL="73025" marR="7302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9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717961"/>
                  </a:ext>
                </a:extLst>
              </a:tr>
              <a:tr h="448860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F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straight back, relaxed shoulders, un-locked legs, chin raised?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891AF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” </a:t>
                      </a:r>
                    </a:p>
                  </a:txBody>
                  <a:tcPr marL="73025" marR="7302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91A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2702704"/>
                  </a:ext>
                </a:extLst>
              </a:tr>
            </a:tbl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7B69A631-83FD-5760-4797-09E4EA6EAC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3800" y="419100"/>
            <a:ext cx="7264400" cy="6019800"/>
          </a:xfrm>
          <a:prstGeom prst="rect">
            <a:avLst/>
          </a:prstGeom>
        </p:spPr>
      </p:pic>
      <p:pic>
        <p:nvPicPr>
          <p:cNvPr id="15" name="Picture 14" descr="A graph with blue lines&#10;&#10;Description automatically generated">
            <a:extLst>
              <a:ext uri="{FF2B5EF4-FFF2-40B4-BE49-F238E27FC236}">
                <a16:creationId xmlns:a16="http://schemas.microsoft.com/office/drawing/2014/main" id="{09AE0609-6D4C-784D-EC31-2D1C2A29FD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4128" y="419100"/>
            <a:ext cx="6311900" cy="60833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4B2D20F-23C7-BAD3-7361-80D7D959C8A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94" t="3582" r="5592" b="3943"/>
          <a:stretch/>
        </p:blipFill>
        <p:spPr bwMode="auto">
          <a:xfrm>
            <a:off x="3006024" y="104391"/>
            <a:ext cx="6311900" cy="679118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3070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FBE69-F1E2-CE08-730C-749A8EF4D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FINDINGS – Case Study</a:t>
            </a:r>
          </a:p>
        </p:txBody>
      </p:sp>
      <p:pic>
        <p:nvPicPr>
          <p:cNvPr id="7" name="Picture 6" descr="A magnifying glass on a red and white background&#10;&#10;Description automatically generated">
            <a:extLst>
              <a:ext uri="{FF2B5EF4-FFF2-40B4-BE49-F238E27FC236}">
                <a16:creationId xmlns:a16="http://schemas.microsoft.com/office/drawing/2014/main" id="{9D0F83D5-2295-859C-9C16-619055BD3D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3947" y="463075"/>
            <a:ext cx="3119306" cy="25745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90A9BF8-ECF3-2F8D-93E6-3C6A0F2FAC7D}"/>
              </a:ext>
            </a:extLst>
          </p:cNvPr>
          <p:cNvSpPr txBox="1"/>
          <p:nvPr/>
        </p:nvSpPr>
        <p:spPr>
          <a:xfrm>
            <a:off x="162006" y="2162552"/>
            <a:ext cx="56812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Online workshop introducing 6 week exercise </a:t>
            </a:r>
            <a:r>
              <a:rPr lang="en-US" dirty="0" err="1"/>
              <a:t>programme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Voice Handicap Index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Participant Diaries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Interview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E08D295-2C17-E86A-2D0F-EE9CDA0F65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2210" y="3037637"/>
            <a:ext cx="2782783" cy="20870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08E266B-E6A7-A670-F2A1-66CAAD0C7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7210" y="3284145"/>
            <a:ext cx="2454105" cy="184057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8D78869-167B-7C73-66E3-A36BB61D32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10278791" y="4933526"/>
            <a:ext cx="2087088" cy="15653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7D524A3-5317-4541-7439-8F42DC6B9B0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42190" y="4588136"/>
            <a:ext cx="1103428" cy="225609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ED81670-EBB4-39E5-3FC2-28404D1E22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45618" y="4947523"/>
            <a:ext cx="2763411" cy="93680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F209785-094B-53E2-A00C-3D48DFE3F4A2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4" t="2059" r="3010" b="908"/>
          <a:stretch/>
        </p:blipFill>
        <p:spPr bwMode="auto">
          <a:xfrm>
            <a:off x="3190223" y="463075"/>
            <a:ext cx="4855395" cy="613954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86664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859B9-F26A-A64C-93D2-174EA42E1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786" y="863313"/>
            <a:ext cx="8761413" cy="706964"/>
          </a:xfrm>
        </p:spPr>
        <p:txBody>
          <a:bodyPr/>
          <a:lstStyle/>
          <a:p>
            <a:pPr algn="ctr"/>
            <a:r>
              <a:rPr lang="en-US" dirty="0"/>
              <a:t>Identified Themes from Interview and Participant Diary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6A4DAD-0D34-5A54-3A46-7CC90A414CE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75941" y="455995"/>
            <a:ext cx="1414840" cy="12077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4AD7C2C-7E46-6A49-0178-64A59B89ED5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999655" y="376835"/>
            <a:ext cx="1806428" cy="1521597"/>
          </a:xfrm>
          <a:prstGeom prst="rect">
            <a:avLst/>
          </a:prstGeom>
        </p:spPr>
      </p:pic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A31752D-C31C-65EB-E2FD-93E91F5487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8421071"/>
              </p:ext>
            </p:extLst>
          </p:nvPr>
        </p:nvGraphicFramePr>
        <p:xfrm>
          <a:off x="976859" y="2608289"/>
          <a:ext cx="10238282" cy="3667241"/>
        </p:xfrm>
        <a:graphic>
          <a:graphicData uri="http://schemas.openxmlformats.org/drawingml/2006/table">
            <a:tbl>
              <a:tblPr firstRow="1" firstCol="1" bandRow="1"/>
              <a:tblGrid>
                <a:gridCol w="10238282">
                  <a:extLst>
                    <a:ext uri="{9D8B030D-6E8A-4147-A177-3AD203B41FA5}">
                      <a16:colId xmlns:a16="http://schemas.microsoft.com/office/drawing/2014/main" val="3616724826"/>
                    </a:ext>
                  </a:extLst>
                </a:gridCol>
              </a:tblGrid>
              <a:tr h="1465488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20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COMFORT</a:t>
                      </a:r>
                      <a:r>
                        <a:rPr lang="en-GB" sz="2000" kern="0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20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(vocal challenges, posture challenges) </a:t>
                      </a:r>
                    </a:p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6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– 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Less Strain, Pain / Discomfort, Strain, Sore, exercises benefits, exercises effectiveness</a:t>
                      </a:r>
                    </a:p>
                    <a:p>
                      <a:pPr marL="6350" marR="190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1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9215" marR="2857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0691732"/>
                  </a:ext>
                </a:extLst>
              </a:tr>
              <a:tr h="960455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20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POSTURE (Posture challenges, Impact on posture) </a:t>
                      </a:r>
                    </a:p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6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–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Neck, Better Posture, Poor Posture, Support</a:t>
                      </a:r>
                    </a:p>
                  </a:txBody>
                  <a:tcPr marL="69215" marR="2857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0273020"/>
                  </a:ext>
                </a:extLst>
              </a:tr>
              <a:tr h="960455">
                <a:tc>
                  <a:txBody>
                    <a:bodyPr/>
                    <a:lstStyle/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2000" b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AWARENESS  (Impact on vocal function, impact on posture, proprioception challenges and changes)  </a:t>
                      </a:r>
                    </a:p>
                    <a:p>
                      <a:pPr marL="6350" marR="1905" indent="-6350" algn="ctr">
                        <a:lnSpc>
                          <a:spcPct val="150000"/>
                        </a:lnSpc>
                        <a:spcAft>
                          <a:spcPts val="25"/>
                        </a:spcAft>
                      </a:pPr>
                      <a:r>
                        <a:rPr lang="en-GB" sz="11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-  </a:t>
                      </a:r>
                      <a:r>
                        <a:rPr lang="en-GB" sz="16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More aware, Self awareness </a:t>
                      </a:r>
                    </a:p>
                  </a:txBody>
                  <a:tcPr marL="69215" marR="28575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0329033"/>
                  </a:ext>
                </a:extLst>
              </a:tr>
            </a:tbl>
          </a:graphicData>
        </a:graphic>
      </p:graphicFrame>
      <p:pic>
        <p:nvPicPr>
          <p:cNvPr id="20" name="Picture 19">
            <a:extLst>
              <a:ext uri="{FF2B5EF4-FFF2-40B4-BE49-F238E27FC236}">
                <a16:creationId xmlns:a16="http://schemas.microsoft.com/office/drawing/2014/main" id="{0A0F77B8-C422-1A48-265A-017DE62E9E3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1" t="1156" r="5345" b="2801"/>
          <a:stretch/>
        </p:blipFill>
        <p:spPr bwMode="auto">
          <a:xfrm>
            <a:off x="2762625" y="708951"/>
            <a:ext cx="5540145" cy="547475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994837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581BE-7E3D-D86D-6107-F57EE0294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FINDINGS – THEMES </a:t>
            </a:r>
            <a:br>
              <a:rPr lang="en-US" dirty="0"/>
            </a:br>
            <a:r>
              <a:rPr lang="en-US" dirty="0"/>
              <a:t>- Comfort and Discomfort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A68E34A-1F07-4CDA-7820-74E366753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FBE1F0-B095-A00F-3BC6-BCEBFCB03836}"/>
              </a:ext>
            </a:extLst>
          </p:cNvPr>
          <p:cNvSpPr/>
          <p:nvPr/>
        </p:nvSpPr>
        <p:spPr>
          <a:xfrm rot="860784">
            <a:off x="6652293" y="1901023"/>
            <a:ext cx="5171607" cy="428718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 generally I’m always quite loud…umm…croaky… sore throated… [sigh]…there has never been anything like a drastic, specific instances… like with my speaking voice…its more, just sort of the…the quality of it”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 descr="A pink and purple diagram with white text&#10;&#10;Description automatically generated">
            <a:extLst>
              <a:ext uri="{FF2B5EF4-FFF2-40B4-BE49-F238E27FC236}">
                <a16:creationId xmlns:a16="http://schemas.microsoft.com/office/drawing/2014/main" id="{EB07E711-2A72-6366-7C83-64589790D5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457" y="1867742"/>
            <a:ext cx="5764326" cy="433818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CCEF6B9-10B2-BC25-B1D6-E7CA5331235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3" t="1905" r="795" b="1248"/>
          <a:stretch/>
        </p:blipFill>
        <p:spPr bwMode="auto">
          <a:xfrm>
            <a:off x="883394" y="1168494"/>
            <a:ext cx="5233136" cy="493301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277C922-ED45-E2DB-5D5A-286766D4039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4" t="1532" r="1046" b="1217"/>
          <a:stretch/>
        </p:blipFill>
        <p:spPr bwMode="auto">
          <a:xfrm>
            <a:off x="6302334" y="1168494"/>
            <a:ext cx="5149568" cy="493301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6" name="Wave 15">
            <a:extLst>
              <a:ext uri="{FF2B5EF4-FFF2-40B4-BE49-F238E27FC236}">
                <a16:creationId xmlns:a16="http://schemas.microsoft.com/office/drawing/2014/main" id="{4883DA6B-34CB-544B-AF31-DF3A41BE20C8}"/>
              </a:ext>
            </a:extLst>
          </p:cNvPr>
          <p:cNvSpPr/>
          <p:nvPr/>
        </p:nvSpPr>
        <p:spPr>
          <a:xfrm>
            <a:off x="754052" y="1537990"/>
            <a:ext cx="5548281" cy="3739525"/>
          </a:xfrm>
          <a:prstGeom prst="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“poor range… poor ability to reach a high range”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“a lot of strain in my voice”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“cracking, breaking of the voice…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ummm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…definite strain… it would be so painful, so uncomfortable… it would just ache.”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 descr="A diagram of a physical challenge&#10;&#10;Description automatically generated">
            <a:extLst>
              <a:ext uri="{FF2B5EF4-FFF2-40B4-BE49-F238E27FC236}">
                <a16:creationId xmlns:a16="http://schemas.microsoft.com/office/drawing/2014/main" id="{155BE3A0-FF69-B4F3-7AC7-E7E7C03931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71876" y="463187"/>
            <a:ext cx="8129741" cy="5931627"/>
          </a:xfrm>
          <a:prstGeom prst="rect">
            <a:avLst/>
          </a:prstGeom>
        </p:spPr>
      </p:pic>
      <p:sp>
        <p:nvSpPr>
          <p:cNvPr id="18" name="7-point Star 17">
            <a:extLst>
              <a:ext uri="{FF2B5EF4-FFF2-40B4-BE49-F238E27FC236}">
                <a16:creationId xmlns:a16="http://schemas.microsoft.com/office/drawing/2014/main" id="{9B8C8381-1301-5112-9123-CBC3C1685938}"/>
              </a:ext>
            </a:extLst>
          </p:cNvPr>
          <p:cNvSpPr/>
          <p:nvPr/>
        </p:nvSpPr>
        <p:spPr>
          <a:xfrm>
            <a:off x="201414" y="463186"/>
            <a:ext cx="6236412" cy="6180212"/>
          </a:xfrm>
          <a:prstGeom prst="star7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“yes, reduced pain, feeling less hunched”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“yes, less back pain and feeling less hunched”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“Yes. Everything hurts less. I feel less strain/pain and less hunched. Movement is also easier and less painful”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7-point Star 18">
            <a:extLst>
              <a:ext uri="{FF2B5EF4-FFF2-40B4-BE49-F238E27FC236}">
                <a16:creationId xmlns:a16="http://schemas.microsoft.com/office/drawing/2014/main" id="{0C90E8D6-11B8-1D30-D061-A4E9E151A155}"/>
              </a:ext>
            </a:extLst>
          </p:cNvPr>
          <p:cNvSpPr/>
          <p:nvPr/>
        </p:nvSpPr>
        <p:spPr>
          <a:xfrm>
            <a:off x="6096000" y="463186"/>
            <a:ext cx="5899216" cy="6180212"/>
          </a:xfrm>
          <a:prstGeom prst="star7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“I’m much less strained”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“I was able to…sort of maintain the singing voice for a much longer period of time…better quality…without damaging…without pain…without strain.”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D7AE937-FD1E-2DF4-D196-CCF994A65F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6500" y="431800"/>
            <a:ext cx="7239000" cy="599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21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18" grpId="0" animBg="1"/>
      <p:bldP spid="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270FC-1029-01D6-E494-C2D0B4D8F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Findings –</a:t>
            </a:r>
            <a:br>
              <a:rPr lang="en-US" dirty="0"/>
            </a:br>
            <a:r>
              <a:rPr lang="en-US" dirty="0"/>
              <a:t>Themes - POSTURE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33192DFC-C631-ABD6-D4A1-36CEBB4C4597}"/>
              </a:ext>
            </a:extLst>
          </p:cNvPr>
          <p:cNvGraphicFramePr/>
          <p:nvPr/>
        </p:nvGraphicFramePr>
        <p:xfrm>
          <a:off x="394447" y="3047529"/>
          <a:ext cx="5486400" cy="32575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Oval Callout 2">
            <a:extLst>
              <a:ext uri="{FF2B5EF4-FFF2-40B4-BE49-F238E27FC236}">
                <a16:creationId xmlns:a16="http://schemas.microsoft.com/office/drawing/2014/main" id="{79E9EBED-1233-8324-C892-06A9889B0880}"/>
              </a:ext>
            </a:extLst>
          </p:cNvPr>
          <p:cNvSpPr/>
          <p:nvPr/>
        </p:nvSpPr>
        <p:spPr>
          <a:xfrm rot="20458979">
            <a:off x="367655" y="2090384"/>
            <a:ext cx="5060165" cy="2306847"/>
          </a:xfrm>
          <a:prstGeom prst="wedgeEllipseCallou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8640" marR="548640" indent="-6350" algn="ctr"/>
            <a:r>
              <a:rPr lang="en-GB" sz="1800" i="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“poor muscle control,”</a:t>
            </a:r>
            <a:endParaRPr lang="en-GB" sz="1800" i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Oval Callout 3">
            <a:extLst>
              <a:ext uri="{FF2B5EF4-FFF2-40B4-BE49-F238E27FC236}">
                <a16:creationId xmlns:a16="http://schemas.microsoft.com/office/drawing/2014/main" id="{F4DD7D95-F17E-D437-B3D7-571124EB5905}"/>
              </a:ext>
            </a:extLst>
          </p:cNvPr>
          <p:cNvSpPr/>
          <p:nvPr/>
        </p:nvSpPr>
        <p:spPr>
          <a:xfrm rot="1447329">
            <a:off x="7162383" y="2275056"/>
            <a:ext cx="5154338" cy="2452949"/>
          </a:xfrm>
          <a:prstGeom prst="wedgeEllipseCallou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8640" marR="548640" indent="-6350" algn="ctr"/>
            <a:r>
              <a:rPr lang="en-GB" sz="1800" i="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“it encompasses my whole body.”</a:t>
            </a:r>
            <a:endParaRPr lang="en-GB" sz="1800" i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48640" marR="548640" indent="-6350" algn="ctr"/>
            <a:endParaRPr lang="en-GB" sz="1800" i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5" name="Oval Callout 4">
            <a:extLst>
              <a:ext uri="{FF2B5EF4-FFF2-40B4-BE49-F238E27FC236}">
                <a16:creationId xmlns:a16="http://schemas.microsoft.com/office/drawing/2014/main" id="{E2E5C275-302B-2094-24FE-C2A8119AD910}"/>
              </a:ext>
            </a:extLst>
          </p:cNvPr>
          <p:cNvSpPr/>
          <p:nvPr/>
        </p:nvSpPr>
        <p:spPr>
          <a:xfrm>
            <a:off x="3267857" y="3047529"/>
            <a:ext cx="5358226" cy="3257550"/>
          </a:xfrm>
          <a:prstGeom prst="wedgeEllipseCallou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“poor posture… definitely… head very hunched forward…poor control of my body”</a:t>
            </a:r>
            <a:endParaRPr lang="en-GB" i="1" dirty="0"/>
          </a:p>
          <a:p>
            <a:r>
              <a:rPr lang="en-GB" i="1" dirty="0"/>
              <a:t> </a:t>
            </a:r>
          </a:p>
          <a:p>
            <a:r>
              <a:rPr lang="en-GB" dirty="0"/>
              <a:t>“I’d say my posture is just generally quite bad.”</a:t>
            </a:r>
            <a:endParaRPr lang="en-GB" i="1" dirty="0"/>
          </a:p>
          <a:p>
            <a:r>
              <a:rPr lang="en-GB" dirty="0"/>
              <a:t> </a:t>
            </a:r>
          </a:p>
          <a:p>
            <a:pPr marL="548640" marR="548640" indent="-6350" algn="ctr"/>
            <a:endParaRPr lang="en-GB" sz="1800" i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B43CAEF-FA3B-4789-AEDE-70167E02CD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523" y="225081"/>
            <a:ext cx="2283874" cy="2011387"/>
          </a:xfrm>
          <a:prstGeom prst="rect">
            <a:avLst/>
          </a:prstGeom>
        </p:spPr>
      </p:pic>
      <p:sp>
        <p:nvSpPr>
          <p:cNvPr id="9" name="Oval Callout 8">
            <a:extLst>
              <a:ext uri="{FF2B5EF4-FFF2-40B4-BE49-F238E27FC236}">
                <a16:creationId xmlns:a16="http://schemas.microsoft.com/office/drawing/2014/main" id="{BCADEF4F-7651-BE9A-8E26-85DE50579DA7}"/>
              </a:ext>
            </a:extLst>
          </p:cNvPr>
          <p:cNvSpPr/>
          <p:nvPr/>
        </p:nvSpPr>
        <p:spPr>
          <a:xfrm>
            <a:off x="3180759" y="1771457"/>
            <a:ext cx="6735608" cy="3902693"/>
          </a:xfrm>
          <a:prstGeom prst="wedgeEllipseCallou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“I’ve found them (the exercises) actually to be very good…I would definitely say </a:t>
            </a:r>
            <a:r>
              <a:rPr lang="en-GB" dirty="0" err="1"/>
              <a:t>posturally</a:t>
            </a:r>
            <a:r>
              <a:rPr lang="en-GB" dirty="0"/>
              <a:t> I have noticed a lot of difference…”</a:t>
            </a:r>
            <a:endParaRPr lang="en-GB" i="1" dirty="0"/>
          </a:p>
          <a:p>
            <a:r>
              <a:rPr lang="en-GB" i="1" dirty="0"/>
              <a:t> </a:t>
            </a:r>
          </a:p>
          <a:p>
            <a:r>
              <a:rPr lang="en-GB" dirty="0"/>
              <a:t>“I’m able to hold better posture for longer…so… its less strained.”</a:t>
            </a:r>
            <a:endParaRPr lang="en-GB" i="1" dirty="0"/>
          </a:p>
          <a:p>
            <a:r>
              <a:rPr lang="en-GB" dirty="0"/>
              <a:t> </a:t>
            </a:r>
          </a:p>
          <a:p>
            <a:pPr marL="548640" marR="548640" indent="-6350" algn="ctr"/>
            <a:endParaRPr lang="en-GB" sz="1800" i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BCAB677-E2B3-26B4-B1A6-F4B9E66EE6B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0" t="1621" r="557" b="1408"/>
          <a:stretch/>
        </p:blipFill>
        <p:spPr bwMode="auto">
          <a:xfrm>
            <a:off x="297490" y="60096"/>
            <a:ext cx="3921143" cy="37211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8B3F268-77AD-AB95-C7CA-6BA8181DF68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0" t="855" r="666" b="1069"/>
          <a:stretch/>
        </p:blipFill>
        <p:spPr bwMode="auto">
          <a:xfrm>
            <a:off x="7285220" y="115993"/>
            <a:ext cx="3798284" cy="365210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8027CBC-7F43-5DE1-008D-1878AEBD68A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9" t="1737" r="778" b="1061"/>
          <a:stretch/>
        </p:blipFill>
        <p:spPr bwMode="auto">
          <a:xfrm>
            <a:off x="4243772" y="3272438"/>
            <a:ext cx="3729597" cy="355316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15355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270FC-1029-01D6-E494-C2D0B4D8F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Findings –</a:t>
            </a:r>
            <a:br>
              <a:rPr lang="en-US" dirty="0"/>
            </a:br>
            <a:r>
              <a:rPr lang="en-US" dirty="0"/>
              <a:t>Themes - Awareness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79E9EBED-1233-8324-C892-06A9889B0880}"/>
              </a:ext>
            </a:extLst>
          </p:cNvPr>
          <p:cNvSpPr/>
          <p:nvPr/>
        </p:nvSpPr>
        <p:spPr>
          <a:xfrm>
            <a:off x="667457" y="2711082"/>
            <a:ext cx="5568451" cy="2580446"/>
          </a:xfrm>
          <a:prstGeom prst="wedgeEllipseCallou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8640" marR="548640" indent="-6350" algn="ctr"/>
            <a:r>
              <a:rPr lang="en-GB" i="1" dirty="0"/>
              <a:t>“</a:t>
            </a:r>
            <a:r>
              <a:rPr lang="en-GB" i="1" dirty="0" err="1"/>
              <a:t>ummm</a:t>
            </a:r>
            <a:r>
              <a:rPr lang="en-GB" i="1" dirty="0"/>
              <a:t>.., spoken voice….</a:t>
            </a:r>
            <a:r>
              <a:rPr lang="en-GB" i="1" dirty="0" err="1"/>
              <a:t>ummm</a:t>
            </a:r>
            <a:r>
              <a:rPr lang="en-GB" i="1" dirty="0"/>
              <a:t>…less so…but…yes…I would say…generally I’m either…volume? Is that an issue that comes into it?”</a:t>
            </a:r>
            <a:endParaRPr lang="en-GB" dirty="0"/>
          </a:p>
          <a:p>
            <a:pPr marL="548640" marR="548640" indent="-6350" algn="ctr"/>
            <a:endParaRPr lang="en-GB" sz="1800" i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5783E25-F562-01DB-B184-FCA50A882D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694" y="365354"/>
            <a:ext cx="2303506" cy="1682561"/>
          </a:xfrm>
          <a:prstGeom prst="rect">
            <a:avLst/>
          </a:prstGeom>
        </p:spPr>
      </p:pic>
      <p:sp>
        <p:nvSpPr>
          <p:cNvPr id="14" name="Oval Callout 13">
            <a:extLst>
              <a:ext uri="{FF2B5EF4-FFF2-40B4-BE49-F238E27FC236}">
                <a16:creationId xmlns:a16="http://schemas.microsoft.com/office/drawing/2014/main" id="{08DEC27A-1886-1AE9-2F4F-B0EEFB7BC00C}"/>
              </a:ext>
            </a:extLst>
          </p:cNvPr>
          <p:cNvSpPr/>
          <p:nvPr/>
        </p:nvSpPr>
        <p:spPr>
          <a:xfrm>
            <a:off x="4856813" y="2411140"/>
            <a:ext cx="6370819" cy="3473192"/>
          </a:xfrm>
          <a:prstGeom prst="wedgeEllipseCallou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“after a day that has involved a lot of talking….so the more that I have used my voice, the more fatigued I’m likely to be….</a:t>
            </a:r>
            <a:r>
              <a:rPr lang="en-GB" dirty="0" err="1"/>
              <a:t>ummm</a:t>
            </a:r>
            <a:r>
              <a:rPr lang="en-GB" dirty="0"/>
              <a:t>”</a:t>
            </a:r>
            <a:endParaRPr lang="en-GB" i="1" dirty="0"/>
          </a:p>
          <a:p>
            <a:r>
              <a:rPr lang="en-GB" i="1" dirty="0"/>
              <a:t> </a:t>
            </a:r>
          </a:p>
          <a:p>
            <a:r>
              <a:rPr lang="en-GB" dirty="0"/>
              <a:t>“I could take a day to recover, just to get back to my normal voice again…”</a:t>
            </a:r>
            <a:endParaRPr lang="en-GB" i="1" dirty="0"/>
          </a:p>
          <a:p>
            <a:r>
              <a:rPr lang="en-GB" dirty="0"/>
              <a:t> </a:t>
            </a:r>
          </a:p>
          <a:p>
            <a:pPr marL="548640" marR="548640" indent="-6350" algn="ctr"/>
            <a:endParaRPr lang="en-GB" sz="1800" i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158D6ED3-F358-12B3-99B8-FAF33895E96E}"/>
              </a:ext>
            </a:extLst>
          </p:cNvPr>
          <p:cNvSpPr/>
          <p:nvPr/>
        </p:nvSpPr>
        <p:spPr>
          <a:xfrm>
            <a:off x="2593298" y="1327150"/>
            <a:ext cx="7674963" cy="5165496"/>
          </a:xfrm>
          <a:prstGeom prst="wedgeEllipseCallou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8640" marR="548640" indent="-6350" algn="ctr"/>
            <a:r>
              <a:rPr lang="en-GB" dirty="0"/>
              <a:t>“I was definitely prone to cracking, breaking of the voice… </a:t>
            </a:r>
            <a:r>
              <a:rPr lang="en-GB" dirty="0" err="1"/>
              <a:t>ummm</a:t>
            </a:r>
            <a:r>
              <a:rPr lang="en-GB" dirty="0"/>
              <a:t>…definite strain… it would be so painful, so uncomfortable… it would just ache…like it… like it had almost been working out far too much…</a:t>
            </a:r>
            <a:r>
              <a:rPr lang="en-GB" dirty="0" err="1"/>
              <a:t>ummm</a:t>
            </a:r>
            <a:r>
              <a:rPr lang="en-GB" dirty="0"/>
              <a:t>… (cough)… I also found that I sort of… would lose control around the… bridge of my voice a lot more often…that would widen… and there…there would be a gap in the middle of my range…and I… just couldn’t sing anymore… so yeah… I would start losing parts of my range… and just…general strain and ache”</a:t>
            </a:r>
            <a:endParaRPr lang="en-GB" i="1" dirty="0"/>
          </a:p>
          <a:p>
            <a:pPr marL="548640" marR="548640" indent="-6350" algn="ctr"/>
            <a:endParaRPr lang="en-GB" sz="1800" i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BD6239B9-00EC-7A4C-5451-BA8B8B537760}"/>
              </a:ext>
            </a:extLst>
          </p:cNvPr>
          <p:cNvSpPr/>
          <p:nvPr/>
        </p:nvSpPr>
        <p:spPr>
          <a:xfrm rot="1447329">
            <a:off x="5031815" y="1819815"/>
            <a:ext cx="7056313" cy="3978027"/>
          </a:xfrm>
          <a:prstGeom prst="wedgeEllipseCallou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“I’m becoming much more self-aware of when I am holding bad posture”</a:t>
            </a:r>
            <a:endParaRPr lang="en-GB" i="1" dirty="0"/>
          </a:p>
          <a:p>
            <a:r>
              <a:rPr lang="en-GB" i="1" dirty="0"/>
              <a:t> </a:t>
            </a:r>
          </a:p>
          <a:p>
            <a:r>
              <a:rPr lang="en-GB" dirty="0"/>
              <a:t>“I’m more aware to correct it and put it in the right position”</a:t>
            </a:r>
            <a:endParaRPr lang="en-GB" i="1" dirty="0"/>
          </a:p>
          <a:p>
            <a:r>
              <a:rPr lang="en-GB" i="1" dirty="0"/>
              <a:t> </a:t>
            </a:r>
          </a:p>
          <a:p>
            <a:r>
              <a:rPr lang="en-GB" dirty="0"/>
              <a:t>“I am finding that there is just less strain in my main pain sensors…in my back and my neck”</a:t>
            </a:r>
            <a:endParaRPr lang="en-GB" i="1" dirty="0"/>
          </a:p>
          <a:p>
            <a:pPr marL="548640" marR="548640" indent="-6350" algn="ctr"/>
            <a:endParaRPr lang="en-GB" sz="1800" i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A496CD0-A1FF-0766-56F9-89A9B758BA1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0" t="1969" r="1106" b="1063"/>
          <a:stretch/>
        </p:blipFill>
        <p:spPr bwMode="auto">
          <a:xfrm>
            <a:off x="3047517" y="894609"/>
            <a:ext cx="5867115" cy="559803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8" name="Wave 17">
            <a:extLst>
              <a:ext uri="{FF2B5EF4-FFF2-40B4-BE49-F238E27FC236}">
                <a16:creationId xmlns:a16="http://schemas.microsoft.com/office/drawing/2014/main" id="{C4FD3EEA-6D84-4F32-9FC7-AB1DFB4E6F25}"/>
              </a:ext>
            </a:extLst>
          </p:cNvPr>
          <p:cNvSpPr/>
          <p:nvPr/>
        </p:nvSpPr>
        <p:spPr>
          <a:xfrm>
            <a:off x="2743200" y="1327150"/>
            <a:ext cx="6475751" cy="3610896"/>
          </a:xfrm>
          <a:prstGeom prst="wav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48640" marR="548640" indent="-6350" algn="ctr"/>
            <a:r>
              <a:rPr lang="en-GB" sz="1800" i="0" kern="100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“I think it’s the better neck posture, sort of holding my head better…but there’s also a lot less…strain…on sort of my neck muscles and the muscles around my throat?”</a:t>
            </a:r>
            <a:endParaRPr lang="en-GB" sz="1800" i="1" kern="100" dirty="0">
              <a:solidFill>
                <a:srgbClr val="40404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4441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4" grpId="1" animBg="1"/>
      <p:bldP spid="15" grpId="0" animBg="1"/>
      <p:bldP spid="16" grpId="0" animBg="1"/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FBE69-F1E2-CE08-730C-749A8EF4D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CONCLUSIONS AND RECOMMENDATIONS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81C7AA-F7EF-4267-404D-2B7F5EF4D6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167" y="2153584"/>
            <a:ext cx="5136524" cy="4442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D6A738-590B-4C44-3908-33CA22A3D247}"/>
              </a:ext>
            </a:extLst>
          </p:cNvPr>
          <p:cNvSpPr txBox="1"/>
          <p:nvPr/>
        </p:nvSpPr>
        <p:spPr>
          <a:xfrm>
            <a:off x="1676399" y="3897730"/>
            <a:ext cx="36298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Chalkduster" panose="03050602040202020205" pitchFamily="66" charset="77"/>
              </a:rPr>
              <a:t>A link between HSD and voice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701DB8-A4D5-FE38-C992-85841A20D004}"/>
              </a:ext>
            </a:extLst>
          </p:cNvPr>
          <p:cNvSpPr txBox="1"/>
          <p:nvPr/>
        </p:nvSpPr>
        <p:spPr>
          <a:xfrm>
            <a:off x="1676399" y="4736819"/>
            <a:ext cx="36298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Chalkduster" panose="03050602040202020205" pitchFamily="66" charset="77"/>
              </a:rPr>
              <a:t>Treating posture might help the voice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F01B44-308B-B271-D841-9DCF89076418}"/>
              </a:ext>
            </a:extLst>
          </p:cNvPr>
          <p:cNvSpPr txBox="1"/>
          <p:nvPr/>
        </p:nvSpPr>
        <p:spPr>
          <a:xfrm>
            <a:off x="1676399" y="5549544"/>
            <a:ext cx="36298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Chalkduster" panose="03050602040202020205" pitchFamily="66" charset="77"/>
              </a:rPr>
              <a:t>More research required…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512197-C238-8C7C-2A82-3FB1A3B1A9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8758" y="2317749"/>
            <a:ext cx="5857009" cy="405129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205E71-0BAB-DE60-722C-669242773373}"/>
              </a:ext>
            </a:extLst>
          </p:cNvPr>
          <p:cNvSpPr txBox="1"/>
          <p:nvPr/>
        </p:nvSpPr>
        <p:spPr>
          <a:xfrm>
            <a:off x="5888758" y="3804132"/>
            <a:ext cx="362989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EXPLORE:</a:t>
            </a:r>
          </a:p>
          <a:p>
            <a:pPr marL="457200" indent="-457200">
              <a:buFontTx/>
              <a:buChar char="-"/>
            </a:pPr>
            <a:r>
              <a:rPr lang="en-US" sz="2800" dirty="0"/>
              <a:t>Control group research</a:t>
            </a:r>
          </a:p>
          <a:p>
            <a:pPr marL="457200" indent="-457200">
              <a:buFontTx/>
              <a:buChar char="-"/>
            </a:pPr>
            <a:r>
              <a:rPr lang="en-US" sz="2800" dirty="0"/>
              <a:t>Link in other areas</a:t>
            </a:r>
          </a:p>
          <a:p>
            <a:pPr marL="457200" indent="-457200">
              <a:buFontTx/>
              <a:buChar char="-"/>
            </a:pPr>
            <a:r>
              <a:rPr lang="en-US" sz="2800" dirty="0"/>
              <a:t>Resources</a:t>
            </a:r>
          </a:p>
        </p:txBody>
      </p:sp>
    </p:spTree>
    <p:extLst>
      <p:ext uri="{BB962C8B-B14F-4D97-AF65-F5344CB8AC3E}">
        <p14:creationId xmlns:p14="http://schemas.microsoft.com/office/powerpoint/2010/main" val="3904286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FBE69-F1E2-CE08-730C-749A8EF4D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REFLECTIONS – PERSONAL AND PROFESSIONAL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AEE36F-71E5-BCB4-5A36-A493375A8B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40" y="2599027"/>
            <a:ext cx="3195205" cy="34856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9AC368-E54E-F384-2CF1-F146E8D20AE5}"/>
              </a:ext>
            </a:extLst>
          </p:cNvPr>
          <p:cNvSpPr txBox="1"/>
          <p:nvPr/>
        </p:nvSpPr>
        <p:spPr>
          <a:xfrm>
            <a:off x="624840" y="2668385"/>
            <a:ext cx="30784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/>
              <a:t>PERSONAL</a:t>
            </a:r>
          </a:p>
          <a:p>
            <a:endParaRPr lang="en-US" sz="2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Links within the body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Time management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5D0AF9-2802-DF5C-350E-DA82E3DBDDA5}"/>
              </a:ext>
            </a:extLst>
          </p:cNvPr>
          <p:cNvSpPr txBox="1"/>
          <p:nvPr/>
        </p:nvSpPr>
        <p:spPr>
          <a:xfrm>
            <a:off x="8260080" y="2758440"/>
            <a:ext cx="3365024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u="sng" dirty="0"/>
              <a:t>PROFESSIONAL</a:t>
            </a:r>
          </a:p>
          <a:p>
            <a:endParaRPr lang="en-US" sz="2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Research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Accepting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Inform future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6439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FBE69-F1E2-CE08-730C-749A8EF4D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D90B58-3AAA-CA2C-24FE-5E4EA9128F2E}"/>
              </a:ext>
            </a:extLst>
          </p:cNvPr>
          <p:cNvSpPr txBox="1"/>
          <p:nvPr/>
        </p:nvSpPr>
        <p:spPr>
          <a:xfrm>
            <a:off x="239842" y="2248524"/>
            <a:ext cx="11107711" cy="52230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Atwell, K. et al., 2021. Diagnosis and Management of Hypermobility Spectrum Disorders in Primary Care.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Journal of the American Board of Family medicine,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Volume 4.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Aydogmus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H.,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Senocak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Ö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., Döner, S. M. &amp;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Keskinoglu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P., 2022. Investigation of the effectiveness of neck stabilization exercises in patients with chronic neck pain: A randomized, single-blind clinical, controlled study.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Turkish Journal of Physical Medicine and Rehabilitation,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68(3), pp. 364-371.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Booshanam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D. S., Cherian, B. &amp; Thomas, R., 2011. Evaluation of posture and pain in persons with benign joint hypermobility syndrome.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Rheumatology International,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Volume 31, pp. 1561-1565.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Cardoso, R.,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Lumini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-Oliveira, J. &amp; Meneses, R. F., 2019. Associations between Posture, Voice, and Dysphonia: A Systematic Review.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Voice,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33(1).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Clayton, H. A., Jones, S. A. H. &amp; Henriques, D. Y. P., 2015. Proprioceptive precision is impaired in Ehlers–Danlos syndrome.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Springer Plus,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4(323).</a:t>
            </a:r>
            <a:endParaRPr lang="en-GB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Cirilo, T. A. S. et al., 2021. Singers' postural alignment and vocal quality.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Audiology Communication Research,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p. 26.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Cohen, L., Manion, L. &amp; Morrison, K., 2007.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Research Methods in Education.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6th ed. Oxon: Routledge.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Creswell, J. W., 2014.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Research Design.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London: SAGE.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endParaRPr lang="en-US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endParaRPr lang="en-GB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44645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FBE69-F1E2-CE08-730C-749A8EF4D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7E583C-36BD-5069-0E5F-9D68B384B156}"/>
              </a:ext>
            </a:extLst>
          </p:cNvPr>
          <p:cNvSpPr txBox="1"/>
          <p:nvPr/>
        </p:nvSpPr>
        <p:spPr>
          <a:xfrm>
            <a:off x="419724" y="2188563"/>
            <a:ext cx="11017771" cy="4576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 Scotto, C., 1998. Cervical Spine Abnormalities in Professional Singers.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Folia </a:t>
            </a:r>
            <a:r>
              <a:rPr lang="en-US" sz="14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Phoniatr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4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Logop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Volume 50, pp. 212-218.</a:t>
            </a:r>
            <a:endParaRPr lang="en-GB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Fletcher, A. J., MacPhee, M. &amp; Dickson, G., 2015. Doing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Participartory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Action Research in a </a:t>
            </a: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Multicase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Study: A Methodological Example.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International Journal of Qualitative Methos, 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1(9)</a:t>
            </a:r>
            <a:r>
              <a:rPr lang="en-GB" sz="1400" dirty="0">
                <a:effectLst/>
              </a:rPr>
              <a:t> </a:t>
            </a:r>
            <a:endParaRPr lang="it-IT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Gumuscu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B. H.,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Kisa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E. P., Kaya, B. K. &amp;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Muammer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R., 2023. Comparison of three different exercise trainings in patients with chronic neck pain: a randomized controlled study.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Korean Journal of Pain,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36(2).</a:t>
            </a:r>
            <a:endParaRPr lang="it-IT" sz="1400" kern="1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it-IT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Jeffery, T., </a:t>
            </a:r>
            <a:r>
              <a:rPr lang="it-IT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Postavaru</a:t>
            </a:r>
            <a:r>
              <a:rPr lang="it-IT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G.-I., Matei, </a:t>
            </a:r>
            <a:r>
              <a:rPr lang="it-IT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</a:t>
            </a:r>
            <a:r>
              <a:rPr lang="it-IT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&amp; </a:t>
            </a:r>
            <a:r>
              <a:rPr lang="it-IT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Meizel</a:t>
            </a:r>
            <a:r>
              <a:rPr lang="it-IT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K., 2021.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'I Have Had to Stop Singing Because I Can't Take the Pain': Experiences of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Voice,Ability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and Loss in Singers With Hypermobility Spectrum Disorders.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Voice.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Jovin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D., 2020.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Disjointed.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San Francisco: Hidden Stripes Publications Inc.</a:t>
            </a:r>
            <a:endParaRPr lang="en-US" sz="1400" i="1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Kawulich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B. &amp;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Chilisa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B., 2015. Selecting a research approach: Paradigm, methodology and methods. In: B. K. M. G. C. Wagner, ed.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Doing Social Research: A global context.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s.l.:McGraw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Hill.</a:t>
            </a:r>
            <a:endParaRPr lang="en-GB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Levy, H., 2004.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Hypermobile Ehlers-Danlos Syndrome,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Seattle: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GeneReviews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  <a:endParaRPr lang="en-GB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it-IT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Lincoln, Y. S. &amp; </a:t>
            </a:r>
            <a:r>
              <a:rPr lang="it-IT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Guba</a:t>
            </a:r>
            <a:r>
              <a:rPr lang="it-IT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E. G., 1985. </a:t>
            </a:r>
            <a:r>
              <a:rPr lang="it-IT" sz="14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Naturalistic</a:t>
            </a:r>
            <a:r>
              <a:rPr lang="it-IT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it-IT" sz="14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Enquiry</a:t>
            </a:r>
            <a:r>
              <a:rPr lang="it-IT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London: SAGE Publications</a:t>
            </a:r>
            <a:r>
              <a:rPr lang="en-GB" sz="1400" dirty="0">
                <a:effectLst/>
              </a:rPr>
              <a:t> </a:t>
            </a:r>
            <a:endParaRPr lang="en-US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Mackenzie, N. &amp; Knipe, S., 2006. Research dilemmas: Paradigms, methods and methodology..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Issues in Educational Research,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Volume 16.</a:t>
            </a:r>
          </a:p>
        </p:txBody>
      </p:sp>
    </p:spTree>
    <p:extLst>
      <p:ext uri="{BB962C8B-B14F-4D97-AF65-F5344CB8AC3E}">
        <p14:creationId xmlns:p14="http://schemas.microsoft.com/office/powerpoint/2010/main" val="8083189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FBE69-F1E2-CE08-730C-749A8EF4D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FADD38-C5FF-B8D9-3DD8-3B423504E71A}"/>
              </a:ext>
            </a:extLst>
          </p:cNvPr>
          <p:cNvSpPr txBox="1"/>
          <p:nvPr/>
        </p:nvSpPr>
        <p:spPr>
          <a:xfrm>
            <a:off x="61157" y="2301560"/>
            <a:ext cx="12069686" cy="455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fr-FR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Miller, N. A. et al., 2013.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Using Active Shape Modeling Based on MRI to Study Morphologic and Pitch-Related Functional Changes Affecting Vocal Structures and the Airway.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Voice,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28(5), pp. 554-564.</a:t>
            </a:r>
            <a:endParaRPr lang="en-GB" sz="13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Miller, N. A. et al., 2010. The Effects of Humming and Pitch on Craniofacial and </a:t>
            </a: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Craniocervical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Morphology Measured Using MRI.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Voice,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26(1), pp. 90-101.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Muldowney, K. &amp; Muldowney, K., 2015.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Living Life to the Fullest with Ehlers Danlos Syndrome: A Guide for a Person Living with EDS to achieve a better Quality of Life.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United States of America: Outskirts Press Inc.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Padmawa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S. &amp; Patil, D., 2023. Effect of Deep Cervical Flexor versus Core Stability Exercises on Range of Motion and Function in Individuals with Forward Head Posture- A Research.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</a:t>
            </a:r>
            <a:r>
              <a:rPr lang="en-US" sz="13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Cllinical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</a:t>
            </a:r>
            <a:r>
              <a:rPr lang="en-US" sz="13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Diagnositic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Research,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17(3).</a:t>
            </a:r>
            <a:endParaRPr lang="en-GB" sz="13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Palmer, S. et al., 2016. The feasibility of a </a:t>
            </a: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randomised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controlled trial of physiotherapy for adults with joint hypermobility syndrome.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Health Technology Assessment,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20(47).</a:t>
            </a:r>
            <a:endParaRPr lang="en-GB" sz="13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Palmer, S. et al., 2021. The effectiveness of conservative interventions for the management of syndromic hypermobility: a systematic literature review.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Clinical Rheumatology,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Volume 40, pp. 1113-1129.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Peultier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-Celli, L., </a:t>
            </a: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Audouin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M., </a:t>
            </a: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Beyaert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C. &amp; Perrin, P., 2022. Postural Control in Lyric Singers.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Voice,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36(1).</a:t>
            </a:r>
            <a:endParaRPr lang="en-GB" sz="13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Priya, A., 2021. Case Study Methodology of Qualitative Research: Key Attributes and Navigating the Conundrums in Its Application.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Indian Sociological Society,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70(1).</a:t>
            </a:r>
          </a:p>
        </p:txBody>
      </p:sp>
    </p:spTree>
    <p:extLst>
      <p:ext uri="{BB962C8B-B14F-4D97-AF65-F5344CB8AC3E}">
        <p14:creationId xmlns:p14="http://schemas.microsoft.com/office/powerpoint/2010/main" val="24068942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FBE69-F1E2-CE08-730C-749A8EF4D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FADD38-C5FF-B8D9-3DD8-3B423504E71A}"/>
              </a:ext>
            </a:extLst>
          </p:cNvPr>
          <p:cNvSpPr txBox="1"/>
          <p:nvPr/>
        </p:nvSpPr>
        <p:spPr>
          <a:xfrm>
            <a:off x="227245" y="2480693"/>
            <a:ext cx="18473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F9BBA0-6F4D-1F67-31F8-2EF746C35138}"/>
              </a:ext>
            </a:extLst>
          </p:cNvPr>
          <p:cNvSpPr txBox="1"/>
          <p:nvPr/>
        </p:nvSpPr>
        <p:spPr>
          <a:xfrm>
            <a:off x="179882" y="2113612"/>
            <a:ext cx="11784873" cy="4856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Rombaut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L. et al., 2009. Joint position sense and vibratory perception sense in patients with Ehlers–Danlos syndrome type III (hypermobility type).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Clinical Rheumatology,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Volume 29, pp. 298-295.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Rombaut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L. et al., 2015. Knowledge, Assessment, and Management of Adults With Joint Hypermobility Syndrome/ Ehlers–Danlos Syndrome Hypermobility Type Among Flemish Physiotherapists.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American Journal of Medical Genetics Part C (Seminars in Medical Genetics),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Volume 169, pp. 76-83.</a:t>
            </a:r>
            <a:endParaRPr lang="en-GB" sz="13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Russek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L., 2016.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Hypermobility Syndrome, </a:t>
            </a: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s.l.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: Clarkson University Physical Therapy.</a:t>
            </a:r>
            <a:endParaRPr lang="en-GB" sz="13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Russek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L. N., Stott, P. &amp; Simmonds, J., 2019. Recognizing and Effectively Managing Hypermobility-Related Conditions.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Physical Therapy,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99(9), pp. 1189-1200.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Russek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L., 2023.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Cervical Instability in Hypermobile Patients: When Orthopedic Problems Cause Neurological Issues.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lang="en-US" sz="13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lang="en-US" sz="1300" u="sng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www.jospt.org</a:t>
            </a:r>
            <a:r>
              <a:rPr lang="en-US" sz="13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/do/10.2519/jospt.blog.20230917/full/</a:t>
            </a:r>
            <a:b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29 May 2024]. </a:t>
            </a:r>
            <a:endParaRPr lang="en-GB" sz="13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Scheper, M. C. et al., 2013. Children with </a:t>
            </a:r>
            <a:r>
              <a:rPr lang="en-US" sz="13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Generalised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Joint Hypermobility and Musculoskeletal Complaints: State of the Art on Diagnostics, Clinical Characteristics, and Treatment.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Biomed Research International.</a:t>
            </a:r>
            <a:endParaRPr lang="en-GB" sz="13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Scheper, M. et al., 2017. The association between muscle strength and activity limitations in patients with the hypermobility type of Ehlers–Danlos syndrome: the impact of proprioception.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Disability and Rehabilitation,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39(14).</a:t>
            </a:r>
            <a:endParaRPr lang="en-GB" sz="13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Staes, F. F. et al., 2009. Physical Therapy as a Means to Optimize Posture and Voice Parameters in Student Classical Singers: A Case Report. </a:t>
            </a:r>
            <a:r>
              <a:rPr lang="en-US" sz="13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Voice, </a:t>
            </a:r>
            <a:r>
              <a:rPr lang="en-US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25(3), pp. 91-101.</a:t>
            </a:r>
            <a:endParaRPr lang="en-US" sz="1300" kern="1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14730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FBE69-F1E2-CE08-730C-749A8EF4D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FADD38-C5FF-B8D9-3DD8-3B423504E71A}"/>
              </a:ext>
            </a:extLst>
          </p:cNvPr>
          <p:cNvSpPr txBox="1"/>
          <p:nvPr/>
        </p:nvSpPr>
        <p:spPr>
          <a:xfrm>
            <a:off x="227245" y="2480693"/>
            <a:ext cx="18473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6C07B9-20BE-C9C9-DCF1-6B7FE110AAAC}"/>
              </a:ext>
            </a:extLst>
          </p:cNvPr>
          <p:cNvSpPr txBox="1"/>
          <p:nvPr/>
        </p:nvSpPr>
        <p:spPr>
          <a:xfrm>
            <a:off x="554636" y="2638269"/>
            <a:ext cx="11197653" cy="2395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Tinkle, B. et al., 2017. Hypermobile Ehlers–Danlos Syndrome (a.k.a. Ehlers–Danlos Syndrome Type III and Ehlers–Danlos Syndrome Hypermobility Type): Clinical Description and Natural History.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American Journal of Medical Genetics Part C,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Volume 175, pp. 48-69.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Wilson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Arboleda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B. M. &amp; Frederick, A. L., 2008. Considerations for Maintenance of Postural Alignment for Voice Production. </a:t>
            </a:r>
            <a:r>
              <a:rPr lang="en-US" sz="14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Journel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of Voice,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22(1), pp. 90-99.</a:t>
            </a: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Zabriskie, H. A., 2022. Rationale and Feasibility of Resistance Training in </a:t>
            </a:r>
            <a:r>
              <a:rPr lang="en-US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hEDS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/HSD: A Narrative Review. </a:t>
            </a:r>
            <a:r>
              <a:rPr lang="en-US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Functional Morphology and Kinesiology,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7(3).</a:t>
            </a:r>
            <a:endParaRPr lang="en-GB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905" indent="-6350" algn="just">
              <a:lnSpc>
                <a:spcPct val="150000"/>
              </a:lnSpc>
              <a:spcAft>
                <a:spcPts val="25"/>
              </a:spcAft>
            </a:pPr>
            <a:endParaRPr lang="en-GB" sz="18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97667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28490</TotalTime>
  <Words>2839</Words>
  <Application>Microsoft Macintosh PowerPoint</Application>
  <PresentationFormat>Widescreen</PresentationFormat>
  <Paragraphs>256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Century Gothic</vt:lpstr>
      <vt:lpstr>Chalkduster</vt:lpstr>
      <vt:lpstr>System Font Regular</vt:lpstr>
      <vt:lpstr>Wingdings 3</vt:lpstr>
      <vt:lpstr>Ion Boardroom</vt:lpstr>
      <vt:lpstr>Work-Based Learning Project BMPF7010  Amy Thompson</vt:lpstr>
      <vt:lpstr>What is HSD?</vt:lpstr>
      <vt:lpstr>Treatment for HSD?</vt:lpstr>
      <vt:lpstr>HSD and Posture</vt:lpstr>
      <vt:lpstr>Background, justification, aims and objectives</vt:lpstr>
      <vt:lpstr>Methodology    </vt:lpstr>
      <vt:lpstr>Methodology    </vt:lpstr>
      <vt:lpstr>Insider Research and Ethical Considerations </vt:lpstr>
      <vt:lpstr>Literature Review</vt:lpstr>
      <vt:lpstr>Findings - Survey</vt:lpstr>
      <vt:lpstr>Findings – Survey  - Themes</vt:lpstr>
      <vt:lpstr>FINDINGS – Case Study</vt:lpstr>
      <vt:lpstr>Identified Themes from Interview and Participant Diary</vt:lpstr>
      <vt:lpstr>FINDINGS – THEMES  - Comfort and Discomfort</vt:lpstr>
      <vt:lpstr>Findings – Themes - POSTURE</vt:lpstr>
      <vt:lpstr>Findings – Themes - Awareness</vt:lpstr>
      <vt:lpstr>CONCLUSIONS AND RECOMMENDATIONS</vt:lpstr>
      <vt:lpstr>REFLECTIONS – PERSONAL AND PROFESSIONAL </vt:lpstr>
      <vt:lpstr>REFERENCES</vt:lpstr>
      <vt:lpstr>REFERENCES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Work-Based Learning Project BMPF7008 Amy Thompson</dc:title>
  <dc:creator>Amy Thompson</dc:creator>
  <cp:lastModifiedBy>Amy Thompson</cp:lastModifiedBy>
  <cp:revision>60</cp:revision>
  <dcterms:created xsi:type="dcterms:W3CDTF">2022-06-14T21:45:20Z</dcterms:created>
  <dcterms:modified xsi:type="dcterms:W3CDTF">2024-09-15T12:25:55Z</dcterms:modified>
</cp:coreProperties>
</file>