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6/9/2017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6/9/2017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6/9/2017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Epigraphy, Literacy and the ancient world</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32384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editor effect</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4208866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8965" y="691376"/>
            <a:ext cx="5349571" cy="5195084"/>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834" y="779893"/>
            <a:ext cx="6281923" cy="5018049"/>
          </a:xfrm>
          <a:prstGeom prst="rect">
            <a:avLst/>
          </a:prstGeom>
        </p:spPr>
      </p:pic>
    </p:spTree>
    <p:extLst>
      <p:ext uri="{BB962C8B-B14F-4D97-AF65-F5344CB8AC3E}">
        <p14:creationId xmlns:p14="http://schemas.microsoft.com/office/powerpoint/2010/main" val="3620182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399" y="147239"/>
            <a:ext cx="9601201" cy="6563521"/>
          </a:xfrm>
          <a:prstGeom prst="rect">
            <a:avLst/>
          </a:prstGeom>
        </p:spPr>
      </p:pic>
    </p:spTree>
    <p:extLst>
      <p:ext uri="{BB962C8B-B14F-4D97-AF65-F5344CB8AC3E}">
        <p14:creationId xmlns:p14="http://schemas.microsoft.com/office/powerpoint/2010/main" val="1346901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0873" y="245327"/>
            <a:ext cx="8793531" cy="6474081"/>
          </a:xfrm>
          <a:prstGeom prst="rect">
            <a:avLst/>
          </a:prstGeom>
        </p:spPr>
      </p:pic>
    </p:spTree>
    <p:extLst>
      <p:ext uri="{BB962C8B-B14F-4D97-AF65-F5344CB8AC3E}">
        <p14:creationId xmlns:p14="http://schemas.microsoft.com/office/powerpoint/2010/main" val="2683266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3044" y="223721"/>
            <a:ext cx="8071624" cy="5892456"/>
          </a:xfrm>
          <a:prstGeom prst="rect">
            <a:avLst/>
          </a:prstGeom>
        </p:spPr>
      </p:pic>
    </p:spTree>
    <p:extLst>
      <p:ext uri="{BB962C8B-B14F-4D97-AF65-F5344CB8AC3E}">
        <p14:creationId xmlns:p14="http://schemas.microsoft.com/office/powerpoint/2010/main" val="2878195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404" y="422034"/>
            <a:ext cx="5689601" cy="5724001"/>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3506" y="341092"/>
            <a:ext cx="6045201" cy="6042001"/>
          </a:xfrm>
          <a:prstGeom prst="rect">
            <a:avLst/>
          </a:prstGeom>
        </p:spPr>
      </p:pic>
    </p:spTree>
    <p:extLst>
      <p:ext uri="{BB962C8B-B14F-4D97-AF65-F5344CB8AC3E}">
        <p14:creationId xmlns:p14="http://schemas.microsoft.com/office/powerpoint/2010/main" val="1770108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epigraphic habit</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385475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Epigraphic Habit</a:t>
            </a:r>
            <a:br>
              <a:rPr lang="en-GB" dirty="0"/>
            </a:br>
            <a:endParaRPr lang="en-GB" dirty="0"/>
          </a:p>
        </p:txBody>
      </p:sp>
      <p:sp>
        <p:nvSpPr>
          <p:cNvPr id="5" name="Content Placeholder 4"/>
          <p:cNvSpPr>
            <a:spLocks noGrp="1"/>
          </p:cNvSpPr>
          <p:nvPr>
            <p:ph idx="1"/>
          </p:nvPr>
        </p:nvSpPr>
        <p:spPr/>
        <p:txBody>
          <a:bodyPr>
            <a:normAutofit/>
          </a:bodyPr>
          <a:lstStyle/>
          <a:p>
            <a:r>
              <a:rPr lang="en-GB" dirty="0" smtClean="0"/>
              <a:t>• </a:t>
            </a:r>
            <a:r>
              <a:rPr lang="en-GB" dirty="0"/>
              <a:t>There is no such thing as a </a:t>
            </a:r>
            <a:r>
              <a:rPr lang="en-GB" dirty="0" smtClean="0"/>
              <a:t>Greek epigraphic </a:t>
            </a:r>
            <a:r>
              <a:rPr lang="en-GB" dirty="0"/>
              <a:t>habit. When talking </a:t>
            </a:r>
            <a:r>
              <a:rPr lang="en-GB" dirty="0" smtClean="0"/>
              <a:t>about epigraphic </a:t>
            </a:r>
            <a:r>
              <a:rPr lang="en-GB" dirty="0"/>
              <a:t>habit we are talking about </a:t>
            </a:r>
            <a:r>
              <a:rPr lang="en-GB" dirty="0" smtClean="0"/>
              <a:t>the habits </a:t>
            </a:r>
            <a:r>
              <a:rPr lang="en-GB" dirty="0"/>
              <a:t>of specific areas in specific points </a:t>
            </a:r>
            <a:r>
              <a:rPr lang="en-GB" dirty="0" smtClean="0"/>
              <a:t>in time.</a:t>
            </a:r>
          </a:p>
          <a:p>
            <a:r>
              <a:rPr lang="en-GB" dirty="0"/>
              <a:t>For the classical world in terms of sheer </a:t>
            </a:r>
            <a:r>
              <a:rPr lang="en-GB" dirty="0" smtClean="0"/>
              <a:t>number of </a:t>
            </a:r>
            <a:r>
              <a:rPr lang="en-GB" dirty="0"/>
              <a:t>inscriptions, Athens is king and master. </a:t>
            </a:r>
            <a:r>
              <a:rPr lang="en-GB" dirty="0" smtClean="0"/>
              <a:t>That would </a:t>
            </a:r>
            <a:r>
              <a:rPr lang="en-GB" dirty="0"/>
              <a:t>lead anyone to believe that Athens </a:t>
            </a:r>
            <a:r>
              <a:rPr lang="en-GB" dirty="0" smtClean="0"/>
              <a:t>was one </a:t>
            </a:r>
            <a:r>
              <a:rPr lang="en-GB" dirty="0"/>
              <a:t>of the forerunners in writing culture.</a:t>
            </a:r>
          </a:p>
          <a:p>
            <a:r>
              <a:rPr lang="en-GB" dirty="0" smtClean="0"/>
              <a:t>That </a:t>
            </a:r>
            <a:r>
              <a:rPr lang="en-GB" dirty="0"/>
              <a:t>however is not true according to </a:t>
            </a:r>
            <a:r>
              <a:rPr lang="en-GB" dirty="0" smtClean="0"/>
              <a:t>the evidence</a:t>
            </a:r>
            <a:r>
              <a:rPr lang="en-GB" dirty="0"/>
              <a:t>. Athens has very little epigraphy in </a:t>
            </a:r>
            <a:r>
              <a:rPr lang="en-GB" dirty="0" smtClean="0"/>
              <a:t>the archaic </a:t>
            </a:r>
            <a:r>
              <a:rPr lang="en-GB" dirty="0"/>
              <a:t>period. It is other parts of the </a:t>
            </a:r>
            <a:r>
              <a:rPr lang="en-GB" dirty="0" smtClean="0"/>
              <a:t>Greek world </a:t>
            </a:r>
            <a:r>
              <a:rPr lang="en-GB" dirty="0"/>
              <a:t>where early writing is mainly </a:t>
            </a:r>
            <a:r>
              <a:rPr lang="en-GB" dirty="0" smtClean="0"/>
              <a:t>found.</a:t>
            </a:r>
          </a:p>
          <a:p>
            <a:r>
              <a:rPr lang="en-GB" dirty="0" smtClean="0"/>
              <a:t>And </a:t>
            </a:r>
            <a:r>
              <a:rPr lang="en-GB" dirty="0"/>
              <a:t>not all parts of the Greek world have </a:t>
            </a:r>
            <a:r>
              <a:rPr lang="en-GB" dirty="0" smtClean="0"/>
              <a:t>public or </a:t>
            </a:r>
            <a:r>
              <a:rPr lang="en-GB" dirty="0"/>
              <a:t>indeed private inscriptions.</a:t>
            </a:r>
            <a:endParaRPr lang="en-GB" dirty="0"/>
          </a:p>
        </p:txBody>
      </p:sp>
    </p:spTree>
    <p:extLst>
      <p:ext uri="{BB962C8B-B14F-4D97-AF65-F5344CB8AC3E}">
        <p14:creationId xmlns:p14="http://schemas.microsoft.com/office/powerpoint/2010/main" val="790541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examples of epigraphic habit</a:t>
            </a:r>
            <a:br>
              <a:rPr lang="en-GB" dirty="0"/>
            </a:br>
            <a:endParaRPr lang="en-GB" dirty="0"/>
          </a:p>
        </p:txBody>
      </p:sp>
      <p:sp>
        <p:nvSpPr>
          <p:cNvPr id="4" name="Text Placeholder 3"/>
          <p:cNvSpPr>
            <a:spLocks noGrp="1"/>
          </p:cNvSpPr>
          <p:nvPr>
            <p:ph type="body" idx="1"/>
          </p:nvPr>
        </p:nvSpPr>
        <p:spPr/>
        <p:txBody>
          <a:bodyPr/>
          <a:lstStyle/>
          <a:p>
            <a:r>
              <a:rPr lang="en-GB" dirty="0" smtClean="0"/>
              <a:t>Examples</a:t>
            </a:r>
            <a:endParaRPr lang="en-GB" dirty="0"/>
          </a:p>
        </p:txBody>
      </p:sp>
      <p:sp>
        <p:nvSpPr>
          <p:cNvPr id="3" name="Content Placeholder 2"/>
          <p:cNvSpPr>
            <a:spLocks noGrp="1"/>
          </p:cNvSpPr>
          <p:nvPr>
            <p:ph sz="half" idx="2"/>
          </p:nvPr>
        </p:nvSpPr>
        <p:spPr/>
        <p:txBody>
          <a:bodyPr>
            <a:normAutofit lnSpcReduction="10000"/>
          </a:bodyPr>
          <a:lstStyle/>
          <a:p>
            <a:r>
              <a:rPr lang="en-GB" dirty="0" smtClean="0"/>
              <a:t>• </a:t>
            </a:r>
            <a:r>
              <a:rPr lang="en-GB" dirty="0"/>
              <a:t>Attika until the </a:t>
            </a:r>
            <a:r>
              <a:rPr lang="en-GB" dirty="0" smtClean="0"/>
              <a:t>end of </a:t>
            </a:r>
            <a:r>
              <a:rPr lang="en-GB" dirty="0"/>
              <a:t>the 7th </a:t>
            </a:r>
            <a:r>
              <a:rPr lang="en-GB" dirty="0" smtClean="0"/>
              <a:t>century BCE </a:t>
            </a:r>
            <a:r>
              <a:rPr lang="en-GB" dirty="0"/>
              <a:t>barely has </a:t>
            </a:r>
            <a:r>
              <a:rPr lang="en-GB" dirty="0" smtClean="0"/>
              <a:t>any inscription </a:t>
            </a:r>
            <a:r>
              <a:rPr lang="en-GB" dirty="0"/>
              <a:t>of </a:t>
            </a:r>
            <a:r>
              <a:rPr lang="en-GB" dirty="0" smtClean="0"/>
              <a:t>any sort</a:t>
            </a:r>
            <a:r>
              <a:rPr lang="en-GB" dirty="0"/>
              <a:t>. In the </a:t>
            </a:r>
            <a:r>
              <a:rPr lang="en-GB" dirty="0" smtClean="0"/>
              <a:t>6</a:t>
            </a:r>
            <a:r>
              <a:rPr lang="en-GB" baseline="30000" dirty="0" smtClean="0"/>
              <a:t>th</a:t>
            </a:r>
            <a:r>
              <a:rPr lang="en-GB" dirty="0" smtClean="0"/>
              <a:t> century </a:t>
            </a:r>
            <a:r>
              <a:rPr lang="en-GB" dirty="0"/>
              <a:t>it </a:t>
            </a:r>
            <a:r>
              <a:rPr lang="en-GB" dirty="0" smtClean="0"/>
              <a:t>seems like </a:t>
            </a:r>
            <a:r>
              <a:rPr lang="en-GB" dirty="0"/>
              <a:t>the </a:t>
            </a:r>
            <a:r>
              <a:rPr lang="en-GB" dirty="0" smtClean="0"/>
              <a:t>Athenians decide </a:t>
            </a:r>
            <a:r>
              <a:rPr lang="en-GB" dirty="0"/>
              <a:t>to </a:t>
            </a:r>
            <a:r>
              <a:rPr lang="en-GB" dirty="0" smtClean="0"/>
              <a:t>start writing everything on </a:t>
            </a:r>
            <a:r>
              <a:rPr lang="en-GB" dirty="0"/>
              <a:t>stone</a:t>
            </a:r>
            <a:r>
              <a:rPr lang="en-GB" dirty="0" smtClean="0"/>
              <a:t>.</a:t>
            </a:r>
          </a:p>
          <a:p>
            <a:r>
              <a:rPr lang="en-GB" dirty="0"/>
              <a:t>The </a:t>
            </a:r>
            <a:r>
              <a:rPr lang="en-GB" dirty="0" smtClean="0"/>
              <a:t>earliest inscription in Greek </a:t>
            </a:r>
            <a:r>
              <a:rPr lang="en-GB" dirty="0"/>
              <a:t>is </a:t>
            </a:r>
            <a:r>
              <a:rPr lang="en-GB" dirty="0" smtClean="0"/>
              <a:t>from </a:t>
            </a:r>
            <a:r>
              <a:rPr lang="en-GB" dirty="0" err="1" smtClean="0"/>
              <a:t>Dreros</a:t>
            </a:r>
            <a:r>
              <a:rPr lang="en-GB" dirty="0" smtClean="0"/>
              <a:t> </a:t>
            </a:r>
            <a:r>
              <a:rPr lang="en-GB" dirty="0"/>
              <a:t>in Crete</a:t>
            </a:r>
            <a:r>
              <a:rPr lang="en-GB" dirty="0" smtClean="0"/>
              <a:t>. • </a:t>
            </a:r>
            <a:r>
              <a:rPr lang="en-GB" dirty="0"/>
              <a:t>The Cretans </a:t>
            </a:r>
            <a:r>
              <a:rPr lang="en-GB" dirty="0" smtClean="0"/>
              <a:t>write very </a:t>
            </a:r>
            <a:r>
              <a:rPr lang="en-GB" dirty="0"/>
              <a:t>little on </a:t>
            </a:r>
            <a:r>
              <a:rPr lang="en-GB" dirty="0" smtClean="0"/>
              <a:t>stone. • </a:t>
            </a:r>
            <a:r>
              <a:rPr lang="en-GB" dirty="0"/>
              <a:t>The </a:t>
            </a:r>
            <a:r>
              <a:rPr lang="en-GB" dirty="0" smtClean="0"/>
              <a:t>Cretan epigraphic habit for </a:t>
            </a:r>
            <a:r>
              <a:rPr lang="en-GB" dirty="0"/>
              <a:t>the </a:t>
            </a:r>
            <a:r>
              <a:rPr lang="en-GB" dirty="0" smtClean="0"/>
              <a:t>archaic period </a:t>
            </a:r>
            <a:r>
              <a:rPr lang="en-GB" dirty="0"/>
              <a:t>and </a:t>
            </a:r>
            <a:r>
              <a:rPr lang="en-GB" dirty="0" smtClean="0"/>
              <a:t>the beginning </a:t>
            </a:r>
            <a:r>
              <a:rPr lang="en-GB" dirty="0"/>
              <a:t>of </a:t>
            </a:r>
            <a:r>
              <a:rPr lang="en-GB" dirty="0" smtClean="0"/>
              <a:t>the classical </a:t>
            </a:r>
            <a:r>
              <a:rPr lang="en-GB" dirty="0"/>
              <a:t>is </a:t>
            </a:r>
            <a:r>
              <a:rPr lang="en-GB" dirty="0" smtClean="0"/>
              <a:t>almost exclusively public and </a:t>
            </a:r>
            <a:r>
              <a:rPr lang="en-GB" dirty="0"/>
              <a:t>legislative. </a:t>
            </a:r>
            <a:r>
              <a:rPr lang="en-GB" dirty="0" smtClean="0"/>
              <a:t>I.e. we </a:t>
            </a:r>
            <a:r>
              <a:rPr lang="en-GB" dirty="0"/>
              <a:t>got laws </a:t>
            </a:r>
            <a:r>
              <a:rPr lang="en-GB" dirty="0" smtClean="0"/>
              <a:t>but pretty much nothing </a:t>
            </a:r>
            <a:r>
              <a:rPr lang="en-GB" dirty="0"/>
              <a:t>else.</a:t>
            </a:r>
            <a:endParaRPr lang="en-GB" dirty="0"/>
          </a:p>
        </p:txBody>
      </p:sp>
      <p:sp>
        <p:nvSpPr>
          <p:cNvPr id="5" name="Text Placeholder 4"/>
          <p:cNvSpPr>
            <a:spLocks noGrp="1"/>
          </p:cNvSpPr>
          <p:nvPr>
            <p:ph type="body" sz="quarter" idx="3"/>
          </p:nvPr>
        </p:nvSpPr>
        <p:spPr/>
        <p:txBody>
          <a:bodyPr/>
          <a:lstStyle/>
          <a:p>
            <a:r>
              <a:rPr lang="en-GB" dirty="0"/>
              <a:t>Factors that influence epigraphic</a:t>
            </a:r>
          </a:p>
          <a:p>
            <a:r>
              <a:rPr lang="en-GB" dirty="0"/>
              <a:t>habits</a:t>
            </a:r>
            <a:endParaRPr lang="en-GB" dirty="0"/>
          </a:p>
        </p:txBody>
      </p:sp>
      <p:sp>
        <p:nvSpPr>
          <p:cNvPr id="6" name="Content Placeholder 5"/>
          <p:cNvSpPr>
            <a:spLocks noGrp="1"/>
          </p:cNvSpPr>
          <p:nvPr>
            <p:ph sz="quarter" idx="4"/>
          </p:nvPr>
        </p:nvSpPr>
        <p:spPr/>
        <p:txBody>
          <a:bodyPr/>
          <a:lstStyle/>
          <a:p>
            <a:r>
              <a:rPr lang="en-GB" dirty="0"/>
              <a:t>Availability of materials (stone, marble</a:t>
            </a:r>
            <a:r>
              <a:rPr lang="en-GB" dirty="0" smtClean="0"/>
              <a:t>, bronze</a:t>
            </a:r>
            <a:r>
              <a:rPr lang="en-GB" dirty="0"/>
              <a:t>)</a:t>
            </a:r>
          </a:p>
          <a:p>
            <a:r>
              <a:rPr lang="en-GB" dirty="0"/>
              <a:t>• The Constitution of a polis</a:t>
            </a:r>
            <a:endParaRPr lang="en-GB" dirty="0"/>
          </a:p>
        </p:txBody>
      </p:sp>
    </p:spTree>
    <p:extLst>
      <p:ext uri="{BB962C8B-B14F-4D97-AF65-F5344CB8AC3E}">
        <p14:creationId xmlns:p14="http://schemas.microsoft.com/office/powerpoint/2010/main" val="4293332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the Romans?</a:t>
            </a:r>
            <a:endParaRPr lang="en-GB" dirty="0"/>
          </a:p>
        </p:txBody>
      </p:sp>
      <p:sp>
        <p:nvSpPr>
          <p:cNvPr id="7" name="Content Placeholder 6"/>
          <p:cNvSpPr>
            <a:spLocks noGrp="1"/>
          </p:cNvSpPr>
          <p:nvPr>
            <p:ph idx="1"/>
          </p:nvPr>
        </p:nvSpPr>
        <p:spPr/>
        <p:txBody>
          <a:bodyPr/>
          <a:lstStyle/>
          <a:p>
            <a:r>
              <a:rPr lang="en-GB" dirty="0"/>
              <a:t>In general terms, the number of </a:t>
            </a:r>
            <a:r>
              <a:rPr lang="en-GB" dirty="0" smtClean="0"/>
              <a:t>Latin inscriptions </a:t>
            </a:r>
            <a:r>
              <a:rPr lang="en-GB" dirty="0"/>
              <a:t>grows steadily over the </a:t>
            </a:r>
            <a:r>
              <a:rPr lang="en-GB" dirty="0" smtClean="0"/>
              <a:t>first and </a:t>
            </a:r>
            <a:r>
              <a:rPr lang="en-GB" dirty="0"/>
              <a:t>second centuries CE only to </a:t>
            </a:r>
            <a:r>
              <a:rPr lang="en-GB" dirty="0" smtClean="0"/>
              <a:t>fall abruptly </a:t>
            </a:r>
            <a:r>
              <a:rPr lang="en-GB" dirty="0"/>
              <a:t>in the third century</a:t>
            </a:r>
            <a:r>
              <a:rPr lang="en-GB" dirty="0" smtClean="0"/>
              <a:t>. </a:t>
            </a:r>
          </a:p>
          <a:p>
            <a:r>
              <a:rPr lang="en-GB" sz="2800" dirty="0" smtClean="0"/>
              <a:t>But </a:t>
            </a:r>
            <a:r>
              <a:rPr lang="en-GB" sz="2800" dirty="0"/>
              <a:t>there is not really such a thing as </a:t>
            </a:r>
            <a:r>
              <a:rPr lang="en-GB" sz="2800" dirty="0" smtClean="0"/>
              <a:t>a “Roman</a:t>
            </a:r>
            <a:r>
              <a:rPr lang="en-GB" sz="2800" dirty="0"/>
              <a:t>” epigraphic habit</a:t>
            </a:r>
            <a:r>
              <a:rPr lang="en-GB" sz="2800" dirty="0" smtClean="0"/>
              <a:t>.</a:t>
            </a:r>
          </a:p>
          <a:p>
            <a:r>
              <a:rPr lang="en-GB" dirty="0"/>
              <a:t>In north Africa the vast majority </a:t>
            </a:r>
            <a:r>
              <a:rPr lang="en-GB" dirty="0" smtClean="0"/>
              <a:t>of inscriptions </a:t>
            </a:r>
            <a:r>
              <a:rPr lang="en-GB" dirty="0"/>
              <a:t>are </a:t>
            </a:r>
            <a:r>
              <a:rPr lang="en-GB" dirty="0" smtClean="0"/>
              <a:t>epitaphs</a:t>
            </a:r>
          </a:p>
          <a:p>
            <a:r>
              <a:rPr lang="en-GB" dirty="0"/>
              <a:t>In Britain the majority of </a:t>
            </a:r>
            <a:r>
              <a:rPr lang="en-GB" dirty="0" smtClean="0"/>
              <a:t>inscriptions are </a:t>
            </a:r>
            <a:r>
              <a:rPr lang="en-GB" dirty="0"/>
              <a:t>votive offerings and </a:t>
            </a:r>
            <a:r>
              <a:rPr lang="en-GB" dirty="0" smtClean="0"/>
              <a:t>altars</a:t>
            </a:r>
          </a:p>
          <a:p>
            <a:r>
              <a:rPr lang="en-GB" dirty="0"/>
              <a:t>In </a:t>
            </a:r>
            <a:r>
              <a:rPr lang="en-GB" dirty="0" err="1"/>
              <a:t>Belgica</a:t>
            </a:r>
            <a:r>
              <a:rPr lang="en-GB" dirty="0"/>
              <a:t> there are very </a:t>
            </a:r>
            <a:r>
              <a:rPr lang="en-GB" dirty="0" smtClean="0"/>
              <a:t>few inscriptions</a:t>
            </a:r>
            <a:endParaRPr lang="en-GB" dirty="0"/>
          </a:p>
        </p:txBody>
      </p:sp>
    </p:spTree>
    <p:extLst>
      <p:ext uri="{BB962C8B-B14F-4D97-AF65-F5344CB8AC3E}">
        <p14:creationId xmlns:p14="http://schemas.microsoft.com/office/powerpoint/2010/main" val="3237830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question of literacy</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604616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Who Read inscriptions?</a:t>
            </a:r>
            <a:br>
              <a:rPr lang="en-GB" dirty="0"/>
            </a:br>
            <a:endParaRPr lang="en-GB" dirty="0"/>
          </a:p>
        </p:txBody>
      </p:sp>
      <p:sp>
        <p:nvSpPr>
          <p:cNvPr id="5" name="Content Placeholder 4"/>
          <p:cNvSpPr>
            <a:spLocks noGrp="1"/>
          </p:cNvSpPr>
          <p:nvPr>
            <p:ph idx="1"/>
          </p:nvPr>
        </p:nvSpPr>
        <p:spPr>
          <a:xfrm>
            <a:off x="1103312" y="2052918"/>
            <a:ext cx="4974103" cy="4195481"/>
          </a:xfrm>
        </p:spPr>
        <p:txBody>
          <a:bodyPr/>
          <a:lstStyle/>
          <a:p>
            <a:r>
              <a:rPr lang="en-GB" dirty="0" smtClean="0"/>
              <a:t>• </a:t>
            </a:r>
            <a:r>
              <a:rPr lang="en-GB" dirty="0"/>
              <a:t>This is a very big debate on the roles </a:t>
            </a:r>
            <a:r>
              <a:rPr lang="en-GB" dirty="0" smtClean="0"/>
              <a:t>of orality </a:t>
            </a:r>
            <a:r>
              <a:rPr lang="en-GB" dirty="0"/>
              <a:t>and literacy in the Greek World.</a:t>
            </a:r>
          </a:p>
          <a:p>
            <a:r>
              <a:rPr lang="en-GB" dirty="0"/>
              <a:t>• Since words are written in a public </a:t>
            </a:r>
            <a:r>
              <a:rPr lang="en-GB" dirty="0" smtClean="0"/>
              <a:t>place, one </a:t>
            </a:r>
            <a:r>
              <a:rPr lang="en-GB" dirty="0"/>
              <a:t>expects them to be there in order </a:t>
            </a:r>
            <a:r>
              <a:rPr lang="en-GB" dirty="0" smtClean="0"/>
              <a:t>to be </a:t>
            </a:r>
            <a:r>
              <a:rPr lang="en-GB" dirty="0"/>
              <a:t>read.</a:t>
            </a:r>
          </a:p>
          <a:p>
            <a:r>
              <a:rPr lang="en-GB" dirty="0"/>
              <a:t>• BUT inscriptions are also monuments.</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7415" y="3724291"/>
            <a:ext cx="4178279" cy="3133709"/>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7707" y="193404"/>
            <a:ext cx="2619375" cy="1743075"/>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81504" y="1516565"/>
            <a:ext cx="2182412" cy="1672373"/>
          </a:xfrm>
          <a:prstGeom prst="rect">
            <a:avLst/>
          </a:prstGeom>
        </p:spPr>
      </p:pic>
    </p:spTree>
    <p:extLst>
      <p:ext uri="{BB962C8B-B14F-4D97-AF65-F5344CB8AC3E}">
        <p14:creationId xmlns:p14="http://schemas.microsoft.com/office/powerpoint/2010/main" val="2644168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Literacy Debate</a:t>
            </a:r>
            <a:br>
              <a:rPr lang="en-GB" dirty="0"/>
            </a:br>
            <a:endParaRPr lang="en-GB" dirty="0"/>
          </a:p>
        </p:txBody>
      </p:sp>
      <p:sp>
        <p:nvSpPr>
          <p:cNvPr id="3" name="Content Placeholder 2"/>
          <p:cNvSpPr>
            <a:spLocks noGrp="1"/>
          </p:cNvSpPr>
          <p:nvPr>
            <p:ph idx="1"/>
          </p:nvPr>
        </p:nvSpPr>
        <p:spPr/>
        <p:txBody>
          <a:bodyPr/>
          <a:lstStyle/>
          <a:p>
            <a:r>
              <a:rPr lang="en-GB" dirty="0" smtClean="0"/>
              <a:t>• </a:t>
            </a:r>
            <a:r>
              <a:rPr lang="en-GB" dirty="0"/>
              <a:t>Some scholars believe that the </a:t>
            </a:r>
            <a:r>
              <a:rPr lang="en-GB" dirty="0" smtClean="0"/>
              <a:t>main reason </a:t>
            </a:r>
            <a:r>
              <a:rPr lang="en-GB" dirty="0"/>
              <a:t>that documents were inscribed </a:t>
            </a:r>
            <a:r>
              <a:rPr lang="en-GB" dirty="0" smtClean="0"/>
              <a:t>was not </a:t>
            </a:r>
            <a:r>
              <a:rPr lang="en-GB" dirty="0"/>
              <a:t>for them to be read but merely </a:t>
            </a:r>
            <a:r>
              <a:rPr lang="en-GB" dirty="0" smtClean="0"/>
              <a:t>for them </a:t>
            </a:r>
            <a:r>
              <a:rPr lang="en-GB" dirty="0"/>
              <a:t>to be seen.</a:t>
            </a:r>
          </a:p>
          <a:p>
            <a:r>
              <a:rPr lang="en-GB" dirty="0"/>
              <a:t>• Others believe that the reason for </a:t>
            </a:r>
            <a:r>
              <a:rPr lang="en-GB" dirty="0" smtClean="0"/>
              <a:t>their existence </a:t>
            </a:r>
            <a:r>
              <a:rPr lang="en-GB" dirty="0"/>
              <a:t>is exactly in order to be read.</a:t>
            </a:r>
            <a:endParaRPr lang="en-GB" dirty="0"/>
          </a:p>
        </p:txBody>
      </p:sp>
    </p:spTree>
    <p:extLst>
      <p:ext uri="{BB962C8B-B14F-4D97-AF65-F5344CB8AC3E}">
        <p14:creationId xmlns:p14="http://schemas.microsoft.com/office/powerpoint/2010/main" val="3119408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Literacy and class</a:t>
            </a:r>
            <a:endParaRPr lang="en-GB" dirty="0"/>
          </a:p>
        </p:txBody>
      </p:sp>
      <p:sp>
        <p:nvSpPr>
          <p:cNvPr id="3" name="Content Placeholder 2"/>
          <p:cNvSpPr>
            <a:spLocks noGrp="1"/>
          </p:cNvSpPr>
          <p:nvPr>
            <p:ph idx="1"/>
          </p:nvPr>
        </p:nvSpPr>
        <p:spPr>
          <a:xfrm>
            <a:off x="1" y="1215484"/>
            <a:ext cx="7426712" cy="5032916"/>
          </a:xfrm>
        </p:spPr>
        <p:txBody>
          <a:bodyPr>
            <a:normAutofit/>
          </a:bodyPr>
          <a:lstStyle/>
          <a:p>
            <a:r>
              <a:rPr lang="en-GB" sz="2400" dirty="0"/>
              <a:t>Now at the time of which I was speaking, as the voters were inscribing their </a:t>
            </a:r>
            <a:r>
              <a:rPr lang="en-GB" sz="2400" dirty="0" err="1"/>
              <a:t>ostraka</a:t>
            </a:r>
            <a:r>
              <a:rPr lang="en-GB" sz="2400" dirty="0"/>
              <a:t>, it is said th</a:t>
            </a:r>
            <a:r>
              <a:rPr lang="en-GB" sz="2400" b="1" u="sng" dirty="0"/>
              <a:t>at an unlettered and utterly boorish fellow </a:t>
            </a:r>
            <a:r>
              <a:rPr lang="en-GB" sz="2400" dirty="0"/>
              <a:t>handed his </a:t>
            </a:r>
            <a:r>
              <a:rPr lang="en-GB" sz="2400" dirty="0" err="1"/>
              <a:t>ostrakon</a:t>
            </a:r>
            <a:r>
              <a:rPr lang="en-GB" sz="2400" dirty="0"/>
              <a:t> to Aristides, and asked him to write Aristides on it. 6 He, astonished, asked the man what possible </a:t>
            </a:r>
            <a:r>
              <a:rPr lang="en-GB" sz="2400" dirty="0" smtClean="0"/>
              <a:t>wrong </a:t>
            </a:r>
            <a:r>
              <a:rPr lang="en-GB" sz="2400" dirty="0"/>
              <a:t>Aristides had done him. "None whatever," was the answer, "I don't even know the fellow, but I am tired of hearing him everywhere called 'The Just.' " On hearing this, Aristides made no answer, but wrote his name on the </a:t>
            </a:r>
            <a:r>
              <a:rPr lang="en-GB" sz="2400" dirty="0" err="1"/>
              <a:t>ostrakon</a:t>
            </a:r>
            <a:r>
              <a:rPr lang="en-GB" sz="2400" dirty="0"/>
              <a:t> and handed it back. </a:t>
            </a:r>
            <a:r>
              <a:rPr lang="en-GB" sz="2400" dirty="0" smtClean="0"/>
              <a:t>Plutarch </a:t>
            </a:r>
            <a:r>
              <a:rPr lang="en-GB" sz="2400" i="1" dirty="0" smtClean="0"/>
              <a:t>Life of Aristides</a:t>
            </a:r>
            <a:r>
              <a:rPr lang="en-GB" sz="2400" dirty="0" smtClean="0"/>
              <a:t> 7</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6713" y="567368"/>
            <a:ext cx="4369150" cy="2048646"/>
          </a:xfrm>
          <a:prstGeom prst="rect">
            <a:avLst/>
          </a:prstGeom>
        </p:spPr>
      </p:pic>
    </p:spTree>
    <p:extLst>
      <p:ext uri="{BB962C8B-B14F-4D97-AF65-F5344CB8AC3E}">
        <p14:creationId xmlns:p14="http://schemas.microsoft.com/office/powerpoint/2010/main" val="1837995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Inscriptions and memory</a:t>
            </a:r>
            <a:endParaRPr lang="en-GB" dirty="0"/>
          </a:p>
        </p:txBody>
      </p:sp>
      <p:sp>
        <p:nvSpPr>
          <p:cNvPr id="3" name="Content Placeholder 2"/>
          <p:cNvSpPr>
            <a:spLocks noGrp="1"/>
          </p:cNvSpPr>
          <p:nvPr>
            <p:ph idx="1"/>
          </p:nvPr>
        </p:nvSpPr>
        <p:spPr>
          <a:xfrm>
            <a:off x="289932" y="1315844"/>
            <a:ext cx="11541512" cy="4932555"/>
          </a:xfrm>
        </p:spPr>
        <p:txBody>
          <a:bodyPr>
            <a:normAutofit/>
          </a:bodyPr>
          <a:lstStyle/>
          <a:p>
            <a:r>
              <a:rPr lang="en-GB" sz="2400" dirty="0"/>
              <a:t>That this is so, you surely see for yourselves with regard to the present, and you need no evidence of mine, but that it was the opposite in the days of old I will prove, not in my own words, but by the written record of your ancestors, which they engraved on a bronze pillar and set up in the Acropolis. [It was not for their own use, for without these documents their instinct was right; but it was that you might have these examples to remind you that such cases ought to be regarded seriously</a:t>
            </a:r>
            <a:r>
              <a:rPr lang="en-GB" sz="2400" dirty="0" smtClean="0"/>
              <a:t>.]</a:t>
            </a:r>
          </a:p>
          <a:p>
            <a:r>
              <a:rPr lang="en-GB" sz="2400" dirty="0"/>
              <a:t>“</a:t>
            </a:r>
            <a:r>
              <a:rPr lang="en-GB" sz="2400" dirty="0" err="1"/>
              <a:t>Arthmius</a:t>
            </a:r>
            <a:r>
              <a:rPr lang="en-GB" sz="2400" dirty="0"/>
              <a:t> of </a:t>
            </a:r>
            <a:r>
              <a:rPr lang="en-GB" sz="2400" dirty="0" err="1"/>
              <a:t>Zelea</a:t>
            </a:r>
            <a:r>
              <a:rPr lang="en-GB" sz="2400" dirty="0"/>
              <a:t>,” it says, “son of </a:t>
            </a:r>
            <a:r>
              <a:rPr lang="en-GB" sz="2400" dirty="0" err="1"/>
              <a:t>Pythonax</a:t>
            </a:r>
            <a:r>
              <a:rPr lang="en-GB" sz="2400" dirty="0"/>
              <a:t>, outlaw and enemy of the people of Athens and of their allies, himself and his family.” Then is recorded the reason for this punishment: “because he conveyed the gold of the Medes to the Peloponnese.” So runs the inscription</a:t>
            </a:r>
            <a:r>
              <a:rPr lang="en-GB" sz="2400" dirty="0" smtClean="0"/>
              <a:t>.</a:t>
            </a:r>
          </a:p>
          <a:p>
            <a:r>
              <a:rPr lang="en-GB" sz="2400" dirty="0" smtClean="0"/>
              <a:t>Dem. 9.41-2</a:t>
            </a:r>
            <a:endParaRPr lang="en-GB" sz="2400" dirty="0"/>
          </a:p>
        </p:txBody>
      </p:sp>
    </p:spTree>
    <p:extLst>
      <p:ext uri="{BB962C8B-B14F-4D97-AF65-F5344CB8AC3E}">
        <p14:creationId xmlns:p14="http://schemas.microsoft.com/office/powerpoint/2010/main" val="1563403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Talking stones</a:t>
            </a:r>
            <a:endParaRPr lang="en-GB" dirty="0"/>
          </a:p>
        </p:txBody>
      </p:sp>
      <p:sp>
        <p:nvSpPr>
          <p:cNvPr id="3" name="Content Placeholder 2"/>
          <p:cNvSpPr>
            <a:spLocks noGrp="1"/>
          </p:cNvSpPr>
          <p:nvPr>
            <p:ph idx="1"/>
          </p:nvPr>
        </p:nvSpPr>
        <p:spPr>
          <a:xfrm>
            <a:off x="1103313" y="2052918"/>
            <a:ext cx="3870132" cy="4195481"/>
          </a:xfrm>
        </p:spPr>
        <p:txBody>
          <a:bodyPr>
            <a:normAutofit lnSpcReduction="10000"/>
          </a:bodyPr>
          <a:lstStyle/>
          <a:p>
            <a:r>
              <a:rPr lang="en-GB" dirty="0" smtClean="0"/>
              <a:t>This funerary inscription text is:</a:t>
            </a:r>
          </a:p>
          <a:p>
            <a:r>
              <a:rPr lang="en-GB" sz="3200" i="1" dirty="0" smtClean="0"/>
              <a:t>Looking </a:t>
            </a:r>
            <a:r>
              <a:rPr lang="en-GB" sz="3200" i="1" dirty="0"/>
              <a:t>on a fleshless corpse, who can </a:t>
            </a:r>
            <a:r>
              <a:rPr lang="en-GB" sz="3200" i="1" dirty="0" smtClean="0"/>
              <a:t>say, </a:t>
            </a:r>
            <a:r>
              <a:rPr lang="en-GB" sz="3200" i="1" dirty="0"/>
              <a:t>passer-by, whether it was </a:t>
            </a:r>
            <a:r>
              <a:rPr lang="en-GB" sz="3200" i="1" dirty="0" err="1"/>
              <a:t>Hylas</a:t>
            </a:r>
            <a:r>
              <a:rPr lang="en-GB" sz="3200" i="1" dirty="0"/>
              <a:t> or </a:t>
            </a:r>
            <a:r>
              <a:rPr lang="en-GB" sz="3200" i="1" dirty="0" err="1"/>
              <a:t>Thersites</a:t>
            </a:r>
            <a:r>
              <a:rPr lang="en-GB" sz="3200" i="1" dirty="0"/>
              <a:t>?</a:t>
            </a:r>
            <a:endParaRPr lang="en-GB" sz="3200" i="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9370" y="1505879"/>
            <a:ext cx="3960785" cy="4742519"/>
          </a:xfrm>
          <a:prstGeom prst="rect">
            <a:avLst/>
          </a:prstGeom>
        </p:spPr>
      </p:pic>
    </p:spTree>
    <p:extLst>
      <p:ext uri="{BB962C8B-B14F-4D97-AF65-F5344CB8AC3E}">
        <p14:creationId xmlns:p14="http://schemas.microsoft.com/office/powerpoint/2010/main" val="24144983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27</TotalTime>
  <Words>741</Words>
  <Application>Microsoft Office PowerPoint</Application>
  <PresentationFormat>Widescreen</PresentationFormat>
  <Paragraphs>39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Century Gothic</vt:lpstr>
      <vt:lpstr>Wingdings 3</vt:lpstr>
      <vt:lpstr>Ion</vt:lpstr>
      <vt:lpstr>Epigraphy, Literacy and the ancient world</vt:lpstr>
      <vt:lpstr>The editor effect</vt:lpstr>
      <vt:lpstr>PowerPoint Presentation</vt:lpstr>
      <vt:lpstr>PowerPoint Presentation</vt:lpstr>
      <vt:lpstr>PowerPoint Presentation</vt:lpstr>
      <vt:lpstr>PowerPoint Presentation</vt:lpstr>
      <vt:lpstr>PowerPoint Presentation</vt:lpstr>
      <vt:lpstr>The epigraphic habit</vt:lpstr>
      <vt:lpstr>Epigraphic Habit </vt:lpstr>
      <vt:lpstr>Some examples of epigraphic habit </vt:lpstr>
      <vt:lpstr>What about the Romans?</vt:lpstr>
      <vt:lpstr>The question of literacy</vt:lpstr>
      <vt:lpstr>Who Read inscriptions? </vt:lpstr>
      <vt:lpstr>The Literacy Debate </vt:lpstr>
      <vt:lpstr>Literacy and class</vt:lpstr>
      <vt:lpstr>Inscriptions and memory</vt:lpstr>
      <vt:lpstr>Talking stones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Epigraphy, Literacy and the ancient world</dc:title>
  <dc:creator>Errietta Bissa</dc:creator>
  <cp:lastModifiedBy>Errietta Bissa</cp:lastModifiedBy>
  <cp:revision>15</cp:revision>
  <dcterms:created xsi:type="dcterms:W3CDTF">2017-06-09T16:38:17Z</dcterms:created>
  <dcterms:modified xsi:type="dcterms:W3CDTF">2017-06-09T17:05:24Z</dcterms:modified>
</cp:coreProperties>
</file>