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9144000" cy="5143500" type="screen16x9"/>
  <p:notesSz cx="5143500" cy="9144000"/>
  <p:embeddedFontLst>
    <p:embeddedFont>
      <p:font typeface="Fraunces ExtraBold" panose="020B0604020202020204" charset="0"/>
      <p:regular r:id="rId19"/>
    </p:embeddedFont>
    <p:embeddedFont>
      <p:font typeface="Fraunces Light" panose="020B0604020202020204" charset="0"/>
      <p:regular r:id="rId20"/>
    </p:embeddedFont>
    <p:embeddedFont>
      <p:font typeface="Nobile" panose="020B0604020202020204" charset="0"/>
      <p:regular r:id="rId21"/>
    </p:embeddedFont>
    <p:embeddedFont>
      <p:font typeface="Nobile Bold" panose="020B0604020202020204" charset="0"/>
      <p:regular r:id="rId22"/>
    </p:embeddedFont>
  </p:embeddedFontLst>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4610"/>
  </p:normalViewPr>
  <p:slideViewPr>
    <p:cSldViewPr snapToGrid="0" snapToObjects="1">
      <p:cViewPr>
        <p:scale>
          <a:sx n="85" d="100"/>
          <a:sy n="85" d="100"/>
        </p:scale>
        <p:origin x="740"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font" Target="fonts/font3.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2.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font" Target="fonts/font1.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4.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9770944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master 1">
    <p:spTree>
      <p:nvGrpSpPr>
        <p:cNvPr id="1" name=""/>
        <p:cNvGrpSpPr/>
        <p:nvPr/>
      </p:nvGrpSpPr>
      <p:grpSpPr>
        <a:xfrm>
          <a:off x="0" y="0"/>
          <a:ext cx="0" cy="0"/>
          <a:chOff x="0" y="0"/>
          <a:chExt cx="0" cy="0"/>
        </a:xfrm>
      </p:grpSpPr>
      <p:sp>
        <p:nvSpPr>
          <p:cNvPr id="2" name="Shape 0"/>
          <p:cNvSpPr/>
          <p:nvPr/>
        </p:nvSpPr>
        <p:spPr>
          <a:xfrm>
            <a:off x="0" y="0"/>
            <a:ext cx="9144000" cy="5143500"/>
          </a:xfrm>
          <a:prstGeom prst="rect">
            <a:avLst/>
          </a:prstGeom>
          <a:solidFill>
            <a:srgbClr val="DEEEE1"/>
          </a:solidFill>
          <a:ln/>
        </p:spPr>
        <p:txBody>
          <a:bodyPr/>
          <a:lstStyle/>
          <a:p>
            <a:endParaRPr lang="en-GB"/>
          </a:p>
        </p:txBody>
      </p:sp>
      <p:sp>
        <p:nvSpPr>
          <p:cNvPr id="3" name="Shape 1"/>
          <p:cNvSpPr/>
          <p:nvPr/>
        </p:nvSpPr>
        <p:spPr>
          <a:xfrm>
            <a:off x="0" y="0"/>
            <a:ext cx="9144000" cy="5143500"/>
          </a:xfrm>
          <a:prstGeom prst="rect">
            <a:avLst/>
          </a:prstGeom>
          <a:solidFill>
            <a:srgbClr val="FAFFFA"/>
          </a:solidFill>
          <a:ln/>
        </p:spPr>
        <p:txBody>
          <a:bodyPr/>
          <a:lstStyle/>
          <a:p>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svg"/><Relationship Id="rId7" Type="http://schemas.openxmlformats.org/officeDocument/2006/relationships/image" Target="../media/image8.sv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7.svg"/><Relationship Id="rId5" Type="http://schemas.openxmlformats.org/officeDocument/2006/relationships/image" Target="../media/image6.svg"/><Relationship Id="rId4" Type="http://schemas.openxmlformats.org/officeDocument/2006/relationships/image" Target="../media/image5.sv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w3.org/TR/WCAG21/"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hyperlink" Target="https://ico.org.uk/for-organisations/guide-to-data-protection/guide-to-the-general-data-protection-regulation-gdpr/"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9144000" cy="1772022"/>
          </a:xfrm>
          <a:prstGeom prst="rect">
            <a:avLst/>
          </a:prstGeom>
        </p:spPr>
      </p:pic>
      <p:sp>
        <p:nvSpPr>
          <p:cNvPr id="3" name="Text 0"/>
          <p:cNvSpPr/>
          <p:nvPr/>
        </p:nvSpPr>
        <p:spPr>
          <a:xfrm>
            <a:off x="496119" y="2437135"/>
            <a:ext cx="7696795" cy="442987"/>
          </a:xfrm>
          <a:prstGeom prst="rect">
            <a:avLst/>
          </a:prstGeom>
          <a:noFill/>
          <a:ln/>
        </p:spPr>
        <p:txBody>
          <a:bodyPr wrap="none" lIns="0" tIns="0" rIns="0" bIns="0" rtlCol="0" anchor="t"/>
          <a:lstStyle/>
          <a:p>
            <a:pPr marL="0" indent="0" algn="l">
              <a:lnSpc>
                <a:spcPct val="104000"/>
              </a:lnSpc>
              <a:buNone/>
            </a:pPr>
            <a:r>
              <a:rPr lang="en-US" sz="2750" dirty="0">
                <a:solidFill>
                  <a:srgbClr val="3B4540"/>
                </a:solidFill>
                <a:latin typeface="Fraunces ExtraBold" pitchFamily="34" charset="0"/>
                <a:ea typeface="Fraunces ExtraBold" pitchFamily="34" charset="-122"/>
                <a:cs typeface="Fraunces ExtraBold" pitchFamily="34" charset="-120"/>
              </a:rPr>
              <a:t>Hotel Operations Management Platform</a:t>
            </a:r>
            <a:endParaRPr lang="en-US" sz="2750" dirty="0"/>
          </a:p>
        </p:txBody>
      </p:sp>
      <p:sp>
        <p:nvSpPr>
          <p:cNvPr id="4" name="Text 1"/>
          <p:cNvSpPr/>
          <p:nvPr/>
        </p:nvSpPr>
        <p:spPr>
          <a:xfrm>
            <a:off x="496119" y="3092723"/>
            <a:ext cx="8151763" cy="1385664"/>
          </a:xfrm>
          <a:prstGeom prst="rect">
            <a:avLst/>
          </a:prstGeom>
          <a:noFill/>
          <a:ln/>
        </p:spPr>
        <p:txBody>
          <a:bodyPr wrap="square" lIns="0" tIns="0" rIns="0" bIns="0" rtlCol="0" anchor="t"/>
          <a:lstStyle/>
          <a:p>
            <a:pPr marL="0" indent="0" algn="l">
              <a:lnSpc>
                <a:spcPct val="133000"/>
              </a:lnSpc>
              <a:spcAft>
                <a:spcPts val="1250"/>
              </a:spcAft>
              <a:buNone/>
            </a:pPr>
            <a:r>
              <a:rPr lang="en-US" sz="1100" dirty="0">
                <a:solidFill>
                  <a:srgbClr val="405449"/>
                </a:solidFill>
                <a:latin typeface="Nobile" pitchFamily="34" charset="0"/>
                <a:ea typeface="Nobile" pitchFamily="34" charset="-122"/>
                <a:cs typeface="Nobile" pitchFamily="34" charset="-120"/>
              </a:rPr>
              <a:t>Streamlining the Hospitality Experience</a:t>
            </a:r>
            <a:endParaRPr lang="en-US" sz="1100" dirty="0"/>
          </a:p>
          <a:p>
            <a:pPr marL="0" indent="0" algn="l">
              <a:lnSpc>
                <a:spcPct val="133000"/>
              </a:lnSpc>
              <a:spcAft>
                <a:spcPts val="1250"/>
              </a:spcAft>
              <a:buNone/>
            </a:pPr>
            <a:r>
              <a:rPr lang="en-US" sz="1100" dirty="0">
                <a:solidFill>
                  <a:srgbClr val="405449"/>
                </a:solidFill>
                <a:latin typeface="Nobile" pitchFamily="34" charset="0"/>
                <a:ea typeface="Nobile" pitchFamily="34" charset="-122"/>
                <a:cs typeface="Nobile" pitchFamily="34" charset="-120"/>
              </a:rPr>
              <a:t>Mariana Lupu</a:t>
            </a:r>
            <a:endParaRPr lang="en-US" sz="1100" dirty="0"/>
          </a:p>
          <a:p>
            <a:pPr marL="0" indent="0" algn="l">
              <a:lnSpc>
                <a:spcPct val="133000"/>
              </a:lnSpc>
              <a:spcAft>
                <a:spcPts val="1250"/>
              </a:spcAft>
              <a:buNone/>
            </a:pPr>
            <a:r>
              <a:rPr lang="en-US" sz="1100" dirty="0">
                <a:solidFill>
                  <a:srgbClr val="405449"/>
                </a:solidFill>
                <a:latin typeface="Nobile" pitchFamily="34" charset="0"/>
                <a:ea typeface="Nobile" pitchFamily="34" charset="-122"/>
                <a:cs typeface="Nobile" pitchFamily="34" charset="-120"/>
              </a:rPr>
              <a:t>Independent Project </a:t>
            </a:r>
            <a:endParaRPr lang="en-US" sz="1100" dirty="0"/>
          </a:p>
          <a:p>
            <a:pPr marL="0" indent="0" algn="l">
              <a:lnSpc>
                <a:spcPct val="133000"/>
              </a:lnSpc>
              <a:buNone/>
            </a:pPr>
            <a:r>
              <a:rPr lang="en-US" sz="1100" dirty="0">
                <a:solidFill>
                  <a:srgbClr val="405449"/>
                </a:solidFill>
                <a:latin typeface="Nobile" pitchFamily="34" charset="0"/>
                <a:ea typeface="Nobile" pitchFamily="34" charset="-122"/>
                <a:cs typeface="Nobile" pitchFamily="34" charset="-120"/>
              </a:rPr>
              <a:t>University of Wales Trinity Saint David</a:t>
            </a:r>
            <a:endParaRPr lang="en-US" sz="11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p:nvPr/>
        </p:nvSpPr>
        <p:spPr>
          <a:xfrm>
            <a:off x="496119" y="1053778"/>
            <a:ext cx="4709517" cy="442987"/>
          </a:xfrm>
          <a:prstGeom prst="rect">
            <a:avLst/>
          </a:prstGeom>
          <a:noFill/>
          <a:ln/>
        </p:spPr>
        <p:txBody>
          <a:bodyPr wrap="none" lIns="0" tIns="0" rIns="0" bIns="0" rtlCol="0" anchor="t"/>
          <a:lstStyle/>
          <a:p>
            <a:pPr marL="0" indent="0" algn="l">
              <a:lnSpc>
                <a:spcPct val="104000"/>
              </a:lnSpc>
              <a:buNone/>
            </a:pPr>
            <a:r>
              <a:rPr lang="en-US" sz="2750" dirty="0">
                <a:solidFill>
                  <a:srgbClr val="3B4540"/>
                </a:solidFill>
                <a:latin typeface="Fraunces ExtraBold" pitchFamily="34" charset="0"/>
                <a:ea typeface="Fraunces ExtraBold" pitchFamily="34" charset="-122"/>
                <a:cs typeface="Fraunces ExtraBold" pitchFamily="34" charset="-120"/>
              </a:rPr>
              <a:t>What We'll Cover Today</a:t>
            </a:r>
            <a:endParaRPr lang="en-US" sz="2750" dirty="0"/>
          </a:p>
        </p:txBody>
      </p:sp>
      <p:sp>
        <p:nvSpPr>
          <p:cNvPr id="3" name="Text 1"/>
          <p:cNvSpPr/>
          <p:nvPr/>
        </p:nvSpPr>
        <p:spPr>
          <a:xfrm>
            <a:off x="496119" y="1780282"/>
            <a:ext cx="283518" cy="177180"/>
          </a:xfrm>
          <a:prstGeom prst="rect">
            <a:avLst/>
          </a:prstGeom>
          <a:noFill/>
          <a:ln/>
        </p:spPr>
        <p:txBody>
          <a:bodyPr wrap="none" lIns="0" tIns="0" rIns="0" bIns="0" rtlCol="0" anchor="ctr"/>
          <a:lstStyle/>
          <a:p>
            <a:pPr marL="0" indent="0" algn="l">
              <a:lnSpc>
                <a:spcPct val="100000"/>
              </a:lnSpc>
              <a:buNone/>
            </a:pPr>
            <a:r>
              <a:rPr lang="en-US" sz="1100" dirty="0">
                <a:solidFill>
                  <a:srgbClr val="405449"/>
                </a:solidFill>
                <a:latin typeface="Fraunces Light" pitchFamily="34" charset="0"/>
                <a:ea typeface="Fraunces Light" pitchFamily="34" charset="-122"/>
                <a:cs typeface="Fraunces Light" pitchFamily="34" charset="-120"/>
              </a:rPr>
              <a:t>01</a:t>
            </a:r>
            <a:endParaRPr lang="en-US" sz="1100" dirty="0"/>
          </a:p>
        </p:txBody>
      </p:sp>
      <p:sp>
        <p:nvSpPr>
          <p:cNvPr id="4" name="Shape 2"/>
          <p:cNvSpPr/>
          <p:nvPr/>
        </p:nvSpPr>
        <p:spPr>
          <a:xfrm>
            <a:off x="496119" y="2002185"/>
            <a:ext cx="2622724" cy="19050"/>
          </a:xfrm>
          <a:prstGeom prst="rect">
            <a:avLst/>
          </a:prstGeom>
          <a:solidFill>
            <a:srgbClr val="438951"/>
          </a:solidFill>
          <a:ln/>
        </p:spPr>
        <p:txBody>
          <a:bodyPr/>
          <a:lstStyle/>
          <a:p>
            <a:endParaRPr lang="en-GB"/>
          </a:p>
        </p:txBody>
      </p:sp>
      <p:sp>
        <p:nvSpPr>
          <p:cNvPr id="5" name="Text 3"/>
          <p:cNvSpPr/>
          <p:nvPr/>
        </p:nvSpPr>
        <p:spPr>
          <a:xfrm>
            <a:off x="496119" y="2111127"/>
            <a:ext cx="1772022" cy="221456"/>
          </a:xfrm>
          <a:prstGeom prst="rect">
            <a:avLst/>
          </a:prstGeom>
          <a:noFill/>
          <a:ln/>
        </p:spPr>
        <p:txBody>
          <a:bodyPr wrap="none" lIns="0" tIns="0" rIns="0" bIns="0" rtlCol="0" anchor="t"/>
          <a:lstStyle/>
          <a:p>
            <a:pPr marL="0" indent="0" algn="l">
              <a:lnSpc>
                <a:spcPct val="104000"/>
              </a:lnSpc>
              <a:buNone/>
            </a:pPr>
            <a:r>
              <a:rPr lang="en-US" sz="1350" dirty="0">
                <a:solidFill>
                  <a:srgbClr val="405449"/>
                </a:solidFill>
                <a:latin typeface="Fraunces ExtraBold" pitchFamily="34" charset="0"/>
                <a:ea typeface="Fraunces ExtraBold" pitchFamily="34" charset="-122"/>
                <a:cs typeface="Fraunces ExtraBold" pitchFamily="34" charset="-120"/>
              </a:rPr>
              <a:t>Introduction</a:t>
            </a:r>
            <a:endParaRPr lang="en-US" sz="1350" dirty="0"/>
          </a:p>
        </p:txBody>
      </p:sp>
      <p:sp>
        <p:nvSpPr>
          <p:cNvPr id="6" name="Text 4"/>
          <p:cNvSpPr/>
          <p:nvPr/>
        </p:nvSpPr>
        <p:spPr>
          <a:xfrm>
            <a:off x="496119" y="2417638"/>
            <a:ext cx="2622724" cy="453628"/>
          </a:xfrm>
          <a:prstGeom prst="rect">
            <a:avLst/>
          </a:prstGeom>
          <a:noFill/>
          <a:ln/>
        </p:spPr>
        <p:txBody>
          <a:bodyPr wrap="square" lIns="0" tIns="0" rIns="0" bIns="0" rtlCol="0" anchor="t">
            <a:normAutofit/>
          </a:bodyPr>
          <a:lstStyle/>
          <a:p>
            <a:pPr marL="0" indent="0" algn="l">
              <a:lnSpc>
                <a:spcPct val="133000"/>
              </a:lnSpc>
              <a:buNone/>
            </a:pPr>
            <a:r>
              <a:rPr lang="en-US" sz="1100" dirty="0">
                <a:solidFill>
                  <a:srgbClr val="405449"/>
                </a:solidFill>
                <a:latin typeface="Nobile" pitchFamily="34" charset="0"/>
                <a:ea typeface="Nobile" pitchFamily="34" charset="-122"/>
                <a:cs typeface="Nobile" pitchFamily="34" charset="-120"/>
              </a:rPr>
              <a:t>The project, motivation, and intended outcomes</a:t>
            </a:r>
            <a:endParaRPr lang="en-US" sz="1100" dirty="0"/>
          </a:p>
        </p:txBody>
      </p:sp>
      <p:sp>
        <p:nvSpPr>
          <p:cNvPr id="7" name="Text 5"/>
          <p:cNvSpPr/>
          <p:nvPr/>
        </p:nvSpPr>
        <p:spPr>
          <a:xfrm>
            <a:off x="3260601" y="1780282"/>
            <a:ext cx="283518" cy="177180"/>
          </a:xfrm>
          <a:prstGeom prst="rect">
            <a:avLst/>
          </a:prstGeom>
          <a:noFill/>
          <a:ln/>
        </p:spPr>
        <p:txBody>
          <a:bodyPr wrap="none" lIns="0" tIns="0" rIns="0" bIns="0" rtlCol="0" anchor="ctr"/>
          <a:lstStyle/>
          <a:p>
            <a:pPr marL="0" indent="0" algn="l">
              <a:lnSpc>
                <a:spcPct val="100000"/>
              </a:lnSpc>
              <a:buNone/>
            </a:pPr>
            <a:r>
              <a:rPr lang="en-US" sz="1100" dirty="0">
                <a:solidFill>
                  <a:srgbClr val="405449"/>
                </a:solidFill>
                <a:latin typeface="Fraunces Light" pitchFamily="34" charset="0"/>
                <a:ea typeface="Fraunces Light" pitchFamily="34" charset="-122"/>
                <a:cs typeface="Fraunces Light" pitchFamily="34" charset="-120"/>
              </a:rPr>
              <a:t>02</a:t>
            </a:r>
            <a:endParaRPr lang="en-US" sz="1100" dirty="0"/>
          </a:p>
        </p:txBody>
      </p:sp>
      <p:sp>
        <p:nvSpPr>
          <p:cNvPr id="8" name="Shape 6"/>
          <p:cNvSpPr/>
          <p:nvPr/>
        </p:nvSpPr>
        <p:spPr>
          <a:xfrm>
            <a:off x="3260601" y="2002185"/>
            <a:ext cx="2622724" cy="19050"/>
          </a:xfrm>
          <a:prstGeom prst="rect">
            <a:avLst/>
          </a:prstGeom>
          <a:solidFill>
            <a:srgbClr val="438951"/>
          </a:solidFill>
          <a:ln/>
        </p:spPr>
        <p:txBody>
          <a:bodyPr/>
          <a:lstStyle/>
          <a:p>
            <a:endParaRPr lang="en-GB"/>
          </a:p>
        </p:txBody>
      </p:sp>
      <p:sp>
        <p:nvSpPr>
          <p:cNvPr id="9" name="Text 7"/>
          <p:cNvSpPr/>
          <p:nvPr/>
        </p:nvSpPr>
        <p:spPr>
          <a:xfrm>
            <a:off x="3260601" y="2111127"/>
            <a:ext cx="1772022" cy="221456"/>
          </a:xfrm>
          <a:prstGeom prst="rect">
            <a:avLst/>
          </a:prstGeom>
          <a:noFill/>
          <a:ln/>
        </p:spPr>
        <p:txBody>
          <a:bodyPr wrap="none" lIns="0" tIns="0" rIns="0" bIns="0" rtlCol="0" anchor="t"/>
          <a:lstStyle/>
          <a:p>
            <a:pPr marL="0" indent="0" algn="l">
              <a:lnSpc>
                <a:spcPct val="104000"/>
              </a:lnSpc>
              <a:buNone/>
            </a:pPr>
            <a:r>
              <a:rPr lang="en-US" sz="1350" dirty="0">
                <a:solidFill>
                  <a:srgbClr val="405449"/>
                </a:solidFill>
                <a:latin typeface="Fraunces ExtraBold" pitchFamily="34" charset="0"/>
                <a:ea typeface="Fraunces ExtraBold" pitchFamily="34" charset="-122"/>
                <a:cs typeface="Fraunces ExtraBold" pitchFamily="34" charset="-120"/>
              </a:rPr>
              <a:t>Literature Review</a:t>
            </a:r>
            <a:endParaRPr lang="en-US" sz="1350" dirty="0"/>
          </a:p>
        </p:txBody>
      </p:sp>
      <p:sp>
        <p:nvSpPr>
          <p:cNvPr id="10" name="Text 8"/>
          <p:cNvSpPr/>
          <p:nvPr/>
        </p:nvSpPr>
        <p:spPr>
          <a:xfrm>
            <a:off x="3260601" y="2417638"/>
            <a:ext cx="2622724" cy="453628"/>
          </a:xfrm>
          <a:prstGeom prst="rect">
            <a:avLst/>
          </a:prstGeom>
          <a:noFill/>
          <a:ln/>
        </p:spPr>
        <p:txBody>
          <a:bodyPr wrap="square" lIns="0" tIns="0" rIns="0" bIns="0" rtlCol="0" anchor="t">
            <a:normAutofit/>
          </a:bodyPr>
          <a:lstStyle/>
          <a:p>
            <a:pPr marL="0" indent="0" algn="l">
              <a:lnSpc>
                <a:spcPct val="133000"/>
              </a:lnSpc>
              <a:buNone/>
            </a:pPr>
            <a:r>
              <a:rPr lang="en-US" sz="1100" dirty="0">
                <a:solidFill>
                  <a:srgbClr val="405449"/>
                </a:solidFill>
                <a:latin typeface="Nobile" pitchFamily="34" charset="0"/>
                <a:ea typeface="Nobile" pitchFamily="34" charset="-122"/>
                <a:cs typeface="Nobile" pitchFamily="34" charset="-120"/>
              </a:rPr>
              <a:t>Key research shaping the design decisions</a:t>
            </a:r>
            <a:endParaRPr lang="en-US" sz="1100" dirty="0"/>
          </a:p>
        </p:txBody>
      </p:sp>
      <p:sp>
        <p:nvSpPr>
          <p:cNvPr id="11" name="Text 9"/>
          <p:cNvSpPr/>
          <p:nvPr/>
        </p:nvSpPr>
        <p:spPr>
          <a:xfrm>
            <a:off x="6025083" y="1780282"/>
            <a:ext cx="283518" cy="177180"/>
          </a:xfrm>
          <a:prstGeom prst="rect">
            <a:avLst/>
          </a:prstGeom>
          <a:noFill/>
          <a:ln/>
        </p:spPr>
        <p:txBody>
          <a:bodyPr wrap="none" lIns="0" tIns="0" rIns="0" bIns="0" rtlCol="0" anchor="ctr"/>
          <a:lstStyle/>
          <a:p>
            <a:pPr marL="0" indent="0" algn="l">
              <a:lnSpc>
                <a:spcPct val="100000"/>
              </a:lnSpc>
              <a:buNone/>
            </a:pPr>
            <a:r>
              <a:rPr lang="en-US" sz="1100" dirty="0">
                <a:solidFill>
                  <a:srgbClr val="405449"/>
                </a:solidFill>
                <a:latin typeface="Fraunces Light" pitchFamily="34" charset="0"/>
                <a:ea typeface="Fraunces Light" pitchFamily="34" charset="-122"/>
                <a:cs typeface="Fraunces Light" pitchFamily="34" charset="-120"/>
              </a:rPr>
              <a:t>03</a:t>
            </a:r>
            <a:endParaRPr lang="en-US" sz="1100" dirty="0"/>
          </a:p>
        </p:txBody>
      </p:sp>
      <p:sp>
        <p:nvSpPr>
          <p:cNvPr id="12" name="Shape 10"/>
          <p:cNvSpPr/>
          <p:nvPr/>
        </p:nvSpPr>
        <p:spPr>
          <a:xfrm>
            <a:off x="6025083" y="2002185"/>
            <a:ext cx="2622724" cy="19050"/>
          </a:xfrm>
          <a:prstGeom prst="rect">
            <a:avLst/>
          </a:prstGeom>
          <a:solidFill>
            <a:srgbClr val="438951"/>
          </a:solidFill>
          <a:ln/>
        </p:spPr>
        <p:txBody>
          <a:bodyPr/>
          <a:lstStyle/>
          <a:p>
            <a:endParaRPr lang="en-GB"/>
          </a:p>
        </p:txBody>
      </p:sp>
      <p:sp>
        <p:nvSpPr>
          <p:cNvPr id="13" name="Text 11"/>
          <p:cNvSpPr/>
          <p:nvPr/>
        </p:nvSpPr>
        <p:spPr>
          <a:xfrm>
            <a:off x="6025083" y="2111127"/>
            <a:ext cx="1772022" cy="221456"/>
          </a:xfrm>
          <a:prstGeom prst="rect">
            <a:avLst/>
          </a:prstGeom>
          <a:noFill/>
          <a:ln/>
        </p:spPr>
        <p:txBody>
          <a:bodyPr wrap="none" lIns="0" tIns="0" rIns="0" bIns="0" rtlCol="0" anchor="t"/>
          <a:lstStyle/>
          <a:p>
            <a:pPr marL="0" indent="0" algn="l">
              <a:lnSpc>
                <a:spcPct val="104000"/>
              </a:lnSpc>
              <a:buNone/>
            </a:pPr>
            <a:r>
              <a:rPr lang="en-US" sz="1350" dirty="0">
                <a:solidFill>
                  <a:srgbClr val="405449"/>
                </a:solidFill>
                <a:latin typeface="Fraunces ExtraBold" pitchFamily="34" charset="0"/>
                <a:ea typeface="Fraunces ExtraBold" pitchFamily="34" charset="-122"/>
                <a:cs typeface="Fraunces ExtraBold" pitchFamily="34" charset="-120"/>
              </a:rPr>
              <a:t>Methodology</a:t>
            </a:r>
            <a:endParaRPr lang="en-US" sz="1350" dirty="0"/>
          </a:p>
        </p:txBody>
      </p:sp>
      <p:sp>
        <p:nvSpPr>
          <p:cNvPr id="14" name="Text 12"/>
          <p:cNvSpPr/>
          <p:nvPr/>
        </p:nvSpPr>
        <p:spPr>
          <a:xfrm>
            <a:off x="6025083" y="2417638"/>
            <a:ext cx="2622724" cy="453628"/>
          </a:xfrm>
          <a:prstGeom prst="rect">
            <a:avLst/>
          </a:prstGeom>
          <a:noFill/>
          <a:ln/>
        </p:spPr>
        <p:txBody>
          <a:bodyPr wrap="square" lIns="0" tIns="0" rIns="0" bIns="0" rtlCol="0" anchor="t">
            <a:normAutofit/>
          </a:bodyPr>
          <a:lstStyle/>
          <a:p>
            <a:pPr marL="0" indent="0" algn="l">
              <a:lnSpc>
                <a:spcPct val="133000"/>
              </a:lnSpc>
              <a:buNone/>
            </a:pPr>
            <a:r>
              <a:rPr lang="en-US" sz="1100" dirty="0">
                <a:solidFill>
                  <a:srgbClr val="405449"/>
                </a:solidFill>
                <a:latin typeface="Nobile" pitchFamily="34" charset="0"/>
                <a:ea typeface="Nobile" pitchFamily="34" charset="-122"/>
                <a:cs typeface="Nobile" pitchFamily="34" charset="-120"/>
              </a:rPr>
              <a:t>How the system will be built and evaluated</a:t>
            </a:r>
            <a:endParaRPr lang="en-US" sz="1100" dirty="0"/>
          </a:p>
        </p:txBody>
      </p:sp>
      <p:sp>
        <p:nvSpPr>
          <p:cNvPr id="15" name="Text 13"/>
          <p:cNvSpPr/>
          <p:nvPr/>
        </p:nvSpPr>
        <p:spPr>
          <a:xfrm>
            <a:off x="496119" y="3119289"/>
            <a:ext cx="283518" cy="177180"/>
          </a:xfrm>
          <a:prstGeom prst="rect">
            <a:avLst/>
          </a:prstGeom>
          <a:noFill/>
          <a:ln/>
        </p:spPr>
        <p:txBody>
          <a:bodyPr wrap="none" lIns="0" tIns="0" rIns="0" bIns="0" rtlCol="0" anchor="ctr"/>
          <a:lstStyle/>
          <a:p>
            <a:pPr marL="0" indent="0" algn="l">
              <a:lnSpc>
                <a:spcPct val="100000"/>
              </a:lnSpc>
              <a:buNone/>
            </a:pPr>
            <a:r>
              <a:rPr lang="en-US" sz="1100" dirty="0">
                <a:solidFill>
                  <a:srgbClr val="405449"/>
                </a:solidFill>
                <a:latin typeface="Fraunces Light" pitchFamily="34" charset="0"/>
                <a:ea typeface="Fraunces Light" pitchFamily="34" charset="-122"/>
                <a:cs typeface="Fraunces Light" pitchFamily="34" charset="-120"/>
              </a:rPr>
              <a:t>04</a:t>
            </a:r>
            <a:endParaRPr lang="en-US" sz="1100" dirty="0"/>
          </a:p>
        </p:txBody>
      </p:sp>
      <p:sp>
        <p:nvSpPr>
          <p:cNvPr id="16" name="Shape 14"/>
          <p:cNvSpPr/>
          <p:nvPr/>
        </p:nvSpPr>
        <p:spPr>
          <a:xfrm>
            <a:off x="496119" y="3341191"/>
            <a:ext cx="4004965" cy="19050"/>
          </a:xfrm>
          <a:prstGeom prst="rect">
            <a:avLst/>
          </a:prstGeom>
          <a:solidFill>
            <a:srgbClr val="438951"/>
          </a:solidFill>
          <a:ln/>
        </p:spPr>
        <p:txBody>
          <a:bodyPr/>
          <a:lstStyle/>
          <a:p>
            <a:endParaRPr lang="en-GB"/>
          </a:p>
        </p:txBody>
      </p:sp>
      <p:sp>
        <p:nvSpPr>
          <p:cNvPr id="17" name="Text 15"/>
          <p:cNvSpPr/>
          <p:nvPr/>
        </p:nvSpPr>
        <p:spPr>
          <a:xfrm>
            <a:off x="496119" y="3450134"/>
            <a:ext cx="1772022" cy="221456"/>
          </a:xfrm>
          <a:prstGeom prst="rect">
            <a:avLst/>
          </a:prstGeom>
          <a:noFill/>
          <a:ln/>
        </p:spPr>
        <p:txBody>
          <a:bodyPr wrap="none" lIns="0" tIns="0" rIns="0" bIns="0" rtlCol="0" anchor="t"/>
          <a:lstStyle/>
          <a:p>
            <a:pPr marL="0" indent="0" algn="l">
              <a:lnSpc>
                <a:spcPct val="104000"/>
              </a:lnSpc>
              <a:buNone/>
            </a:pPr>
            <a:r>
              <a:rPr lang="en-US" sz="1350" dirty="0">
                <a:solidFill>
                  <a:srgbClr val="405449"/>
                </a:solidFill>
                <a:latin typeface="Fraunces ExtraBold" pitchFamily="34" charset="0"/>
                <a:ea typeface="Fraunces ExtraBold" pitchFamily="34" charset="-122"/>
                <a:cs typeface="Fraunces ExtraBold" pitchFamily="34" charset="-120"/>
              </a:rPr>
              <a:t>Design Overview</a:t>
            </a:r>
            <a:endParaRPr lang="en-US" sz="1350" dirty="0"/>
          </a:p>
        </p:txBody>
      </p:sp>
      <p:sp>
        <p:nvSpPr>
          <p:cNvPr id="18" name="Text 16"/>
          <p:cNvSpPr/>
          <p:nvPr/>
        </p:nvSpPr>
        <p:spPr>
          <a:xfrm>
            <a:off x="496119" y="3756645"/>
            <a:ext cx="4004965" cy="226814"/>
          </a:xfrm>
          <a:prstGeom prst="rect">
            <a:avLst/>
          </a:prstGeom>
          <a:noFill/>
          <a:ln/>
        </p:spPr>
        <p:txBody>
          <a:bodyPr wrap="none" lIns="0" tIns="0" rIns="0" bIns="0" rtlCol="0" anchor="t"/>
          <a:lstStyle/>
          <a:p>
            <a:pPr marL="0" indent="0" algn="l">
              <a:lnSpc>
                <a:spcPct val="133000"/>
              </a:lnSpc>
              <a:buNone/>
            </a:pPr>
            <a:r>
              <a:rPr lang="en-US" sz="1100" dirty="0">
                <a:solidFill>
                  <a:srgbClr val="405449"/>
                </a:solidFill>
                <a:latin typeface="Nobile" pitchFamily="34" charset="0"/>
                <a:ea typeface="Nobile" pitchFamily="34" charset="-122"/>
                <a:cs typeface="Nobile" pitchFamily="34" charset="-120"/>
              </a:rPr>
              <a:t>Architecture, diagrams, and technical approach</a:t>
            </a:r>
            <a:endParaRPr lang="en-US" sz="1100" dirty="0"/>
          </a:p>
        </p:txBody>
      </p:sp>
      <p:sp>
        <p:nvSpPr>
          <p:cNvPr id="19" name="Text 17"/>
          <p:cNvSpPr/>
          <p:nvPr/>
        </p:nvSpPr>
        <p:spPr>
          <a:xfrm>
            <a:off x="4642842" y="3119289"/>
            <a:ext cx="283518" cy="177180"/>
          </a:xfrm>
          <a:prstGeom prst="rect">
            <a:avLst/>
          </a:prstGeom>
          <a:noFill/>
          <a:ln/>
        </p:spPr>
        <p:txBody>
          <a:bodyPr wrap="none" lIns="0" tIns="0" rIns="0" bIns="0" rtlCol="0" anchor="ctr"/>
          <a:lstStyle/>
          <a:p>
            <a:pPr marL="0" indent="0" algn="l">
              <a:lnSpc>
                <a:spcPct val="100000"/>
              </a:lnSpc>
              <a:buNone/>
            </a:pPr>
            <a:r>
              <a:rPr lang="en-US" sz="1100" dirty="0">
                <a:solidFill>
                  <a:srgbClr val="405449"/>
                </a:solidFill>
                <a:latin typeface="Fraunces Light" pitchFamily="34" charset="0"/>
                <a:ea typeface="Fraunces Light" pitchFamily="34" charset="-122"/>
                <a:cs typeface="Fraunces Light" pitchFamily="34" charset="-120"/>
              </a:rPr>
              <a:t>05</a:t>
            </a:r>
            <a:endParaRPr lang="en-US" sz="1100" dirty="0"/>
          </a:p>
        </p:txBody>
      </p:sp>
      <p:sp>
        <p:nvSpPr>
          <p:cNvPr id="20" name="Shape 18"/>
          <p:cNvSpPr/>
          <p:nvPr/>
        </p:nvSpPr>
        <p:spPr>
          <a:xfrm>
            <a:off x="4642842" y="3341191"/>
            <a:ext cx="4004965" cy="19050"/>
          </a:xfrm>
          <a:prstGeom prst="rect">
            <a:avLst/>
          </a:prstGeom>
          <a:solidFill>
            <a:srgbClr val="438951"/>
          </a:solidFill>
          <a:ln/>
        </p:spPr>
        <p:txBody>
          <a:bodyPr/>
          <a:lstStyle/>
          <a:p>
            <a:endParaRPr lang="en-GB"/>
          </a:p>
        </p:txBody>
      </p:sp>
      <p:sp>
        <p:nvSpPr>
          <p:cNvPr id="21" name="Text 19"/>
          <p:cNvSpPr/>
          <p:nvPr/>
        </p:nvSpPr>
        <p:spPr>
          <a:xfrm>
            <a:off x="4642842" y="3450134"/>
            <a:ext cx="2234208" cy="221456"/>
          </a:xfrm>
          <a:prstGeom prst="rect">
            <a:avLst/>
          </a:prstGeom>
          <a:noFill/>
          <a:ln/>
        </p:spPr>
        <p:txBody>
          <a:bodyPr wrap="none" lIns="0" tIns="0" rIns="0" bIns="0" rtlCol="0" anchor="t"/>
          <a:lstStyle/>
          <a:p>
            <a:pPr marL="0" indent="0" algn="l">
              <a:lnSpc>
                <a:spcPct val="104000"/>
              </a:lnSpc>
              <a:buNone/>
            </a:pPr>
            <a:r>
              <a:rPr lang="en-US" sz="1350" dirty="0">
                <a:solidFill>
                  <a:srgbClr val="405449"/>
                </a:solidFill>
                <a:latin typeface="Fraunces ExtraBold" pitchFamily="34" charset="0"/>
                <a:ea typeface="Fraunces ExtraBold" pitchFamily="34" charset="-122"/>
                <a:cs typeface="Fraunces ExtraBold" pitchFamily="34" charset="-120"/>
              </a:rPr>
              <a:t>Conclusion &amp; References</a:t>
            </a:r>
            <a:endParaRPr lang="en-US" sz="1350" dirty="0"/>
          </a:p>
        </p:txBody>
      </p:sp>
      <p:sp>
        <p:nvSpPr>
          <p:cNvPr id="22" name="Text 20"/>
          <p:cNvSpPr/>
          <p:nvPr/>
        </p:nvSpPr>
        <p:spPr>
          <a:xfrm>
            <a:off x="4642842" y="3756645"/>
            <a:ext cx="4004965" cy="226814"/>
          </a:xfrm>
          <a:prstGeom prst="rect">
            <a:avLst/>
          </a:prstGeom>
          <a:noFill/>
          <a:ln/>
        </p:spPr>
        <p:txBody>
          <a:bodyPr wrap="none" lIns="0" tIns="0" rIns="0" bIns="0" rtlCol="0" anchor="t"/>
          <a:lstStyle/>
          <a:p>
            <a:pPr marL="0" indent="0" algn="l">
              <a:lnSpc>
                <a:spcPct val="133000"/>
              </a:lnSpc>
              <a:buNone/>
            </a:pPr>
            <a:r>
              <a:rPr lang="en-US" sz="1100" dirty="0">
                <a:solidFill>
                  <a:srgbClr val="405449"/>
                </a:solidFill>
                <a:latin typeface="Nobile" pitchFamily="34" charset="0"/>
                <a:ea typeface="Nobile" pitchFamily="34" charset="-122"/>
                <a:cs typeface="Nobile" pitchFamily="34" charset="-120"/>
              </a:rPr>
              <a:t>Summary, next steps, and cited sources</a:t>
            </a:r>
            <a:endParaRPr lang="en-US" sz="11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496119" y="917972"/>
            <a:ext cx="7994303" cy="442987"/>
          </a:xfrm>
          <a:prstGeom prst="rect">
            <a:avLst/>
          </a:prstGeom>
          <a:noFill/>
          <a:ln/>
        </p:spPr>
        <p:txBody>
          <a:bodyPr wrap="none" lIns="0" tIns="0" rIns="0" bIns="0" rtlCol="0" anchor="t"/>
          <a:lstStyle/>
          <a:p>
            <a:pPr marL="0" indent="0" algn="l">
              <a:lnSpc>
                <a:spcPct val="104000"/>
              </a:lnSpc>
              <a:buNone/>
            </a:pPr>
            <a:r>
              <a:rPr lang="en-US" sz="2750" dirty="0">
                <a:solidFill>
                  <a:srgbClr val="3B4540"/>
                </a:solidFill>
                <a:latin typeface="Fraunces ExtraBold" pitchFamily="34" charset="0"/>
                <a:ea typeface="Fraunces ExtraBold" pitchFamily="34" charset="-122"/>
                <a:cs typeface="Fraunces ExtraBold" pitchFamily="34" charset="-120"/>
              </a:rPr>
              <a:t>The Platform: What It Is &amp; Why It Matters</a:t>
            </a:r>
            <a:endParaRPr lang="en-US" sz="2750" dirty="0"/>
          </a:p>
        </p:txBody>
      </p:sp>
      <p:sp>
        <p:nvSpPr>
          <p:cNvPr id="3" name="Shape 1"/>
          <p:cNvSpPr/>
          <p:nvPr/>
        </p:nvSpPr>
        <p:spPr>
          <a:xfrm>
            <a:off x="496119" y="1644476"/>
            <a:ext cx="964555" cy="266402"/>
          </a:xfrm>
          <a:prstGeom prst="roundRect">
            <a:avLst>
              <a:gd name="adj" fmla="val 38315"/>
            </a:avLst>
          </a:prstGeom>
          <a:solidFill>
            <a:srgbClr val="DDEEE0"/>
          </a:solidFill>
          <a:ln/>
        </p:spPr>
        <p:txBody>
          <a:bodyPr/>
          <a:lstStyle/>
          <a:p>
            <a:endParaRPr lang="en-GB"/>
          </a:p>
        </p:txBody>
      </p:sp>
      <p:sp>
        <p:nvSpPr>
          <p:cNvPr id="4" name="Text 2"/>
          <p:cNvSpPr/>
          <p:nvPr/>
        </p:nvSpPr>
        <p:spPr>
          <a:xfrm>
            <a:off x="581174" y="1686967"/>
            <a:ext cx="1251645" cy="181421"/>
          </a:xfrm>
          <a:prstGeom prst="rect">
            <a:avLst/>
          </a:prstGeom>
          <a:noFill/>
          <a:ln/>
        </p:spPr>
        <p:txBody>
          <a:bodyPr wrap="none" lIns="0" tIns="0" rIns="0" bIns="0" rtlCol="0" anchor="t"/>
          <a:lstStyle/>
          <a:p>
            <a:pPr marL="0" indent="0" algn="l">
              <a:lnSpc>
                <a:spcPct val="133000"/>
              </a:lnSpc>
              <a:buNone/>
            </a:pPr>
            <a:r>
              <a:rPr lang="en-US" sz="850" dirty="0">
                <a:solidFill>
                  <a:srgbClr val="405449"/>
                </a:solidFill>
                <a:latin typeface="Nobile" pitchFamily="34" charset="0"/>
                <a:ea typeface="Nobile" pitchFamily="34" charset="-122"/>
                <a:cs typeface="Nobile" pitchFamily="34" charset="-120"/>
              </a:rPr>
              <a:t>THE PROBLEM</a:t>
            </a:r>
            <a:endParaRPr lang="en-US" sz="850" dirty="0"/>
          </a:p>
        </p:txBody>
      </p:sp>
      <p:sp>
        <p:nvSpPr>
          <p:cNvPr id="5" name="Text 3"/>
          <p:cNvSpPr/>
          <p:nvPr/>
        </p:nvSpPr>
        <p:spPr>
          <a:xfrm>
            <a:off x="496119" y="1967582"/>
            <a:ext cx="2229222" cy="221456"/>
          </a:xfrm>
          <a:prstGeom prst="rect">
            <a:avLst/>
          </a:prstGeom>
          <a:noFill/>
          <a:ln/>
        </p:spPr>
        <p:txBody>
          <a:bodyPr wrap="none" lIns="0" tIns="0" rIns="0" bIns="0" rtlCol="0" anchor="t"/>
          <a:lstStyle/>
          <a:p>
            <a:pPr marL="0" indent="0" algn="l">
              <a:lnSpc>
                <a:spcPct val="104000"/>
              </a:lnSpc>
              <a:buNone/>
            </a:pPr>
            <a:r>
              <a:rPr lang="en-US" sz="1350" dirty="0">
                <a:solidFill>
                  <a:srgbClr val="3B4540"/>
                </a:solidFill>
                <a:latin typeface="Fraunces ExtraBold" pitchFamily="34" charset="0"/>
                <a:ea typeface="Fraunces ExtraBold" pitchFamily="34" charset="-122"/>
                <a:cs typeface="Fraunces ExtraBold" pitchFamily="34" charset="-120"/>
              </a:rPr>
              <a:t>A Decade of Gaps</a:t>
            </a:r>
            <a:endParaRPr lang="en-US" sz="1350" dirty="0"/>
          </a:p>
        </p:txBody>
      </p:sp>
      <p:sp>
        <p:nvSpPr>
          <p:cNvPr id="6" name="Text 4"/>
          <p:cNvSpPr/>
          <p:nvPr/>
        </p:nvSpPr>
        <p:spPr>
          <a:xfrm>
            <a:off x="496119" y="2401639"/>
            <a:ext cx="8151763" cy="453628"/>
          </a:xfrm>
          <a:prstGeom prst="rect">
            <a:avLst/>
          </a:prstGeom>
          <a:noFill/>
          <a:ln/>
        </p:spPr>
        <p:txBody>
          <a:bodyPr wrap="square" lIns="0" tIns="0" rIns="0" bIns="0" rtlCol="0" anchor="t">
            <a:normAutofit/>
          </a:bodyPr>
          <a:lstStyle/>
          <a:p>
            <a:pPr marL="0" indent="0" algn="l">
              <a:lnSpc>
                <a:spcPct val="133000"/>
              </a:lnSpc>
              <a:buNone/>
            </a:pPr>
            <a:r>
              <a:rPr lang="en-US" sz="1100" dirty="0">
                <a:solidFill>
                  <a:srgbClr val="405449"/>
                </a:solidFill>
                <a:latin typeface="Nobile" pitchFamily="34" charset="0"/>
                <a:ea typeface="Nobile" pitchFamily="34" charset="-122"/>
                <a:cs typeface="Nobile" pitchFamily="34" charset="-120"/>
              </a:rPr>
              <a:t>After ten years working in hospitality, I noticed that many hotels still rely on paper records, radios, and verbal handovers. As a result, tasks can be missed, and important updates often arrive too late.</a:t>
            </a:r>
            <a:endParaRPr lang="en-US" sz="1100" dirty="0"/>
          </a:p>
        </p:txBody>
      </p:sp>
      <p:sp>
        <p:nvSpPr>
          <p:cNvPr id="7" name="Shape 5"/>
          <p:cNvSpPr/>
          <p:nvPr/>
        </p:nvSpPr>
        <p:spPr>
          <a:xfrm>
            <a:off x="496119" y="3014737"/>
            <a:ext cx="1006450" cy="266402"/>
          </a:xfrm>
          <a:prstGeom prst="roundRect">
            <a:avLst>
              <a:gd name="adj" fmla="val 38315"/>
            </a:avLst>
          </a:prstGeom>
          <a:noFill/>
          <a:ln/>
          <a:effectLst>
            <a:outerShdw blurRad="101600" dist="50800" dir="16200000" algn="bl" rotWithShape="0">
              <a:srgbClr val="438951">
                <a:alpha val="100000"/>
              </a:srgbClr>
            </a:outerShdw>
          </a:effectLst>
        </p:spPr>
        <p:txBody>
          <a:bodyPr/>
          <a:lstStyle/>
          <a:p>
            <a:endParaRPr lang="en-GB"/>
          </a:p>
        </p:txBody>
      </p:sp>
      <p:sp>
        <p:nvSpPr>
          <p:cNvPr id="8" name="Text 6"/>
          <p:cNvSpPr/>
          <p:nvPr/>
        </p:nvSpPr>
        <p:spPr>
          <a:xfrm>
            <a:off x="581174" y="3057227"/>
            <a:ext cx="1293540" cy="181421"/>
          </a:xfrm>
          <a:prstGeom prst="rect">
            <a:avLst/>
          </a:prstGeom>
          <a:noFill/>
          <a:ln/>
        </p:spPr>
        <p:txBody>
          <a:bodyPr wrap="none" lIns="0" tIns="0" rIns="0" bIns="0" rtlCol="0" anchor="t"/>
          <a:lstStyle/>
          <a:p>
            <a:pPr marL="0" indent="0" algn="l">
              <a:lnSpc>
                <a:spcPct val="133000"/>
              </a:lnSpc>
              <a:buNone/>
            </a:pPr>
            <a:r>
              <a:rPr lang="en-US" sz="850" dirty="0">
                <a:solidFill>
                  <a:srgbClr val="438951"/>
                </a:solidFill>
                <a:latin typeface="Nobile" pitchFamily="34" charset="0"/>
                <a:ea typeface="Nobile" pitchFamily="34" charset="-122"/>
                <a:cs typeface="Nobile" pitchFamily="34" charset="-120"/>
              </a:rPr>
              <a:t>THE SOLUTION</a:t>
            </a:r>
            <a:endParaRPr lang="en-US" sz="850" dirty="0"/>
          </a:p>
        </p:txBody>
      </p:sp>
      <p:sp>
        <p:nvSpPr>
          <p:cNvPr id="9" name="Text 7"/>
          <p:cNvSpPr/>
          <p:nvPr/>
        </p:nvSpPr>
        <p:spPr>
          <a:xfrm>
            <a:off x="496119" y="3337843"/>
            <a:ext cx="3428107" cy="221456"/>
          </a:xfrm>
          <a:prstGeom prst="rect">
            <a:avLst/>
          </a:prstGeom>
          <a:noFill/>
          <a:ln/>
        </p:spPr>
        <p:txBody>
          <a:bodyPr wrap="none" lIns="0" tIns="0" rIns="0" bIns="0" rtlCol="0" anchor="t"/>
          <a:lstStyle/>
          <a:p>
            <a:pPr marL="0" indent="0" algn="l">
              <a:lnSpc>
                <a:spcPct val="104000"/>
              </a:lnSpc>
              <a:buNone/>
            </a:pPr>
            <a:r>
              <a:rPr lang="en-US" sz="1350" dirty="0">
                <a:solidFill>
                  <a:srgbClr val="3B4540"/>
                </a:solidFill>
                <a:latin typeface="Fraunces ExtraBold" pitchFamily="34" charset="0"/>
                <a:ea typeface="Fraunces ExtraBold" pitchFamily="34" charset="-122"/>
                <a:cs typeface="Fraunces ExtraBold" pitchFamily="34" charset="-120"/>
              </a:rPr>
              <a:t>One Platform, Every Department</a:t>
            </a:r>
            <a:endParaRPr lang="en-US" sz="1350" dirty="0"/>
          </a:p>
        </p:txBody>
      </p:sp>
      <p:sp>
        <p:nvSpPr>
          <p:cNvPr id="10" name="Text 8"/>
          <p:cNvSpPr/>
          <p:nvPr/>
        </p:nvSpPr>
        <p:spPr>
          <a:xfrm>
            <a:off x="496119" y="3771900"/>
            <a:ext cx="8151763" cy="453628"/>
          </a:xfrm>
          <a:prstGeom prst="rect">
            <a:avLst/>
          </a:prstGeom>
          <a:noFill/>
          <a:ln/>
        </p:spPr>
        <p:txBody>
          <a:bodyPr wrap="square" lIns="0" tIns="0" rIns="0" bIns="0" rtlCol="0" anchor="t">
            <a:normAutofit/>
          </a:bodyPr>
          <a:lstStyle/>
          <a:p>
            <a:pPr marL="0" indent="0" algn="l">
              <a:lnSpc>
                <a:spcPct val="133000"/>
              </a:lnSpc>
              <a:buNone/>
            </a:pPr>
            <a:r>
              <a:rPr lang="en-US" sz="1100" dirty="0">
                <a:solidFill>
                  <a:srgbClr val="405449"/>
                </a:solidFill>
                <a:latin typeface="Nobile" pitchFamily="34" charset="0"/>
                <a:ea typeface="Nobile" pitchFamily="34" charset="-122"/>
                <a:cs typeface="Nobile" pitchFamily="34" charset="-120"/>
              </a:rPr>
              <a:t>A role based web system connects reception, housekeeping, maintenance and management. Each user only sees the information needed for their role, with real time updates while access to the main hotel system remains restricted.</a:t>
            </a:r>
            <a:endParaRPr lang="en-US" sz="11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nvSpPr>
        <p:spPr>
          <a:xfrm>
            <a:off x="496119" y="1132061"/>
            <a:ext cx="5723706" cy="442987"/>
          </a:xfrm>
          <a:prstGeom prst="rect">
            <a:avLst/>
          </a:prstGeom>
          <a:noFill/>
          <a:ln/>
        </p:spPr>
        <p:txBody>
          <a:bodyPr wrap="none" lIns="0" tIns="0" rIns="0" bIns="0" rtlCol="0" anchor="t"/>
          <a:lstStyle/>
          <a:p>
            <a:pPr marL="0" indent="0" algn="l">
              <a:lnSpc>
                <a:spcPct val="104000"/>
              </a:lnSpc>
              <a:buNone/>
            </a:pPr>
            <a:r>
              <a:rPr lang="en-US" sz="2750" dirty="0">
                <a:solidFill>
                  <a:srgbClr val="3B4540"/>
                </a:solidFill>
                <a:latin typeface="Fraunces ExtraBold" pitchFamily="34" charset="0"/>
                <a:ea typeface="Fraunces ExtraBold" pitchFamily="34" charset="-122"/>
                <a:cs typeface="Fraunces ExtraBold" pitchFamily="34" charset="-120"/>
              </a:rPr>
              <a:t>Project Goals &amp; Who Benefits</a:t>
            </a:r>
            <a:endParaRPr lang="en-US" sz="2750" dirty="0"/>
          </a:p>
        </p:txBody>
      </p:sp>
      <p:sp>
        <p:nvSpPr>
          <p:cNvPr id="3" name="Shape 1"/>
          <p:cNvSpPr/>
          <p:nvPr/>
        </p:nvSpPr>
        <p:spPr>
          <a:xfrm>
            <a:off x="496119" y="1787649"/>
            <a:ext cx="2622724" cy="1270471"/>
          </a:xfrm>
          <a:prstGeom prst="roundRect">
            <a:avLst>
              <a:gd name="adj" fmla="val 10043"/>
            </a:avLst>
          </a:prstGeom>
          <a:solidFill>
            <a:srgbClr val="E8F3E8"/>
          </a:solidFill>
          <a:ln/>
        </p:spPr>
        <p:txBody>
          <a:bodyPr/>
          <a:lstStyle/>
          <a:p>
            <a:endParaRPr lang="en-GB"/>
          </a:p>
        </p:txBody>
      </p:sp>
      <p:sp>
        <p:nvSpPr>
          <p:cNvPr id="4" name="Text 2"/>
          <p:cNvSpPr/>
          <p:nvPr/>
        </p:nvSpPr>
        <p:spPr>
          <a:xfrm>
            <a:off x="637877" y="1929408"/>
            <a:ext cx="1772022" cy="221456"/>
          </a:xfrm>
          <a:prstGeom prst="rect">
            <a:avLst/>
          </a:prstGeom>
          <a:noFill/>
          <a:ln/>
        </p:spPr>
        <p:txBody>
          <a:bodyPr wrap="none" lIns="0" tIns="0" rIns="0" bIns="0" rtlCol="0" anchor="t"/>
          <a:lstStyle/>
          <a:p>
            <a:pPr marL="0" indent="0" algn="l">
              <a:lnSpc>
                <a:spcPct val="104000"/>
              </a:lnSpc>
              <a:buNone/>
            </a:pPr>
            <a:r>
              <a:rPr lang="en-US" sz="1350" dirty="0">
                <a:solidFill>
                  <a:srgbClr val="405449"/>
                </a:solidFill>
                <a:latin typeface="Fraunces ExtraBold" pitchFamily="34" charset="0"/>
                <a:ea typeface="Fraunces ExtraBold" pitchFamily="34" charset="-122"/>
                <a:cs typeface="Fraunces ExtraBold" pitchFamily="34" charset="-120"/>
              </a:rPr>
              <a:t>Hotel Management</a:t>
            </a:r>
            <a:endParaRPr lang="en-US" sz="1350" dirty="0"/>
          </a:p>
        </p:txBody>
      </p:sp>
      <p:sp>
        <p:nvSpPr>
          <p:cNvPr id="5" name="Text 3"/>
          <p:cNvSpPr/>
          <p:nvPr/>
        </p:nvSpPr>
        <p:spPr>
          <a:xfrm>
            <a:off x="637877" y="2235919"/>
            <a:ext cx="2339206" cy="680442"/>
          </a:xfrm>
          <a:prstGeom prst="rect">
            <a:avLst/>
          </a:prstGeom>
          <a:noFill/>
          <a:ln/>
        </p:spPr>
        <p:txBody>
          <a:bodyPr wrap="square" lIns="0" tIns="0" rIns="0" bIns="0" rtlCol="0" anchor="t">
            <a:normAutofit/>
          </a:bodyPr>
          <a:lstStyle/>
          <a:p>
            <a:pPr marL="0" indent="0" algn="l">
              <a:lnSpc>
                <a:spcPct val="133000"/>
              </a:lnSpc>
              <a:buNone/>
            </a:pPr>
            <a:r>
              <a:rPr lang="en-US" sz="1100" dirty="0">
                <a:solidFill>
                  <a:srgbClr val="405449"/>
                </a:solidFill>
                <a:latin typeface="Nobile" pitchFamily="34" charset="0"/>
                <a:ea typeface="Nobile" pitchFamily="34" charset="-122"/>
                <a:cs typeface="Nobile" pitchFamily="34" charset="-120"/>
              </a:rPr>
              <a:t>Real time overview of room status, maintenance and daily operations.</a:t>
            </a:r>
            <a:endParaRPr lang="en-US" sz="1100" dirty="0"/>
          </a:p>
        </p:txBody>
      </p:sp>
      <p:sp>
        <p:nvSpPr>
          <p:cNvPr id="6" name="Shape 4"/>
          <p:cNvSpPr/>
          <p:nvPr/>
        </p:nvSpPr>
        <p:spPr>
          <a:xfrm>
            <a:off x="3260601" y="1787649"/>
            <a:ext cx="2622724" cy="1270471"/>
          </a:xfrm>
          <a:prstGeom prst="roundRect">
            <a:avLst>
              <a:gd name="adj" fmla="val 10043"/>
            </a:avLst>
          </a:prstGeom>
          <a:solidFill>
            <a:srgbClr val="E8F3E8"/>
          </a:solidFill>
          <a:ln/>
        </p:spPr>
        <p:txBody>
          <a:bodyPr/>
          <a:lstStyle/>
          <a:p>
            <a:endParaRPr lang="en-GB"/>
          </a:p>
        </p:txBody>
      </p:sp>
      <p:sp>
        <p:nvSpPr>
          <p:cNvPr id="7" name="Text 5"/>
          <p:cNvSpPr/>
          <p:nvPr/>
        </p:nvSpPr>
        <p:spPr>
          <a:xfrm>
            <a:off x="3402360" y="1929408"/>
            <a:ext cx="1772022" cy="221456"/>
          </a:xfrm>
          <a:prstGeom prst="rect">
            <a:avLst/>
          </a:prstGeom>
          <a:noFill/>
          <a:ln/>
        </p:spPr>
        <p:txBody>
          <a:bodyPr wrap="none" lIns="0" tIns="0" rIns="0" bIns="0" rtlCol="0" anchor="t"/>
          <a:lstStyle/>
          <a:p>
            <a:pPr marL="0" indent="0" algn="l">
              <a:lnSpc>
                <a:spcPct val="104000"/>
              </a:lnSpc>
              <a:buNone/>
            </a:pPr>
            <a:r>
              <a:rPr lang="en-US" sz="1350" dirty="0">
                <a:solidFill>
                  <a:srgbClr val="405449"/>
                </a:solidFill>
                <a:latin typeface="Fraunces ExtraBold" pitchFamily="34" charset="0"/>
                <a:ea typeface="Fraunces ExtraBold" pitchFamily="34" charset="-122"/>
                <a:cs typeface="Fraunces ExtraBold" pitchFamily="34" charset="-120"/>
              </a:rPr>
              <a:t>Front-Line Staff</a:t>
            </a:r>
            <a:endParaRPr lang="en-US" sz="1350" dirty="0"/>
          </a:p>
        </p:txBody>
      </p:sp>
      <p:sp>
        <p:nvSpPr>
          <p:cNvPr id="8" name="Text 6"/>
          <p:cNvSpPr/>
          <p:nvPr/>
        </p:nvSpPr>
        <p:spPr>
          <a:xfrm>
            <a:off x="3402360" y="2235919"/>
            <a:ext cx="2339206" cy="680442"/>
          </a:xfrm>
          <a:prstGeom prst="rect">
            <a:avLst/>
          </a:prstGeom>
          <a:noFill/>
          <a:ln/>
        </p:spPr>
        <p:txBody>
          <a:bodyPr wrap="square" lIns="0" tIns="0" rIns="0" bIns="0" rtlCol="0" anchor="t">
            <a:normAutofit/>
          </a:bodyPr>
          <a:lstStyle/>
          <a:p>
            <a:pPr marL="0" indent="0" algn="l">
              <a:lnSpc>
                <a:spcPct val="133000"/>
              </a:lnSpc>
              <a:buNone/>
            </a:pPr>
            <a:r>
              <a:rPr lang="en-US" sz="1100" dirty="0">
                <a:solidFill>
                  <a:srgbClr val="405449"/>
                </a:solidFill>
                <a:latin typeface="Nobile" pitchFamily="34" charset="0"/>
                <a:ea typeface="Nobile" pitchFamily="34" charset="-122"/>
                <a:cs typeface="Nobile" pitchFamily="34" charset="-120"/>
              </a:rPr>
              <a:t>Reception, housekeeping and maintenance spend less time on handovers and repeated tasks.</a:t>
            </a:r>
            <a:endParaRPr lang="en-US" sz="1100" dirty="0"/>
          </a:p>
        </p:txBody>
      </p:sp>
      <p:sp>
        <p:nvSpPr>
          <p:cNvPr id="9" name="Shape 7"/>
          <p:cNvSpPr/>
          <p:nvPr/>
        </p:nvSpPr>
        <p:spPr>
          <a:xfrm>
            <a:off x="6025083" y="1787649"/>
            <a:ext cx="2622724" cy="1270471"/>
          </a:xfrm>
          <a:prstGeom prst="roundRect">
            <a:avLst>
              <a:gd name="adj" fmla="val 10043"/>
            </a:avLst>
          </a:prstGeom>
          <a:solidFill>
            <a:srgbClr val="E8F3E8"/>
          </a:solidFill>
          <a:ln/>
        </p:spPr>
        <p:txBody>
          <a:bodyPr/>
          <a:lstStyle/>
          <a:p>
            <a:endParaRPr lang="en-GB"/>
          </a:p>
        </p:txBody>
      </p:sp>
      <p:sp>
        <p:nvSpPr>
          <p:cNvPr id="10" name="Text 8"/>
          <p:cNvSpPr/>
          <p:nvPr/>
        </p:nvSpPr>
        <p:spPr>
          <a:xfrm>
            <a:off x="6166842" y="1929408"/>
            <a:ext cx="1772022" cy="221456"/>
          </a:xfrm>
          <a:prstGeom prst="rect">
            <a:avLst/>
          </a:prstGeom>
          <a:noFill/>
          <a:ln/>
        </p:spPr>
        <p:txBody>
          <a:bodyPr wrap="none" lIns="0" tIns="0" rIns="0" bIns="0" rtlCol="0" anchor="t"/>
          <a:lstStyle/>
          <a:p>
            <a:pPr marL="0" indent="0" algn="l">
              <a:lnSpc>
                <a:spcPct val="104000"/>
              </a:lnSpc>
              <a:buNone/>
            </a:pPr>
            <a:r>
              <a:rPr lang="en-US" sz="1350" dirty="0">
                <a:solidFill>
                  <a:srgbClr val="405449"/>
                </a:solidFill>
                <a:latin typeface="Fraunces ExtraBold" pitchFamily="34" charset="0"/>
                <a:ea typeface="Fraunces ExtraBold" pitchFamily="34" charset="-122"/>
                <a:cs typeface="Fraunces ExtraBold" pitchFamily="34" charset="-120"/>
              </a:rPr>
              <a:t>Guests (Indirectly)</a:t>
            </a:r>
            <a:endParaRPr lang="en-US" sz="1350" dirty="0"/>
          </a:p>
        </p:txBody>
      </p:sp>
      <p:sp>
        <p:nvSpPr>
          <p:cNvPr id="11" name="Text 9"/>
          <p:cNvSpPr/>
          <p:nvPr/>
        </p:nvSpPr>
        <p:spPr>
          <a:xfrm>
            <a:off x="6166842" y="2235919"/>
            <a:ext cx="2339206" cy="680442"/>
          </a:xfrm>
          <a:prstGeom prst="rect">
            <a:avLst/>
          </a:prstGeom>
          <a:noFill/>
          <a:ln/>
        </p:spPr>
        <p:txBody>
          <a:bodyPr wrap="square" lIns="0" tIns="0" rIns="0" bIns="0" rtlCol="0" anchor="t">
            <a:normAutofit/>
          </a:bodyPr>
          <a:lstStyle/>
          <a:p>
            <a:pPr marL="0" indent="0" algn="l">
              <a:lnSpc>
                <a:spcPct val="133000"/>
              </a:lnSpc>
              <a:buNone/>
            </a:pPr>
            <a:r>
              <a:rPr lang="en-US" sz="1100" dirty="0">
                <a:solidFill>
                  <a:srgbClr val="405449"/>
                </a:solidFill>
                <a:latin typeface="Nobile" pitchFamily="34" charset="0"/>
                <a:ea typeface="Nobile" pitchFamily="34" charset="-122"/>
                <a:cs typeface="Nobile" pitchFamily="34" charset="-120"/>
              </a:rPr>
              <a:t>Faster room preparation and quicker issue resolution without using the system.</a:t>
            </a:r>
            <a:endParaRPr lang="en-US" sz="1100" dirty="0"/>
          </a:p>
        </p:txBody>
      </p:sp>
      <p:sp>
        <p:nvSpPr>
          <p:cNvPr id="12" name="Shape 10"/>
          <p:cNvSpPr/>
          <p:nvPr/>
        </p:nvSpPr>
        <p:spPr>
          <a:xfrm>
            <a:off x="496119" y="3217590"/>
            <a:ext cx="8151763" cy="793775"/>
          </a:xfrm>
          <a:prstGeom prst="roundRect">
            <a:avLst>
              <a:gd name="adj" fmla="val 16074"/>
            </a:avLst>
          </a:prstGeom>
          <a:solidFill>
            <a:srgbClr val="B6D6FC"/>
          </a:solidFill>
          <a:ln/>
        </p:spPr>
        <p:txBody>
          <a:bodyPr/>
          <a:lstStyle/>
          <a:p>
            <a:endParaRPr lang="en-GB"/>
          </a:p>
        </p:txBody>
      </p:sp>
      <p:pic>
        <p:nvPicPr>
          <p:cNvPr id="13" name="Image 0" descr="preencoded.png"/>
          <p:cNvPicPr>
            <a:picLocks noChangeAspect="1"/>
          </p:cNvPicPr>
          <p:nvPr/>
        </p:nvPicPr>
        <p:blipFill>
          <a:blip r:embed="rId3"/>
          <a:stretch>
            <a:fillRect/>
          </a:stretch>
        </p:blipFill>
        <p:spPr>
          <a:xfrm>
            <a:off x="637877" y="3418359"/>
            <a:ext cx="177180" cy="141759"/>
          </a:xfrm>
          <a:prstGeom prst="rect">
            <a:avLst/>
          </a:prstGeom>
        </p:spPr>
      </p:pic>
      <p:sp>
        <p:nvSpPr>
          <p:cNvPr id="14" name="Text 11"/>
          <p:cNvSpPr/>
          <p:nvPr/>
        </p:nvSpPr>
        <p:spPr>
          <a:xfrm>
            <a:off x="956816" y="3394770"/>
            <a:ext cx="7549307" cy="453628"/>
          </a:xfrm>
          <a:prstGeom prst="rect">
            <a:avLst/>
          </a:prstGeom>
          <a:noFill/>
          <a:ln/>
        </p:spPr>
        <p:txBody>
          <a:bodyPr wrap="square" lIns="0" tIns="0" rIns="0" bIns="0" rtlCol="0" anchor="t">
            <a:normAutofit/>
          </a:bodyPr>
          <a:lstStyle/>
          <a:p>
            <a:pPr marL="0" indent="0" algn="l">
              <a:lnSpc>
                <a:spcPct val="133000"/>
              </a:lnSpc>
              <a:buNone/>
            </a:pPr>
            <a:r>
              <a:rPr lang="en-US" sz="1100" dirty="0">
                <a:solidFill>
                  <a:srgbClr val="000000"/>
                </a:solidFill>
                <a:latin typeface="Nobile" pitchFamily="34" charset="0"/>
                <a:ea typeface="Nobile" pitchFamily="34" charset="-122"/>
                <a:cs typeface="Nobile" pitchFamily="34" charset="-120"/>
              </a:rPr>
              <a:t>The goal is to develop a working web platform that demonstrates requirements gathering, role-based access control and usability testing, while developing practical software engineering skills.</a:t>
            </a:r>
            <a:endParaRPr lang="en-US" sz="11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p:nvPr/>
        </p:nvSpPr>
        <p:spPr>
          <a:xfrm>
            <a:off x="496119" y="426467"/>
            <a:ext cx="6562353" cy="408384"/>
          </a:xfrm>
          <a:prstGeom prst="rect">
            <a:avLst/>
          </a:prstGeom>
          <a:noFill/>
          <a:ln/>
        </p:spPr>
        <p:txBody>
          <a:bodyPr wrap="none" lIns="0" tIns="0" rIns="0" bIns="0" rtlCol="0" anchor="t"/>
          <a:lstStyle/>
          <a:p>
            <a:pPr marL="0" indent="0" algn="l">
              <a:lnSpc>
                <a:spcPct val="104000"/>
              </a:lnSpc>
              <a:buNone/>
            </a:pPr>
            <a:r>
              <a:rPr lang="en-US" sz="2550" dirty="0">
                <a:solidFill>
                  <a:srgbClr val="3B4540"/>
                </a:solidFill>
                <a:latin typeface="Fraunces ExtraBold" pitchFamily="34" charset="0"/>
                <a:ea typeface="Fraunces ExtraBold" pitchFamily="34" charset="-122"/>
                <a:cs typeface="Fraunces ExtraBold" pitchFamily="34" charset="-120"/>
              </a:rPr>
              <a:t>Research Question, Aim &amp; Objectives</a:t>
            </a:r>
            <a:endParaRPr lang="en-US" sz="2550" dirty="0"/>
          </a:p>
        </p:txBody>
      </p:sp>
      <p:sp>
        <p:nvSpPr>
          <p:cNvPr id="3" name="Text 1"/>
          <p:cNvSpPr/>
          <p:nvPr/>
        </p:nvSpPr>
        <p:spPr>
          <a:xfrm>
            <a:off x="496119" y="1075804"/>
            <a:ext cx="8151763" cy="401687"/>
          </a:xfrm>
          <a:prstGeom prst="rect">
            <a:avLst/>
          </a:prstGeom>
          <a:noFill/>
          <a:ln/>
        </p:spPr>
        <p:txBody>
          <a:bodyPr wrap="square" lIns="0" tIns="0" rIns="0" bIns="0" rtlCol="0" anchor="t">
            <a:normAutofit/>
          </a:bodyPr>
          <a:lstStyle/>
          <a:p>
            <a:pPr marL="0" indent="0" algn="l">
              <a:lnSpc>
                <a:spcPct val="128000"/>
              </a:lnSpc>
              <a:buNone/>
            </a:pPr>
            <a:r>
              <a:rPr lang="en-US" sz="1000" dirty="0">
                <a:solidFill>
                  <a:srgbClr val="405449"/>
                </a:solidFill>
                <a:latin typeface="Nobile" pitchFamily="34" charset="0"/>
                <a:ea typeface="Nobile" pitchFamily="34" charset="-122"/>
                <a:cs typeface="Nobile" pitchFamily="34" charset="-120"/>
              </a:rPr>
              <a:t>How can a role based web platform improve communication and task management between hotel departments compared with manual processes?</a:t>
            </a:r>
            <a:endParaRPr lang="en-US" sz="1000" dirty="0"/>
          </a:p>
        </p:txBody>
      </p:sp>
      <p:sp>
        <p:nvSpPr>
          <p:cNvPr id="4" name="Text 2"/>
          <p:cNvSpPr/>
          <p:nvPr/>
        </p:nvSpPr>
        <p:spPr>
          <a:xfrm>
            <a:off x="496119" y="1733476"/>
            <a:ext cx="2090812" cy="204118"/>
          </a:xfrm>
          <a:prstGeom prst="rect">
            <a:avLst/>
          </a:prstGeom>
          <a:noFill/>
          <a:ln/>
        </p:spPr>
        <p:txBody>
          <a:bodyPr wrap="none" lIns="0" tIns="0" rIns="0" bIns="0" rtlCol="0" anchor="t"/>
          <a:lstStyle/>
          <a:p>
            <a:pPr marL="0" indent="0" algn="l">
              <a:lnSpc>
                <a:spcPct val="104000"/>
              </a:lnSpc>
              <a:buNone/>
            </a:pPr>
            <a:r>
              <a:rPr lang="en-US" sz="1250" dirty="0">
                <a:solidFill>
                  <a:srgbClr val="3B4540"/>
                </a:solidFill>
                <a:latin typeface="Fraunces ExtraBold" pitchFamily="34" charset="0"/>
                <a:ea typeface="Fraunces ExtraBold" pitchFamily="34" charset="-122"/>
                <a:cs typeface="Fraunces ExtraBold" pitchFamily="34" charset="-120"/>
              </a:rPr>
              <a:t>Aim</a:t>
            </a:r>
            <a:endParaRPr lang="en-US" sz="1250" dirty="0"/>
          </a:p>
        </p:txBody>
      </p:sp>
      <p:sp>
        <p:nvSpPr>
          <p:cNvPr id="5" name="Text 3"/>
          <p:cNvSpPr/>
          <p:nvPr/>
        </p:nvSpPr>
        <p:spPr>
          <a:xfrm>
            <a:off x="496119" y="2058070"/>
            <a:ext cx="3916487" cy="602531"/>
          </a:xfrm>
          <a:prstGeom prst="rect">
            <a:avLst/>
          </a:prstGeom>
          <a:noFill/>
          <a:ln/>
        </p:spPr>
        <p:txBody>
          <a:bodyPr wrap="square" lIns="0" tIns="0" rIns="0" bIns="0" rtlCol="0" anchor="t">
            <a:normAutofit/>
          </a:bodyPr>
          <a:lstStyle/>
          <a:p>
            <a:pPr marL="0" indent="0" algn="l">
              <a:lnSpc>
                <a:spcPct val="128000"/>
              </a:lnSpc>
              <a:buNone/>
            </a:pPr>
            <a:r>
              <a:rPr lang="en-US" sz="1000" dirty="0">
                <a:solidFill>
                  <a:srgbClr val="405449"/>
                </a:solidFill>
                <a:latin typeface="Nobile" pitchFamily="34" charset="0"/>
                <a:ea typeface="Nobile" pitchFamily="34" charset="-122"/>
                <a:cs typeface="Nobile" pitchFamily="34" charset="-120"/>
              </a:rPr>
              <a:t>To design, develop and evaluate a role based web platform that improves communication and daily operations between hotel departments.</a:t>
            </a:r>
            <a:endParaRPr lang="en-US" sz="1000" dirty="0"/>
          </a:p>
        </p:txBody>
      </p:sp>
      <p:sp>
        <p:nvSpPr>
          <p:cNvPr id="6" name="Text 4"/>
          <p:cNvSpPr/>
          <p:nvPr/>
        </p:nvSpPr>
        <p:spPr>
          <a:xfrm>
            <a:off x="4736157" y="1733476"/>
            <a:ext cx="2090812" cy="204118"/>
          </a:xfrm>
          <a:prstGeom prst="rect">
            <a:avLst/>
          </a:prstGeom>
          <a:noFill/>
          <a:ln/>
        </p:spPr>
        <p:txBody>
          <a:bodyPr wrap="none" lIns="0" tIns="0" rIns="0" bIns="0" rtlCol="0" anchor="t"/>
          <a:lstStyle/>
          <a:p>
            <a:pPr marL="0" indent="0" algn="l">
              <a:lnSpc>
                <a:spcPct val="104000"/>
              </a:lnSpc>
              <a:buNone/>
            </a:pPr>
            <a:r>
              <a:rPr lang="en-US" sz="1250" dirty="0">
                <a:solidFill>
                  <a:srgbClr val="3B4540"/>
                </a:solidFill>
                <a:latin typeface="Fraunces ExtraBold" pitchFamily="34" charset="0"/>
                <a:ea typeface="Fraunces ExtraBold" pitchFamily="34" charset="-122"/>
                <a:cs typeface="Fraunces ExtraBold" pitchFamily="34" charset="-120"/>
              </a:rPr>
              <a:t>Objectives</a:t>
            </a:r>
            <a:endParaRPr lang="en-US" sz="1250" dirty="0"/>
          </a:p>
        </p:txBody>
      </p:sp>
      <p:sp>
        <p:nvSpPr>
          <p:cNvPr id="7" name="Text 5"/>
          <p:cNvSpPr/>
          <p:nvPr/>
        </p:nvSpPr>
        <p:spPr>
          <a:xfrm>
            <a:off x="4736157" y="2058070"/>
            <a:ext cx="3916487" cy="2550542"/>
          </a:xfrm>
          <a:prstGeom prst="rect">
            <a:avLst/>
          </a:prstGeom>
          <a:noFill/>
          <a:ln/>
        </p:spPr>
        <p:txBody>
          <a:bodyPr wrap="square" lIns="0" tIns="0" rIns="0" bIns="0" rtlCol="0" anchor="t">
            <a:normAutofit/>
          </a:bodyPr>
          <a:lstStyle/>
          <a:p>
            <a:pPr marL="0" indent="0" algn="l">
              <a:lnSpc>
                <a:spcPct val="128000"/>
              </a:lnSpc>
              <a:spcAft>
                <a:spcPts val="850"/>
              </a:spcAft>
              <a:buNone/>
            </a:pPr>
            <a:r>
              <a:rPr lang="en-US" sz="1000" dirty="0">
                <a:solidFill>
                  <a:srgbClr val="405449"/>
                </a:solidFill>
                <a:latin typeface="Nobile" pitchFamily="34" charset="0"/>
                <a:ea typeface="Nobile" pitchFamily="34" charset="-122"/>
                <a:cs typeface="Nobile" pitchFamily="34" charset="-120"/>
              </a:rPr>
              <a:t>1. Review literature on digital transformation, role based access control and usability.</a:t>
            </a:r>
            <a:endParaRPr lang="en-US" sz="1000" dirty="0"/>
          </a:p>
          <a:p>
            <a:pPr marL="0" indent="0" algn="l">
              <a:lnSpc>
                <a:spcPct val="128000"/>
              </a:lnSpc>
              <a:spcAft>
                <a:spcPts val="850"/>
              </a:spcAft>
              <a:buNone/>
            </a:pPr>
            <a:r>
              <a:rPr lang="en-US" sz="1000" dirty="0">
                <a:solidFill>
                  <a:srgbClr val="405449"/>
                </a:solidFill>
                <a:latin typeface="Nobile" pitchFamily="34" charset="0"/>
                <a:ea typeface="Nobile" pitchFamily="34" charset="-122"/>
                <a:cs typeface="Nobile" pitchFamily="34" charset="-120"/>
              </a:rPr>
              <a:t>2. Identify functional and non functional requirements.</a:t>
            </a:r>
            <a:endParaRPr lang="en-US" sz="1000" dirty="0"/>
          </a:p>
          <a:p>
            <a:pPr marL="0" indent="0" algn="l">
              <a:lnSpc>
                <a:spcPct val="128000"/>
              </a:lnSpc>
              <a:spcAft>
                <a:spcPts val="850"/>
              </a:spcAft>
              <a:buNone/>
            </a:pPr>
            <a:r>
              <a:rPr lang="en-US" sz="1000" dirty="0">
                <a:solidFill>
                  <a:srgbClr val="405449"/>
                </a:solidFill>
                <a:latin typeface="Nobile" pitchFamily="34" charset="0"/>
                <a:ea typeface="Nobile" pitchFamily="34" charset="-122"/>
                <a:cs typeface="Nobile" pitchFamily="34" charset="-120"/>
              </a:rPr>
              <a:t>3. Create UX designs including personas, journey maps, wireframes and a Figma prototype.</a:t>
            </a:r>
            <a:endParaRPr lang="en-US" sz="1000" dirty="0"/>
          </a:p>
          <a:p>
            <a:pPr marL="0" indent="0" algn="l">
              <a:lnSpc>
                <a:spcPct val="128000"/>
              </a:lnSpc>
              <a:spcAft>
                <a:spcPts val="850"/>
              </a:spcAft>
              <a:buNone/>
            </a:pPr>
            <a:r>
              <a:rPr lang="en-US" sz="1000" dirty="0">
                <a:solidFill>
                  <a:srgbClr val="405449"/>
                </a:solidFill>
                <a:latin typeface="Nobile" pitchFamily="34" charset="0"/>
                <a:ea typeface="Nobile" pitchFamily="34" charset="-122"/>
                <a:cs typeface="Nobile" pitchFamily="34" charset="-120"/>
              </a:rPr>
              <a:t>4. Design the system architecture, database and key diagrams.</a:t>
            </a:r>
            <a:endParaRPr lang="en-US" sz="1000" dirty="0"/>
          </a:p>
          <a:p>
            <a:pPr marL="0" indent="0" algn="l">
              <a:lnSpc>
                <a:spcPct val="128000"/>
              </a:lnSpc>
              <a:spcAft>
                <a:spcPts val="850"/>
              </a:spcAft>
              <a:buNone/>
            </a:pPr>
            <a:r>
              <a:rPr lang="en-US" sz="1000" dirty="0">
                <a:solidFill>
                  <a:srgbClr val="405449"/>
                </a:solidFill>
                <a:latin typeface="Nobile" pitchFamily="34" charset="0"/>
                <a:ea typeface="Nobile" pitchFamily="34" charset="-122"/>
                <a:cs typeface="Nobile" pitchFamily="34" charset="-120"/>
              </a:rPr>
              <a:t>5. Develop a working prototype using Flask, HTML, CSS, JavaScript and SQLite.</a:t>
            </a:r>
            <a:endParaRPr lang="en-US" sz="1000" dirty="0"/>
          </a:p>
          <a:p>
            <a:pPr marL="0" indent="0" algn="l">
              <a:lnSpc>
                <a:spcPct val="128000"/>
              </a:lnSpc>
              <a:buNone/>
            </a:pPr>
            <a:r>
              <a:rPr lang="en-US" sz="1000" dirty="0">
                <a:solidFill>
                  <a:srgbClr val="405449"/>
                </a:solidFill>
                <a:latin typeface="Nobile" pitchFamily="34" charset="0"/>
                <a:ea typeface="Nobile" pitchFamily="34" charset="-122"/>
                <a:cs typeface="Nobile" pitchFamily="34" charset="-120"/>
              </a:rPr>
              <a:t>6. Test and evaluate the platform against the project aim and objectives.</a:t>
            </a:r>
            <a:endParaRPr lang="en-US" sz="10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p:nvPr/>
        </p:nvSpPr>
        <p:spPr>
          <a:xfrm>
            <a:off x="496119" y="1103263"/>
            <a:ext cx="4938638" cy="442987"/>
          </a:xfrm>
          <a:prstGeom prst="rect">
            <a:avLst/>
          </a:prstGeom>
          <a:noFill/>
          <a:ln/>
        </p:spPr>
        <p:txBody>
          <a:bodyPr wrap="none" lIns="0" tIns="0" rIns="0" bIns="0" rtlCol="0" anchor="t"/>
          <a:lstStyle/>
          <a:p>
            <a:pPr marL="0" indent="0" algn="l">
              <a:lnSpc>
                <a:spcPct val="104000"/>
              </a:lnSpc>
              <a:buNone/>
            </a:pPr>
            <a:r>
              <a:rPr lang="en-US" sz="2750" dirty="0">
                <a:solidFill>
                  <a:srgbClr val="3B4540"/>
                </a:solidFill>
                <a:latin typeface="Fraunces ExtraBold" pitchFamily="34" charset="0"/>
                <a:ea typeface="Fraunces ExtraBold" pitchFamily="34" charset="-122"/>
                <a:cs typeface="Fraunces ExtraBold" pitchFamily="34" charset="-120"/>
              </a:rPr>
              <a:t>What the Literature Says</a:t>
            </a:r>
            <a:endParaRPr lang="en-US" sz="2750" dirty="0"/>
          </a:p>
        </p:txBody>
      </p:sp>
      <p:pic>
        <p:nvPicPr>
          <p:cNvPr id="3"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96119" y="1829767"/>
            <a:ext cx="2622724" cy="2210470"/>
          </a:xfrm>
          <a:prstGeom prst="rect">
            <a:avLst/>
          </a:prstGeom>
        </p:spPr>
      </p:pic>
      <p:sp>
        <p:nvSpPr>
          <p:cNvPr id="4" name="Text 1"/>
          <p:cNvSpPr/>
          <p:nvPr/>
        </p:nvSpPr>
        <p:spPr>
          <a:xfrm>
            <a:off x="733127" y="1990576"/>
            <a:ext cx="2224906" cy="442913"/>
          </a:xfrm>
          <a:prstGeom prst="rect">
            <a:avLst/>
          </a:prstGeom>
          <a:noFill/>
          <a:ln/>
        </p:spPr>
        <p:txBody>
          <a:bodyPr wrap="square" lIns="0" tIns="0" rIns="0" bIns="0" rtlCol="0" anchor="t">
            <a:normAutofit/>
          </a:bodyPr>
          <a:lstStyle/>
          <a:p>
            <a:pPr marL="0" indent="0" algn="l">
              <a:lnSpc>
                <a:spcPct val="104000"/>
              </a:lnSpc>
              <a:buNone/>
            </a:pPr>
            <a:r>
              <a:rPr lang="en-US" sz="1350" dirty="0">
                <a:solidFill>
                  <a:srgbClr val="405449"/>
                </a:solidFill>
                <a:latin typeface="Fraunces ExtraBold" pitchFamily="34" charset="0"/>
                <a:ea typeface="Fraunces ExtraBold" pitchFamily="34" charset="-122"/>
                <a:cs typeface="Fraunces ExtraBold" pitchFamily="34" charset="-120"/>
              </a:rPr>
              <a:t>Digital Transformation in Hospitality</a:t>
            </a:r>
            <a:endParaRPr lang="en-US" sz="1350" dirty="0"/>
          </a:p>
        </p:txBody>
      </p:sp>
      <p:sp>
        <p:nvSpPr>
          <p:cNvPr id="5" name="Text 2"/>
          <p:cNvSpPr/>
          <p:nvPr/>
        </p:nvSpPr>
        <p:spPr>
          <a:xfrm>
            <a:off x="733127" y="2518544"/>
            <a:ext cx="2224906" cy="1360884"/>
          </a:xfrm>
          <a:prstGeom prst="rect">
            <a:avLst/>
          </a:prstGeom>
          <a:noFill/>
          <a:ln/>
        </p:spPr>
        <p:txBody>
          <a:bodyPr wrap="square" lIns="0" tIns="0" rIns="0" bIns="0" rtlCol="0" anchor="t">
            <a:normAutofit/>
          </a:bodyPr>
          <a:lstStyle/>
          <a:p>
            <a:pPr marL="0" indent="0" algn="l">
              <a:lnSpc>
                <a:spcPct val="133000"/>
              </a:lnSpc>
              <a:buNone/>
            </a:pPr>
            <a:r>
              <a:rPr lang="en-US" sz="1100" dirty="0">
                <a:solidFill>
                  <a:srgbClr val="405449"/>
                </a:solidFill>
                <a:latin typeface="Nobile" pitchFamily="34" charset="0"/>
                <a:ea typeface="Nobile" pitchFamily="34" charset="-122"/>
                <a:cs typeface="Nobile" pitchFamily="34" charset="-120"/>
              </a:rPr>
              <a:t>Cloud-based PMS tools show efficiency gains of up to </a:t>
            </a:r>
            <a:r>
              <a:rPr lang="en-US" sz="1100" b="1" dirty="0">
                <a:solidFill>
                  <a:srgbClr val="405449"/>
                </a:solidFill>
                <a:latin typeface="Nobile Bold" pitchFamily="34" charset="0"/>
                <a:ea typeface="Nobile Bold" pitchFamily="34" charset="-122"/>
                <a:cs typeface="Nobile Bold" pitchFamily="34" charset="-120"/>
              </a:rPr>
              <a:t>30%</a:t>
            </a:r>
            <a:r>
              <a:rPr lang="en-US" sz="1100" dirty="0">
                <a:solidFill>
                  <a:srgbClr val="405449"/>
                </a:solidFill>
                <a:latin typeface="Nobile" pitchFamily="34" charset="0"/>
                <a:ea typeface="Nobile" pitchFamily="34" charset="-122"/>
                <a:cs typeface="Nobile" pitchFamily="34" charset="-120"/>
              </a:rPr>
              <a:t>, but adoption is hindered by integration costs, training demands, and staff resistance to change </a:t>
            </a:r>
            <a:r>
              <a:rPr lang="en-US" sz="1100" i="1" dirty="0">
                <a:solidFill>
                  <a:srgbClr val="405449"/>
                </a:solidFill>
                <a:latin typeface="Nobile" pitchFamily="34" charset="0"/>
                <a:ea typeface="Nobile" pitchFamily="34" charset="-122"/>
                <a:cs typeface="Nobile" pitchFamily="34" charset="-120"/>
              </a:rPr>
              <a:t>[1], [2]</a:t>
            </a:r>
            <a:r>
              <a:rPr lang="en-US" sz="1100" dirty="0">
                <a:solidFill>
                  <a:srgbClr val="405449"/>
                </a:solidFill>
                <a:latin typeface="Nobile" pitchFamily="34" charset="0"/>
                <a:ea typeface="Nobile" pitchFamily="34" charset="-122"/>
                <a:cs typeface="Nobile" pitchFamily="34" charset="-120"/>
              </a:rPr>
              <a:t>.</a:t>
            </a:r>
            <a:endParaRPr lang="en-US" sz="1100" dirty="0"/>
          </a:p>
        </p:txBody>
      </p:sp>
      <p:pic>
        <p:nvPicPr>
          <p:cNvPr id="6" name="Image 1"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3260601" y="1829767"/>
            <a:ext cx="2622724" cy="2210470"/>
          </a:xfrm>
          <a:prstGeom prst="rect">
            <a:avLst/>
          </a:prstGeom>
        </p:spPr>
      </p:pic>
      <p:sp>
        <p:nvSpPr>
          <p:cNvPr id="7" name="Text 3"/>
          <p:cNvSpPr/>
          <p:nvPr/>
        </p:nvSpPr>
        <p:spPr>
          <a:xfrm>
            <a:off x="3497610" y="1990576"/>
            <a:ext cx="2224906" cy="442913"/>
          </a:xfrm>
          <a:prstGeom prst="rect">
            <a:avLst/>
          </a:prstGeom>
          <a:noFill/>
          <a:ln/>
        </p:spPr>
        <p:txBody>
          <a:bodyPr wrap="square" lIns="0" tIns="0" rIns="0" bIns="0" rtlCol="0" anchor="t">
            <a:normAutofit/>
          </a:bodyPr>
          <a:lstStyle/>
          <a:p>
            <a:pPr marL="0" indent="0" algn="l">
              <a:lnSpc>
                <a:spcPct val="104000"/>
              </a:lnSpc>
              <a:buNone/>
            </a:pPr>
            <a:r>
              <a:rPr lang="en-US" sz="1350" dirty="0">
                <a:solidFill>
                  <a:srgbClr val="405449"/>
                </a:solidFill>
                <a:latin typeface="Fraunces ExtraBold" pitchFamily="34" charset="0"/>
                <a:ea typeface="Fraunces ExtraBold" pitchFamily="34" charset="-122"/>
                <a:cs typeface="Fraunces ExtraBold" pitchFamily="34" charset="-120"/>
              </a:rPr>
              <a:t>Role-Based Access Control</a:t>
            </a:r>
            <a:endParaRPr lang="en-US" sz="1350" dirty="0"/>
          </a:p>
        </p:txBody>
      </p:sp>
      <p:sp>
        <p:nvSpPr>
          <p:cNvPr id="8" name="Text 4"/>
          <p:cNvSpPr/>
          <p:nvPr/>
        </p:nvSpPr>
        <p:spPr>
          <a:xfrm>
            <a:off x="3497610" y="2518544"/>
            <a:ext cx="2224906" cy="1360884"/>
          </a:xfrm>
          <a:prstGeom prst="rect">
            <a:avLst/>
          </a:prstGeom>
          <a:noFill/>
          <a:ln/>
        </p:spPr>
        <p:txBody>
          <a:bodyPr wrap="square" lIns="0" tIns="0" rIns="0" bIns="0" rtlCol="0" anchor="t">
            <a:normAutofit/>
          </a:bodyPr>
          <a:lstStyle/>
          <a:p>
            <a:pPr marL="0" indent="0" algn="l">
              <a:lnSpc>
                <a:spcPct val="133000"/>
              </a:lnSpc>
              <a:buNone/>
            </a:pPr>
            <a:r>
              <a:rPr lang="en-US" sz="1100" dirty="0">
                <a:solidFill>
                  <a:srgbClr val="405449"/>
                </a:solidFill>
                <a:latin typeface="Nobile" pitchFamily="34" charset="0"/>
                <a:ea typeface="Nobile" pitchFamily="34" charset="-122"/>
                <a:cs typeface="Nobile" pitchFamily="34" charset="-120"/>
              </a:rPr>
              <a:t>RBAC is well-established for managing permissions in web applications </a:t>
            </a:r>
            <a:r>
              <a:rPr lang="en-US" sz="1100" i="1" dirty="0">
                <a:solidFill>
                  <a:srgbClr val="405449"/>
                </a:solidFill>
                <a:latin typeface="Nobile" pitchFamily="34" charset="0"/>
                <a:ea typeface="Nobile" pitchFamily="34" charset="-122"/>
                <a:cs typeface="Nobile" pitchFamily="34" charset="-120"/>
              </a:rPr>
              <a:t>[4]</a:t>
            </a:r>
            <a:r>
              <a:rPr lang="en-US" sz="1100" dirty="0">
                <a:solidFill>
                  <a:srgbClr val="405449"/>
                </a:solidFill>
                <a:latin typeface="Nobile" pitchFamily="34" charset="0"/>
                <a:ea typeface="Nobile" pitchFamily="34" charset="-122"/>
                <a:cs typeface="Nobile" pitchFamily="34" charset="-120"/>
              </a:rPr>
              <a:t>. The gap: most models assume </a:t>
            </a:r>
            <a:r>
              <a:rPr lang="en-US" sz="1100" b="1" dirty="0">
                <a:solidFill>
                  <a:srgbClr val="405449"/>
                </a:solidFill>
                <a:latin typeface="Nobile Bold" pitchFamily="34" charset="0"/>
                <a:ea typeface="Nobile Bold" pitchFamily="34" charset="-122"/>
                <a:cs typeface="Nobile Bold" pitchFamily="34" charset="-120"/>
              </a:rPr>
              <a:t>static roles</a:t>
            </a:r>
            <a:r>
              <a:rPr lang="en-US" sz="1100" dirty="0">
                <a:solidFill>
                  <a:srgbClr val="405449"/>
                </a:solidFill>
                <a:latin typeface="Nobile" pitchFamily="34" charset="0"/>
                <a:ea typeface="Nobile" pitchFamily="34" charset="-122"/>
                <a:cs typeface="Nobile" pitchFamily="34" charset="-120"/>
              </a:rPr>
              <a:t>, which doesn't fit shift-based hotel staffing </a:t>
            </a:r>
            <a:r>
              <a:rPr lang="en-US" sz="1100" i="1" dirty="0">
                <a:solidFill>
                  <a:srgbClr val="405449"/>
                </a:solidFill>
                <a:latin typeface="Nobile" pitchFamily="34" charset="0"/>
                <a:ea typeface="Nobile" pitchFamily="34" charset="-122"/>
                <a:cs typeface="Nobile" pitchFamily="34" charset="-120"/>
              </a:rPr>
              <a:t>[5]</a:t>
            </a:r>
            <a:r>
              <a:rPr lang="en-US" sz="1100" dirty="0">
                <a:solidFill>
                  <a:srgbClr val="405449"/>
                </a:solidFill>
                <a:latin typeface="Nobile" pitchFamily="34" charset="0"/>
                <a:ea typeface="Nobile" pitchFamily="34" charset="-122"/>
                <a:cs typeface="Nobile" pitchFamily="34" charset="-120"/>
              </a:rPr>
              <a:t>.</a:t>
            </a:r>
            <a:endParaRPr lang="en-US" sz="1100" dirty="0"/>
          </a:p>
        </p:txBody>
      </p:sp>
      <p:pic>
        <p:nvPicPr>
          <p:cNvPr id="9" name="Image 2"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025083" y="1829767"/>
            <a:ext cx="2622724" cy="2210470"/>
          </a:xfrm>
          <a:prstGeom prst="rect">
            <a:avLst/>
          </a:prstGeom>
        </p:spPr>
      </p:pic>
      <p:sp>
        <p:nvSpPr>
          <p:cNvPr id="10" name="Text 5"/>
          <p:cNvSpPr/>
          <p:nvPr/>
        </p:nvSpPr>
        <p:spPr>
          <a:xfrm>
            <a:off x="6262092" y="1990576"/>
            <a:ext cx="1816671" cy="221456"/>
          </a:xfrm>
          <a:prstGeom prst="rect">
            <a:avLst/>
          </a:prstGeom>
          <a:noFill/>
          <a:ln/>
        </p:spPr>
        <p:txBody>
          <a:bodyPr wrap="none" lIns="0" tIns="0" rIns="0" bIns="0" rtlCol="0" anchor="t"/>
          <a:lstStyle/>
          <a:p>
            <a:pPr marL="0" indent="0" algn="l">
              <a:lnSpc>
                <a:spcPct val="104000"/>
              </a:lnSpc>
              <a:buNone/>
            </a:pPr>
            <a:r>
              <a:rPr lang="en-US" sz="1350" dirty="0">
                <a:solidFill>
                  <a:srgbClr val="405449"/>
                </a:solidFill>
                <a:latin typeface="Fraunces ExtraBold" pitchFamily="34" charset="0"/>
                <a:ea typeface="Fraunces ExtraBold" pitchFamily="34" charset="-122"/>
                <a:cs typeface="Fraunces ExtraBold" pitchFamily="34" charset="-120"/>
              </a:rPr>
              <a:t>Usability Evaluation</a:t>
            </a:r>
            <a:endParaRPr lang="en-US" sz="1350" dirty="0"/>
          </a:p>
        </p:txBody>
      </p:sp>
      <p:sp>
        <p:nvSpPr>
          <p:cNvPr id="11" name="Text 6"/>
          <p:cNvSpPr/>
          <p:nvPr/>
        </p:nvSpPr>
        <p:spPr>
          <a:xfrm>
            <a:off x="6262092" y="2297088"/>
            <a:ext cx="2224906" cy="1360884"/>
          </a:xfrm>
          <a:prstGeom prst="rect">
            <a:avLst/>
          </a:prstGeom>
          <a:noFill/>
          <a:ln/>
        </p:spPr>
        <p:txBody>
          <a:bodyPr wrap="square" lIns="0" tIns="0" rIns="0" bIns="0" rtlCol="0" anchor="t">
            <a:normAutofit/>
          </a:bodyPr>
          <a:lstStyle/>
          <a:p>
            <a:pPr>
              <a:lnSpc>
                <a:spcPct val="133000"/>
              </a:lnSpc>
            </a:pPr>
            <a:r>
              <a:rPr lang="en-US" sz="1100" dirty="0">
                <a:solidFill>
                  <a:srgbClr val="405449"/>
                </a:solidFill>
                <a:latin typeface="Nobile" pitchFamily="34" charset="0"/>
                <a:ea typeface="Nobile" pitchFamily="34" charset="-122"/>
                <a:cs typeface="Nobile" pitchFamily="34" charset="-120"/>
              </a:rPr>
              <a:t>Nielsen's heuristics remain the most widely used inspection method — fast and requiring no large user sample. </a:t>
            </a:r>
            <a:r>
              <a:rPr lang="en-GB" sz="1100" dirty="0">
                <a:solidFill>
                  <a:schemeClr val="accent6">
                    <a:lumMod val="50000"/>
                  </a:schemeClr>
                </a:solidFill>
                <a:latin typeface="Nobile" panose="020B0604020202020204" charset="0"/>
              </a:rPr>
              <a:t>The results depend heavily on the evaluator's experience.</a:t>
            </a:r>
            <a:r>
              <a:rPr lang="en-US" sz="1100" i="1" dirty="0">
                <a:solidFill>
                  <a:srgbClr val="405449"/>
                </a:solidFill>
                <a:latin typeface="Nobile" pitchFamily="34" charset="0"/>
                <a:ea typeface="Nobile" pitchFamily="34" charset="-122"/>
                <a:cs typeface="Nobile" pitchFamily="34" charset="-120"/>
              </a:rPr>
              <a:t>[6].</a:t>
            </a:r>
            <a:endParaRPr lang="en-US" sz="11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p:nvPr/>
        </p:nvSpPr>
        <p:spPr>
          <a:xfrm>
            <a:off x="496119" y="1823963"/>
            <a:ext cx="4001319" cy="442987"/>
          </a:xfrm>
          <a:prstGeom prst="rect">
            <a:avLst/>
          </a:prstGeom>
          <a:noFill/>
          <a:ln/>
        </p:spPr>
        <p:txBody>
          <a:bodyPr wrap="none" lIns="0" tIns="0" rIns="0" bIns="0" rtlCol="0" anchor="t"/>
          <a:lstStyle/>
          <a:p>
            <a:pPr marL="0" indent="0" algn="l">
              <a:lnSpc>
                <a:spcPct val="104000"/>
              </a:lnSpc>
              <a:buNone/>
            </a:pPr>
            <a:r>
              <a:rPr lang="en-US" sz="2750" dirty="0">
                <a:solidFill>
                  <a:srgbClr val="3B4540"/>
                </a:solidFill>
                <a:latin typeface="Fraunces ExtraBold" pitchFamily="34" charset="0"/>
                <a:ea typeface="Fraunces ExtraBold" pitchFamily="34" charset="-122"/>
                <a:cs typeface="Fraunces ExtraBold" pitchFamily="34" charset="-120"/>
              </a:rPr>
              <a:t>Methodology</a:t>
            </a:r>
            <a:endParaRPr lang="en-US" sz="2750" dirty="0"/>
          </a:p>
        </p:txBody>
      </p:sp>
      <p:sp>
        <p:nvSpPr>
          <p:cNvPr id="3" name="Text 1"/>
          <p:cNvSpPr/>
          <p:nvPr/>
        </p:nvSpPr>
        <p:spPr>
          <a:xfrm>
            <a:off x="496119" y="2479551"/>
            <a:ext cx="8151763" cy="839912"/>
          </a:xfrm>
          <a:prstGeom prst="rect">
            <a:avLst/>
          </a:prstGeom>
          <a:noFill/>
          <a:ln/>
        </p:spPr>
        <p:txBody>
          <a:bodyPr wrap="square" lIns="0" tIns="0" rIns="0" bIns="0" rtlCol="0" anchor="t"/>
          <a:lstStyle/>
          <a:p>
            <a:pPr marL="0" indent="0" algn="l">
              <a:lnSpc>
                <a:spcPct val="133000"/>
              </a:lnSpc>
              <a:spcAft>
                <a:spcPts val="1250"/>
              </a:spcAft>
              <a:buNone/>
            </a:pPr>
            <a:r>
              <a:rPr lang="en-US" sz="1100" b="1" dirty="0">
                <a:solidFill>
                  <a:srgbClr val="405449"/>
                </a:solidFill>
                <a:latin typeface="Nobile Bold" pitchFamily="34" charset="0"/>
                <a:ea typeface="Nobile Bold" pitchFamily="34" charset="-122"/>
                <a:cs typeface="Nobile Bold" pitchFamily="34" charset="-120"/>
              </a:rPr>
              <a:t>Overall Approach</a:t>
            </a:r>
            <a:endParaRPr lang="en-US" sz="1100" dirty="0"/>
          </a:p>
          <a:p>
            <a:pPr>
              <a:lnSpc>
                <a:spcPct val="133000"/>
              </a:lnSpc>
            </a:pPr>
            <a:r>
              <a:rPr lang="en-GB" sz="1100" dirty="0">
                <a:solidFill>
                  <a:schemeClr val="accent6">
                    <a:lumMod val="50000"/>
                  </a:schemeClr>
                </a:solidFill>
                <a:latin typeface="Nobile" panose="020B0604020202020204" charset="0"/>
              </a:rPr>
              <a:t>I will use a User-Centred Design (UCD) approach together with Agile development. This will allow me to identify usability issues early, gather feedback throughout the development process, and continuously improve the system through iterative design and testing.</a:t>
            </a:r>
            <a:endParaRPr lang="en-US" sz="1100" dirty="0">
              <a:solidFill>
                <a:schemeClr val="accent6">
                  <a:lumMod val="50000"/>
                </a:schemeClr>
              </a:solidFill>
              <a:latin typeface="Nobile" panose="020B060402020202020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p:nvPr/>
        </p:nvSpPr>
        <p:spPr>
          <a:xfrm>
            <a:off x="496119" y="420960"/>
            <a:ext cx="3613696" cy="394543"/>
          </a:xfrm>
          <a:prstGeom prst="rect">
            <a:avLst/>
          </a:prstGeom>
          <a:noFill/>
          <a:ln/>
        </p:spPr>
        <p:txBody>
          <a:bodyPr wrap="none" lIns="0" tIns="0" rIns="0" bIns="0" rtlCol="0" anchor="t"/>
          <a:lstStyle/>
          <a:p>
            <a:pPr marL="0" indent="0" algn="l">
              <a:lnSpc>
                <a:spcPct val="104000"/>
              </a:lnSpc>
              <a:buNone/>
            </a:pPr>
            <a:r>
              <a:rPr lang="en-US" sz="2450" dirty="0">
                <a:solidFill>
                  <a:srgbClr val="3B4540"/>
                </a:solidFill>
                <a:latin typeface="Fraunces ExtraBold" pitchFamily="34" charset="0"/>
                <a:ea typeface="Fraunces ExtraBold" pitchFamily="34" charset="-122"/>
                <a:cs typeface="Fraunces ExtraBold" pitchFamily="34" charset="-120"/>
              </a:rPr>
              <a:t>Project Timeline</a:t>
            </a:r>
            <a:endParaRPr lang="en-US" sz="2450" dirty="0"/>
          </a:p>
        </p:txBody>
      </p:sp>
      <p:sp>
        <p:nvSpPr>
          <p:cNvPr id="3" name="Shape 1"/>
          <p:cNvSpPr/>
          <p:nvPr/>
        </p:nvSpPr>
        <p:spPr>
          <a:xfrm>
            <a:off x="496119" y="1040383"/>
            <a:ext cx="8151763" cy="3682157"/>
          </a:xfrm>
          <a:prstGeom prst="roundRect">
            <a:avLst>
              <a:gd name="adj" fmla="val 3086"/>
            </a:avLst>
          </a:prstGeom>
          <a:noFill/>
          <a:ln w="4763">
            <a:solidFill>
              <a:srgbClr val="000000">
                <a:alpha val="8000"/>
              </a:srgbClr>
            </a:solidFill>
            <a:prstDash val="solid"/>
          </a:ln>
        </p:spPr>
        <p:txBody>
          <a:bodyPr/>
          <a:lstStyle/>
          <a:p>
            <a:endParaRPr lang="en-GB"/>
          </a:p>
        </p:txBody>
      </p:sp>
      <p:sp>
        <p:nvSpPr>
          <p:cNvPr id="4" name="Text 2"/>
          <p:cNvSpPr/>
          <p:nvPr/>
        </p:nvSpPr>
        <p:spPr>
          <a:xfrm>
            <a:off x="627534" y="1117327"/>
            <a:ext cx="3133576" cy="190946"/>
          </a:xfrm>
          <a:prstGeom prst="rect">
            <a:avLst/>
          </a:prstGeom>
          <a:noFill/>
          <a:ln/>
        </p:spPr>
        <p:txBody>
          <a:bodyPr wrap="none" lIns="0" tIns="0" rIns="0" bIns="0" rtlCol="0" anchor="t"/>
          <a:lstStyle/>
          <a:p>
            <a:pPr marL="0" indent="0" algn="l">
              <a:lnSpc>
                <a:spcPct val="126000"/>
              </a:lnSpc>
              <a:buNone/>
            </a:pPr>
            <a:r>
              <a:rPr lang="en-US" sz="950" b="1" dirty="0">
                <a:solidFill>
                  <a:srgbClr val="405449"/>
                </a:solidFill>
                <a:latin typeface="Nobile Bold" pitchFamily="34" charset="0"/>
                <a:ea typeface="Nobile Bold" pitchFamily="34" charset="-122"/>
                <a:cs typeface="Nobile Bold" pitchFamily="34" charset="-120"/>
              </a:rPr>
              <a:t>Activity</a:t>
            </a:r>
            <a:endParaRPr lang="en-US" sz="950" dirty="0"/>
          </a:p>
        </p:txBody>
      </p:sp>
      <p:sp>
        <p:nvSpPr>
          <p:cNvPr id="5" name="Text 3"/>
          <p:cNvSpPr/>
          <p:nvPr/>
        </p:nvSpPr>
        <p:spPr>
          <a:xfrm>
            <a:off x="3561085" y="1117327"/>
            <a:ext cx="638398" cy="381893"/>
          </a:xfrm>
          <a:prstGeom prst="rect">
            <a:avLst/>
          </a:prstGeom>
          <a:noFill/>
          <a:ln/>
        </p:spPr>
        <p:txBody>
          <a:bodyPr wrap="square" lIns="0" tIns="0" rIns="0" bIns="0" rtlCol="0" anchor="t">
            <a:normAutofit/>
          </a:bodyPr>
          <a:lstStyle/>
          <a:p>
            <a:pPr marL="0" indent="0" algn="l">
              <a:lnSpc>
                <a:spcPct val="126000"/>
              </a:lnSpc>
              <a:buNone/>
            </a:pPr>
            <a:r>
              <a:rPr lang="en-US" sz="950" b="1" dirty="0">
                <a:solidFill>
                  <a:srgbClr val="405449"/>
                </a:solidFill>
                <a:latin typeface="Nobile Bold" pitchFamily="34" charset="0"/>
                <a:ea typeface="Nobile Bold" pitchFamily="34" charset="-122"/>
                <a:cs typeface="Nobile Bold" pitchFamily="34" charset="-120"/>
              </a:rPr>
              <a:t>W1 (29 Jun)</a:t>
            </a:r>
            <a:endParaRPr lang="en-US" sz="950" dirty="0"/>
          </a:p>
        </p:txBody>
      </p:sp>
      <p:sp>
        <p:nvSpPr>
          <p:cNvPr id="6" name="Text 4"/>
          <p:cNvSpPr/>
          <p:nvPr/>
        </p:nvSpPr>
        <p:spPr>
          <a:xfrm>
            <a:off x="4456658" y="1117327"/>
            <a:ext cx="1095598" cy="190946"/>
          </a:xfrm>
          <a:prstGeom prst="rect">
            <a:avLst/>
          </a:prstGeom>
          <a:noFill/>
          <a:ln/>
        </p:spPr>
        <p:txBody>
          <a:bodyPr wrap="none" lIns="0" tIns="0" rIns="0" bIns="0" rtlCol="0" anchor="t"/>
          <a:lstStyle/>
          <a:p>
            <a:pPr marL="0" indent="0" algn="l">
              <a:lnSpc>
                <a:spcPct val="126000"/>
              </a:lnSpc>
              <a:buNone/>
            </a:pPr>
            <a:r>
              <a:rPr lang="en-US" sz="950" b="1" dirty="0">
                <a:solidFill>
                  <a:srgbClr val="405449"/>
                </a:solidFill>
                <a:latin typeface="Nobile Bold" pitchFamily="34" charset="0"/>
                <a:ea typeface="Nobile Bold" pitchFamily="34" charset="-122"/>
                <a:cs typeface="Nobile Bold" pitchFamily="34" charset="-120"/>
              </a:rPr>
              <a:t>W2 (6 Jul)</a:t>
            </a:r>
            <a:endParaRPr lang="en-US" sz="950" dirty="0"/>
          </a:p>
        </p:txBody>
      </p:sp>
      <p:sp>
        <p:nvSpPr>
          <p:cNvPr id="7" name="Text 5"/>
          <p:cNvSpPr/>
          <p:nvPr/>
        </p:nvSpPr>
        <p:spPr>
          <a:xfrm>
            <a:off x="5352231" y="1117327"/>
            <a:ext cx="638398" cy="381893"/>
          </a:xfrm>
          <a:prstGeom prst="rect">
            <a:avLst/>
          </a:prstGeom>
          <a:noFill/>
          <a:ln/>
        </p:spPr>
        <p:txBody>
          <a:bodyPr wrap="square" lIns="0" tIns="0" rIns="0" bIns="0" rtlCol="0" anchor="t">
            <a:normAutofit/>
          </a:bodyPr>
          <a:lstStyle/>
          <a:p>
            <a:pPr marL="0" indent="0" algn="l">
              <a:lnSpc>
                <a:spcPct val="126000"/>
              </a:lnSpc>
              <a:buNone/>
            </a:pPr>
            <a:r>
              <a:rPr lang="en-US" sz="950" b="1" dirty="0">
                <a:solidFill>
                  <a:srgbClr val="405449"/>
                </a:solidFill>
                <a:latin typeface="Nobile Bold" pitchFamily="34" charset="0"/>
                <a:ea typeface="Nobile Bold" pitchFamily="34" charset="-122"/>
                <a:cs typeface="Nobile Bold" pitchFamily="34" charset="-120"/>
              </a:rPr>
              <a:t>W3 (13 Jul)</a:t>
            </a:r>
            <a:endParaRPr lang="en-US" sz="950" dirty="0"/>
          </a:p>
        </p:txBody>
      </p:sp>
      <p:sp>
        <p:nvSpPr>
          <p:cNvPr id="8" name="Text 6"/>
          <p:cNvSpPr/>
          <p:nvPr/>
        </p:nvSpPr>
        <p:spPr>
          <a:xfrm>
            <a:off x="6247805" y="1117327"/>
            <a:ext cx="638398" cy="381893"/>
          </a:xfrm>
          <a:prstGeom prst="rect">
            <a:avLst/>
          </a:prstGeom>
          <a:noFill/>
          <a:ln/>
        </p:spPr>
        <p:txBody>
          <a:bodyPr wrap="square" lIns="0" tIns="0" rIns="0" bIns="0" rtlCol="0" anchor="t">
            <a:normAutofit/>
          </a:bodyPr>
          <a:lstStyle/>
          <a:p>
            <a:pPr marL="0" indent="0" algn="l">
              <a:lnSpc>
                <a:spcPct val="126000"/>
              </a:lnSpc>
              <a:buNone/>
            </a:pPr>
            <a:r>
              <a:rPr lang="en-US" sz="950" b="1" dirty="0">
                <a:solidFill>
                  <a:srgbClr val="405449"/>
                </a:solidFill>
                <a:latin typeface="Nobile Bold" pitchFamily="34" charset="0"/>
                <a:ea typeface="Nobile Bold" pitchFamily="34" charset="-122"/>
                <a:cs typeface="Nobile Bold" pitchFamily="34" charset="-120"/>
              </a:rPr>
              <a:t>W4 (20 Jul)</a:t>
            </a:r>
            <a:endParaRPr lang="en-US" sz="950" dirty="0"/>
          </a:p>
        </p:txBody>
      </p:sp>
      <p:sp>
        <p:nvSpPr>
          <p:cNvPr id="9" name="Text 7"/>
          <p:cNvSpPr/>
          <p:nvPr/>
        </p:nvSpPr>
        <p:spPr>
          <a:xfrm>
            <a:off x="7143378" y="1117327"/>
            <a:ext cx="638398" cy="381893"/>
          </a:xfrm>
          <a:prstGeom prst="rect">
            <a:avLst/>
          </a:prstGeom>
          <a:noFill/>
          <a:ln/>
        </p:spPr>
        <p:txBody>
          <a:bodyPr wrap="square" lIns="0" tIns="0" rIns="0" bIns="0" rtlCol="0" anchor="t">
            <a:normAutofit/>
          </a:bodyPr>
          <a:lstStyle/>
          <a:p>
            <a:pPr marL="0" indent="0" algn="l">
              <a:lnSpc>
                <a:spcPct val="126000"/>
              </a:lnSpc>
              <a:buNone/>
            </a:pPr>
            <a:r>
              <a:rPr lang="en-US" sz="950" b="1" dirty="0">
                <a:solidFill>
                  <a:srgbClr val="405449"/>
                </a:solidFill>
                <a:latin typeface="Nobile Bold" pitchFamily="34" charset="0"/>
                <a:ea typeface="Nobile Bold" pitchFamily="34" charset="-122"/>
                <a:cs typeface="Nobile Bold" pitchFamily="34" charset="-120"/>
              </a:rPr>
              <a:t>W5 (27 Jul)</a:t>
            </a:r>
            <a:endParaRPr lang="en-US" sz="950" dirty="0"/>
          </a:p>
        </p:txBody>
      </p:sp>
      <p:sp>
        <p:nvSpPr>
          <p:cNvPr id="10" name="Text 8"/>
          <p:cNvSpPr/>
          <p:nvPr/>
        </p:nvSpPr>
        <p:spPr>
          <a:xfrm>
            <a:off x="8038951" y="1117327"/>
            <a:ext cx="477962" cy="381893"/>
          </a:xfrm>
          <a:prstGeom prst="rect">
            <a:avLst/>
          </a:prstGeom>
          <a:noFill/>
          <a:ln/>
        </p:spPr>
        <p:txBody>
          <a:bodyPr wrap="square" lIns="0" tIns="0" rIns="0" bIns="0" rtlCol="0" anchor="t">
            <a:normAutofit/>
          </a:bodyPr>
          <a:lstStyle/>
          <a:p>
            <a:pPr marL="0" indent="0" algn="l">
              <a:lnSpc>
                <a:spcPct val="126000"/>
              </a:lnSpc>
              <a:buNone/>
            </a:pPr>
            <a:r>
              <a:rPr lang="en-US" sz="950" b="1" dirty="0">
                <a:solidFill>
                  <a:srgbClr val="405449"/>
                </a:solidFill>
                <a:latin typeface="Nobile Bold" pitchFamily="34" charset="0"/>
                <a:ea typeface="Nobile Bold" pitchFamily="34" charset="-122"/>
                <a:cs typeface="Nobile Bold" pitchFamily="34" charset="-120"/>
              </a:rPr>
              <a:t>W6 (3 Aug)</a:t>
            </a:r>
            <a:endParaRPr lang="en-US" sz="950" dirty="0"/>
          </a:p>
        </p:txBody>
      </p:sp>
      <p:sp>
        <p:nvSpPr>
          <p:cNvPr id="11" name="Text 9"/>
          <p:cNvSpPr/>
          <p:nvPr/>
        </p:nvSpPr>
        <p:spPr>
          <a:xfrm>
            <a:off x="627534" y="1648346"/>
            <a:ext cx="3133576" cy="190946"/>
          </a:xfrm>
          <a:prstGeom prst="rect">
            <a:avLst/>
          </a:prstGeom>
          <a:noFill/>
          <a:ln/>
        </p:spPr>
        <p:txBody>
          <a:bodyPr wrap="none" lIns="0" tIns="0" rIns="0" bIns="0" rtlCol="0" anchor="t"/>
          <a:lstStyle/>
          <a:p>
            <a:pPr marL="0" indent="0" algn="l">
              <a:lnSpc>
                <a:spcPct val="126000"/>
              </a:lnSpc>
              <a:buNone/>
            </a:pPr>
            <a:r>
              <a:rPr lang="en-US" sz="950" dirty="0">
                <a:solidFill>
                  <a:srgbClr val="405449"/>
                </a:solidFill>
                <a:latin typeface="Nobile" pitchFamily="34" charset="0"/>
                <a:ea typeface="Nobile" pitchFamily="34" charset="-122"/>
                <a:cs typeface="Nobile" pitchFamily="34" charset="-120"/>
              </a:rPr>
              <a:t>Requirements &amp; literature review</a:t>
            </a:r>
            <a:endParaRPr lang="en-US" sz="950" dirty="0"/>
          </a:p>
        </p:txBody>
      </p:sp>
      <p:sp>
        <p:nvSpPr>
          <p:cNvPr id="12" name="Text 10"/>
          <p:cNvSpPr/>
          <p:nvPr/>
        </p:nvSpPr>
        <p:spPr>
          <a:xfrm>
            <a:off x="3561085" y="1648346"/>
            <a:ext cx="1095598" cy="200471"/>
          </a:xfrm>
          <a:prstGeom prst="rect">
            <a:avLst/>
          </a:prstGeom>
          <a:noFill/>
          <a:ln/>
        </p:spPr>
        <p:txBody>
          <a:bodyPr wrap="none" lIns="0" tIns="0" rIns="0" bIns="0" rtlCol="0" anchor="t"/>
          <a:lstStyle/>
          <a:p>
            <a:pPr marL="0" indent="0" algn="l">
              <a:lnSpc>
                <a:spcPct val="126000"/>
              </a:lnSpc>
              <a:buNone/>
            </a:pPr>
            <a:r>
              <a:rPr lang="en-US" sz="950" dirty="0">
                <a:solidFill>
                  <a:srgbClr val="000000"/>
                </a:solidFill>
                <a:latin typeface="Nobile" pitchFamily="34" charset="0"/>
                <a:ea typeface="Nobile" pitchFamily="34" charset="-122"/>
                <a:cs typeface="Nobile" pitchFamily="34" charset="-120"/>
              </a:rPr>
              <a:t>✔</a:t>
            </a:r>
            <a:endParaRPr lang="en-US" sz="950" dirty="0"/>
          </a:p>
        </p:txBody>
      </p:sp>
      <p:sp>
        <p:nvSpPr>
          <p:cNvPr id="13" name="Text 11"/>
          <p:cNvSpPr/>
          <p:nvPr/>
        </p:nvSpPr>
        <p:spPr>
          <a:xfrm>
            <a:off x="4456658" y="1648346"/>
            <a:ext cx="1095598" cy="190946"/>
          </a:xfrm>
          <a:prstGeom prst="rect">
            <a:avLst/>
          </a:prstGeom>
          <a:noFill/>
          <a:ln/>
        </p:spPr>
        <p:txBody>
          <a:bodyPr wrap="none" lIns="0" tIns="0" rIns="0" bIns="0" rtlCol="0" anchor="t"/>
          <a:lstStyle/>
          <a:p>
            <a:pPr marL="0" indent="0" algn="l">
              <a:lnSpc>
                <a:spcPct val="126000"/>
              </a:lnSpc>
              <a:buNone/>
            </a:pPr>
            <a:endParaRPr lang="en-US" sz="950" dirty="0"/>
          </a:p>
        </p:txBody>
      </p:sp>
      <p:sp>
        <p:nvSpPr>
          <p:cNvPr id="14" name="Text 12"/>
          <p:cNvSpPr/>
          <p:nvPr/>
        </p:nvSpPr>
        <p:spPr>
          <a:xfrm>
            <a:off x="5352231" y="1648346"/>
            <a:ext cx="1095598" cy="190946"/>
          </a:xfrm>
          <a:prstGeom prst="rect">
            <a:avLst/>
          </a:prstGeom>
          <a:noFill/>
          <a:ln/>
        </p:spPr>
        <p:txBody>
          <a:bodyPr wrap="none" lIns="0" tIns="0" rIns="0" bIns="0" rtlCol="0" anchor="t"/>
          <a:lstStyle/>
          <a:p>
            <a:pPr marL="0" indent="0" algn="l">
              <a:lnSpc>
                <a:spcPct val="126000"/>
              </a:lnSpc>
              <a:buNone/>
            </a:pPr>
            <a:endParaRPr lang="en-US" sz="950" dirty="0"/>
          </a:p>
        </p:txBody>
      </p:sp>
      <p:sp>
        <p:nvSpPr>
          <p:cNvPr id="15" name="Text 13"/>
          <p:cNvSpPr/>
          <p:nvPr/>
        </p:nvSpPr>
        <p:spPr>
          <a:xfrm>
            <a:off x="6247805" y="1648346"/>
            <a:ext cx="1095598" cy="190946"/>
          </a:xfrm>
          <a:prstGeom prst="rect">
            <a:avLst/>
          </a:prstGeom>
          <a:noFill/>
          <a:ln/>
        </p:spPr>
        <p:txBody>
          <a:bodyPr wrap="none" lIns="0" tIns="0" rIns="0" bIns="0" rtlCol="0" anchor="t"/>
          <a:lstStyle/>
          <a:p>
            <a:pPr marL="0" indent="0" algn="l">
              <a:lnSpc>
                <a:spcPct val="126000"/>
              </a:lnSpc>
              <a:buNone/>
            </a:pPr>
            <a:endParaRPr lang="en-US" sz="950" dirty="0"/>
          </a:p>
        </p:txBody>
      </p:sp>
      <p:sp>
        <p:nvSpPr>
          <p:cNvPr id="16" name="Text 14"/>
          <p:cNvSpPr/>
          <p:nvPr/>
        </p:nvSpPr>
        <p:spPr>
          <a:xfrm>
            <a:off x="7143378" y="1648346"/>
            <a:ext cx="1095598" cy="190946"/>
          </a:xfrm>
          <a:prstGeom prst="rect">
            <a:avLst/>
          </a:prstGeom>
          <a:noFill/>
          <a:ln/>
        </p:spPr>
        <p:txBody>
          <a:bodyPr wrap="none" lIns="0" tIns="0" rIns="0" bIns="0" rtlCol="0" anchor="t"/>
          <a:lstStyle/>
          <a:p>
            <a:pPr marL="0" indent="0" algn="l">
              <a:lnSpc>
                <a:spcPct val="126000"/>
              </a:lnSpc>
              <a:buNone/>
            </a:pPr>
            <a:endParaRPr lang="en-US" sz="950" dirty="0"/>
          </a:p>
        </p:txBody>
      </p:sp>
      <p:sp>
        <p:nvSpPr>
          <p:cNvPr id="17" name="Text 15"/>
          <p:cNvSpPr/>
          <p:nvPr/>
        </p:nvSpPr>
        <p:spPr>
          <a:xfrm>
            <a:off x="8038951" y="1648346"/>
            <a:ext cx="935162" cy="190946"/>
          </a:xfrm>
          <a:prstGeom prst="rect">
            <a:avLst/>
          </a:prstGeom>
          <a:noFill/>
          <a:ln/>
        </p:spPr>
        <p:txBody>
          <a:bodyPr wrap="none" lIns="0" tIns="0" rIns="0" bIns="0" rtlCol="0" anchor="t"/>
          <a:lstStyle/>
          <a:p>
            <a:pPr marL="0" indent="0" algn="l">
              <a:lnSpc>
                <a:spcPct val="126000"/>
              </a:lnSpc>
              <a:buNone/>
            </a:pPr>
            <a:endParaRPr lang="en-US" sz="950" dirty="0"/>
          </a:p>
        </p:txBody>
      </p:sp>
      <p:sp>
        <p:nvSpPr>
          <p:cNvPr id="18" name="Text 16"/>
          <p:cNvSpPr/>
          <p:nvPr/>
        </p:nvSpPr>
        <p:spPr>
          <a:xfrm>
            <a:off x="627534" y="1997943"/>
            <a:ext cx="3133576" cy="190946"/>
          </a:xfrm>
          <a:prstGeom prst="rect">
            <a:avLst/>
          </a:prstGeom>
          <a:noFill/>
          <a:ln/>
        </p:spPr>
        <p:txBody>
          <a:bodyPr wrap="none" lIns="0" tIns="0" rIns="0" bIns="0" rtlCol="0" anchor="t"/>
          <a:lstStyle/>
          <a:p>
            <a:pPr marL="0" indent="0" algn="l">
              <a:lnSpc>
                <a:spcPct val="126000"/>
              </a:lnSpc>
              <a:buNone/>
            </a:pPr>
            <a:r>
              <a:rPr lang="en-US" sz="950" dirty="0">
                <a:solidFill>
                  <a:srgbClr val="405449"/>
                </a:solidFill>
                <a:latin typeface="Nobile" pitchFamily="34" charset="0"/>
                <a:ea typeface="Nobile" pitchFamily="34" charset="-122"/>
                <a:cs typeface="Nobile" pitchFamily="34" charset="-120"/>
              </a:rPr>
              <a:t>UX research (personas, journeys, IA)</a:t>
            </a:r>
            <a:endParaRPr lang="en-US" sz="950" dirty="0"/>
          </a:p>
        </p:txBody>
      </p:sp>
      <p:sp>
        <p:nvSpPr>
          <p:cNvPr id="19" name="Text 17"/>
          <p:cNvSpPr/>
          <p:nvPr/>
        </p:nvSpPr>
        <p:spPr>
          <a:xfrm>
            <a:off x="3561085" y="1997943"/>
            <a:ext cx="1095598" cy="190946"/>
          </a:xfrm>
          <a:prstGeom prst="rect">
            <a:avLst/>
          </a:prstGeom>
          <a:noFill/>
          <a:ln/>
        </p:spPr>
        <p:txBody>
          <a:bodyPr wrap="none" lIns="0" tIns="0" rIns="0" bIns="0" rtlCol="0" anchor="t"/>
          <a:lstStyle/>
          <a:p>
            <a:pPr marL="0" indent="0" algn="l">
              <a:lnSpc>
                <a:spcPct val="126000"/>
              </a:lnSpc>
              <a:buNone/>
            </a:pPr>
            <a:endParaRPr lang="en-US" sz="950" dirty="0"/>
          </a:p>
        </p:txBody>
      </p:sp>
      <p:sp>
        <p:nvSpPr>
          <p:cNvPr id="20" name="Text 18"/>
          <p:cNvSpPr/>
          <p:nvPr/>
        </p:nvSpPr>
        <p:spPr>
          <a:xfrm>
            <a:off x="4456658" y="1997943"/>
            <a:ext cx="1095598" cy="200471"/>
          </a:xfrm>
          <a:prstGeom prst="rect">
            <a:avLst/>
          </a:prstGeom>
          <a:noFill/>
          <a:ln/>
        </p:spPr>
        <p:txBody>
          <a:bodyPr wrap="none" lIns="0" tIns="0" rIns="0" bIns="0" rtlCol="0" anchor="t"/>
          <a:lstStyle/>
          <a:p>
            <a:pPr marL="0" indent="0" algn="l">
              <a:lnSpc>
                <a:spcPct val="126000"/>
              </a:lnSpc>
              <a:buNone/>
            </a:pPr>
            <a:r>
              <a:rPr lang="en-US" sz="950" dirty="0">
                <a:solidFill>
                  <a:srgbClr val="000000"/>
                </a:solidFill>
                <a:latin typeface="Nobile" pitchFamily="34" charset="0"/>
                <a:ea typeface="Nobile" pitchFamily="34" charset="-122"/>
                <a:cs typeface="Nobile" pitchFamily="34" charset="-120"/>
              </a:rPr>
              <a:t>✔</a:t>
            </a:r>
            <a:endParaRPr lang="en-US" sz="950" dirty="0"/>
          </a:p>
        </p:txBody>
      </p:sp>
      <p:sp>
        <p:nvSpPr>
          <p:cNvPr id="21" name="Text 19"/>
          <p:cNvSpPr/>
          <p:nvPr/>
        </p:nvSpPr>
        <p:spPr>
          <a:xfrm>
            <a:off x="5352231" y="1997943"/>
            <a:ext cx="1095598" cy="190946"/>
          </a:xfrm>
          <a:prstGeom prst="rect">
            <a:avLst/>
          </a:prstGeom>
          <a:noFill/>
          <a:ln/>
        </p:spPr>
        <p:txBody>
          <a:bodyPr wrap="none" lIns="0" tIns="0" rIns="0" bIns="0" rtlCol="0" anchor="t"/>
          <a:lstStyle/>
          <a:p>
            <a:pPr marL="0" indent="0" algn="l">
              <a:lnSpc>
                <a:spcPct val="126000"/>
              </a:lnSpc>
              <a:buNone/>
            </a:pPr>
            <a:endParaRPr lang="en-US" sz="950" dirty="0"/>
          </a:p>
        </p:txBody>
      </p:sp>
      <p:sp>
        <p:nvSpPr>
          <p:cNvPr id="22" name="Text 20"/>
          <p:cNvSpPr/>
          <p:nvPr/>
        </p:nvSpPr>
        <p:spPr>
          <a:xfrm>
            <a:off x="6247805" y="1997943"/>
            <a:ext cx="1095598" cy="190946"/>
          </a:xfrm>
          <a:prstGeom prst="rect">
            <a:avLst/>
          </a:prstGeom>
          <a:noFill/>
          <a:ln/>
        </p:spPr>
        <p:txBody>
          <a:bodyPr wrap="none" lIns="0" tIns="0" rIns="0" bIns="0" rtlCol="0" anchor="t"/>
          <a:lstStyle/>
          <a:p>
            <a:pPr marL="0" indent="0" algn="l">
              <a:lnSpc>
                <a:spcPct val="126000"/>
              </a:lnSpc>
              <a:buNone/>
            </a:pPr>
            <a:endParaRPr lang="en-US" sz="950" dirty="0"/>
          </a:p>
        </p:txBody>
      </p:sp>
      <p:sp>
        <p:nvSpPr>
          <p:cNvPr id="23" name="Text 21"/>
          <p:cNvSpPr/>
          <p:nvPr/>
        </p:nvSpPr>
        <p:spPr>
          <a:xfrm>
            <a:off x="7143378" y="1997943"/>
            <a:ext cx="1095598" cy="190946"/>
          </a:xfrm>
          <a:prstGeom prst="rect">
            <a:avLst/>
          </a:prstGeom>
          <a:noFill/>
          <a:ln/>
        </p:spPr>
        <p:txBody>
          <a:bodyPr wrap="none" lIns="0" tIns="0" rIns="0" bIns="0" rtlCol="0" anchor="t"/>
          <a:lstStyle/>
          <a:p>
            <a:pPr marL="0" indent="0" algn="l">
              <a:lnSpc>
                <a:spcPct val="126000"/>
              </a:lnSpc>
              <a:buNone/>
            </a:pPr>
            <a:endParaRPr lang="en-US" sz="950" dirty="0"/>
          </a:p>
        </p:txBody>
      </p:sp>
      <p:sp>
        <p:nvSpPr>
          <p:cNvPr id="24" name="Text 22"/>
          <p:cNvSpPr/>
          <p:nvPr/>
        </p:nvSpPr>
        <p:spPr>
          <a:xfrm>
            <a:off x="8038951" y="1997943"/>
            <a:ext cx="935162" cy="190946"/>
          </a:xfrm>
          <a:prstGeom prst="rect">
            <a:avLst/>
          </a:prstGeom>
          <a:noFill/>
          <a:ln/>
        </p:spPr>
        <p:txBody>
          <a:bodyPr wrap="none" lIns="0" tIns="0" rIns="0" bIns="0" rtlCol="0" anchor="t"/>
          <a:lstStyle/>
          <a:p>
            <a:pPr marL="0" indent="0" algn="l">
              <a:lnSpc>
                <a:spcPct val="126000"/>
              </a:lnSpc>
              <a:buNone/>
            </a:pPr>
            <a:endParaRPr lang="en-US" sz="950" dirty="0"/>
          </a:p>
        </p:txBody>
      </p:sp>
      <p:sp>
        <p:nvSpPr>
          <p:cNvPr id="25" name="Text 23"/>
          <p:cNvSpPr/>
          <p:nvPr/>
        </p:nvSpPr>
        <p:spPr>
          <a:xfrm>
            <a:off x="627534" y="2347540"/>
            <a:ext cx="3133576" cy="190946"/>
          </a:xfrm>
          <a:prstGeom prst="rect">
            <a:avLst/>
          </a:prstGeom>
          <a:noFill/>
          <a:ln/>
        </p:spPr>
        <p:txBody>
          <a:bodyPr wrap="none" lIns="0" tIns="0" rIns="0" bIns="0" rtlCol="0" anchor="t"/>
          <a:lstStyle/>
          <a:p>
            <a:pPr marL="0" indent="0" algn="l">
              <a:lnSpc>
                <a:spcPct val="126000"/>
              </a:lnSpc>
              <a:buNone/>
            </a:pPr>
            <a:r>
              <a:rPr lang="en-US" sz="950" dirty="0">
                <a:solidFill>
                  <a:srgbClr val="405449"/>
                </a:solidFill>
                <a:latin typeface="Nobile" pitchFamily="34" charset="0"/>
                <a:ea typeface="Nobile" pitchFamily="34" charset="-122"/>
                <a:cs typeface="Nobile" pitchFamily="34" charset="-120"/>
              </a:rPr>
              <a:t>Wireframes &amp; Figma prototyping</a:t>
            </a:r>
            <a:endParaRPr lang="en-US" sz="950" dirty="0"/>
          </a:p>
        </p:txBody>
      </p:sp>
      <p:sp>
        <p:nvSpPr>
          <p:cNvPr id="26" name="Text 24"/>
          <p:cNvSpPr/>
          <p:nvPr/>
        </p:nvSpPr>
        <p:spPr>
          <a:xfrm>
            <a:off x="3561085" y="2347540"/>
            <a:ext cx="1095598" cy="190946"/>
          </a:xfrm>
          <a:prstGeom prst="rect">
            <a:avLst/>
          </a:prstGeom>
          <a:noFill/>
          <a:ln/>
        </p:spPr>
        <p:txBody>
          <a:bodyPr wrap="none" lIns="0" tIns="0" rIns="0" bIns="0" rtlCol="0" anchor="t"/>
          <a:lstStyle/>
          <a:p>
            <a:pPr marL="0" indent="0" algn="l">
              <a:lnSpc>
                <a:spcPct val="126000"/>
              </a:lnSpc>
              <a:buNone/>
            </a:pPr>
            <a:endParaRPr lang="en-US" sz="950" dirty="0"/>
          </a:p>
        </p:txBody>
      </p:sp>
      <p:sp>
        <p:nvSpPr>
          <p:cNvPr id="27" name="Text 25"/>
          <p:cNvSpPr/>
          <p:nvPr/>
        </p:nvSpPr>
        <p:spPr>
          <a:xfrm>
            <a:off x="4456658" y="2347540"/>
            <a:ext cx="1095598" cy="190946"/>
          </a:xfrm>
          <a:prstGeom prst="rect">
            <a:avLst/>
          </a:prstGeom>
          <a:noFill/>
          <a:ln/>
        </p:spPr>
        <p:txBody>
          <a:bodyPr wrap="none" lIns="0" tIns="0" rIns="0" bIns="0" rtlCol="0" anchor="t"/>
          <a:lstStyle/>
          <a:p>
            <a:pPr marL="0" indent="0" algn="l">
              <a:lnSpc>
                <a:spcPct val="126000"/>
              </a:lnSpc>
              <a:buNone/>
            </a:pPr>
            <a:endParaRPr lang="en-US" sz="950" dirty="0"/>
          </a:p>
        </p:txBody>
      </p:sp>
      <p:sp>
        <p:nvSpPr>
          <p:cNvPr id="28" name="Text 26"/>
          <p:cNvSpPr/>
          <p:nvPr/>
        </p:nvSpPr>
        <p:spPr>
          <a:xfrm>
            <a:off x="5352231" y="2347540"/>
            <a:ext cx="1095598" cy="200471"/>
          </a:xfrm>
          <a:prstGeom prst="rect">
            <a:avLst/>
          </a:prstGeom>
          <a:noFill/>
          <a:ln/>
        </p:spPr>
        <p:txBody>
          <a:bodyPr wrap="none" lIns="0" tIns="0" rIns="0" bIns="0" rtlCol="0" anchor="t"/>
          <a:lstStyle/>
          <a:p>
            <a:pPr marL="0" indent="0" algn="l">
              <a:lnSpc>
                <a:spcPct val="126000"/>
              </a:lnSpc>
              <a:buNone/>
            </a:pPr>
            <a:r>
              <a:rPr lang="en-US" sz="950" dirty="0">
                <a:solidFill>
                  <a:srgbClr val="000000"/>
                </a:solidFill>
                <a:latin typeface="Nobile" pitchFamily="34" charset="0"/>
                <a:ea typeface="Nobile" pitchFamily="34" charset="-122"/>
                <a:cs typeface="Nobile" pitchFamily="34" charset="-120"/>
              </a:rPr>
              <a:t>✔</a:t>
            </a:r>
            <a:endParaRPr lang="en-US" sz="950" dirty="0"/>
          </a:p>
        </p:txBody>
      </p:sp>
      <p:sp>
        <p:nvSpPr>
          <p:cNvPr id="29" name="Text 27"/>
          <p:cNvSpPr/>
          <p:nvPr/>
        </p:nvSpPr>
        <p:spPr>
          <a:xfrm>
            <a:off x="6247805" y="2347540"/>
            <a:ext cx="1095598" cy="200471"/>
          </a:xfrm>
          <a:prstGeom prst="rect">
            <a:avLst/>
          </a:prstGeom>
          <a:noFill/>
          <a:ln/>
        </p:spPr>
        <p:txBody>
          <a:bodyPr wrap="none" lIns="0" tIns="0" rIns="0" bIns="0" rtlCol="0" anchor="t"/>
          <a:lstStyle/>
          <a:p>
            <a:pPr marL="0" indent="0" algn="l">
              <a:lnSpc>
                <a:spcPct val="126000"/>
              </a:lnSpc>
              <a:buNone/>
            </a:pPr>
            <a:r>
              <a:rPr lang="en-US" sz="950" dirty="0">
                <a:solidFill>
                  <a:srgbClr val="000000"/>
                </a:solidFill>
                <a:latin typeface="Nobile" pitchFamily="34" charset="0"/>
                <a:ea typeface="Nobile" pitchFamily="34" charset="-122"/>
                <a:cs typeface="Nobile" pitchFamily="34" charset="-120"/>
              </a:rPr>
              <a:t>✔</a:t>
            </a:r>
            <a:endParaRPr lang="en-US" sz="950" dirty="0"/>
          </a:p>
        </p:txBody>
      </p:sp>
      <p:sp>
        <p:nvSpPr>
          <p:cNvPr id="30" name="Text 28"/>
          <p:cNvSpPr/>
          <p:nvPr/>
        </p:nvSpPr>
        <p:spPr>
          <a:xfrm>
            <a:off x="7143378" y="2347540"/>
            <a:ext cx="1095598" cy="190946"/>
          </a:xfrm>
          <a:prstGeom prst="rect">
            <a:avLst/>
          </a:prstGeom>
          <a:noFill/>
          <a:ln/>
        </p:spPr>
        <p:txBody>
          <a:bodyPr wrap="none" lIns="0" tIns="0" rIns="0" bIns="0" rtlCol="0" anchor="t"/>
          <a:lstStyle/>
          <a:p>
            <a:pPr marL="0" indent="0" algn="l">
              <a:lnSpc>
                <a:spcPct val="126000"/>
              </a:lnSpc>
              <a:buNone/>
            </a:pPr>
            <a:endParaRPr lang="en-US" sz="950" dirty="0"/>
          </a:p>
        </p:txBody>
      </p:sp>
      <p:sp>
        <p:nvSpPr>
          <p:cNvPr id="31" name="Text 29"/>
          <p:cNvSpPr/>
          <p:nvPr/>
        </p:nvSpPr>
        <p:spPr>
          <a:xfrm>
            <a:off x="8038951" y="2347540"/>
            <a:ext cx="935162" cy="190946"/>
          </a:xfrm>
          <a:prstGeom prst="rect">
            <a:avLst/>
          </a:prstGeom>
          <a:noFill/>
          <a:ln/>
        </p:spPr>
        <p:txBody>
          <a:bodyPr wrap="none" lIns="0" tIns="0" rIns="0" bIns="0" rtlCol="0" anchor="t"/>
          <a:lstStyle/>
          <a:p>
            <a:pPr marL="0" indent="0" algn="l">
              <a:lnSpc>
                <a:spcPct val="126000"/>
              </a:lnSpc>
              <a:buNone/>
            </a:pPr>
            <a:endParaRPr lang="en-US" sz="950" dirty="0"/>
          </a:p>
        </p:txBody>
      </p:sp>
      <p:sp>
        <p:nvSpPr>
          <p:cNvPr id="32" name="Text 30"/>
          <p:cNvSpPr/>
          <p:nvPr/>
        </p:nvSpPr>
        <p:spPr>
          <a:xfrm>
            <a:off x="627534" y="2697138"/>
            <a:ext cx="3133576" cy="190946"/>
          </a:xfrm>
          <a:prstGeom prst="rect">
            <a:avLst/>
          </a:prstGeom>
          <a:noFill/>
          <a:ln/>
        </p:spPr>
        <p:txBody>
          <a:bodyPr wrap="none" lIns="0" tIns="0" rIns="0" bIns="0" rtlCol="0" anchor="t"/>
          <a:lstStyle/>
          <a:p>
            <a:pPr marL="0" indent="0" algn="l">
              <a:lnSpc>
                <a:spcPct val="126000"/>
              </a:lnSpc>
              <a:buNone/>
            </a:pPr>
            <a:r>
              <a:rPr lang="en-US" sz="950" dirty="0">
                <a:solidFill>
                  <a:srgbClr val="405449"/>
                </a:solidFill>
                <a:latin typeface="Nobile" pitchFamily="34" charset="0"/>
                <a:ea typeface="Nobile" pitchFamily="34" charset="-122"/>
                <a:cs typeface="Nobile" pitchFamily="34" charset="-120"/>
              </a:rPr>
              <a:t>System &amp; database design</a:t>
            </a:r>
            <a:endParaRPr lang="en-US" sz="950" dirty="0"/>
          </a:p>
        </p:txBody>
      </p:sp>
      <p:sp>
        <p:nvSpPr>
          <p:cNvPr id="33" name="Text 31"/>
          <p:cNvSpPr/>
          <p:nvPr/>
        </p:nvSpPr>
        <p:spPr>
          <a:xfrm>
            <a:off x="3561085" y="2697138"/>
            <a:ext cx="1095598" cy="190946"/>
          </a:xfrm>
          <a:prstGeom prst="rect">
            <a:avLst/>
          </a:prstGeom>
          <a:noFill/>
          <a:ln/>
        </p:spPr>
        <p:txBody>
          <a:bodyPr wrap="none" lIns="0" tIns="0" rIns="0" bIns="0" rtlCol="0" anchor="t"/>
          <a:lstStyle/>
          <a:p>
            <a:pPr marL="0" indent="0" algn="l">
              <a:lnSpc>
                <a:spcPct val="126000"/>
              </a:lnSpc>
              <a:buNone/>
            </a:pPr>
            <a:endParaRPr lang="en-US" sz="950" dirty="0"/>
          </a:p>
        </p:txBody>
      </p:sp>
      <p:sp>
        <p:nvSpPr>
          <p:cNvPr id="34" name="Text 32"/>
          <p:cNvSpPr/>
          <p:nvPr/>
        </p:nvSpPr>
        <p:spPr>
          <a:xfrm>
            <a:off x="4456658" y="2697138"/>
            <a:ext cx="1095598" cy="190946"/>
          </a:xfrm>
          <a:prstGeom prst="rect">
            <a:avLst/>
          </a:prstGeom>
          <a:noFill/>
          <a:ln/>
        </p:spPr>
        <p:txBody>
          <a:bodyPr wrap="none" lIns="0" tIns="0" rIns="0" bIns="0" rtlCol="0" anchor="t"/>
          <a:lstStyle/>
          <a:p>
            <a:pPr marL="0" indent="0" algn="l">
              <a:lnSpc>
                <a:spcPct val="126000"/>
              </a:lnSpc>
              <a:buNone/>
            </a:pPr>
            <a:endParaRPr lang="en-US" sz="950" dirty="0"/>
          </a:p>
        </p:txBody>
      </p:sp>
      <p:sp>
        <p:nvSpPr>
          <p:cNvPr id="35" name="Text 33"/>
          <p:cNvSpPr/>
          <p:nvPr/>
        </p:nvSpPr>
        <p:spPr>
          <a:xfrm>
            <a:off x="5352231" y="2697138"/>
            <a:ext cx="1095598" cy="190946"/>
          </a:xfrm>
          <a:prstGeom prst="rect">
            <a:avLst/>
          </a:prstGeom>
          <a:noFill/>
          <a:ln/>
        </p:spPr>
        <p:txBody>
          <a:bodyPr wrap="none" lIns="0" tIns="0" rIns="0" bIns="0" rtlCol="0" anchor="t"/>
          <a:lstStyle/>
          <a:p>
            <a:pPr marL="0" indent="0" algn="l">
              <a:lnSpc>
                <a:spcPct val="126000"/>
              </a:lnSpc>
              <a:buNone/>
            </a:pPr>
            <a:endParaRPr lang="en-US" sz="950" dirty="0"/>
          </a:p>
        </p:txBody>
      </p:sp>
      <p:sp>
        <p:nvSpPr>
          <p:cNvPr id="36" name="Text 34"/>
          <p:cNvSpPr/>
          <p:nvPr/>
        </p:nvSpPr>
        <p:spPr>
          <a:xfrm>
            <a:off x="6247805" y="2697138"/>
            <a:ext cx="1095598" cy="200471"/>
          </a:xfrm>
          <a:prstGeom prst="rect">
            <a:avLst/>
          </a:prstGeom>
          <a:noFill/>
          <a:ln/>
        </p:spPr>
        <p:txBody>
          <a:bodyPr wrap="none" lIns="0" tIns="0" rIns="0" bIns="0" rtlCol="0" anchor="t"/>
          <a:lstStyle/>
          <a:p>
            <a:pPr marL="0" indent="0" algn="l">
              <a:lnSpc>
                <a:spcPct val="126000"/>
              </a:lnSpc>
              <a:buNone/>
            </a:pPr>
            <a:r>
              <a:rPr lang="en-US" sz="950" dirty="0">
                <a:solidFill>
                  <a:srgbClr val="000000"/>
                </a:solidFill>
                <a:latin typeface="Nobile" pitchFamily="34" charset="0"/>
                <a:ea typeface="Nobile" pitchFamily="34" charset="-122"/>
                <a:cs typeface="Nobile" pitchFamily="34" charset="-120"/>
              </a:rPr>
              <a:t>✔</a:t>
            </a:r>
            <a:endParaRPr lang="en-US" sz="950" dirty="0"/>
          </a:p>
        </p:txBody>
      </p:sp>
      <p:sp>
        <p:nvSpPr>
          <p:cNvPr id="37" name="Text 35"/>
          <p:cNvSpPr/>
          <p:nvPr/>
        </p:nvSpPr>
        <p:spPr>
          <a:xfrm>
            <a:off x="7143378" y="2697138"/>
            <a:ext cx="1095598" cy="190946"/>
          </a:xfrm>
          <a:prstGeom prst="rect">
            <a:avLst/>
          </a:prstGeom>
          <a:noFill/>
          <a:ln/>
        </p:spPr>
        <p:txBody>
          <a:bodyPr wrap="none" lIns="0" tIns="0" rIns="0" bIns="0" rtlCol="0" anchor="t"/>
          <a:lstStyle/>
          <a:p>
            <a:pPr marL="0" indent="0" algn="l">
              <a:lnSpc>
                <a:spcPct val="126000"/>
              </a:lnSpc>
              <a:buNone/>
            </a:pPr>
            <a:endParaRPr lang="en-US" sz="950" dirty="0"/>
          </a:p>
        </p:txBody>
      </p:sp>
      <p:sp>
        <p:nvSpPr>
          <p:cNvPr id="38" name="Text 36"/>
          <p:cNvSpPr/>
          <p:nvPr/>
        </p:nvSpPr>
        <p:spPr>
          <a:xfrm>
            <a:off x="8038951" y="2697138"/>
            <a:ext cx="935162" cy="190946"/>
          </a:xfrm>
          <a:prstGeom prst="rect">
            <a:avLst/>
          </a:prstGeom>
          <a:noFill/>
          <a:ln/>
        </p:spPr>
        <p:txBody>
          <a:bodyPr wrap="none" lIns="0" tIns="0" rIns="0" bIns="0" rtlCol="0" anchor="t"/>
          <a:lstStyle/>
          <a:p>
            <a:pPr marL="0" indent="0" algn="l">
              <a:lnSpc>
                <a:spcPct val="126000"/>
              </a:lnSpc>
              <a:buNone/>
            </a:pPr>
            <a:endParaRPr lang="en-US" sz="950" dirty="0"/>
          </a:p>
        </p:txBody>
      </p:sp>
      <p:sp>
        <p:nvSpPr>
          <p:cNvPr id="39" name="Text 37"/>
          <p:cNvSpPr/>
          <p:nvPr/>
        </p:nvSpPr>
        <p:spPr>
          <a:xfrm>
            <a:off x="627534" y="3046735"/>
            <a:ext cx="3133576" cy="190946"/>
          </a:xfrm>
          <a:prstGeom prst="rect">
            <a:avLst/>
          </a:prstGeom>
          <a:noFill/>
          <a:ln/>
        </p:spPr>
        <p:txBody>
          <a:bodyPr wrap="none" lIns="0" tIns="0" rIns="0" bIns="0" rtlCol="0" anchor="t"/>
          <a:lstStyle/>
          <a:p>
            <a:pPr marL="0" indent="0" algn="l">
              <a:lnSpc>
                <a:spcPct val="126000"/>
              </a:lnSpc>
              <a:buNone/>
            </a:pPr>
            <a:r>
              <a:rPr lang="en-US" sz="950" dirty="0">
                <a:solidFill>
                  <a:srgbClr val="405449"/>
                </a:solidFill>
                <a:latin typeface="Nobile" pitchFamily="34" charset="0"/>
                <a:ea typeface="Nobile" pitchFamily="34" charset="-122"/>
                <a:cs typeface="Nobile" pitchFamily="34" charset="-120"/>
              </a:rPr>
              <a:t>Backend development (Flask, DB)</a:t>
            </a:r>
            <a:endParaRPr lang="en-US" sz="950" dirty="0"/>
          </a:p>
        </p:txBody>
      </p:sp>
      <p:sp>
        <p:nvSpPr>
          <p:cNvPr id="40" name="Text 38"/>
          <p:cNvSpPr/>
          <p:nvPr/>
        </p:nvSpPr>
        <p:spPr>
          <a:xfrm>
            <a:off x="3561085" y="3046735"/>
            <a:ext cx="1095598" cy="190946"/>
          </a:xfrm>
          <a:prstGeom prst="rect">
            <a:avLst/>
          </a:prstGeom>
          <a:noFill/>
          <a:ln/>
        </p:spPr>
        <p:txBody>
          <a:bodyPr wrap="none" lIns="0" tIns="0" rIns="0" bIns="0" rtlCol="0" anchor="t"/>
          <a:lstStyle/>
          <a:p>
            <a:pPr marL="0" indent="0" algn="l">
              <a:lnSpc>
                <a:spcPct val="126000"/>
              </a:lnSpc>
              <a:buNone/>
            </a:pPr>
            <a:endParaRPr lang="en-US" sz="950" dirty="0"/>
          </a:p>
        </p:txBody>
      </p:sp>
      <p:sp>
        <p:nvSpPr>
          <p:cNvPr id="41" name="Text 39"/>
          <p:cNvSpPr/>
          <p:nvPr/>
        </p:nvSpPr>
        <p:spPr>
          <a:xfrm>
            <a:off x="4456658" y="3046735"/>
            <a:ext cx="1095598" cy="190946"/>
          </a:xfrm>
          <a:prstGeom prst="rect">
            <a:avLst/>
          </a:prstGeom>
          <a:noFill/>
          <a:ln/>
        </p:spPr>
        <p:txBody>
          <a:bodyPr wrap="none" lIns="0" tIns="0" rIns="0" bIns="0" rtlCol="0" anchor="t"/>
          <a:lstStyle/>
          <a:p>
            <a:pPr marL="0" indent="0" algn="l">
              <a:lnSpc>
                <a:spcPct val="126000"/>
              </a:lnSpc>
              <a:buNone/>
            </a:pPr>
            <a:endParaRPr lang="en-US" sz="950" dirty="0"/>
          </a:p>
        </p:txBody>
      </p:sp>
      <p:sp>
        <p:nvSpPr>
          <p:cNvPr id="42" name="Text 40"/>
          <p:cNvSpPr/>
          <p:nvPr/>
        </p:nvSpPr>
        <p:spPr>
          <a:xfrm>
            <a:off x="5352231" y="3046735"/>
            <a:ext cx="1095598" cy="190946"/>
          </a:xfrm>
          <a:prstGeom prst="rect">
            <a:avLst/>
          </a:prstGeom>
          <a:noFill/>
          <a:ln/>
        </p:spPr>
        <p:txBody>
          <a:bodyPr wrap="none" lIns="0" tIns="0" rIns="0" bIns="0" rtlCol="0" anchor="t"/>
          <a:lstStyle/>
          <a:p>
            <a:pPr marL="0" indent="0" algn="l">
              <a:lnSpc>
                <a:spcPct val="126000"/>
              </a:lnSpc>
              <a:buNone/>
            </a:pPr>
            <a:endParaRPr lang="en-US" sz="950" dirty="0"/>
          </a:p>
        </p:txBody>
      </p:sp>
      <p:sp>
        <p:nvSpPr>
          <p:cNvPr id="43" name="Text 41"/>
          <p:cNvSpPr/>
          <p:nvPr/>
        </p:nvSpPr>
        <p:spPr>
          <a:xfrm>
            <a:off x="6247805" y="3046735"/>
            <a:ext cx="1095598" cy="190946"/>
          </a:xfrm>
          <a:prstGeom prst="rect">
            <a:avLst/>
          </a:prstGeom>
          <a:noFill/>
          <a:ln/>
        </p:spPr>
        <p:txBody>
          <a:bodyPr wrap="none" lIns="0" tIns="0" rIns="0" bIns="0" rtlCol="0" anchor="t"/>
          <a:lstStyle/>
          <a:p>
            <a:pPr marL="0" indent="0" algn="l">
              <a:lnSpc>
                <a:spcPct val="126000"/>
              </a:lnSpc>
              <a:buNone/>
            </a:pPr>
            <a:endParaRPr lang="en-US" sz="950" dirty="0"/>
          </a:p>
        </p:txBody>
      </p:sp>
      <p:sp>
        <p:nvSpPr>
          <p:cNvPr id="44" name="Text 42"/>
          <p:cNvSpPr/>
          <p:nvPr/>
        </p:nvSpPr>
        <p:spPr>
          <a:xfrm>
            <a:off x="7143378" y="3046735"/>
            <a:ext cx="1095598" cy="200471"/>
          </a:xfrm>
          <a:prstGeom prst="rect">
            <a:avLst/>
          </a:prstGeom>
          <a:noFill/>
          <a:ln/>
        </p:spPr>
        <p:txBody>
          <a:bodyPr wrap="none" lIns="0" tIns="0" rIns="0" bIns="0" rtlCol="0" anchor="t"/>
          <a:lstStyle/>
          <a:p>
            <a:pPr marL="0" indent="0" algn="l">
              <a:lnSpc>
                <a:spcPct val="126000"/>
              </a:lnSpc>
              <a:buNone/>
            </a:pPr>
            <a:r>
              <a:rPr lang="en-US" sz="950" dirty="0">
                <a:solidFill>
                  <a:srgbClr val="000000"/>
                </a:solidFill>
                <a:latin typeface="Nobile" pitchFamily="34" charset="0"/>
                <a:ea typeface="Nobile" pitchFamily="34" charset="-122"/>
                <a:cs typeface="Nobile" pitchFamily="34" charset="-120"/>
              </a:rPr>
              <a:t>✔</a:t>
            </a:r>
            <a:endParaRPr lang="en-US" sz="950" dirty="0"/>
          </a:p>
        </p:txBody>
      </p:sp>
      <p:sp>
        <p:nvSpPr>
          <p:cNvPr id="45" name="Text 43"/>
          <p:cNvSpPr/>
          <p:nvPr/>
        </p:nvSpPr>
        <p:spPr>
          <a:xfrm>
            <a:off x="8038951" y="3046735"/>
            <a:ext cx="935162" cy="200471"/>
          </a:xfrm>
          <a:prstGeom prst="rect">
            <a:avLst/>
          </a:prstGeom>
          <a:noFill/>
          <a:ln/>
        </p:spPr>
        <p:txBody>
          <a:bodyPr wrap="none" lIns="0" tIns="0" rIns="0" bIns="0" rtlCol="0" anchor="t"/>
          <a:lstStyle/>
          <a:p>
            <a:pPr marL="0" indent="0" algn="l">
              <a:lnSpc>
                <a:spcPct val="126000"/>
              </a:lnSpc>
              <a:buNone/>
            </a:pPr>
            <a:r>
              <a:rPr lang="en-US" sz="950" dirty="0">
                <a:solidFill>
                  <a:srgbClr val="000000"/>
                </a:solidFill>
                <a:latin typeface="Nobile" pitchFamily="34" charset="0"/>
                <a:ea typeface="Nobile" pitchFamily="34" charset="-122"/>
                <a:cs typeface="Nobile" pitchFamily="34" charset="-120"/>
              </a:rPr>
              <a:t>✔</a:t>
            </a:r>
            <a:endParaRPr lang="en-US" sz="950" dirty="0"/>
          </a:p>
        </p:txBody>
      </p:sp>
      <p:sp>
        <p:nvSpPr>
          <p:cNvPr id="46" name="Text 44"/>
          <p:cNvSpPr/>
          <p:nvPr/>
        </p:nvSpPr>
        <p:spPr>
          <a:xfrm>
            <a:off x="627534" y="3396332"/>
            <a:ext cx="3133576" cy="190946"/>
          </a:xfrm>
          <a:prstGeom prst="rect">
            <a:avLst/>
          </a:prstGeom>
          <a:noFill/>
          <a:ln/>
        </p:spPr>
        <p:txBody>
          <a:bodyPr wrap="none" lIns="0" tIns="0" rIns="0" bIns="0" rtlCol="0" anchor="t"/>
          <a:lstStyle/>
          <a:p>
            <a:pPr marL="0" indent="0" algn="l">
              <a:lnSpc>
                <a:spcPct val="126000"/>
              </a:lnSpc>
              <a:buNone/>
            </a:pPr>
            <a:r>
              <a:rPr lang="en-US" sz="950" dirty="0">
                <a:solidFill>
                  <a:srgbClr val="405449"/>
                </a:solidFill>
                <a:latin typeface="Nobile" pitchFamily="34" charset="0"/>
                <a:ea typeface="Nobile" pitchFamily="34" charset="-122"/>
                <a:cs typeface="Nobile" pitchFamily="34" charset="-120"/>
              </a:rPr>
              <a:t>Frontend development (HTML/CSS/JS)</a:t>
            </a:r>
            <a:endParaRPr lang="en-US" sz="950" dirty="0"/>
          </a:p>
        </p:txBody>
      </p:sp>
      <p:sp>
        <p:nvSpPr>
          <p:cNvPr id="47" name="Text 45"/>
          <p:cNvSpPr/>
          <p:nvPr/>
        </p:nvSpPr>
        <p:spPr>
          <a:xfrm>
            <a:off x="3561085" y="3396332"/>
            <a:ext cx="1095598" cy="190946"/>
          </a:xfrm>
          <a:prstGeom prst="rect">
            <a:avLst/>
          </a:prstGeom>
          <a:noFill/>
          <a:ln/>
        </p:spPr>
        <p:txBody>
          <a:bodyPr wrap="none" lIns="0" tIns="0" rIns="0" bIns="0" rtlCol="0" anchor="t"/>
          <a:lstStyle/>
          <a:p>
            <a:pPr marL="0" indent="0" algn="l">
              <a:lnSpc>
                <a:spcPct val="126000"/>
              </a:lnSpc>
              <a:buNone/>
            </a:pPr>
            <a:endParaRPr lang="en-US" sz="950" dirty="0"/>
          </a:p>
        </p:txBody>
      </p:sp>
      <p:sp>
        <p:nvSpPr>
          <p:cNvPr id="48" name="Text 46"/>
          <p:cNvSpPr/>
          <p:nvPr/>
        </p:nvSpPr>
        <p:spPr>
          <a:xfrm>
            <a:off x="4456658" y="3396332"/>
            <a:ext cx="1095598" cy="190946"/>
          </a:xfrm>
          <a:prstGeom prst="rect">
            <a:avLst/>
          </a:prstGeom>
          <a:noFill/>
          <a:ln/>
        </p:spPr>
        <p:txBody>
          <a:bodyPr wrap="none" lIns="0" tIns="0" rIns="0" bIns="0" rtlCol="0" anchor="t"/>
          <a:lstStyle/>
          <a:p>
            <a:pPr marL="0" indent="0" algn="l">
              <a:lnSpc>
                <a:spcPct val="126000"/>
              </a:lnSpc>
              <a:buNone/>
            </a:pPr>
            <a:endParaRPr lang="en-US" sz="950" dirty="0"/>
          </a:p>
        </p:txBody>
      </p:sp>
      <p:sp>
        <p:nvSpPr>
          <p:cNvPr id="49" name="Text 47"/>
          <p:cNvSpPr/>
          <p:nvPr/>
        </p:nvSpPr>
        <p:spPr>
          <a:xfrm>
            <a:off x="5352231" y="3396332"/>
            <a:ext cx="1095598" cy="190946"/>
          </a:xfrm>
          <a:prstGeom prst="rect">
            <a:avLst/>
          </a:prstGeom>
          <a:noFill/>
          <a:ln/>
        </p:spPr>
        <p:txBody>
          <a:bodyPr wrap="none" lIns="0" tIns="0" rIns="0" bIns="0" rtlCol="0" anchor="t"/>
          <a:lstStyle/>
          <a:p>
            <a:pPr marL="0" indent="0" algn="l">
              <a:lnSpc>
                <a:spcPct val="126000"/>
              </a:lnSpc>
              <a:buNone/>
            </a:pPr>
            <a:endParaRPr lang="en-US" sz="950" dirty="0"/>
          </a:p>
        </p:txBody>
      </p:sp>
      <p:sp>
        <p:nvSpPr>
          <p:cNvPr id="50" name="Text 48"/>
          <p:cNvSpPr/>
          <p:nvPr/>
        </p:nvSpPr>
        <p:spPr>
          <a:xfrm>
            <a:off x="6247805" y="3396332"/>
            <a:ext cx="1095598" cy="190946"/>
          </a:xfrm>
          <a:prstGeom prst="rect">
            <a:avLst/>
          </a:prstGeom>
          <a:noFill/>
          <a:ln/>
        </p:spPr>
        <p:txBody>
          <a:bodyPr wrap="none" lIns="0" tIns="0" rIns="0" bIns="0" rtlCol="0" anchor="t"/>
          <a:lstStyle/>
          <a:p>
            <a:pPr marL="0" indent="0" algn="l">
              <a:lnSpc>
                <a:spcPct val="126000"/>
              </a:lnSpc>
              <a:buNone/>
            </a:pPr>
            <a:endParaRPr lang="en-US" sz="950" dirty="0"/>
          </a:p>
        </p:txBody>
      </p:sp>
      <p:sp>
        <p:nvSpPr>
          <p:cNvPr id="51" name="Text 49"/>
          <p:cNvSpPr/>
          <p:nvPr/>
        </p:nvSpPr>
        <p:spPr>
          <a:xfrm>
            <a:off x="7143378" y="3396332"/>
            <a:ext cx="1095598" cy="200471"/>
          </a:xfrm>
          <a:prstGeom prst="rect">
            <a:avLst/>
          </a:prstGeom>
          <a:noFill/>
          <a:ln/>
        </p:spPr>
        <p:txBody>
          <a:bodyPr wrap="none" lIns="0" tIns="0" rIns="0" bIns="0" rtlCol="0" anchor="t"/>
          <a:lstStyle/>
          <a:p>
            <a:pPr marL="0" indent="0" algn="l">
              <a:lnSpc>
                <a:spcPct val="126000"/>
              </a:lnSpc>
              <a:buNone/>
            </a:pPr>
            <a:r>
              <a:rPr lang="en-US" sz="950" dirty="0">
                <a:solidFill>
                  <a:srgbClr val="000000"/>
                </a:solidFill>
                <a:latin typeface="Nobile" pitchFamily="34" charset="0"/>
                <a:ea typeface="Nobile" pitchFamily="34" charset="-122"/>
                <a:cs typeface="Nobile" pitchFamily="34" charset="-120"/>
              </a:rPr>
              <a:t>✔</a:t>
            </a:r>
            <a:endParaRPr lang="en-US" sz="950" dirty="0"/>
          </a:p>
        </p:txBody>
      </p:sp>
      <p:sp>
        <p:nvSpPr>
          <p:cNvPr id="52" name="Text 50"/>
          <p:cNvSpPr/>
          <p:nvPr/>
        </p:nvSpPr>
        <p:spPr>
          <a:xfrm>
            <a:off x="8038951" y="3396332"/>
            <a:ext cx="935162" cy="200471"/>
          </a:xfrm>
          <a:prstGeom prst="rect">
            <a:avLst/>
          </a:prstGeom>
          <a:noFill/>
          <a:ln/>
        </p:spPr>
        <p:txBody>
          <a:bodyPr wrap="none" lIns="0" tIns="0" rIns="0" bIns="0" rtlCol="0" anchor="t"/>
          <a:lstStyle/>
          <a:p>
            <a:pPr marL="0" indent="0" algn="l">
              <a:lnSpc>
                <a:spcPct val="126000"/>
              </a:lnSpc>
              <a:buNone/>
            </a:pPr>
            <a:r>
              <a:rPr lang="en-US" sz="950" dirty="0">
                <a:solidFill>
                  <a:srgbClr val="000000"/>
                </a:solidFill>
                <a:latin typeface="Nobile" pitchFamily="34" charset="0"/>
                <a:ea typeface="Nobile" pitchFamily="34" charset="-122"/>
                <a:cs typeface="Nobile" pitchFamily="34" charset="-120"/>
              </a:rPr>
              <a:t>✔</a:t>
            </a:r>
            <a:endParaRPr lang="en-US" sz="950" dirty="0"/>
          </a:p>
        </p:txBody>
      </p:sp>
      <p:sp>
        <p:nvSpPr>
          <p:cNvPr id="53" name="Text 51"/>
          <p:cNvSpPr/>
          <p:nvPr/>
        </p:nvSpPr>
        <p:spPr>
          <a:xfrm>
            <a:off x="627534" y="3745929"/>
            <a:ext cx="3133576" cy="190946"/>
          </a:xfrm>
          <a:prstGeom prst="rect">
            <a:avLst/>
          </a:prstGeom>
          <a:noFill/>
          <a:ln/>
        </p:spPr>
        <p:txBody>
          <a:bodyPr wrap="none" lIns="0" tIns="0" rIns="0" bIns="0" rtlCol="0" anchor="t"/>
          <a:lstStyle/>
          <a:p>
            <a:pPr marL="0" indent="0" algn="l">
              <a:lnSpc>
                <a:spcPct val="126000"/>
              </a:lnSpc>
              <a:buNone/>
            </a:pPr>
            <a:r>
              <a:rPr lang="en-US" sz="950" dirty="0">
                <a:solidFill>
                  <a:srgbClr val="405449"/>
                </a:solidFill>
                <a:latin typeface="Nobile" pitchFamily="34" charset="0"/>
                <a:ea typeface="Nobile" pitchFamily="34" charset="-122"/>
                <a:cs typeface="Nobile" pitchFamily="34" charset="-120"/>
              </a:rPr>
              <a:t>Integration &amp; testing</a:t>
            </a:r>
            <a:endParaRPr lang="en-US" sz="950" dirty="0"/>
          </a:p>
        </p:txBody>
      </p:sp>
      <p:sp>
        <p:nvSpPr>
          <p:cNvPr id="54" name="Text 52"/>
          <p:cNvSpPr/>
          <p:nvPr/>
        </p:nvSpPr>
        <p:spPr>
          <a:xfrm>
            <a:off x="3561085" y="3745929"/>
            <a:ext cx="1095598" cy="190946"/>
          </a:xfrm>
          <a:prstGeom prst="rect">
            <a:avLst/>
          </a:prstGeom>
          <a:noFill/>
          <a:ln/>
        </p:spPr>
        <p:txBody>
          <a:bodyPr wrap="none" lIns="0" tIns="0" rIns="0" bIns="0" rtlCol="0" anchor="t"/>
          <a:lstStyle/>
          <a:p>
            <a:pPr marL="0" indent="0" algn="l">
              <a:lnSpc>
                <a:spcPct val="126000"/>
              </a:lnSpc>
              <a:buNone/>
            </a:pPr>
            <a:endParaRPr lang="en-US" sz="950" dirty="0"/>
          </a:p>
        </p:txBody>
      </p:sp>
      <p:sp>
        <p:nvSpPr>
          <p:cNvPr id="55" name="Text 53"/>
          <p:cNvSpPr/>
          <p:nvPr/>
        </p:nvSpPr>
        <p:spPr>
          <a:xfrm>
            <a:off x="4456658" y="3745929"/>
            <a:ext cx="1095598" cy="190946"/>
          </a:xfrm>
          <a:prstGeom prst="rect">
            <a:avLst/>
          </a:prstGeom>
          <a:noFill/>
          <a:ln/>
        </p:spPr>
        <p:txBody>
          <a:bodyPr wrap="none" lIns="0" tIns="0" rIns="0" bIns="0" rtlCol="0" anchor="t"/>
          <a:lstStyle/>
          <a:p>
            <a:pPr marL="0" indent="0" algn="l">
              <a:lnSpc>
                <a:spcPct val="126000"/>
              </a:lnSpc>
              <a:buNone/>
            </a:pPr>
            <a:endParaRPr lang="en-US" sz="950" dirty="0"/>
          </a:p>
        </p:txBody>
      </p:sp>
      <p:sp>
        <p:nvSpPr>
          <p:cNvPr id="56" name="Text 54"/>
          <p:cNvSpPr/>
          <p:nvPr/>
        </p:nvSpPr>
        <p:spPr>
          <a:xfrm>
            <a:off x="5352231" y="3745929"/>
            <a:ext cx="1095598" cy="190946"/>
          </a:xfrm>
          <a:prstGeom prst="rect">
            <a:avLst/>
          </a:prstGeom>
          <a:noFill/>
          <a:ln/>
        </p:spPr>
        <p:txBody>
          <a:bodyPr wrap="none" lIns="0" tIns="0" rIns="0" bIns="0" rtlCol="0" anchor="t"/>
          <a:lstStyle/>
          <a:p>
            <a:pPr marL="0" indent="0" algn="l">
              <a:lnSpc>
                <a:spcPct val="126000"/>
              </a:lnSpc>
              <a:buNone/>
            </a:pPr>
            <a:endParaRPr lang="en-US" sz="950" dirty="0"/>
          </a:p>
        </p:txBody>
      </p:sp>
      <p:sp>
        <p:nvSpPr>
          <p:cNvPr id="57" name="Text 55"/>
          <p:cNvSpPr/>
          <p:nvPr/>
        </p:nvSpPr>
        <p:spPr>
          <a:xfrm>
            <a:off x="6247805" y="3745929"/>
            <a:ext cx="1095598" cy="190946"/>
          </a:xfrm>
          <a:prstGeom prst="rect">
            <a:avLst/>
          </a:prstGeom>
          <a:noFill/>
          <a:ln/>
        </p:spPr>
        <p:txBody>
          <a:bodyPr wrap="none" lIns="0" tIns="0" rIns="0" bIns="0" rtlCol="0" anchor="t"/>
          <a:lstStyle/>
          <a:p>
            <a:pPr marL="0" indent="0" algn="l">
              <a:lnSpc>
                <a:spcPct val="126000"/>
              </a:lnSpc>
              <a:buNone/>
            </a:pPr>
            <a:endParaRPr lang="en-US" sz="950" dirty="0"/>
          </a:p>
        </p:txBody>
      </p:sp>
      <p:sp>
        <p:nvSpPr>
          <p:cNvPr id="58" name="Text 56"/>
          <p:cNvSpPr/>
          <p:nvPr/>
        </p:nvSpPr>
        <p:spPr>
          <a:xfrm>
            <a:off x="7143378" y="3745929"/>
            <a:ext cx="1095598" cy="190946"/>
          </a:xfrm>
          <a:prstGeom prst="rect">
            <a:avLst/>
          </a:prstGeom>
          <a:noFill/>
          <a:ln/>
        </p:spPr>
        <p:txBody>
          <a:bodyPr wrap="none" lIns="0" tIns="0" rIns="0" bIns="0" rtlCol="0" anchor="t"/>
          <a:lstStyle/>
          <a:p>
            <a:pPr marL="0" indent="0" algn="l">
              <a:lnSpc>
                <a:spcPct val="126000"/>
              </a:lnSpc>
              <a:buNone/>
            </a:pPr>
            <a:endParaRPr lang="en-US" sz="950" dirty="0"/>
          </a:p>
        </p:txBody>
      </p:sp>
      <p:sp>
        <p:nvSpPr>
          <p:cNvPr id="59" name="Text 57"/>
          <p:cNvSpPr/>
          <p:nvPr/>
        </p:nvSpPr>
        <p:spPr>
          <a:xfrm>
            <a:off x="8038951" y="3745929"/>
            <a:ext cx="935162" cy="200471"/>
          </a:xfrm>
          <a:prstGeom prst="rect">
            <a:avLst/>
          </a:prstGeom>
          <a:noFill/>
          <a:ln/>
        </p:spPr>
        <p:txBody>
          <a:bodyPr wrap="none" lIns="0" tIns="0" rIns="0" bIns="0" rtlCol="0" anchor="t"/>
          <a:lstStyle/>
          <a:p>
            <a:pPr marL="0" indent="0" algn="l">
              <a:lnSpc>
                <a:spcPct val="126000"/>
              </a:lnSpc>
              <a:buNone/>
            </a:pPr>
            <a:r>
              <a:rPr lang="en-US" sz="950" dirty="0">
                <a:solidFill>
                  <a:srgbClr val="000000"/>
                </a:solidFill>
                <a:latin typeface="Nobile" pitchFamily="34" charset="0"/>
                <a:ea typeface="Nobile" pitchFamily="34" charset="-122"/>
                <a:cs typeface="Nobile" pitchFamily="34" charset="-120"/>
              </a:rPr>
              <a:t>✔</a:t>
            </a:r>
            <a:endParaRPr lang="en-US" sz="950" dirty="0"/>
          </a:p>
        </p:txBody>
      </p:sp>
      <p:sp>
        <p:nvSpPr>
          <p:cNvPr id="60" name="Text 58"/>
          <p:cNvSpPr/>
          <p:nvPr/>
        </p:nvSpPr>
        <p:spPr>
          <a:xfrm>
            <a:off x="627534" y="4095527"/>
            <a:ext cx="3133576" cy="190946"/>
          </a:xfrm>
          <a:prstGeom prst="rect">
            <a:avLst/>
          </a:prstGeom>
          <a:noFill/>
          <a:ln/>
        </p:spPr>
        <p:txBody>
          <a:bodyPr wrap="none" lIns="0" tIns="0" rIns="0" bIns="0" rtlCol="0" anchor="t"/>
          <a:lstStyle/>
          <a:p>
            <a:pPr marL="0" indent="0" algn="l">
              <a:lnSpc>
                <a:spcPct val="126000"/>
              </a:lnSpc>
              <a:buNone/>
            </a:pPr>
            <a:r>
              <a:rPr lang="en-US" sz="950" dirty="0">
                <a:solidFill>
                  <a:srgbClr val="405449"/>
                </a:solidFill>
                <a:latin typeface="Nobile" pitchFamily="34" charset="0"/>
                <a:ea typeface="Nobile" pitchFamily="34" charset="-122"/>
                <a:cs typeface="Nobile" pitchFamily="34" charset="-120"/>
              </a:rPr>
              <a:t>Usability evaluation &amp; fixes</a:t>
            </a:r>
            <a:endParaRPr lang="en-US" sz="950" dirty="0"/>
          </a:p>
        </p:txBody>
      </p:sp>
      <p:sp>
        <p:nvSpPr>
          <p:cNvPr id="61" name="Text 59"/>
          <p:cNvSpPr/>
          <p:nvPr/>
        </p:nvSpPr>
        <p:spPr>
          <a:xfrm>
            <a:off x="3561085" y="4095527"/>
            <a:ext cx="1095598" cy="190946"/>
          </a:xfrm>
          <a:prstGeom prst="rect">
            <a:avLst/>
          </a:prstGeom>
          <a:noFill/>
          <a:ln/>
        </p:spPr>
        <p:txBody>
          <a:bodyPr wrap="none" lIns="0" tIns="0" rIns="0" bIns="0" rtlCol="0" anchor="t"/>
          <a:lstStyle/>
          <a:p>
            <a:pPr marL="0" indent="0" algn="l">
              <a:lnSpc>
                <a:spcPct val="126000"/>
              </a:lnSpc>
              <a:buNone/>
            </a:pPr>
            <a:endParaRPr lang="en-US" sz="950" dirty="0"/>
          </a:p>
        </p:txBody>
      </p:sp>
      <p:sp>
        <p:nvSpPr>
          <p:cNvPr id="62" name="Text 60"/>
          <p:cNvSpPr/>
          <p:nvPr/>
        </p:nvSpPr>
        <p:spPr>
          <a:xfrm>
            <a:off x="4456658" y="4095527"/>
            <a:ext cx="1095598" cy="190946"/>
          </a:xfrm>
          <a:prstGeom prst="rect">
            <a:avLst/>
          </a:prstGeom>
          <a:noFill/>
          <a:ln/>
        </p:spPr>
        <p:txBody>
          <a:bodyPr wrap="none" lIns="0" tIns="0" rIns="0" bIns="0" rtlCol="0" anchor="t"/>
          <a:lstStyle/>
          <a:p>
            <a:pPr marL="0" indent="0" algn="l">
              <a:lnSpc>
                <a:spcPct val="126000"/>
              </a:lnSpc>
              <a:buNone/>
            </a:pPr>
            <a:endParaRPr lang="en-US" sz="950" dirty="0"/>
          </a:p>
        </p:txBody>
      </p:sp>
      <p:sp>
        <p:nvSpPr>
          <p:cNvPr id="63" name="Text 61"/>
          <p:cNvSpPr/>
          <p:nvPr/>
        </p:nvSpPr>
        <p:spPr>
          <a:xfrm>
            <a:off x="5352231" y="4095527"/>
            <a:ext cx="1095598" cy="190946"/>
          </a:xfrm>
          <a:prstGeom prst="rect">
            <a:avLst/>
          </a:prstGeom>
          <a:noFill/>
          <a:ln/>
        </p:spPr>
        <p:txBody>
          <a:bodyPr wrap="none" lIns="0" tIns="0" rIns="0" bIns="0" rtlCol="0" anchor="t"/>
          <a:lstStyle/>
          <a:p>
            <a:pPr marL="0" indent="0" algn="l">
              <a:lnSpc>
                <a:spcPct val="126000"/>
              </a:lnSpc>
              <a:buNone/>
            </a:pPr>
            <a:endParaRPr lang="en-US" sz="950" dirty="0"/>
          </a:p>
        </p:txBody>
      </p:sp>
      <p:sp>
        <p:nvSpPr>
          <p:cNvPr id="64" name="Text 62"/>
          <p:cNvSpPr/>
          <p:nvPr/>
        </p:nvSpPr>
        <p:spPr>
          <a:xfrm>
            <a:off x="6247805" y="4095527"/>
            <a:ext cx="1095598" cy="190946"/>
          </a:xfrm>
          <a:prstGeom prst="rect">
            <a:avLst/>
          </a:prstGeom>
          <a:noFill/>
          <a:ln/>
        </p:spPr>
        <p:txBody>
          <a:bodyPr wrap="none" lIns="0" tIns="0" rIns="0" bIns="0" rtlCol="0" anchor="t"/>
          <a:lstStyle/>
          <a:p>
            <a:pPr marL="0" indent="0" algn="l">
              <a:lnSpc>
                <a:spcPct val="126000"/>
              </a:lnSpc>
              <a:buNone/>
            </a:pPr>
            <a:endParaRPr lang="en-US" sz="950" dirty="0"/>
          </a:p>
        </p:txBody>
      </p:sp>
      <p:sp>
        <p:nvSpPr>
          <p:cNvPr id="65" name="Text 63"/>
          <p:cNvSpPr/>
          <p:nvPr/>
        </p:nvSpPr>
        <p:spPr>
          <a:xfrm>
            <a:off x="7143378" y="4095527"/>
            <a:ext cx="1095598" cy="190946"/>
          </a:xfrm>
          <a:prstGeom prst="rect">
            <a:avLst/>
          </a:prstGeom>
          <a:noFill/>
          <a:ln/>
        </p:spPr>
        <p:txBody>
          <a:bodyPr wrap="none" lIns="0" tIns="0" rIns="0" bIns="0" rtlCol="0" anchor="t"/>
          <a:lstStyle/>
          <a:p>
            <a:pPr marL="0" indent="0" algn="l">
              <a:lnSpc>
                <a:spcPct val="126000"/>
              </a:lnSpc>
              <a:buNone/>
            </a:pPr>
            <a:endParaRPr lang="en-US" sz="950" dirty="0"/>
          </a:p>
        </p:txBody>
      </p:sp>
      <p:sp>
        <p:nvSpPr>
          <p:cNvPr id="66" name="Text 64"/>
          <p:cNvSpPr/>
          <p:nvPr/>
        </p:nvSpPr>
        <p:spPr>
          <a:xfrm>
            <a:off x="8038951" y="4095527"/>
            <a:ext cx="935162" cy="200471"/>
          </a:xfrm>
          <a:prstGeom prst="rect">
            <a:avLst/>
          </a:prstGeom>
          <a:noFill/>
          <a:ln/>
        </p:spPr>
        <p:txBody>
          <a:bodyPr wrap="none" lIns="0" tIns="0" rIns="0" bIns="0" rtlCol="0" anchor="t"/>
          <a:lstStyle/>
          <a:p>
            <a:pPr marL="0" indent="0" algn="l">
              <a:lnSpc>
                <a:spcPct val="126000"/>
              </a:lnSpc>
              <a:buNone/>
            </a:pPr>
            <a:r>
              <a:rPr lang="en-US" sz="950" dirty="0">
                <a:solidFill>
                  <a:srgbClr val="000000"/>
                </a:solidFill>
                <a:latin typeface="Nobile" pitchFamily="34" charset="0"/>
                <a:ea typeface="Nobile" pitchFamily="34" charset="-122"/>
                <a:cs typeface="Nobile" pitchFamily="34" charset="-120"/>
              </a:rPr>
              <a:t>✔</a:t>
            </a:r>
            <a:endParaRPr lang="en-US" sz="950" dirty="0"/>
          </a:p>
        </p:txBody>
      </p:sp>
      <p:sp>
        <p:nvSpPr>
          <p:cNvPr id="67" name="Text 65"/>
          <p:cNvSpPr/>
          <p:nvPr/>
        </p:nvSpPr>
        <p:spPr>
          <a:xfrm>
            <a:off x="627534" y="4445124"/>
            <a:ext cx="3133576" cy="190946"/>
          </a:xfrm>
          <a:prstGeom prst="rect">
            <a:avLst/>
          </a:prstGeom>
          <a:noFill/>
          <a:ln/>
        </p:spPr>
        <p:txBody>
          <a:bodyPr wrap="none" lIns="0" tIns="0" rIns="0" bIns="0" rtlCol="0" anchor="t"/>
          <a:lstStyle/>
          <a:p>
            <a:pPr marL="0" indent="0" algn="l">
              <a:lnSpc>
                <a:spcPct val="126000"/>
              </a:lnSpc>
              <a:buNone/>
            </a:pPr>
            <a:r>
              <a:rPr lang="en-US" sz="950" dirty="0">
                <a:solidFill>
                  <a:srgbClr val="405449"/>
                </a:solidFill>
                <a:latin typeface="Nobile" pitchFamily="34" charset="0"/>
                <a:ea typeface="Nobile" pitchFamily="34" charset="-122"/>
                <a:cs typeface="Nobile" pitchFamily="34" charset="-120"/>
              </a:rPr>
              <a:t>Write-up &amp; final submission</a:t>
            </a:r>
            <a:endParaRPr lang="en-US" sz="950" dirty="0"/>
          </a:p>
        </p:txBody>
      </p:sp>
      <p:sp>
        <p:nvSpPr>
          <p:cNvPr id="68" name="Text 66"/>
          <p:cNvSpPr/>
          <p:nvPr/>
        </p:nvSpPr>
        <p:spPr>
          <a:xfrm>
            <a:off x="3561085" y="4445124"/>
            <a:ext cx="1095598" cy="190946"/>
          </a:xfrm>
          <a:prstGeom prst="rect">
            <a:avLst/>
          </a:prstGeom>
          <a:noFill/>
          <a:ln/>
        </p:spPr>
        <p:txBody>
          <a:bodyPr wrap="none" lIns="0" tIns="0" rIns="0" bIns="0" rtlCol="0" anchor="t"/>
          <a:lstStyle/>
          <a:p>
            <a:pPr marL="0" indent="0" algn="l">
              <a:lnSpc>
                <a:spcPct val="126000"/>
              </a:lnSpc>
              <a:buNone/>
            </a:pPr>
            <a:endParaRPr lang="en-US" sz="950" dirty="0"/>
          </a:p>
        </p:txBody>
      </p:sp>
      <p:sp>
        <p:nvSpPr>
          <p:cNvPr id="69" name="Text 67"/>
          <p:cNvSpPr/>
          <p:nvPr/>
        </p:nvSpPr>
        <p:spPr>
          <a:xfrm>
            <a:off x="4456658" y="4445124"/>
            <a:ext cx="1095598" cy="190946"/>
          </a:xfrm>
          <a:prstGeom prst="rect">
            <a:avLst/>
          </a:prstGeom>
          <a:noFill/>
          <a:ln/>
        </p:spPr>
        <p:txBody>
          <a:bodyPr wrap="none" lIns="0" tIns="0" rIns="0" bIns="0" rtlCol="0" anchor="t"/>
          <a:lstStyle/>
          <a:p>
            <a:pPr marL="0" indent="0" algn="l">
              <a:lnSpc>
                <a:spcPct val="126000"/>
              </a:lnSpc>
              <a:buNone/>
            </a:pPr>
            <a:endParaRPr lang="en-US" sz="950" dirty="0"/>
          </a:p>
        </p:txBody>
      </p:sp>
      <p:sp>
        <p:nvSpPr>
          <p:cNvPr id="70" name="Text 68"/>
          <p:cNvSpPr/>
          <p:nvPr/>
        </p:nvSpPr>
        <p:spPr>
          <a:xfrm>
            <a:off x="5352231" y="4445124"/>
            <a:ext cx="1095598" cy="190946"/>
          </a:xfrm>
          <a:prstGeom prst="rect">
            <a:avLst/>
          </a:prstGeom>
          <a:noFill/>
          <a:ln/>
        </p:spPr>
        <p:txBody>
          <a:bodyPr wrap="none" lIns="0" tIns="0" rIns="0" bIns="0" rtlCol="0" anchor="t"/>
          <a:lstStyle/>
          <a:p>
            <a:pPr marL="0" indent="0" algn="l">
              <a:lnSpc>
                <a:spcPct val="126000"/>
              </a:lnSpc>
              <a:buNone/>
            </a:pPr>
            <a:endParaRPr lang="en-US" sz="950" dirty="0"/>
          </a:p>
        </p:txBody>
      </p:sp>
      <p:sp>
        <p:nvSpPr>
          <p:cNvPr id="71" name="Text 69"/>
          <p:cNvSpPr/>
          <p:nvPr/>
        </p:nvSpPr>
        <p:spPr>
          <a:xfrm>
            <a:off x="6247805" y="4445124"/>
            <a:ext cx="1095598" cy="190946"/>
          </a:xfrm>
          <a:prstGeom prst="rect">
            <a:avLst/>
          </a:prstGeom>
          <a:noFill/>
          <a:ln/>
        </p:spPr>
        <p:txBody>
          <a:bodyPr wrap="none" lIns="0" tIns="0" rIns="0" bIns="0" rtlCol="0" anchor="t"/>
          <a:lstStyle/>
          <a:p>
            <a:pPr marL="0" indent="0" algn="l">
              <a:lnSpc>
                <a:spcPct val="126000"/>
              </a:lnSpc>
              <a:buNone/>
            </a:pPr>
            <a:endParaRPr lang="en-US" sz="950" dirty="0"/>
          </a:p>
        </p:txBody>
      </p:sp>
      <p:sp>
        <p:nvSpPr>
          <p:cNvPr id="72" name="Text 70"/>
          <p:cNvSpPr/>
          <p:nvPr/>
        </p:nvSpPr>
        <p:spPr>
          <a:xfrm>
            <a:off x="7143378" y="4445124"/>
            <a:ext cx="1095598" cy="190946"/>
          </a:xfrm>
          <a:prstGeom prst="rect">
            <a:avLst/>
          </a:prstGeom>
          <a:noFill/>
          <a:ln/>
        </p:spPr>
        <p:txBody>
          <a:bodyPr wrap="none" lIns="0" tIns="0" rIns="0" bIns="0" rtlCol="0" anchor="t"/>
          <a:lstStyle/>
          <a:p>
            <a:pPr marL="0" indent="0" algn="l">
              <a:lnSpc>
                <a:spcPct val="126000"/>
              </a:lnSpc>
              <a:buNone/>
            </a:pPr>
            <a:endParaRPr lang="en-US" sz="950" dirty="0"/>
          </a:p>
        </p:txBody>
      </p:sp>
      <p:sp>
        <p:nvSpPr>
          <p:cNvPr id="73" name="Text 71"/>
          <p:cNvSpPr/>
          <p:nvPr/>
        </p:nvSpPr>
        <p:spPr>
          <a:xfrm>
            <a:off x="8038951" y="4445124"/>
            <a:ext cx="935162" cy="200471"/>
          </a:xfrm>
          <a:prstGeom prst="rect">
            <a:avLst/>
          </a:prstGeom>
          <a:noFill/>
          <a:ln/>
        </p:spPr>
        <p:txBody>
          <a:bodyPr wrap="none" lIns="0" tIns="0" rIns="0" bIns="0" rtlCol="0" anchor="t"/>
          <a:lstStyle/>
          <a:p>
            <a:pPr marL="0" indent="0" algn="l">
              <a:lnSpc>
                <a:spcPct val="126000"/>
              </a:lnSpc>
              <a:buNone/>
            </a:pPr>
            <a:r>
              <a:rPr lang="en-US" sz="950" dirty="0">
                <a:solidFill>
                  <a:srgbClr val="000000"/>
                </a:solidFill>
                <a:latin typeface="Nobile" pitchFamily="34" charset="0"/>
                <a:ea typeface="Nobile" pitchFamily="34" charset="-122"/>
                <a:cs typeface="Nobile" pitchFamily="34" charset="-120"/>
              </a:rPr>
              <a:t>✔</a:t>
            </a:r>
            <a:endParaRPr lang="en-US" sz="95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p:nvPr/>
        </p:nvSpPr>
        <p:spPr>
          <a:xfrm>
            <a:off x="496119" y="501774"/>
            <a:ext cx="4578028" cy="436066"/>
          </a:xfrm>
          <a:prstGeom prst="rect">
            <a:avLst/>
          </a:prstGeom>
          <a:noFill/>
          <a:ln/>
        </p:spPr>
        <p:txBody>
          <a:bodyPr wrap="none" lIns="0" tIns="0" rIns="0" bIns="0" rtlCol="0" anchor="t"/>
          <a:lstStyle/>
          <a:p>
            <a:pPr marL="0" indent="0" algn="l">
              <a:lnSpc>
                <a:spcPct val="104000"/>
              </a:lnSpc>
              <a:buNone/>
            </a:pPr>
            <a:r>
              <a:rPr lang="en-US" sz="2700" dirty="0">
                <a:solidFill>
                  <a:srgbClr val="3B4540"/>
                </a:solidFill>
                <a:latin typeface="Fraunces ExtraBold" pitchFamily="34" charset="0"/>
                <a:ea typeface="Fraunces ExtraBold" pitchFamily="34" charset="-122"/>
                <a:cs typeface="Fraunces ExtraBold" pitchFamily="34" charset="-120"/>
              </a:rPr>
              <a:t>Tools and Technologies</a:t>
            </a:r>
            <a:endParaRPr lang="en-US" sz="2700" dirty="0"/>
          </a:p>
        </p:txBody>
      </p:sp>
      <p:pic>
        <p:nvPicPr>
          <p:cNvPr id="3"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96119" y="1212577"/>
            <a:ext cx="348853" cy="348853"/>
          </a:xfrm>
          <a:prstGeom prst="rect">
            <a:avLst/>
          </a:prstGeom>
        </p:spPr>
      </p:pic>
      <p:sp>
        <p:nvSpPr>
          <p:cNvPr id="4" name="Text 1"/>
          <p:cNvSpPr/>
          <p:nvPr/>
        </p:nvSpPr>
        <p:spPr>
          <a:xfrm>
            <a:off x="496119" y="1733104"/>
            <a:ext cx="1744340" cy="218033"/>
          </a:xfrm>
          <a:prstGeom prst="rect">
            <a:avLst/>
          </a:prstGeom>
          <a:noFill/>
          <a:ln/>
        </p:spPr>
        <p:txBody>
          <a:bodyPr wrap="none" lIns="0" tIns="0" rIns="0" bIns="0" rtlCol="0" anchor="t"/>
          <a:lstStyle/>
          <a:p>
            <a:pPr marL="0" indent="0" algn="l">
              <a:lnSpc>
                <a:spcPct val="104000"/>
              </a:lnSpc>
              <a:buNone/>
            </a:pPr>
            <a:r>
              <a:rPr lang="en-US" sz="1350" dirty="0">
                <a:solidFill>
                  <a:srgbClr val="405449"/>
                </a:solidFill>
                <a:latin typeface="Fraunces ExtraBold" pitchFamily="34" charset="0"/>
                <a:ea typeface="Fraunces ExtraBold" pitchFamily="34" charset="-122"/>
                <a:cs typeface="Fraunces ExtraBold" pitchFamily="34" charset="-120"/>
              </a:rPr>
              <a:t>Visual Studio Code</a:t>
            </a:r>
            <a:endParaRPr lang="en-US" sz="1350" dirty="0"/>
          </a:p>
        </p:txBody>
      </p:sp>
      <p:sp>
        <p:nvSpPr>
          <p:cNvPr id="5" name="Text 2"/>
          <p:cNvSpPr/>
          <p:nvPr/>
        </p:nvSpPr>
        <p:spPr>
          <a:xfrm>
            <a:off x="496119" y="2033513"/>
            <a:ext cx="2602781" cy="221456"/>
          </a:xfrm>
          <a:prstGeom prst="rect">
            <a:avLst/>
          </a:prstGeom>
          <a:noFill/>
          <a:ln/>
        </p:spPr>
        <p:txBody>
          <a:bodyPr wrap="none" lIns="0" tIns="0" rIns="0" bIns="0" rtlCol="0" anchor="t"/>
          <a:lstStyle/>
          <a:p>
            <a:pPr marL="0" indent="0" algn="l">
              <a:lnSpc>
                <a:spcPct val="132000"/>
              </a:lnSpc>
              <a:buNone/>
            </a:pPr>
            <a:r>
              <a:rPr lang="en-US" sz="1050" dirty="0">
                <a:solidFill>
                  <a:srgbClr val="405449"/>
                </a:solidFill>
                <a:latin typeface="Nobile" pitchFamily="34" charset="0"/>
                <a:ea typeface="Nobile" pitchFamily="34" charset="-122"/>
                <a:cs typeface="Nobile" pitchFamily="34" charset="-120"/>
              </a:rPr>
              <a:t>for development</a:t>
            </a:r>
            <a:endParaRPr lang="en-US" sz="1050" dirty="0"/>
          </a:p>
        </p:txBody>
      </p:sp>
      <p:pic>
        <p:nvPicPr>
          <p:cNvPr id="6"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3270572" y="1212577"/>
            <a:ext cx="348853" cy="348853"/>
          </a:xfrm>
          <a:prstGeom prst="rect">
            <a:avLst/>
          </a:prstGeom>
        </p:spPr>
      </p:pic>
      <p:sp>
        <p:nvSpPr>
          <p:cNvPr id="7" name="Text 3"/>
          <p:cNvSpPr/>
          <p:nvPr/>
        </p:nvSpPr>
        <p:spPr>
          <a:xfrm>
            <a:off x="3270572" y="1733104"/>
            <a:ext cx="1744340" cy="218033"/>
          </a:xfrm>
          <a:prstGeom prst="rect">
            <a:avLst/>
          </a:prstGeom>
          <a:noFill/>
          <a:ln/>
        </p:spPr>
        <p:txBody>
          <a:bodyPr wrap="none" lIns="0" tIns="0" rIns="0" bIns="0" rtlCol="0" anchor="t"/>
          <a:lstStyle/>
          <a:p>
            <a:pPr marL="0" indent="0" algn="l">
              <a:lnSpc>
                <a:spcPct val="104000"/>
              </a:lnSpc>
              <a:buNone/>
            </a:pPr>
            <a:r>
              <a:rPr lang="en-US" sz="1350" dirty="0">
                <a:solidFill>
                  <a:srgbClr val="405449"/>
                </a:solidFill>
                <a:latin typeface="Fraunces ExtraBold" pitchFamily="34" charset="0"/>
                <a:ea typeface="Fraunces ExtraBold" pitchFamily="34" charset="-122"/>
                <a:cs typeface="Fraunces ExtraBold" pitchFamily="34" charset="-120"/>
              </a:rPr>
              <a:t>React</a:t>
            </a:r>
            <a:endParaRPr lang="en-US" sz="1350" dirty="0"/>
          </a:p>
        </p:txBody>
      </p:sp>
      <p:sp>
        <p:nvSpPr>
          <p:cNvPr id="8" name="Text 4"/>
          <p:cNvSpPr/>
          <p:nvPr/>
        </p:nvSpPr>
        <p:spPr>
          <a:xfrm>
            <a:off x="3270572" y="2033513"/>
            <a:ext cx="2602781" cy="221456"/>
          </a:xfrm>
          <a:prstGeom prst="rect">
            <a:avLst/>
          </a:prstGeom>
          <a:noFill/>
          <a:ln/>
        </p:spPr>
        <p:txBody>
          <a:bodyPr wrap="none" lIns="0" tIns="0" rIns="0" bIns="0" rtlCol="0" anchor="t"/>
          <a:lstStyle/>
          <a:p>
            <a:pPr marL="0" indent="0" algn="l">
              <a:lnSpc>
                <a:spcPct val="132000"/>
              </a:lnSpc>
              <a:buNone/>
            </a:pPr>
            <a:r>
              <a:rPr lang="en-US" sz="1050" dirty="0">
                <a:solidFill>
                  <a:srgbClr val="405449"/>
                </a:solidFill>
                <a:latin typeface="Nobile" pitchFamily="34" charset="0"/>
                <a:ea typeface="Nobile" pitchFamily="34" charset="-122"/>
                <a:cs typeface="Nobile" pitchFamily="34" charset="-120"/>
              </a:rPr>
              <a:t>for the user interface</a:t>
            </a:r>
            <a:endParaRPr lang="en-US" sz="1050" dirty="0"/>
          </a:p>
        </p:txBody>
      </p:sp>
      <p:pic>
        <p:nvPicPr>
          <p:cNvPr id="9"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6045026" y="1212577"/>
            <a:ext cx="348853" cy="348853"/>
          </a:xfrm>
          <a:prstGeom prst="rect">
            <a:avLst/>
          </a:prstGeom>
        </p:spPr>
      </p:pic>
      <p:sp>
        <p:nvSpPr>
          <p:cNvPr id="10" name="Text 5"/>
          <p:cNvSpPr/>
          <p:nvPr/>
        </p:nvSpPr>
        <p:spPr>
          <a:xfrm>
            <a:off x="6045026" y="1733104"/>
            <a:ext cx="1744340" cy="218033"/>
          </a:xfrm>
          <a:prstGeom prst="rect">
            <a:avLst/>
          </a:prstGeom>
          <a:noFill/>
          <a:ln/>
        </p:spPr>
        <p:txBody>
          <a:bodyPr wrap="none" lIns="0" tIns="0" rIns="0" bIns="0" rtlCol="0" anchor="t"/>
          <a:lstStyle/>
          <a:p>
            <a:pPr marL="0" indent="0" algn="l">
              <a:lnSpc>
                <a:spcPct val="104000"/>
              </a:lnSpc>
              <a:buNone/>
            </a:pPr>
            <a:r>
              <a:rPr lang="en-US" sz="1350" dirty="0">
                <a:solidFill>
                  <a:srgbClr val="405449"/>
                </a:solidFill>
                <a:latin typeface="Fraunces ExtraBold" pitchFamily="34" charset="0"/>
                <a:ea typeface="Fraunces ExtraBold" pitchFamily="34" charset="-122"/>
                <a:cs typeface="Fraunces ExtraBold" pitchFamily="34" charset="-120"/>
              </a:rPr>
              <a:t>Python with Flask</a:t>
            </a:r>
            <a:endParaRPr lang="en-US" sz="1350" dirty="0"/>
          </a:p>
        </p:txBody>
      </p:sp>
      <p:sp>
        <p:nvSpPr>
          <p:cNvPr id="11" name="Text 6"/>
          <p:cNvSpPr/>
          <p:nvPr/>
        </p:nvSpPr>
        <p:spPr>
          <a:xfrm>
            <a:off x="6045026" y="2033513"/>
            <a:ext cx="2602855" cy="221456"/>
          </a:xfrm>
          <a:prstGeom prst="rect">
            <a:avLst/>
          </a:prstGeom>
          <a:noFill/>
          <a:ln/>
        </p:spPr>
        <p:txBody>
          <a:bodyPr wrap="none" lIns="0" tIns="0" rIns="0" bIns="0" rtlCol="0" anchor="t"/>
          <a:lstStyle/>
          <a:p>
            <a:pPr marL="0" indent="0" algn="l">
              <a:lnSpc>
                <a:spcPct val="132000"/>
              </a:lnSpc>
              <a:buNone/>
            </a:pPr>
            <a:r>
              <a:rPr lang="en-US" sz="1050" dirty="0">
                <a:solidFill>
                  <a:srgbClr val="405449"/>
                </a:solidFill>
                <a:latin typeface="Nobile" pitchFamily="34" charset="0"/>
                <a:ea typeface="Nobile" pitchFamily="34" charset="-122"/>
                <a:cs typeface="Nobile" pitchFamily="34" charset="-120"/>
              </a:rPr>
              <a:t>for the backend</a:t>
            </a:r>
            <a:endParaRPr lang="en-US" sz="1050" dirty="0"/>
          </a:p>
        </p:txBody>
      </p:sp>
      <p:pic>
        <p:nvPicPr>
          <p:cNvPr id="12" name="Image 3"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496119" y="2529706"/>
            <a:ext cx="348853" cy="348853"/>
          </a:xfrm>
          <a:prstGeom prst="rect">
            <a:avLst/>
          </a:prstGeom>
        </p:spPr>
      </p:pic>
      <p:sp>
        <p:nvSpPr>
          <p:cNvPr id="13" name="Text 7"/>
          <p:cNvSpPr/>
          <p:nvPr/>
        </p:nvSpPr>
        <p:spPr>
          <a:xfrm>
            <a:off x="496119" y="3050232"/>
            <a:ext cx="1744340" cy="218033"/>
          </a:xfrm>
          <a:prstGeom prst="rect">
            <a:avLst/>
          </a:prstGeom>
          <a:noFill/>
          <a:ln/>
        </p:spPr>
        <p:txBody>
          <a:bodyPr wrap="none" lIns="0" tIns="0" rIns="0" bIns="0" rtlCol="0" anchor="t"/>
          <a:lstStyle/>
          <a:p>
            <a:pPr marL="0" indent="0" algn="l">
              <a:lnSpc>
                <a:spcPct val="104000"/>
              </a:lnSpc>
              <a:buNone/>
            </a:pPr>
            <a:r>
              <a:rPr lang="en-US" sz="1350" dirty="0">
                <a:solidFill>
                  <a:srgbClr val="405449"/>
                </a:solidFill>
                <a:latin typeface="Fraunces ExtraBold" pitchFamily="34" charset="0"/>
                <a:ea typeface="Fraunces ExtraBold" pitchFamily="34" charset="-122"/>
                <a:cs typeface="Fraunces ExtraBold" pitchFamily="34" charset="-120"/>
              </a:rPr>
              <a:t>SQLite</a:t>
            </a:r>
            <a:endParaRPr lang="en-US" sz="1350" dirty="0"/>
          </a:p>
        </p:txBody>
      </p:sp>
      <p:sp>
        <p:nvSpPr>
          <p:cNvPr id="14" name="Text 8"/>
          <p:cNvSpPr/>
          <p:nvPr/>
        </p:nvSpPr>
        <p:spPr>
          <a:xfrm>
            <a:off x="496119" y="3350642"/>
            <a:ext cx="2602781" cy="221456"/>
          </a:xfrm>
          <a:prstGeom prst="rect">
            <a:avLst/>
          </a:prstGeom>
          <a:noFill/>
          <a:ln/>
        </p:spPr>
        <p:txBody>
          <a:bodyPr wrap="none" lIns="0" tIns="0" rIns="0" bIns="0" rtlCol="0" anchor="t"/>
          <a:lstStyle/>
          <a:p>
            <a:pPr marL="0" indent="0" algn="l">
              <a:lnSpc>
                <a:spcPct val="132000"/>
              </a:lnSpc>
              <a:buNone/>
            </a:pPr>
            <a:r>
              <a:rPr lang="en-US" sz="1050" dirty="0">
                <a:solidFill>
                  <a:srgbClr val="405449"/>
                </a:solidFill>
                <a:latin typeface="Nobile" pitchFamily="34" charset="0"/>
                <a:ea typeface="Nobile" pitchFamily="34" charset="-122"/>
                <a:cs typeface="Nobile" pitchFamily="34" charset="-120"/>
              </a:rPr>
              <a:t>for the database</a:t>
            </a:r>
            <a:endParaRPr lang="en-US" sz="1050" dirty="0"/>
          </a:p>
        </p:txBody>
      </p:sp>
      <p:pic>
        <p:nvPicPr>
          <p:cNvPr id="15" name="Image 4" descr="preencoded.png"/>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3270572" y="2529706"/>
            <a:ext cx="348853" cy="348853"/>
          </a:xfrm>
          <a:prstGeom prst="rect">
            <a:avLst/>
          </a:prstGeom>
        </p:spPr>
      </p:pic>
      <p:sp>
        <p:nvSpPr>
          <p:cNvPr id="16" name="Text 9"/>
          <p:cNvSpPr/>
          <p:nvPr/>
        </p:nvSpPr>
        <p:spPr>
          <a:xfrm>
            <a:off x="3270572" y="3050232"/>
            <a:ext cx="1744340" cy="218033"/>
          </a:xfrm>
          <a:prstGeom prst="rect">
            <a:avLst/>
          </a:prstGeom>
          <a:noFill/>
          <a:ln/>
        </p:spPr>
        <p:txBody>
          <a:bodyPr wrap="none" lIns="0" tIns="0" rIns="0" bIns="0" rtlCol="0" anchor="t"/>
          <a:lstStyle/>
          <a:p>
            <a:pPr marL="0" indent="0" algn="l">
              <a:lnSpc>
                <a:spcPct val="104000"/>
              </a:lnSpc>
              <a:buNone/>
            </a:pPr>
            <a:r>
              <a:rPr lang="en-US" sz="1350" dirty="0">
                <a:solidFill>
                  <a:srgbClr val="405449"/>
                </a:solidFill>
                <a:latin typeface="Fraunces ExtraBold" pitchFamily="34" charset="0"/>
                <a:ea typeface="Fraunces ExtraBold" pitchFamily="34" charset="-122"/>
                <a:cs typeface="Fraunces ExtraBold" pitchFamily="34" charset="-120"/>
              </a:rPr>
              <a:t>Git</a:t>
            </a:r>
            <a:endParaRPr lang="en-US" sz="1350" dirty="0"/>
          </a:p>
        </p:txBody>
      </p:sp>
      <p:sp>
        <p:nvSpPr>
          <p:cNvPr id="17" name="Text 10"/>
          <p:cNvSpPr/>
          <p:nvPr/>
        </p:nvSpPr>
        <p:spPr>
          <a:xfrm>
            <a:off x="3270572" y="3350642"/>
            <a:ext cx="2602781" cy="221456"/>
          </a:xfrm>
          <a:prstGeom prst="rect">
            <a:avLst/>
          </a:prstGeom>
          <a:noFill/>
          <a:ln/>
        </p:spPr>
        <p:txBody>
          <a:bodyPr wrap="none" lIns="0" tIns="0" rIns="0" bIns="0" rtlCol="0" anchor="t"/>
          <a:lstStyle/>
          <a:p>
            <a:pPr marL="0" indent="0" algn="l">
              <a:lnSpc>
                <a:spcPct val="132000"/>
              </a:lnSpc>
              <a:buNone/>
            </a:pPr>
            <a:r>
              <a:rPr lang="en-US" sz="1050" dirty="0">
                <a:solidFill>
                  <a:srgbClr val="405449"/>
                </a:solidFill>
                <a:latin typeface="Nobile" pitchFamily="34" charset="0"/>
                <a:ea typeface="Nobile" pitchFamily="34" charset="-122"/>
                <a:cs typeface="Nobile" pitchFamily="34" charset="-120"/>
              </a:rPr>
              <a:t>for version control</a:t>
            </a:r>
            <a:endParaRPr lang="en-US" sz="1050" dirty="0"/>
          </a:p>
        </p:txBody>
      </p:sp>
      <p:sp>
        <p:nvSpPr>
          <p:cNvPr id="18" name="Text 11"/>
          <p:cNvSpPr/>
          <p:nvPr/>
        </p:nvSpPr>
        <p:spPr>
          <a:xfrm>
            <a:off x="496119" y="3778151"/>
            <a:ext cx="3945954" cy="436066"/>
          </a:xfrm>
          <a:prstGeom prst="rect">
            <a:avLst/>
          </a:prstGeom>
          <a:noFill/>
          <a:ln/>
        </p:spPr>
        <p:txBody>
          <a:bodyPr wrap="none" lIns="0" tIns="0" rIns="0" bIns="0" rtlCol="0" anchor="t"/>
          <a:lstStyle/>
          <a:p>
            <a:pPr marL="0" indent="0" algn="l">
              <a:lnSpc>
                <a:spcPct val="104000"/>
              </a:lnSpc>
              <a:buNone/>
            </a:pPr>
            <a:r>
              <a:rPr lang="en-US" sz="2700" dirty="0">
                <a:solidFill>
                  <a:srgbClr val="3B4540"/>
                </a:solidFill>
                <a:latin typeface="Fraunces ExtraBold" pitchFamily="34" charset="0"/>
                <a:ea typeface="Fraunces ExtraBold" pitchFamily="34" charset="-122"/>
                <a:cs typeface="Fraunces ExtraBold" pitchFamily="34" charset="-120"/>
              </a:rPr>
              <a:t>Sources</a:t>
            </a:r>
            <a:endParaRPr lang="en-US" sz="2700" dirty="0"/>
          </a:p>
        </p:txBody>
      </p:sp>
      <p:sp>
        <p:nvSpPr>
          <p:cNvPr id="19" name="Text 12"/>
          <p:cNvSpPr/>
          <p:nvPr/>
        </p:nvSpPr>
        <p:spPr>
          <a:xfrm>
            <a:off x="496119" y="4420270"/>
            <a:ext cx="8608963" cy="221456"/>
          </a:xfrm>
          <a:prstGeom prst="rect">
            <a:avLst/>
          </a:prstGeom>
          <a:noFill/>
          <a:ln/>
        </p:spPr>
        <p:txBody>
          <a:bodyPr wrap="none" lIns="0" tIns="0" rIns="0" bIns="0" rtlCol="0" anchor="t"/>
          <a:lstStyle/>
          <a:p>
            <a:pPr marL="0" indent="0" algn="l">
              <a:lnSpc>
                <a:spcPct val="132000"/>
              </a:lnSpc>
              <a:buNone/>
            </a:pPr>
            <a:r>
              <a:rPr lang="en-US" sz="1050" dirty="0">
                <a:solidFill>
                  <a:srgbClr val="405449"/>
                </a:solidFill>
                <a:latin typeface="Nobile" pitchFamily="34" charset="0"/>
                <a:ea typeface="Nobile" pitchFamily="34" charset="-122"/>
                <a:cs typeface="Nobile" pitchFamily="34" charset="-120"/>
              </a:rPr>
              <a:t>The project is based on usability testing, functional testing, academic literature, WCAG guidelines and GDPR requirements.</a:t>
            </a:r>
            <a:endParaRPr lang="en-US" sz="105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p:nvPr/>
        </p:nvSpPr>
        <p:spPr>
          <a:xfrm>
            <a:off x="496119" y="981968"/>
            <a:ext cx="4001319" cy="442987"/>
          </a:xfrm>
          <a:prstGeom prst="rect">
            <a:avLst/>
          </a:prstGeom>
          <a:noFill/>
          <a:ln/>
        </p:spPr>
        <p:txBody>
          <a:bodyPr wrap="none" lIns="0" tIns="0" rIns="0" bIns="0" rtlCol="0" anchor="t"/>
          <a:lstStyle/>
          <a:p>
            <a:pPr marL="0" indent="0" algn="l">
              <a:lnSpc>
                <a:spcPct val="104000"/>
              </a:lnSpc>
              <a:buNone/>
            </a:pPr>
            <a:r>
              <a:rPr lang="en-US" sz="2750" dirty="0">
                <a:solidFill>
                  <a:srgbClr val="3B4540"/>
                </a:solidFill>
                <a:latin typeface="Fraunces ExtraBold" pitchFamily="34" charset="0"/>
                <a:ea typeface="Fraunces ExtraBold" pitchFamily="34" charset="-122"/>
                <a:cs typeface="Fraunces ExtraBold" pitchFamily="34" charset="-120"/>
              </a:rPr>
              <a:t>Access by Role</a:t>
            </a:r>
            <a:endParaRPr lang="en-US" sz="2750" dirty="0"/>
          </a:p>
        </p:txBody>
      </p:sp>
      <p:sp>
        <p:nvSpPr>
          <p:cNvPr id="3" name="Text 1"/>
          <p:cNvSpPr/>
          <p:nvPr/>
        </p:nvSpPr>
        <p:spPr>
          <a:xfrm>
            <a:off x="496119" y="1637556"/>
            <a:ext cx="8608963" cy="226814"/>
          </a:xfrm>
          <a:prstGeom prst="rect">
            <a:avLst/>
          </a:prstGeom>
          <a:noFill/>
          <a:ln/>
        </p:spPr>
        <p:txBody>
          <a:bodyPr wrap="none" lIns="0" tIns="0" rIns="0" bIns="0" rtlCol="0" anchor="t"/>
          <a:lstStyle/>
          <a:p>
            <a:pPr marL="0" indent="0" algn="l">
              <a:lnSpc>
                <a:spcPct val="133000"/>
              </a:lnSpc>
              <a:buNone/>
            </a:pPr>
            <a:r>
              <a:rPr lang="en-US" sz="1100" dirty="0">
                <a:solidFill>
                  <a:srgbClr val="405449"/>
                </a:solidFill>
                <a:latin typeface="Nobile" pitchFamily="34" charset="0"/>
                <a:ea typeface="Nobile" pitchFamily="34" charset="-122"/>
                <a:cs typeface="Nobile" pitchFamily="34" charset="-120"/>
              </a:rPr>
              <a:t>Each department benefits from a tailored interface, ensuring focus on relevant tasks while maintaining data security.</a:t>
            </a:r>
            <a:endParaRPr lang="en-US" sz="1100" dirty="0"/>
          </a:p>
        </p:txBody>
      </p:sp>
      <p:sp>
        <p:nvSpPr>
          <p:cNvPr id="4" name="Shape 2"/>
          <p:cNvSpPr/>
          <p:nvPr/>
        </p:nvSpPr>
        <p:spPr>
          <a:xfrm>
            <a:off x="496119" y="2023839"/>
            <a:ext cx="1931566" cy="2137693"/>
          </a:xfrm>
          <a:prstGeom prst="roundRect">
            <a:avLst>
              <a:gd name="adj" fmla="val 6606"/>
            </a:avLst>
          </a:prstGeom>
          <a:solidFill>
            <a:srgbClr val="FAFFFA"/>
          </a:solidFill>
          <a:ln w="19050">
            <a:solidFill>
              <a:srgbClr val="CED9CE"/>
            </a:solidFill>
            <a:prstDash val="solid"/>
          </a:ln>
        </p:spPr>
        <p:txBody>
          <a:bodyPr/>
          <a:lstStyle/>
          <a:p>
            <a:endParaRPr lang="en-GB"/>
          </a:p>
        </p:txBody>
      </p:sp>
      <p:sp>
        <p:nvSpPr>
          <p:cNvPr id="5" name="Text 3"/>
          <p:cNvSpPr/>
          <p:nvPr/>
        </p:nvSpPr>
        <p:spPr>
          <a:xfrm>
            <a:off x="656927" y="2184648"/>
            <a:ext cx="1609948" cy="221456"/>
          </a:xfrm>
          <a:prstGeom prst="rect">
            <a:avLst/>
          </a:prstGeom>
          <a:noFill/>
          <a:ln/>
        </p:spPr>
        <p:txBody>
          <a:bodyPr wrap="none" lIns="0" tIns="0" rIns="0" bIns="0" rtlCol="0" anchor="t"/>
          <a:lstStyle/>
          <a:p>
            <a:pPr marL="0" indent="0" algn="l">
              <a:lnSpc>
                <a:spcPct val="104000"/>
              </a:lnSpc>
              <a:buNone/>
            </a:pPr>
            <a:r>
              <a:rPr lang="en-US" sz="1350" dirty="0">
                <a:solidFill>
                  <a:srgbClr val="405449"/>
                </a:solidFill>
                <a:latin typeface="Fraunces ExtraBold" pitchFamily="34" charset="0"/>
                <a:ea typeface="Fraunces ExtraBold" pitchFamily="34" charset="-122"/>
                <a:cs typeface="Fraunces ExtraBold" pitchFamily="34" charset="-120"/>
              </a:rPr>
              <a:t>Reception</a:t>
            </a:r>
            <a:endParaRPr lang="en-US" sz="1350" dirty="0"/>
          </a:p>
        </p:txBody>
      </p:sp>
      <p:sp>
        <p:nvSpPr>
          <p:cNvPr id="6" name="Text 4"/>
          <p:cNvSpPr/>
          <p:nvPr/>
        </p:nvSpPr>
        <p:spPr>
          <a:xfrm>
            <a:off x="656927" y="2491160"/>
            <a:ext cx="1609948" cy="1509564"/>
          </a:xfrm>
          <a:prstGeom prst="rect">
            <a:avLst/>
          </a:prstGeom>
          <a:noFill/>
          <a:ln/>
        </p:spPr>
        <p:txBody>
          <a:bodyPr wrap="square" lIns="0" tIns="0" rIns="0" bIns="0" rtlCol="0" anchor="t">
            <a:normAutofit/>
          </a:bodyPr>
          <a:lstStyle/>
          <a:p>
            <a:pPr marL="223520" indent="-223520" algn="l">
              <a:lnSpc>
                <a:spcPct val="133000"/>
              </a:lnSpc>
              <a:buSzPct val="100000"/>
              <a:buChar char="•"/>
            </a:pPr>
            <a:r>
              <a:rPr lang="en-US" sz="1100" dirty="0">
                <a:solidFill>
                  <a:srgbClr val="405449"/>
                </a:solidFill>
                <a:latin typeface="Nobile" pitchFamily="34" charset="0"/>
                <a:ea typeface="Nobile" pitchFamily="34" charset="-122"/>
                <a:cs typeface="Nobile" pitchFamily="34" charset="-120"/>
              </a:rPr>
              <a:t>Sign in</a:t>
            </a:r>
            <a:endParaRPr lang="en-US" sz="1100" dirty="0"/>
          </a:p>
          <a:p>
            <a:pPr marL="223520" indent="-223520" algn="l">
              <a:lnSpc>
                <a:spcPct val="133000"/>
              </a:lnSpc>
              <a:buSzPct val="100000"/>
              <a:buChar char="•"/>
            </a:pPr>
            <a:r>
              <a:rPr lang="en-US" sz="1100" dirty="0">
                <a:solidFill>
                  <a:srgbClr val="405449"/>
                </a:solidFill>
                <a:latin typeface="Nobile" pitchFamily="34" charset="0"/>
                <a:ea typeface="Nobile" pitchFamily="34" charset="-122"/>
                <a:cs typeface="Nobile" pitchFamily="34" charset="-120"/>
              </a:rPr>
              <a:t>Update room status</a:t>
            </a:r>
            <a:endParaRPr lang="en-US" sz="1100" dirty="0"/>
          </a:p>
          <a:p>
            <a:pPr marL="223520" indent="-223520" algn="l">
              <a:lnSpc>
                <a:spcPct val="133000"/>
              </a:lnSpc>
              <a:buSzPct val="100000"/>
              <a:buChar char="•"/>
            </a:pPr>
            <a:r>
              <a:rPr lang="en-US" sz="1100" dirty="0">
                <a:solidFill>
                  <a:srgbClr val="405449"/>
                </a:solidFill>
                <a:latin typeface="Nobile" pitchFamily="34" charset="0"/>
                <a:ea typeface="Nobile" pitchFamily="34" charset="-122"/>
                <a:cs typeface="Nobile" pitchFamily="34" charset="-120"/>
              </a:rPr>
              <a:t>Record lost and found items</a:t>
            </a:r>
            <a:endParaRPr lang="en-US" sz="1100" dirty="0"/>
          </a:p>
          <a:p>
            <a:pPr marL="223520" indent="-223520" algn="l">
              <a:lnSpc>
                <a:spcPct val="133000"/>
              </a:lnSpc>
              <a:buSzPct val="100000"/>
              <a:buChar char="•"/>
            </a:pPr>
            <a:r>
              <a:rPr lang="en-US" sz="1100" dirty="0">
                <a:solidFill>
                  <a:srgbClr val="405449"/>
                </a:solidFill>
                <a:latin typeface="Nobile" pitchFamily="34" charset="0"/>
                <a:ea typeface="Nobile" pitchFamily="34" charset="-122"/>
                <a:cs typeface="Nobile" pitchFamily="34" charset="-120"/>
              </a:rPr>
              <a:t>View room availability</a:t>
            </a:r>
            <a:endParaRPr lang="en-US" sz="1100" dirty="0"/>
          </a:p>
        </p:txBody>
      </p:sp>
      <p:sp>
        <p:nvSpPr>
          <p:cNvPr id="7" name="Shape 5"/>
          <p:cNvSpPr/>
          <p:nvPr/>
        </p:nvSpPr>
        <p:spPr>
          <a:xfrm>
            <a:off x="2569443" y="2023839"/>
            <a:ext cx="1931640" cy="2137693"/>
          </a:xfrm>
          <a:prstGeom prst="roundRect">
            <a:avLst>
              <a:gd name="adj" fmla="val 6605"/>
            </a:avLst>
          </a:prstGeom>
          <a:solidFill>
            <a:srgbClr val="FAFFFA"/>
          </a:solidFill>
          <a:ln w="19050">
            <a:solidFill>
              <a:srgbClr val="CED9CE"/>
            </a:solidFill>
            <a:prstDash val="solid"/>
          </a:ln>
        </p:spPr>
        <p:txBody>
          <a:bodyPr/>
          <a:lstStyle/>
          <a:p>
            <a:endParaRPr lang="en-GB"/>
          </a:p>
        </p:txBody>
      </p:sp>
      <p:sp>
        <p:nvSpPr>
          <p:cNvPr id="8" name="Text 6"/>
          <p:cNvSpPr/>
          <p:nvPr/>
        </p:nvSpPr>
        <p:spPr>
          <a:xfrm>
            <a:off x="2730252" y="2184648"/>
            <a:ext cx="1610023" cy="221456"/>
          </a:xfrm>
          <a:prstGeom prst="rect">
            <a:avLst/>
          </a:prstGeom>
          <a:noFill/>
          <a:ln/>
        </p:spPr>
        <p:txBody>
          <a:bodyPr wrap="none" lIns="0" tIns="0" rIns="0" bIns="0" rtlCol="0" anchor="t"/>
          <a:lstStyle/>
          <a:p>
            <a:pPr marL="0" indent="0" algn="l">
              <a:lnSpc>
                <a:spcPct val="104000"/>
              </a:lnSpc>
              <a:buNone/>
            </a:pPr>
            <a:r>
              <a:rPr lang="en-US" sz="1350" dirty="0">
                <a:solidFill>
                  <a:srgbClr val="405449"/>
                </a:solidFill>
                <a:latin typeface="Fraunces ExtraBold" pitchFamily="34" charset="0"/>
                <a:ea typeface="Fraunces ExtraBold" pitchFamily="34" charset="-122"/>
                <a:cs typeface="Fraunces ExtraBold" pitchFamily="34" charset="-120"/>
              </a:rPr>
              <a:t>Housekeeping</a:t>
            </a:r>
            <a:endParaRPr lang="en-US" sz="1350" dirty="0"/>
          </a:p>
        </p:txBody>
      </p:sp>
      <p:sp>
        <p:nvSpPr>
          <p:cNvPr id="9" name="Text 7"/>
          <p:cNvSpPr/>
          <p:nvPr/>
        </p:nvSpPr>
        <p:spPr>
          <a:xfrm>
            <a:off x="2730252" y="2491160"/>
            <a:ext cx="1610023" cy="1282750"/>
          </a:xfrm>
          <a:prstGeom prst="rect">
            <a:avLst/>
          </a:prstGeom>
          <a:noFill/>
          <a:ln/>
        </p:spPr>
        <p:txBody>
          <a:bodyPr wrap="square" lIns="0" tIns="0" rIns="0" bIns="0" rtlCol="0" anchor="t">
            <a:normAutofit/>
          </a:bodyPr>
          <a:lstStyle/>
          <a:p>
            <a:pPr marL="223520" indent="-223520" algn="l">
              <a:lnSpc>
                <a:spcPct val="133000"/>
              </a:lnSpc>
              <a:buSzPct val="100000"/>
              <a:buChar char="•"/>
            </a:pPr>
            <a:r>
              <a:rPr lang="en-US" sz="1100" dirty="0">
                <a:solidFill>
                  <a:srgbClr val="405449"/>
                </a:solidFill>
                <a:latin typeface="Nobile" pitchFamily="34" charset="0"/>
                <a:ea typeface="Nobile" pitchFamily="34" charset="-122"/>
                <a:cs typeface="Nobile" pitchFamily="34" charset="-120"/>
              </a:rPr>
              <a:t>Sign in</a:t>
            </a:r>
            <a:endParaRPr lang="en-US" sz="1100" dirty="0"/>
          </a:p>
          <a:p>
            <a:pPr marL="223520" indent="-223520" algn="l">
              <a:lnSpc>
                <a:spcPct val="133000"/>
              </a:lnSpc>
              <a:buSzPct val="100000"/>
              <a:buChar char="•"/>
            </a:pPr>
            <a:r>
              <a:rPr lang="en-US" sz="1100" dirty="0">
                <a:solidFill>
                  <a:srgbClr val="405449"/>
                </a:solidFill>
                <a:latin typeface="Nobile" pitchFamily="34" charset="0"/>
                <a:ea typeface="Nobile" pitchFamily="34" charset="-122"/>
                <a:cs typeface="Nobile" pitchFamily="34" charset="-120"/>
              </a:rPr>
              <a:t>Update room status</a:t>
            </a:r>
            <a:endParaRPr lang="en-US" sz="1100" dirty="0"/>
          </a:p>
          <a:p>
            <a:pPr marL="223520" indent="-223520" algn="l">
              <a:lnSpc>
                <a:spcPct val="133000"/>
              </a:lnSpc>
              <a:buSzPct val="100000"/>
              <a:buChar char="•"/>
            </a:pPr>
            <a:r>
              <a:rPr lang="en-US" sz="1100" dirty="0">
                <a:solidFill>
                  <a:srgbClr val="405449"/>
                </a:solidFill>
                <a:latin typeface="Nobile" pitchFamily="34" charset="0"/>
                <a:ea typeface="Nobile" pitchFamily="34" charset="-122"/>
                <a:cs typeface="Nobile" pitchFamily="34" charset="-120"/>
              </a:rPr>
              <a:t>Manage cleaning tasks</a:t>
            </a:r>
            <a:endParaRPr lang="en-US" sz="1100" dirty="0"/>
          </a:p>
          <a:p>
            <a:pPr marL="223520" indent="-223520" algn="l">
              <a:lnSpc>
                <a:spcPct val="133000"/>
              </a:lnSpc>
              <a:buSzPct val="100000"/>
              <a:buChar char="•"/>
            </a:pPr>
            <a:r>
              <a:rPr lang="en-US" sz="1100" dirty="0">
                <a:solidFill>
                  <a:srgbClr val="405449"/>
                </a:solidFill>
                <a:latin typeface="Nobile" pitchFamily="34" charset="0"/>
                <a:ea typeface="Nobile" pitchFamily="34" charset="-122"/>
                <a:cs typeface="Nobile" pitchFamily="34" charset="-120"/>
              </a:rPr>
              <a:t>View daily schedule</a:t>
            </a:r>
            <a:endParaRPr lang="en-US" sz="1100" dirty="0"/>
          </a:p>
        </p:txBody>
      </p:sp>
      <p:sp>
        <p:nvSpPr>
          <p:cNvPr id="10" name="Shape 8"/>
          <p:cNvSpPr/>
          <p:nvPr/>
        </p:nvSpPr>
        <p:spPr>
          <a:xfrm>
            <a:off x="4642842" y="2023839"/>
            <a:ext cx="1931640" cy="2137693"/>
          </a:xfrm>
          <a:prstGeom prst="roundRect">
            <a:avLst>
              <a:gd name="adj" fmla="val 6605"/>
            </a:avLst>
          </a:prstGeom>
          <a:solidFill>
            <a:srgbClr val="FAFFFA"/>
          </a:solidFill>
          <a:ln w="19050">
            <a:solidFill>
              <a:srgbClr val="CED9CE"/>
            </a:solidFill>
            <a:prstDash val="solid"/>
          </a:ln>
        </p:spPr>
        <p:txBody>
          <a:bodyPr/>
          <a:lstStyle/>
          <a:p>
            <a:endParaRPr lang="en-GB"/>
          </a:p>
        </p:txBody>
      </p:sp>
      <p:sp>
        <p:nvSpPr>
          <p:cNvPr id="11" name="Text 9"/>
          <p:cNvSpPr/>
          <p:nvPr/>
        </p:nvSpPr>
        <p:spPr>
          <a:xfrm>
            <a:off x="4803651" y="2184648"/>
            <a:ext cx="1610023" cy="221456"/>
          </a:xfrm>
          <a:prstGeom prst="rect">
            <a:avLst/>
          </a:prstGeom>
          <a:noFill/>
          <a:ln/>
        </p:spPr>
        <p:txBody>
          <a:bodyPr wrap="none" lIns="0" tIns="0" rIns="0" bIns="0" rtlCol="0" anchor="t"/>
          <a:lstStyle/>
          <a:p>
            <a:pPr marL="0" indent="0" algn="l">
              <a:lnSpc>
                <a:spcPct val="104000"/>
              </a:lnSpc>
              <a:buNone/>
            </a:pPr>
            <a:r>
              <a:rPr lang="en-US" sz="1350" dirty="0">
                <a:solidFill>
                  <a:srgbClr val="405449"/>
                </a:solidFill>
                <a:latin typeface="Fraunces ExtraBold" pitchFamily="34" charset="0"/>
                <a:ea typeface="Fraunces ExtraBold" pitchFamily="34" charset="-122"/>
                <a:cs typeface="Fraunces ExtraBold" pitchFamily="34" charset="-120"/>
              </a:rPr>
              <a:t>Maintenance</a:t>
            </a:r>
            <a:endParaRPr lang="en-US" sz="1350" dirty="0"/>
          </a:p>
        </p:txBody>
      </p:sp>
      <p:sp>
        <p:nvSpPr>
          <p:cNvPr id="12" name="Text 10"/>
          <p:cNvSpPr/>
          <p:nvPr/>
        </p:nvSpPr>
        <p:spPr>
          <a:xfrm>
            <a:off x="4803651" y="2491160"/>
            <a:ext cx="1610023" cy="1509564"/>
          </a:xfrm>
          <a:prstGeom prst="rect">
            <a:avLst/>
          </a:prstGeom>
          <a:noFill/>
          <a:ln/>
        </p:spPr>
        <p:txBody>
          <a:bodyPr wrap="square" lIns="0" tIns="0" rIns="0" bIns="0" rtlCol="0" anchor="t">
            <a:normAutofit/>
          </a:bodyPr>
          <a:lstStyle/>
          <a:p>
            <a:pPr marL="223520" indent="-223520" algn="l">
              <a:lnSpc>
                <a:spcPct val="133000"/>
              </a:lnSpc>
              <a:buSzPct val="100000"/>
              <a:buChar char="•"/>
            </a:pPr>
            <a:r>
              <a:rPr lang="en-US" sz="1100" dirty="0">
                <a:solidFill>
                  <a:srgbClr val="405449"/>
                </a:solidFill>
                <a:latin typeface="Nobile" pitchFamily="34" charset="0"/>
                <a:ea typeface="Nobile" pitchFamily="34" charset="-122"/>
                <a:cs typeface="Nobile" pitchFamily="34" charset="-120"/>
              </a:rPr>
              <a:t>Sign in</a:t>
            </a:r>
            <a:endParaRPr lang="en-US" sz="1100" dirty="0"/>
          </a:p>
          <a:p>
            <a:pPr marL="223520" indent="-223520" algn="l">
              <a:lnSpc>
                <a:spcPct val="133000"/>
              </a:lnSpc>
              <a:buSzPct val="100000"/>
              <a:buChar char="•"/>
            </a:pPr>
            <a:r>
              <a:rPr lang="en-US" sz="1100" dirty="0">
                <a:solidFill>
                  <a:srgbClr val="405449"/>
                </a:solidFill>
                <a:latin typeface="Nobile" pitchFamily="34" charset="0"/>
                <a:ea typeface="Nobile" pitchFamily="34" charset="-122"/>
                <a:cs typeface="Nobile" pitchFamily="34" charset="-120"/>
              </a:rPr>
              <a:t>Create maintenance requests</a:t>
            </a:r>
            <a:endParaRPr lang="en-US" sz="1100" dirty="0"/>
          </a:p>
          <a:p>
            <a:pPr marL="223520" indent="-223520" algn="l">
              <a:lnSpc>
                <a:spcPct val="133000"/>
              </a:lnSpc>
              <a:buSzPct val="100000"/>
              <a:buChar char="•"/>
            </a:pPr>
            <a:r>
              <a:rPr lang="en-US" sz="1100" dirty="0">
                <a:solidFill>
                  <a:srgbClr val="405449"/>
                </a:solidFill>
                <a:latin typeface="Nobile" pitchFamily="34" charset="0"/>
                <a:ea typeface="Nobile" pitchFamily="34" charset="-122"/>
                <a:cs typeface="Nobile" pitchFamily="34" charset="-120"/>
              </a:rPr>
              <a:t>Update repair status</a:t>
            </a:r>
            <a:endParaRPr lang="en-US" sz="1100" dirty="0"/>
          </a:p>
          <a:p>
            <a:pPr marL="223520" indent="-223520" algn="l">
              <a:lnSpc>
                <a:spcPct val="133000"/>
              </a:lnSpc>
              <a:buSzPct val="100000"/>
              <a:buChar char="•"/>
            </a:pPr>
            <a:r>
              <a:rPr lang="en-US" sz="1100" dirty="0">
                <a:solidFill>
                  <a:srgbClr val="405449"/>
                </a:solidFill>
                <a:latin typeface="Nobile" pitchFamily="34" charset="0"/>
                <a:ea typeface="Nobile" pitchFamily="34" charset="-122"/>
                <a:cs typeface="Nobile" pitchFamily="34" charset="-120"/>
              </a:rPr>
              <a:t>View assigned tasks</a:t>
            </a:r>
            <a:endParaRPr lang="en-US" sz="1100" dirty="0"/>
          </a:p>
        </p:txBody>
      </p:sp>
      <p:sp>
        <p:nvSpPr>
          <p:cNvPr id="13" name="Shape 11"/>
          <p:cNvSpPr/>
          <p:nvPr/>
        </p:nvSpPr>
        <p:spPr>
          <a:xfrm>
            <a:off x="6716241" y="2023839"/>
            <a:ext cx="1931640" cy="2137693"/>
          </a:xfrm>
          <a:prstGeom prst="roundRect">
            <a:avLst>
              <a:gd name="adj" fmla="val 6605"/>
            </a:avLst>
          </a:prstGeom>
          <a:solidFill>
            <a:srgbClr val="FAFFFA"/>
          </a:solidFill>
          <a:ln w="19050">
            <a:solidFill>
              <a:srgbClr val="CED9CE"/>
            </a:solidFill>
            <a:prstDash val="solid"/>
          </a:ln>
        </p:spPr>
        <p:txBody>
          <a:bodyPr/>
          <a:lstStyle/>
          <a:p>
            <a:endParaRPr lang="en-GB"/>
          </a:p>
        </p:txBody>
      </p:sp>
      <p:sp>
        <p:nvSpPr>
          <p:cNvPr id="14" name="Text 12"/>
          <p:cNvSpPr/>
          <p:nvPr/>
        </p:nvSpPr>
        <p:spPr>
          <a:xfrm>
            <a:off x="6877050" y="2184648"/>
            <a:ext cx="1610023" cy="221456"/>
          </a:xfrm>
          <a:prstGeom prst="rect">
            <a:avLst/>
          </a:prstGeom>
          <a:noFill/>
          <a:ln/>
        </p:spPr>
        <p:txBody>
          <a:bodyPr wrap="none" lIns="0" tIns="0" rIns="0" bIns="0" rtlCol="0" anchor="t"/>
          <a:lstStyle/>
          <a:p>
            <a:pPr marL="0" indent="0" algn="l">
              <a:lnSpc>
                <a:spcPct val="104000"/>
              </a:lnSpc>
              <a:buNone/>
            </a:pPr>
            <a:r>
              <a:rPr lang="en-US" sz="1350" dirty="0">
                <a:solidFill>
                  <a:srgbClr val="405449"/>
                </a:solidFill>
                <a:latin typeface="Fraunces ExtraBold" pitchFamily="34" charset="0"/>
                <a:ea typeface="Fraunces ExtraBold" pitchFamily="34" charset="-122"/>
                <a:cs typeface="Fraunces ExtraBold" pitchFamily="34" charset="-120"/>
              </a:rPr>
              <a:t>Admin</a:t>
            </a:r>
            <a:endParaRPr lang="en-US" sz="1350" dirty="0"/>
          </a:p>
        </p:txBody>
      </p:sp>
      <p:sp>
        <p:nvSpPr>
          <p:cNvPr id="15" name="Text 13"/>
          <p:cNvSpPr/>
          <p:nvPr/>
        </p:nvSpPr>
        <p:spPr>
          <a:xfrm>
            <a:off x="6877050" y="2491160"/>
            <a:ext cx="1610023" cy="1509564"/>
          </a:xfrm>
          <a:prstGeom prst="rect">
            <a:avLst/>
          </a:prstGeom>
          <a:noFill/>
          <a:ln/>
        </p:spPr>
        <p:txBody>
          <a:bodyPr wrap="square" lIns="0" tIns="0" rIns="0" bIns="0" rtlCol="0" anchor="t">
            <a:normAutofit/>
          </a:bodyPr>
          <a:lstStyle/>
          <a:p>
            <a:pPr marL="223520" indent="-223520" algn="l">
              <a:lnSpc>
                <a:spcPct val="133000"/>
              </a:lnSpc>
              <a:buSzPct val="100000"/>
              <a:buChar char="•"/>
            </a:pPr>
            <a:r>
              <a:rPr lang="en-US" sz="1100" dirty="0">
                <a:solidFill>
                  <a:srgbClr val="405449"/>
                </a:solidFill>
                <a:latin typeface="Nobile" pitchFamily="34" charset="0"/>
                <a:ea typeface="Nobile" pitchFamily="34" charset="-122"/>
                <a:cs typeface="Nobile" pitchFamily="34" charset="-120"/>
              </a:rPr>
              <a:t>Sign in</a:t>
            </a:r>
            <a:endParaRPr lang="en-US" sz="1100" dirty="0"/>
          </a:p>
          <a:p>
            <a:pPr marL="223520" indent="-223520" algn="l">
              <a:lnSpc>
                <a:spcPct val="133000"/>
              </a:lnSpc>
              <a:buSzPct val="100000"/>
              <a:buChar char="•"/>
            </a:pPr>
            <a:r>
              <a:rPr lang="en-US" sz="1100" dirty="0">
                <a:solidFill>
                  <a:srgbClr val="405449"/>
                </a:solidFill>
                <a:latin typeface="Nobile" pitchFamily="34" charset="0"/>
                <a:ea typeface="Nobile" pitchFamily="34" charset="-122"/>
                <a:cs typeface="Nobile" pitchFamily="34" charset="-120"/>
              </a:rPr>
              <a:t>Manage users and roles</a:t>
            </a:r>
            <a:endParaRPr lang="en-US" sz="1100" dirty="0"/>
          </a:p>
          <a:p>
            <a:pPr marL="223520" indent="-223520" algn="l">
              <a:lnSpc>
                <a:spcPct val="133000"/>
              </a:lnSpc>
              <a:buSzPct val="100000"/>
              <a:buChar char="•"/>
            </a:pPr>
            <a:r>
              <a:rPr lang="en-US" sz="1100" dirty="0">
                <a:solidFill>
                  <a:srgbClr val="405449"/>
                </a:solidFill>
                <a:latin typeface="Nobile" pitchFamily="34" charset="0"/>
                <a:ea typeface="Nobile" pitchFamily="34" charset="-122"/>
                <a:cs typeface="Nobile" pitchFamily="34" charset="-120"/>
              </a:rPr>
              <a:t>View reports</a:t>
            </a:r>
            <a:endParaRPr lang="en-US" sz="1100" dirty="0"/>
          </a:p>
          <a:p>
            <a:pPr marL="223520" indent="-223520" algn="l">
              <a:lnSpc>
                <a:spcPct val="133000"/>
              </a:lnSpc>
              <a:buSzPct val="100000"/>
              <a:buChar char="•"/>
            </a:pPr>
            <a:r>
              <a:rPr lang="en-US" sz="1100" dirty="0">
                <a:solidFill>
                  <a:srgbClr val="405449"/>
                </a:solidFill>
                <a:latin typeface="Nobile" pitchFamily="34" charset="0"/>
                <a:ea typeface="Nobile" pitchFamily="34" charset="-122"/>
                <a:cs typeface="Nobile" pitchFamily="34" charset="-120"/>
              </a:rPr>
              <a:t>Configure system settings</a:t>
            </a:r>
            <a:endParaRPr lang="en-US" sz="11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0"/>
          <p:cNvSpPr/>
          <p:nvPr/>
        </p:nvSpPr>
        <p:spPr>
          <a:xfrm>
            <a:off x="496119" y="401389"/>
            <a:ext cx="3281437" cy="352946"/>
          </a:xfrm>
          <a:prstGeom prst="rect">
            <a:avLst/>
          </a:prstGeom>
          <a:noFill/>
          <a:ln/>
        </p:spPr>
        <p:txBody>
          <a:bodyPr wrap="none" lIns="0" tIns="0" rIns="0" bIns="0" rtlCol="0" anchor="t"/>
          <a:lstStyle/>
          <a:p>
            <a:pPr marL="0" indent="0" algn="l">
              <a:lnSpc>
                <a:spcPct val="104000"/>
              </a:lnSpc>
              <a:buNone/>
            </a:pPr>
            <a:r>
              <a:rPr lang="en-US" sz="2200" dirty="0">
                <a:solidFill>
                  <a:srgbClr val="3B4540"/>
                </a:solidFill>
                <a:latin typeface="Fraunces ExtraBold" pitchFamily="34" charset="0"/>
                <a:ea typeface="Fraunces ExtraBold" pitchFamily="34" charset="-122"/>
                <a:cs typeface="Fraunces ExtraBold" pitchFamily="34" charset="-120"/>
              </a:rPr>
              <a:t>What's Built So Far</a:t>
            </a:r>
            <a:endParaRPr lang="en-US" sz="2200" dirty="0"/>
          </a:p>
        </p:txBody>
      </p:sp>
      <p:sp>
        <p:nvSpPr>
          <p:cNvPr id="3" name="Text 1"/>
          <p:cNvSpPr/>
          <p:nvPr/>
        </p:nvSpPr>
        <p:spPr>
          <a:xfrm>
            <a:off x="496119" y="934343"/>
            <a:ext cx="8151763" cy="324743"/>
          </a:xfrm>
          <a:prstGeom prst="rect">
            <a:avLst/>
          </a:prstGeom>
          <a:noFill/>
          <a:ln/>
        </p:spPr>
        <p:txBody>
          <a:bodyPr wrap="square" lIns="0" tIns="0" rIns="0" bIns="0" rtlCol="0" anchor="t">
            <a:normAutofit/>
          </a:bodyPr>
          <a:lstStyle/>
          <a:p>
            <a:pPr marL="0" indent="0" algn="l">
              <a:lnSpc>
                <a:spcPct val="120000"/>
              </a:lnSpc>
              <a:buNone/>
            </a:pPr>
            <a:r>
              <a:rPr lang="en-US" sz="850" dirty="0">
                <a:solidFill>
                  <a:srgbClr val="405449"/>
                </a:solidFill>
                <a:latin typeface="Nobile" pitchFamily="34" charset="0"/>
                <a:ea typeface="Nobile" pitchFamily="34" charset="-122"/>
                <a:cs typeface="Nobile" pitchFamily="34" charset="-120"/>
              </a:rPr>
              <a:t>The project is currently under development. The login page and management dashboard have been completed, providing the foundation for the remaining features.</a:t>
            </a:r>
            <a:endParaRPr lang="en-US" sz="850" dirty="0"/>
          </a:p>
        </p:txBody>
      </p:sp>
      <p:sp>
        <p:nvSpPr>
          <p:cNvPr id="4" name="Shape 2"/>
          <p:cNvSpPr/>
          <p:nvPr/>
        </p:nvSpPr>
        <p:spPr>
          <a:xfrm>
            <a:off x="496119" y="1461492"/>
            <a:ext cx="679624" cy="197644"/>
          </a:xfrm>
          <a:prstGeom prst="roundRect">
            <a:avLst>
              <a:gd name="adj" fmla="val 41154"/>
            </a:avLst>
          </a:prstGeom>
          <a:solidFill>
            <a:srgbClr val="DDEEE0"/>
          </a:solidFill>
          <a:ln/>
        </p:spPr>
        <p:txBody>
          <a:bodyPr/>
          <a:lstStyle/>
          <a:p>
            <a:endParaRPr lang="en-GB"/>
          </a:p>
        </p:txBody>
      </p:sp>
      <p:sp>
        <p:nvSpPr>
          <p:cNvPr id="5" name="Text 3"/>
          <p:cNvSpPr/>
          <p:nvPr/>
        </p:nvSpPr>
        <p:spPr>
          <a:xfrm>
            <a:off x="563835" y="1495351"/>
            <a:ext cx="1001390" cy="129927"/>
          </a:xfrm>
          <a:prstGeom prst="rect">
            <a:avLst/>
          </a:prstGeom>
          <a:noFill/>
          <a:ln/>
        </p:spPr>
        <p:txBody>
          <a:bodyPr wrap="none" lIns="0" tIns="0" rIns="0" bIns="0" rtlCol="0" anchor="t"/>
          <a:lstStyle/>
          <a:p>
            <a:pPr marL="0" indent="0" algn="l">
              <a:lnSpc>
                <a:spcPct val="120000"/>
              </a:lnSpc>
              <a:buNone/>
            </a:pPr>
            <a:r>
              <a:rPr lang="en-US" sz="700" dirty="0">
                <a:solidFill>
                  <a:srgbClr val="405449"/>
                </a:solidFill>
                <a:latin typeface="Nobile" pitchFamily="34" charset="0"/>
                <a:ea typeface="Nobile" pitchFamily="34" charset="-122"/>
                <a:cs typeface="Nobile" pitchFamily="34" charset="-120"/>
              </a:rPr>
              <a:t>COMPLETED</a:t>
            </a:r>
            <a:endParaRPr lang="en-US" sz="700" dirty="0"/>
          </a:p>
        </p:txBody>
      </p:sp>
      <p:sp>
        <p:nvSpPr>
          <p:cNvPr id="6" name="Text 4"/>
          <p:cNvSpPr/>
          <p:nvPr/>
        </p:nvSpPr>
        <p:spPr>
          <a:xfrm>
            <a:off x="496119" y="1760339"/>
            <a:ext cx="2202805" cy="937766"/>
          </a:xfrm>
          <a:prstGeom prst="rect">
            <a:avLst/>
          </a:prstGeom>
          <a:noFill/>
          <a:ln/>
        </p:spPr>
        <p:txBody>
          <a:bodyPr wrap="square" lIns="0" tIns="0" rIns="0" bIns="0" rtlCol="0" anchor="t">
            <a:normAutofit/>
          </a:bodyPr>
          <a:lstStyle/>
          <a:p>
            <a:pPr marL="172720" indent="-172720" algn="l">
              <a:lnSpc>
                <a:spcPct val="120000"/>
              </a:lnSpc>
              <a:buSzPct val="100000"/>
              <a:buChar char="•"/>
            </a:pPr>
            <a:r>
              <a:rPr lang="en-US" sz="850" dirty="0">
                <a:solidFill>
                  <a:srgbClr val="405449"/>
                </a:solidFill>
                <a:latin typeface="Nobile" pitchFamily="34" charset="0"/>
                <a:ea typeface="Nobile" pitchFamily="34" charset="-122"/>
                <a:cs typeface="Nobile" pitchFamily="34" charset="-120"/>
              </a:rPr>
              <a:t>Login page</a:t>
            </a:r>
            <a:endParaRPr lang="en-US" sz="850" dirty="0"/>
          </a:p>
          <a:p>
            <a:pPr marL="172720" indent="-172720" algn="l">
              <a:lnSpc>
                <a:spcPct val="120000"/>
              </a:lnSpc>
              <a:buSzPct val="100000"/>
              <a:buChar char="•"/>
            </a:pPr>
            <a:r>
              <a:rPr lang="en-US" sz="850" dirty="0">
                <a:solidFill>
                  <a:srgbClr val="405449"/>
                </a:solidFill>
                <a:latin typeface="Nobile" pitchFamily="34" charset="0"/>
                <a:ea typeface="Nobile" pitchFamily="34" charset="-122"/>
                <a:cs typeface="Nobile" pitchFamily="34" charset="-120"/>
              </a:rPr>
              <a:t>User authentication</a:t>
            </a:r>
            <a:endParaRPr lang="en-US" sz="850" dirty="0"/>
          </a:p>
          <a:p>
            <a:pPr marL="172720" indent="-172720" algn="l">
              <a:lnSpc>
                <a:spcPct val="120000"/>
              </a:lnSpc>
              <a:buSzPct val="100000"/>
              <a:buChar char="•"/>
            </a:pPr>
            <a:r>
              <a:rPr lang="en-US" sz="850" dirty="0">
                <a:solidFill>
                  <a:srgbClr val="405449"/>
                </a:solidFill>
                <a:latin typeface="Nobile" pitchFamily="34" charset="0"/>
                <a:ea typeface="Nobile" pitchFamily="34" charset="-122"/>
                <a:cs typeface="Nobile" pitchFamily="34" charset="-120"/>
              </a:rPr>
              <a:t>Dashboard</a:t>
            </a:r>
            <a:endParaRPr lang="en-US" sz="850" dirty="0"/>
          </a:p>
          <a:p>
            <a:pPr marL="172720" indent="-172720" algn="l">
              <a:lnSpc>
                <a:spcPct val="120000"/>
              </a:lnSpc>
              <a:buSzPct val="100000"/>
              <a:buChar char="•"/>
            </a:pPr>
            <a:r>
              <a:rPr lang="en-US" sz="850" dirty="0">
                <a:solidFill>
                  <a:srgbClr val="405449"/>
                </a:solidFill>
                <a:latin typeface="Nobile" pitchFamily="34" charset="0"/>
                <a:ea typeface="Nobile" pitchFamily="34" charset="-122"/>
                <a:cs typeface="Nobile" pitchFamily="34" charset="-120"/>
              </a:rPr>
              <a:t>User roles</a:t>
            </a:r>
            <a:endParaRPr lang="en-US" sz="850" dirty="0"/>
          </a:p>
          <a:p>
            <a:pPr marL="172720" indent="-172720" algn="l">
              <a:lnSpc>
                <a:spcPct val="120000"/>
              </a:lnSpc>
              <a:buSzPct val="100000"/>
              <a:buChar char="•"/>
            </a:pPr>
            <a:r>
              <a:rPr lang="en-US" sz="850" dirty="0">
                <a:solidFill>
                  <a:srgbClr val="405449"/>
                </a:solidFill>
                <a:latin typeface="Nobile" pitchFamily="34" charset="0"/>
                <a:ea typeface="Nobile" pitchFamily="34" charset="-122"/>
                <a:cs typeface="Nobile" pitchFamily="34" charset="-120"/>
              </a:rPr>
              <a:t>Database connection</a:t>
            </a:r>
            <a:endParaRPr lang="en-US" sz="850" dirty="0"/>
          </a:p>
        </p:txBody>
      </p:sp>
      <p:sp>
        <p:nvSpPr>
          <p:cNvPr id="7" name="Shape 5"/>
          <p:cNvSpPr/>
          <p:nvPr/>
        </p:nvSpPr>
        <p:spPr>
          <a:xfrm>
            <a:off x="2979316" y="1461492"/>
            <a:ext cx="738857" cy="197644"/>
          </a:xfrm>
          <a:prstGeom prst="roundRect">
            <a:avLst>
              <a:gd name="adj" fmla="val 41154"/>
            </a:avLst>
          </a:prstGeom>
          <a:noFill/>
          <a:ln/>
          <a:effectLst>
            <a:outerShdw blurRad="101600" dist="50800" dir="16200000" algn="bl" rotWithShape="0">
              <a:srgbClr val="438951">
                <a:alpha val="100000"/>
              </a:srgbClr>
            </a:outerShdw>
          </a:effectLst>
        </p:spPr>
        <p:txBody>
          <a:bodyPr/>
          <a:lstStyle/>
          <a:p>
            <a:endParaRPr lang="en-GB"/>
          </a:p>
        </p:txBody>
      </p:sp>
      <p:sp>
        <p:nvSpPr>
          <p:cNvPr id="8" name="Text 6"/>
          <p:cNvSpPr/>
          <p:nvPr/>
        </p:nvSpPr>
        <p:spPr>
          <a:xfrm>
            <a:off x="3047033" y="1495351"/>
            <a:ext cx="1060624" cy="129927"/>
          </a:xfrm>
          <a:prstGeom prst="rect">
            <a:avLst/>
          </a:prstGeom>
          <a:noFill/>
          <a:ln/>
        </p:spPr>
        <p:txBody>
          <a:bodyPr wrap="none" lIns="0" tIns="0" rIns="0" bIns="0" rtlCol="0" anchor="t"/>
          <a:lstStyle/>
          <a:p>
            <a:pPr marL="0" indent="0" algn="l">
              <a:lnSpc>
                <a:spcPct val="120000"/>
              </a:lnSpc>
              <a:buNone/>
            </a:pPr>
            <a:r>
              <a:rPr lang="en-US" sz="700" dirty="0">
                <a:solidFill>
                  <a:srgbClr val="438951"/>
                </a:solidFill>
                <a:latin typeface="Nobile" pitchFamily="34" charset="0"/>
                <a:ea typeface="Nobile" pitchFamily="34" charset="-122"/>
                <a:cs typeface="Nobile" pitchFamily="34" charset="-120"/>
              </a:rPr>
              <a:t>IN PROGRESS</a:t>
            </a:r>
            <a:endParaRPr lang="en-US" sz="700" dirty="0"/>
          </a:p>
        </p:txBody>
      </p:sp>
      <p:sp>
        <p:nvSpPr>
          <p:cNvPr id="9" name="Text 7"/>
          <p:cNvSpPr/>
          <p:nvPr/>
        </p:nvSpPr>
        <p:spPr>
          <a:xfrm>
            <a:off x="2979316" y="1760339"/>
            <a:ext cx="2202805" cy="937766"/>
          </a:xfrm>
          <a:prstGeom prst="rect">
            <a:avLst/>
          </a:prstGeom>
          <a:noFill/>
          <a:ln/>
        </p:spPr>
        <p:txBody>
          <a:bodyPr wrap="square" lIns="0" tIns="0" rIns="0" bIns="0" rtlCol="0" anchor="t">
            <a:normAutofit/>
          </a:bodyPr>
          <a:lstStyle/>
          <a:p>
            <a:pPr marL="172720" indent="-172720" algn="l">
              <a:lnSpc>
                <a:spcPct val="120000"/>
              </a:lnSpc>
              <a:buSzPct val="100000"/>
              <a:buChar char="•"/>
            </a:pPr>
            <a:r>
              <a:rPr lang="en-US" sz="850" dirty="0">
                <a:solidFill>
                  <a:srgbClr val="405449"/>
                </a:solidFill>
                <a:latin typeface="Nobile" pitchFamily="34" charset="0"/>
                <a:ea typeface="Nobile" pitchFamily="34" charset="-122"/>
                <a:cs typeface="Nobile" pitchFamily="34" charset="-120"/>
              </a:rPr>
              <a:t>Room management</a:t>
            </a:r>
            <a:endParaRPr lang="en-US" sz="850" dirty="0"/>
          </a:p>
          <a:p>
            <a:pPr marL="172720" indent="-172720" algn="l">
              <a:lnSpc>
                <a:spcPct val="120000"/>
              </a:lnSpc>
              <a:buSzPct val="100000"/>
              <a:buChar char="•"/>
            </a:pPr>
            <a:r>
              <a:rPr lang="en-US" sz="850" dirty="0">
                <a:solidFill>
                  <a:srgbClr val="405449"/>
                </a:solidFill>
                <a:latin typeface="Nobile" pitchFamily="34" charset="0"/>
                <a:ea typeface="Nobile" pitchFamily="34" charset="-122"/>
                <a:cs typeface="Nobile" pitchFamily="34" charset="-120"/>
              </a:rPr>
              <a:t>Task management</a:t>
            </a:r>
            <a:endParaRPr lang="en-US" sz="850" dirty="0"/>
          </a:p>
          <a:p>
            <a:pPr marL="172720" indent="-172720" algn="l">
              <a:lnSpc>
                <a:spcPct val="120000"/>
              </a:lnSpc>
              <a:buSzPct val="100000"/>
              <a:buChar char="•"/>
            </a:pPr>
            <a:r>
              <a:rPr lang="en-US" sz="850" dirty="0">
                <a:solidFill>
                  <a:srgbClr val="405449"/>
                </a:solidFill>
                <a:latin typeface="Nobile" pitchFamily="34" charset="0"/>
                <a:ea typeface="Nobile" pitchFamily="34" charset="-122"/>
                <a:cs typeface="Nobile" pitchFamily="34" charset="-120"/>
              </a:rPr>
              <a:t>Maintenance module</a:t>
            </a:r>
            <a:endParaRPr lang="en-US" sz="850" dirty="0"/>
          </a:p>
          <a:p>
            <a:pPr marL="172720" indent="-172720" algn="l">
              <a:lnSpc>
                <a:spcPct val="120000"/>
              </a:lnSpc>
              <a:buSzPct val="100000"/>
              <a:buChar char="•"/>
            </a:pPr>
            <a:r>
              <a:rPr lang="en-US" sz="850" dirty="0">
                <a:solidFill>
                  <a:srgbClr val="405449"/>
                </a:solidFill>
                <a:latin typeface="Nobile" pitchFamily="34" charset="0"/>
                <a:ea typeface="Nobile" pitchFamily="34" charset="-122"/>
                <a:cs typeface="Nobile" pitchFamily="34" charset="-120"/>
              </a:rPr>
              <a:t>Reports</a:t>
            </a:r>
            <a:endParaRPr lang="en-US" sz="850" dirty="0"/>
          </a:p>
          <a:p>
            <a:pPr marL="172720" indent="-172720" algn="l">
              <a:lnSpc>
                <a:spcPct val="120000"/>
              </a:lnSpc>
              <a:buSzPct val="100000"/>
              <a:buChar char="•"/>
            </a:pPr>
            <a:r>
              <a:rPr lang="en-US" sz="850" dirty="0">
                <a:solidFill>
                  <a:srgbClr val="405449"/>
                </a:solidFill>
                <a:latin typeface="Nobile" pitchFamily="34" charset="0"/>
                <a:ea typeface="Nobile" pitchFamily="34" charset="-122"/>
                <a:cs typeface="Nobile" pitchFamily="34" charset="-120"/>
              </a:rPr>
              <a:t>Notifications</a:t>
            </a:r>
            <a:endParaRPr lang="en-US" sz="850" dirty="0"/>
          </a:p>
        </p:txBody>
      </p:sp>
      <p:pic>
        <p:nvPicPr>
          <p:cNvPr id="10" name="Image 0" descr="preencoded.png"/>
          <p:cNvPicPr>
            <a:picLocks noChangeAspect="1"/>
          </p:cNvPicPr>
          <p:nvPr/>
        </p:nvPicPr>
        <p:blipFill>
          <a:blip r:embed="rId3"/>
          <a:stretch>
            <a:fillRect/>
          </a:stretch>
        </p:blipFill>
        <p:spPr>
          <a:xfrm>
            <a:off x="5462513" y="1461492"/>
            <a:ext cx="3194745" cy="1554063"/>
          </a:xfrm>
          <a:prstGeom prst="rect">
            <a:avLst/>
          </a:prstGeom>
        </p:spPr>
      </p:pic>
      <p:pic>
        <p:nvPicPr>
          <p:cNvPr id="11" name="Image 1" descr="preencoded.png"/>
          <p:cNvPicPr>
            <a:picLocks noChangeAspect="1"/>
          </p:cNvPicPr>
          <p:nvPr/>
        </p:nvPicPr>
        <p:blipFill>
          <a:blip r:embed="rId4"/>
          <a:stretch>
            <a:fillRect/>
          </a:stretch>
        </p:blipFill>
        <p:spPr>
          <a:xfrm>
            <a:off x="5462513" y="3116759"/>
            <a:ext cx="3194745" cy="1524074"/>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sp>
        <p:nvSpPr>
          <p:cNvPr id="2" name="Text 0"/>
          <p:cNvSpPr/>
          <p:nvPr/>
        </p:nvSpPr>
        <p:spPr>
          <a:xfrm>
            <a:off x="496119" y="421481"/>
            <a:ext cx="3122861" cy="318343"/>
          </a:xfrm>
          <a:prstGeom prst="rect">
            <a:avLst/>
          </a:prstGeom>
          <a:noFill/>
          <a:ln/>
        </p:spPr>
        <p:txBody>
          <a:bodyPr wrap="none" lIns="0" tIns="0" rIns="0" bIns="0" rtlCol="0" anchor="t"/>
          <a:lstStyle/>
          <a:p>
            <a:pPr marL="0" indent="0" algn="l">
              <a:lnSpc>
                <a:spcPct val="104000"/>
              </a:lnSpc>
              <a:buNone/>
            </a:pPr>
            <a:r>
              <a:rPr lang="en-US" sz="2000" dirty="0">
                <a:solidFill>
                  <a:srgbClr val="3B4540"/>
                </a:solidFill>
                <a:latin typeface="Fraunces ExtraBold" pitchFamily="34" charset="0"/>
                <a:ea typeface="Fraunces ExtraBold" pitchFamily="34" charset="-122"/>
                <a:cs typeface="Fraunces ExtraBold" pitchFamily="34" charset="-120"/>
              </a:rPr>
              <a:t>System Architecture</a:t>
            </a:r>
            <a:endParaRPr lang="en-US" sz="2000" dirty="0"/>
          </a:p>
        </p:txBody>
      </p:sp>
      <p:sp>
        <p:nvSpPr>
          <p:cNvPr id="3" name="Text 1"/>
          <p:cNvSpPr/>
          <p:nvPr/>
        </p:nvSpPr>
        <p:spPr>
          <a:xfrm>
            <a:off x="496119" y="886271"/>
            <a:ext cx="8608963" cy="140047"/>
          </a:xfrm>
          <a:prstGeom prst="rect">
            <a:avLst/>
          </a:prstGeom>
          <a:noFill/>
          <a:ln/>
        </p:spPr>
        <p:txBody>
          <a:bodyPr wrap="none" lIns="0" tIns="0" rIns="0" bIns="0" rtlCol="0" anchor="t"/>
          <a:lstStyle/>
          <a:p>
            <a:pPr marL="0" indent="0" algn="l">
              <a:lnSpc>
                <a:spcPct val="115000"/>
              </a:lnSpc>
              <a:buNone/>
            </a:pPr>
            <a:r>
              <a:rPr lang="en-US" sz="800" dirty="0">
                <a:solidFill>
                  <a:srgbClr val="405449"/>
                </a:solidFill>
                <a:latin typeface="Nobile" pitchFamily="34" charset="0"/>
                <a:ea typeface="Nobile" pitchFamily="34" charset="-122"/>
                <a:cs typeface="Nobile" pitchFamily="34" charset="-120"/>
              </a:rPr>
              <a:t>The platform follows a simple three-layer architecture.</a:t>
            </a:r>
            <a:endParaRPr lang="en-US" sz="800" dirty="0"/>
          </a:p>
        </p:txBody>
      </p:sp>
      <p:pic>
        <p:nvPicPr>
          <p:cNvPr id="4" name="Image 0" descr="preencoded.png"/>
          <p:cNvPicPr>
            <a:picLocks noChangeAspect="1"/>
          </p:cNvPicPr>
          <p:nvPr/>
        </p:nvPicPr>
        <p:blipFill>
          <a:blip r:embed="rId3"/>
          <a:stretch>
            <a:fillRect/>
          </a:stretch>
        </p:blipFill>
        <p:spPr>
          <a:xfrm>
            <a:off x="544116" y="1108695"/>
            <a:ext cx="8055769" cy="2316510"/>
          </a:xfrm>
          <a:prstGeom prst="rect">
            <a:avLst/>
          </a:prstGeom>
        </p:spPr>
      </p:pic>
      <p:sp>
        <p:nvSpPr>
          <p:cNvPr id="5" name="Text 2"/>
          <p:cNvSpPr/>
          <p:nvPr/>
        </p:nvSpPr>
        <p:spPr>
          <a:xfrm>
            <a:off x="1184008" y="1301186"/>
            <a:ext cx="1744450" cy="229265"/>
          </a:xfrm>
          <a:prstGeom prst="rect">
            <a:avLst/>
          </a:prstGeom>
          <a:noFill/>
          <a:ln/>
        </p:spPr>
        <p:txBody>
          <a:bodyPr wrap="none" lIns="0" tIns="0" rIns="0" bIns="0" rtlCol="0" anchor="t"/>
          <a:lstStyle/>
          <a:p>
            <a:pPr marL="0" indent="0" algn="r">
              <a:lnSpc>
                <a:spcPct val="104000"/>
              </a:lnSpc>
              <a:buNone/>
            </a:pPr>
            <a:r>
              <a:rPr lang="en-US" sz="1400" dirty="0">
                <a:solidFill>
                  <a:srgbClr val="405449"/>
                </a:solidFill>
                <a:latin typeface="Fraunces ExtraBold" pitchFamily="34" charset="0"/>
                <a:ea typeface="Fraunces ExtraBold" pitchFamily="34" charset="-122"/>
                <a:cs typeface="Fraunces ExtraBold" pitchFamily="34" charset="-120"/>
              </a:rPr>
              <a:t>Frontend</a:t>
            </a:r>
            <a:endParaRPr lang="en-US" sz="1400" dirty="0"/>
          </a:p>
        </p:txBody>
      </p:sp>
      <p:sp>
        <p:nvSpPr>
          <p:cNvPr id="6" name="Text 3"/>
          <p:cNvSpPr/>
          <p:nvPr/>
        </p:nvSpPr>
        <p:spPr>
          <a:xfrm>
            <a:off x="1162474" y="1760794"/>
            <a:ext cx="1744450" cy="315112"/>
          </a:xfrm>
          <a:prstGeom prst="rect">
            <a:avLst/>
          </a:prstGeom>
          <a:noFill/>
          <a:ln/>
        </p:spPr>
        <p:txBody>
          <a:bodyPr wrap="square" lIns="0" tIns="0" rIns="0" bIns="0" rtlCol="0" anchor="t">
            <a:normAutofit/>
          </a:bodyPr>
          <a:lstStyle/>
          <a:p>
            <a:pPr marL="0" indent="0" algn="r">
              <a:lnSpc>
                <a:spcPct val="90000"/>
              </a:lnSpc>
              <a:buNone/>
            </a:pPr>
            <a:r>
              <a:rPr lang="en-US" sz="1150" dirty="0">
                <a:solidFill>
                  <a:srgbClr val="405449"/>
                </a:solidFill>
                <a:latin typeface="Nobile" pitchFamily="34" charset="0"/>
                <a:ea typeface="Nobile" pitchFamily="34" charset="-122"/>
                <a:cs typeface="Nobile" pitchFamily="34" charset="-120"/>
              </a:rPr>
              <a:t>Login and Dashboard</a:t>
            </a:r>
            <a:endParaRPr lang="en-US" sz="1150" dirty="0"/>
          </a:p>
        </p:txBody>
      </p:sp>
      <p:sp>
        <p:nvSpPr>
          <p:cNvPr id="7" name="Text 4"/>
          <p:cNvSpPr/>
          <p:nvPr/>
        </p:nvSpPr>
        <p:spPr>
          <a:xfrm>
            <a:off x="2488270" y="1587512"/>
            <a:ext cx="440189" cy="163033"/>
          </a:xfrm>
          <a:prstGeom prst="rect">
            <a:avLst/>
          </a:prstGeom>
          <a:noFill/>
          <a:ln/>
        </p:spPr>
        <p:txBody>
          <a:bodyPr wrap="none" lIns="0" tIns="0" rIns="0" bIns="0" rtlCol="0" anchor="t"/>
          <a:lstStyle/>
          <a:p>
            <a:pPr marL="0" indent="0" algn="r">
              <a:lnSpc>
                <a:spcPct val="90000"/>
              </a:lnSpc>
              <a:buNone/>
            </a:pPr>
            <a:r>
              <a:rPr lang="en-US" sz="1150" b="1" dirty="0">
                <a:solidFill>
                  <a:srgbClr val="405449"/>
                </a:solidFill>
                <a:latin typeface="Nobile Bold" pitchFamily="34" charset="0"/>
                <a:ea typeface="Nobile Bold" pitchFamily="34" charset="-122"/>
                <a:cs typeface="Nobile Bold" pitchFamily="34" charset="-120"/>
              </a:rPr>
              <a:t>React</a:t>
            </a:r>
            <a:endParaRPr lang="en-US" sz="1150" dirty="0"/>
          </a:p>
        </p:txBody>
      </p:sp>
      <p:sp>
        <p:nvSpPr>
          <p:cNvPr id="8" name="Text 5"/>
          <p:cNvSpPr/>
          <p:nvPr/>
        </p:nvSpPr>
        <p:spPr>
          <a:xfrm>
            <a:off x="6663691" y="1768631"/>
            <a:ext cx="1744450" cy="229265"/>
          </a:xfrm>
          <a:prstGeom prst="rect">
            <a:avLst/>
          </a:prstGeom>
          <a:noFill/>
          <a:ln/>
        </p:spPr>
        <p:txBody>
          <a:bodyPr wrap="none" lIns="0" tIns="0" rIns="0" bIns="0" rtlCol="0" anchor="t"/>
          <a:lstStyle/>
          <a:p>
            <a:pPr marL="0" indent="0" algn="l">
              <a:lnSpc>
                <a:spcPct val="104000"/>
              </a:lnSpc>
              <a:buNone/>
            </a:pPr>
            <a:r>
              <a:rPr lang="en-US" sz="1400" dirty="0">
                <a:solidFill>
                  <a:srgbClr val="405449"/>
                </a:solidFill>
                <a:latin typeface="Fraunces ExtraBold" pitchFamily="34" charset="0"/>
                <a:ea typeface="Fraunces ExtraBold" pitchFamily="34" charset="-122"/>
                <a:cs typeface="Fraunces ExtraBold" pitchFamily="34" charset="-120"/>
              </a:rPr>
              <a:t>Backend</a:t>
            </a:r>
            <a:endParaRPr lang="en-US" sz="1400" dirty="0"/>
          </a:p>
        </p:txBody>
      </p:sp>
      <p:sp>
        <p:nvSpPr>
          <p:cNvPr id="9" name="Text 6"/>
          <p:cNvSpPr/>
          <p:nvPr/>
        </p:nvSpPr>
        <p:spPr>
          <a:xfrm>
            <a:off x="6663691" y="2217991"/>
            <a:ext cx="1744450" cy="630140"/>
          </a:xfrm>
          <a:prstGeom prst="rect">
            <a:avLst/>
          </a:prstGeom>
          <a:noFill/>
          <a:ln/>
        </p:spPr>
        <p:txBody>
          <a:bodyPr wrap="square" lIns="0" tIns="0" rIns="0" bIns="0" rtlCol="0" anchor="t">
            <a:normAutofit/>
          </a:bodyPr>
          <a:lstStyle/>
          <a:p>
            <a:pPr marL="0" indent="0" algn="l">
              <a:lnSpc>
                <a:spcPct val="90000"/>
              </a:lnSpc>
              <a:buNone/>
            </a:pPr>
            <a:r>
              <a:rPr lang="en-US" sz="1150" dirty="0">
                <a:solidFill>
                  <a:srgbClr val="405449"/>
                </a:solidFill>
                <a:latin typeface="Nobile" pitchFamily="34" charset="0"/>
                <a:ea typeface="Nobile" pitchFamily="34" charset="-122"/>
                <a:cs typeface="Nobile" pitchFamily="34" charset="-120"/>
              </a:rPr>
              <a:t> Authentication and Business Logic</a:t>
            </a:r>
            <a:endParaRPr lang="en-US" sz="1150" dirty="0"/>
          </a:p>
        </p:txBody>
      </p:sp>
      <p:sp>
        <p:nvSpPr>
          <p:cNvPr id="10" name="Text 7"/>
          <p:cNvSpPr/>
          <p:nvPr/>
        </p:nvSpPr>
        <p:spPr>
          <a:xfrm>
            <a:off x="6663691" y="2054958"/>
            <a:ext cx="1381320" cy="163033"/>
          </a:xfrm>
          <a:prstGeom prst="rect">
            <a:avLst/>
          </a:prstGeom>
          <a:noFill/>
          <a:ln/>
        </p:spPr>
        <p:txBody>
          <a:bodyPr wrap="none" lIns="0" tIns="0" rIns="0" bIns="0" rtlCol="0" anchor="t"/>
          <a:lstStyle/>
          <a:p>
            <a:pPr marL="0" indent="0" algn="l">
              <a:lnSpc>
                <a:spcPct val="90000"/>
              </a:lnSpc>
              <a:buNone/>
            </a:pPr>
            <a:r>
              <a:rPr lang="en-US" sz="1150" b="1" dirty="0">
                <a:solidFill>
                  <a:srgbClr val="405449"/>
                </a:solidFill>
                <a:latin typeface="Nobile Bold" pitchFamily="34" charset="0"/>
                <a:ea typeface="Nobile Bold" pitchFamily="34" charset="-122"/>
                <a:cs typeface="Nobile Bold" pitchFamily="34" charset="-120"/>
              </a:rPr>
              <a:t>Python with Flask</a:t>
            </a:r>
            <a:endParaRPr lang="en-US" sz="1150" dirty="0"/>
          </a:p>
        </p:txBody>
      </p:sp>
      <p:sp>
        <p:nvSpPr>
          <p:cNvPr id="11" name="Text 8"/>
          <p:cNvSpPr/>
          <p:nvPr/>
        </p:nvSpPr>
        <p:spPr>
          <a:xfrm>
            <a:off x="735668" y="2475022"/>
            <a:ext cx="1744450" cy="229265"/>
          </a:xfrm>
          <a:prstGeom prst="rect">
            <a:avLst/>
          </a:prstGeom>
          <a:noFill/>
          <a:ln/>
        </p:spPr>
        <p:txBody>
          <a:bodyPr wrap="none" lIns="0" tIns="0" rIns="0" bIns="0" rtlCol="0" anchor="t"/>
          <a:lstStyle/>
          <a:p>
            <a:pPr marL="0" indent="0" algn="r">
              <a:lnSpc>
                <a:spcPct val="104000"/>
              </a:lnSpc>
              <a:buNone/>
            </a:pPr>
            <a:r>
              <a:rPr lang="en-US" sz="1400" dirty="0">
                <a:solidFill>
                  <a:srgbClr val="405449"/>
                </a:solidFill>
                <a:latin typeface="Fraunces ExtraBold" pitchFamily="34" charset="0"/>
                <a:ea typeface="Fraunces ExtraBold" pitchFamily="34" charset="-122"/>
                <a:cs typeface="Fraunces ExtraBold" pitchFamily="34" charset="-120"/>
              </a:rPr>
              <a:t>Database</a:t>
            </a:r>
            <a:endParaRPr lang="en-US" sz="1400" dirty="0"/>
          </a:p>
        </p:txBody>
      </p:sp>
      <p:sp>
        <p:nvSpPr>
          <p:cNvPr id="12" name="Text 9"/>
          <p:cNvSpPr/>
          <p:nvPr/>
        </p:nvSpPr>
        <p:spPr>
          <a:xfrm>
            <a:off x="743820" y="2945847"/>
            <a:ext cx="1744450" cy="315112"/>
          </a:xfrm>
          <a:prstGeom prst="rect">
            <a:avLst/>
          </a:prstGeom>
          <a:noFill/>
          <a:ln/>
        </p:spPr>
        <p:txBody>
          <a:bodyPr wrap="square" lIns="0" tIns="0" rIns="0" bIns="0" rtlCol="0" anchor="t">
            <a:normAutofit/>
          </a:bodyPr>
          <a:lstStyle/>
          <a:p>
            <a:pPr marL="0" indent="0" algn="r">
              <a:lnSpc>
                <a:spcPct val="90000"/>
              </a:lnSpc>
              <a:buNone/>
            </a:pPr>
            <a:r>
              <a:rPr lang="en-US" sz="1150" dirty="0">
                <a:solidFill>
                  <a:srgbClr val="405449"/>
                </a:solidFill>
                <a:latin typeface="Nobile" pitchFamily="34" charset="0"/>
                <a:ea typeface="Nobile" pitchFamily="34" charset="-122"/>
                <a:cs typeface="Nobile" pitchFamily="34" charset="-120"/>
              </a:rPr>
              <a:t> Application Data</a:t>
            </a:r>
            <a:endParaRPr lang="en-US" sz="1150" dirty="0"/>
          </a:p>
        </p:txBody>
      </p:sp>
      <p:sp>
        <p:nvSpPr>
          <p:cNvPr id="13" name="Text 10"/>
          <p:cNvSpPr/>
          <p:nvPr/>
        </p:nvSpPr>
        <p:spPr>
          <a:xfrm>
            <a:off x="1964018" y="2761348"/>
            <a:ext cx="516100" cy="163033"/>
          </a:xfrm>
          <a:prstGeom prst="rect">
            <a:avLst/>
          </a:prstGeom>
          <a:noFill/>
          <a:ln/>
        </p:spPr>
        <p:txBody>
          <a:bodyPr wrap="none" lIns="0" tIns="0" rIns="0" bIns="0" rtlCol="0" anchor="t"/>
          <a:lstStyle/>
          <a:p>
            <a:pPr marL="0" indent="0" algn="r">
              <a:lnSpc>
                <a:spcPct val="90000"/>
              </a:lnSpc>
              <a:buNone/>
            </a:pPr>
            <a:r>
              <a:rPr lang="en-US" sz="1150" b="1" dirty="0">
                <a:solidFill>
                  <a:srgbClr val="405449"/>
                </a:solidFill>
                <a:latin typeface="Nobile Bold" pitchFamily="34" charset="0"/>
                <a:ea typeface="Nobile Bold" pitchFamily="34" charset="-122"/>
                <a:cs typeface="Nobile Bold" pitchFamily="34" charset="-120"/>
              </a:rPr>
              <a:t>SQLite</a:t>
            </a:r>
            <a:endParaRPr lang="en-US" sz="1150" dirty="0"/>
          </a:p>
        </p:txBody>
      </p:sp>
      <p:sp>
        <p:nvSpPr>
          <p:cNvPr id="14" name="Text 11"/>
          <p:cNvSpPr/>
          <p:nvPr/>
        </p:nvSpPr>
        <p:spPr>
          <a:xfrm>
            <a:off x="496119" y="3580805"/>
            <a:ext cx="1730871" cy="159246"/>
          </a:xfrm>
          <a:prstGeom prst="rect">
            <a:avLst/>
          </a:prstGeom>
          <a:noFill/>
          <a:ln/>
        </p:spPr>
        <p:txBody>
          <a:bodyPr wrap="none" lIns="0" tIns="0" rIns="0" bIns="0" rtlCol="0" anchor="t"/>
          <a:lstStyle/>
          <a:p>
            <a:pPr marL="0" indent="0" algn="l">
              <a:lnSpc>
                <a:spcPct val="104000"/>
              </a:lnSpc>
              <a:buNone/>
            </a:pPr>
            <a:r>
              <a:rPr lang="en-US" sz="1000" dirty="0">
                <a:solidFill>
                  <a:srgbClr val="3B4540"/>
                </a:solidFill>
                <a:latin typeface="Fraunces ExtraBold" pitchFamily="34" charset="0"/>
                <a:ea typeface="Fraunces ExtraBold" pitchFamily="34" charset="-122"/>
                <a:cs typeface="Fraunces ExtraBold" pitchFamily="34" charset="-120"/>
              </a:rPr>
              <a:t>Frontend (React)</a:t>
            </a:r>
            <a:endParaRPr lang="en-US" sz="1000" dirty="0"/>
          </a:p>
        </p:txBody>
      </p:sp>
      <p:sp>
        <p:nvSpPr>
          <p:cNvPr id="15" name="Text 12"/>
          <p:cNvSpPr/>
          <p:nvPr/>
        </p:nvSpPr>
        <p:spPr>
          <a:xfrm>
            <a:off x="496119" y="3813274"/>
            <a:ext cx="2523530" cy="636984"/>
          </a:xfrm>
          <a:prstGeom prst="rect">
            <a:avLst/>
          </a:prstGeom>
          <a:noFill/>
          <a:ln/>
        </p:spPr>
        <p:txBody>
          <a:bodyPr wrap="square" lIns="0" tIns="0" rIns="0" bIns="0" rtlCol="0" anchor="t">
            <a:normAutofit/>
          </a:bodyPr>
          <a:lstStyle/>
          <a:p>
            <a:pPr marL="162560" indent="-162560" algn="l">
              <a:lnSpc>
                <a:spcPct val="115000"/>
              </a:lnSpc>
              <a:buSzPct val="100000"/>
              <a:buChar char="•"/>
            </a:pPr>
            <a:r>
              <a:rPr lang="en-US" sz="800" dirty="0">
                <a:solidFill>
                  <a:srgbClr val="405449"/>
                </a:solidFill>
                <a:latin typeface="Nobile" pitchFamily="34" charset="0"/>
                <a:ea typeface="Nobile" pitchFamily="34" charset="-122"/>
                <a:cs typeface="Nobile" pitchFamily="34" charset="-120"/>
              </a:rPr>
              <a:t>User interface</a:t>
            </a:r>
            <a:endParaRPr lang="en-US" sz="800" dirty="0"/>
          </a:p>
          <a:p>
            <a:pPr marL="162560" indent="-162560" algn="l">
              <a:lnSpc>
                <a:spcPct val="115000"/>
              </a:lnSpc>
              <a:buSzPct val="100000"/>
              <a:buChar char="•"/>
            </a:pPr>
            <a:r>
              <a:rPr lang="en-US" sz="800" dirty="0">
                <a:solidFill>
                  <a:srgbClr val="405449"/>
                </a:solidFill>
                <a:latin typeface="Nobile" pitchFamily="34" charset="0"/>
                <a:ea typeface="Nobile" pitchFamily="34" charset="-122"/>
                <a:cs typeface="Nobile" pitchFamily="34" charset="-120"/>
              </a:rPr>
              <a:t>Login page</a:t>
            </a:r>
            <a:endParaRPr lang="en-US" sz="800" dirty="0"/>
          </a:p>
          <a:p>
            <a:pPr marL="162560" indent="-162560" algn="l">
              <a:lnSpc>
                <a:spcPct val="115000"/>
              </a:lnSpc>
              <a:buSzPct val="100000"/>
              <a:buChar char="•"/>
            </a:pPr>
            <a:r>
              <a:rPr lang="en-US" sz="800" dirty="0">
                <a:solidFill>
                  <a:srgbClr val="405449"/>
                </a:solidFill>
                <a:latin typeface="Nobile" pitchFamily="34" charset="0"/>
                <a:ea typeface="Nobile" pitchFamily="34" charset="-122"/>
                <a:cs typeface="Nobile" pitchFamily="34" charset="-120"/>
              </a:rPr>
              <a:t>Dashboard</a:t>
            </a:r>
            <a:endParaRPr lang="en-US" sz="800" dirty="0"/>
          </a:p>
          <a:p>
            <a:pPr marL="162560" indent="-162560" algn="l">
              <a:lnSpc>
                <a:spcPct val="115000"/>
              </a:lnSpc>
              <a:buSzPct val="100000"/>
              <a:buChar char="•"/>
            </a:pPr>
            <a:r>
              <a:rPr lang="en-US" sz="800" dirty="0">
                <a:solidFill>
                  <a:srgbClr val="405449"/>
                </a:solidFill>
                <a:latin typeface="Nobile" pitchFamily="34" charset="0"/>
                <a:ea typeface="Nobile" pitchFamily="34" charset="-122"/>
                <a:cs typeface="Nobile" pitchFamily="34" charset="-120"/>
              </a:rPr>
              <a:t>Forms</a:t>
            </a:r>
            <a:endParaRPr lang="en-US" sz="800" dirty="0"/>
          </a:p>
        </p:txBody>
      </p:sp>
      <p:sp>
        <p:nvSpPr>
          <p:cNvPr id="16" name="Text 13"/>
          <p:cNvSpPr/>
          <p:nvPr/>
        </p:nvSpPr>
        <p:spPr>
          <a:xfrm>
            <a:off x="3272954" y="3580805"/>
            <a:ext cx="2316361" cy="159246"/>
          </a:xfrm>
          <a:prstGeom prst="rect">
            <a:avLst/>
          </a:prstGeom>
          <a:noFill/>
          <a:ln/>
        </p:spPr>
        <p:txBody>
          <a:bodyPr wrap="none" lIns="0" tIns="0" rIns="0" bIns="0" rtlCol="0" anchor="t"/>
          <a:lstStyle/>
          <a:p>
            <a:pPr marL="0" indent="0" algn="l">
              <a:lnSpc>
                <a:spcPct val="104000"/>
              </a:lnSpc>
              <a:buNone/>
            </a:pPr>
            <a:r>
              <a:rPr lang="en-US" sz="1000" dirty="0">
                <a:solidFill>
                  <a:srgbClr val="3B4540"/>
                </a:solidFill>
                <a:latin typeface="Fraunces ExtraBold" pitchFamily="34" charset="0"/>
                <a:ea typeface="Fraunces ExtraBold" pitchFamily="34" charset="-122"/>
                <a:cs typeface="Fraunces ExtraBold" pitchFamily="34" charset="-120"/>
              </a:rPr>
              <a:t>Backend (Python with Flask)</a:t>
            </a:r>
            <a:endParaRPr lang="en-US" sz="1000" dirty="0"/>
          </a:p>
        </p:txBody>
      </p:sp>
      <p:sp>
        <p:nvSpPr>
          <p:cNvPr id="17" name="Text 14"/>
          <p:cNvSpPr/>
          <p:nvPr/>
        </p:nvSpPr>
        <p:spPr>
          <a:xfrm>
            <a:off x="3272954" y="3813274"/>
            <a:ext cx="2607543" cy="636984"/>
          </a:xfrm>
          <a:prstGeom prst="rect">
            <a:avLst/>
          </a:prstGeom>
          <a:noFill/>
          <a:ln/>
        </p:spPr>
        <p:txBody>
          <a:bodyPr wrap="square" lIns="0" tIns="0" rIns="0" bIns="0" rtlCol="0" anchor="t">
            <a:normAutofit/>
          </a:bodyPr>
          <a:lstStyle/>
          <a:p>
            <a:pPr marL="162560" indent="-162560" algn="l">
              <a:lnSpc>
                <a:spcPct val="115000"/>
              </a:lnSpc>
              <a:buSzPct val="100000"/>
              <a:buChar char="•"/>
            </a:pPr>
            <a:r>
              <a:rPr lang="en-US" sz="800" dirty="0">
                <a:solidFill>
                  <a:srgbClr val="405449"/>
                </a:solidFill>
                <a:latin typeface="Nobile" pitchFamily="34" charset="0"/>
                <a:ea typeface="Nobile" pitchFamily="34" charset="-122"/>
                <a:cs typeface="Nobile" pitchFamily="34" charset="-120"/>
              </a:rPr>
              <a:t>Authentication</a:t>
            </a:r>
            <a:endParaRPr lang="en-US" sz="800" dirty="0"/>
          </a:p>
          <a:p>
            <a:pPr marL="162560" indent="-162560" algn="l">
              <a:lnSpc>
                <a:spcPct val="115000"/>
              </a:lnSpc>
              <a:buSzPct val="100000"/>
              <a:buChar char="•"/>
            </a:pPr>
            <a:r>
              <a:rPr lang="en-US" sz="800" dirty="0">
                <a:solidFill>
                  <a:srgbClr val="405449"/>
                </a:solidFill>
                <a:latin typeface="Nobile" pitchFamily="34" charset="0"/>
                <a:ea typeface="Nobile" pitchFamily="34" charset="-122"/>
                <a:cs typeface="Nobile" pitchFamily="34" charset="-120"/>
              </a:rPr>
              <a:t>Business logic</a:t>
            </a:r>
            <a:endParaRPr lang="en-US" sz="800" dirty="0"/>
          </a:p>
          <a:p>
            <a:pPr marL="162560" indent="-162560" algn="l">
              <a:lnSpc>
                <a:spcPct val="115000"/>
              </a:lnSpc>
              <a:buSzPct val="100000"/>
              <a:buChar char="•"/>
            </a:pPr>
            <a:r>
              <a:rPr lang="en-US" sz="800" dirty="0">
                <a:solidFill>
                  <a:srgbClr val="405449"/>
                </a:solidFill>
                <a:latin typeface="Nobile" pitchFamily="34" charset="0"/>
                <a:ea typeface="Nobile" pitchFamily="34" charset="-122"/>
                <a:cs typeface="Nobile" pitchFamily="34" charset="-120"/>
              </a:rPr>
              <a:t>User roles</a:t>
            </a:r>
            <a:endParaRPr lang="en-US" sz="800" dirty="0"/>
          </a:p>
          <a:p>
            <a:pPr marL="162560" indent="-162560" algn="l">
              <a:lnSpc>
                <a:spcPct val="115000"/>
              </a:lnSpc>
              <a:buSzPct val="100000"/>
              <a:buChar char="•"/>
            </a:pPr>
            <a:r>
              <a:rPr lang="en-US" sz="800" dirty="0">
                <a:solidFill>
                  <a:srgbClr val="405449"/>
                </a:solidFill>
                <a:latin typeface="Nobile" pitchFamily="34" charset="0"/>
                <a:ea typeface="Nobile" pitchFamily="34" charset="-122"/>
                <a:cs typeface="Nobile" pitchFamily="34" charset="-120"/>
              </a:rPr>
              <a:t>Task management</a:t>
            </a:r>
            <a:endParaRPr lang="en-US" sz="800" dirty="0"/>
          </a:p>
        </p:txBody>
      </p:sp>
      <p:sp>
        <p:nvSpPr>
          <p:cNvPr id="18" name="Text 15"/>
          <p:cNvSpPr/>
          <p:nvPr/>
        </p:nvSpPr>
        <p:spPr>
          <a:xfrm>
            <a:off x="3272954" y="4516115"/>
            <a:ext cx="3064743" cy="140047"/>
          </a:xfrm>
          <a:prstGeom prst="rect">
            <a:avLst/>
          </a:prstGeom>
          <a:noFill/>
          <a:ln/>
        </p:spPr>
        <p:txBody>
          <a:bodyPr wrap="none" lIns="0" tIns="0" rIns="0" bIns="0" rtlCol="0" anchor="t"/>
          <a:lstStyle/>
          <a:p>
            <a:pPr marL="0" indent="0" algn="l">
              <a:lnSpc>
                <a:spcPct val="115000"/>
              </a:lnSpc>
              <a:buNone/>
            </a:pPr>
            <a:endParaRPr lang="en-US" sz="800" dirty="0"/>
          </a:p>
        </p:txBody>
      </p:sp>
      <p:sp>
        <p:nvSpPr>
          <p:cNvPr id="19" name="Text 16"/>
          <p:cNvSpPr/>
          <p:nvPr/>
        </p:nvSpPr>
        <p:spPr>
          <a:xfrm>
            <a:off x="6133802" y="3580805"/>
            <a:ext cx="1730871" cy="159246"/>
          </a:xfrm>
          <a:prstGeom prst="rect">
            <a:avLst/>
          </a:prstGeom>
          <a:noFill/>
          <a:ln/>
        </p:spPr>
        <p:txBody>
          <a:bodyPr wrap="none" lIns="0" tIns="0" rIns="0" bIns="0" rtlCol="0" anchor="t"/>
          <a:lstStyle/>
          <a:p>
            <a:pPr marL="0" indent="0" algn="l">
              <a:lnSpc>
                <a:spcPct val="104000"/>
              </a:lnSpc>
              <a:buNone/>
            </a:pPr>
            <a:r>
              <a:rPr lang="en-US" sz="1000" dirty="0">
                <a:solidFill>
                  <a:srgbClr val="3B4540"/>
                </a:solidFill>
                <a:latin typeface="Fraunces ExtraBold" pitchFamily="34" charset="0"/>
                <a:ea typeface="Fraunces ExtraBold" pitchFamily="34" charset="-122"/>
                <a:cs typeface="Fraunces ExtraBold" pitchFamily="34" charset="-120"/>
              </a:rPr>
              <a:t>Database (SQLite)</a:t>
            </a:r>
            <a:endParaRPr lang="en-US" sz="1000" dirty="0"/>
          </a:p>
        </p:txBody>
      </p:sp>
      <p:sp>
        <p:nvSpPr>
          <p:cNvPr id="20" name="Text 17"/>
          <p:cNvSpPr/>
          <p:nvPr/>
        </p:nvSpPr>
        <p:spPr>
          <a:xfrm>
            <a:off x="6133802" y="3813274"/>
            <a:ext cx="2523530" cy="802630"/>
          </a:xfrm>
          <a:prstGeom prst="rect">
            <a:avLst/>
          </a:prstGeom>
          <a:noFill/>
          <a:ln/>
        </p:spPr>
        <p:txBody>
          <a:bodyPr wrap="square" lIns="0" tIns="0" rIns="0" bIns="0" rtlCol="0" anchor="t">
            <a:normAutofit/>
          </a:bodyPr>
          <a:lstStyle/>
          <a:p>
            <a:pPr marL="162560" indent="-162560" algn="l">
              <a:lnSpc>
                <a:spcPct val="115000"/>
              </a:lnSpc>
              <a:buSzPct val="100000"/>
              <a:buChar char="•"/>
            </a:pPr>
            <a:r>
              <a:rPr lang="en-US" sz="800" dirty="0">
                <a:solidFill>
                  <a:srgbClr val="405449"/>
                </a:solidFill>
                <a:latin typeface="Nobile" pitchFamily="34" charset="0"/>
                <a:ea typeface="Nobile" pitchFamily="34" charset="-122"/>
                <a:cs typeface="Nobile" pitchFamily="34" charset="-120"/>
              </a:rPr>
              <a:t>Stores application data</a:t>
            </a:r>
            <a:endParaRPr lang="en-US" sz="800" dirty="0"/>
          </a:p>
          <a:p>
            <a:pPr marL="162560" indent="-162560" algn="l">
              <a:lnSpc>
                <a:spcPct val="115000"/>
              </a:lnSpc>
              <a:buSzPct val="100000"/>
              <a:buChar char="•"/>
            </a:pPr>
            <a:r>
              <a:rPr lang="en-US" sz="800" dirty="0">
                <a:solidFill>
                  <a:srgbClr val="405449"/>
                </a:solidFill>
                <a:latin typeface="Nobile" pitchFamily="34" charset="0"/>
                <a:ea typeface="Nobile" pitchFamily="34" charset="-122"/>
                <a:cs typeface="Nobile" pitchFamily="34" charset="-120"/>
              </a:rPr>
              <a:t>Users</a:t>
            </a:r>
            <a:endParaRPr lang="en-US" sz="800" dirty="0"/>
          </a:p>
          <a:p>
            <a:pPr marL="162560" indent="-162560" algn="l">
              <a:lnSpc>
                <a:spcPct val="115000"/>
              </a:lnSpc>
              <a:buSzPct val="100000"/>
              <a:buChar char="•"/>
            </a:pPr>
            <a:r>
              <a:rPr lang="en-US" sz="800" dirty="0">
                <a:solidFill>
                  <a:srgbClr val="405449"/>
                </a:solidFill>
                <a:latin typeface="Nobile" pitchFamily="34" charset="0"/>
                <a:ea typeface="Nobile" pitchFamily="34" charset="-122"/>
                <a:cs typeface="Nobile" pitchFamily="34" charset="-120"/>
              </a:rPr>
              <a:t>Rooms</a:t>
            </a:r>
            <a:endParaRPr lang="en-US" sz="800" dirty="0"/>
          </a:p>
          <a:p>
            <a:pPr marL="162560" indent="-162560" algn="l">
              <a:lnSpc>
                <a:spcPct val="115000"/>
              </a:lnSpc>
              <a:buSzPct val="100000"/>
              <a:buChar char="•"/>
            </a:pPr>
            <a:r>
              <a:rPr lang="en-US" sz="800" dirty="0">
                <a:solidFill>
                  <a:srgbClr val="405449"/>
                </a:solidFill>
                <a:latin typeface="Nobile" pitchFamily="34" charset="0"/>
                <a:ea typeface="Nobile" pitchFamily="34" charset="-122"/>
                <a:cs typeface="Nobile" pitchFamily="34" charset="-120"/>
              </a:rPr>
              <a:t>Tasks</a:t>
            </a:r>
            <a:endParaRPr lang="en-US" sz="800" dirty="0"/>
          </a:p>
          <a:p>
            <a:pPr marL="162560" indent="-162560" algn="l">
              <a:lnSpc>
                <a:spcPct val="115000"/>
              </a:lnSpc>
              <a:buSzPct val="100000"/>
              <a:buChar char="•"/>
            </a:pPr>
            <a:r>
              <a:rPr lang="en-US" sz="800" dirty="0">
                <a:solidFill>
                  <a:srgbClr val="405449"/>
                </a:solidFill>
                <a:latin typeface="Nobile" pitchFamily="34" charset="0"/>
                <a:ea typeface="Nobile" pitchFamily="34" charset="-122"/>
                <a:cs typeface="Nobile" pitchFamily="34" charset="-120"/>
              </a:rPr>
              <a:t>Maintenance records</a:t>
            </a:r>
            <a:endParaRPr lang="en-US" sz="8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sp>
        <p:nvSpPr>
          <p:cNvPr id="2" name="Text 0"/>
          <p:cNvSpPr/>
          <p:nvPr/>
        </p:nvSpPr>
        <p:spPr>
          <a:xfrm>
            <a:off x="496119" y="389855"/>
            <a:ext cx="2229222" cy="221456"/>
          </a:xfrm>
          <a:prstGeom prst="rect">
            <a:avLst/>
          </a:prstGeom>
          <a:noFill/>
          <a:ln/>
        </p:spPr>
        <p:txBody>
          <a:bodyPr wrap="none" lIns="0" tIns="0" rIns="0" bIns="0" rtlCol="0" anchor="t"/>
          <a:lstStyle/>
          <a:p>
            <a:pPr marL="0" indent="0" algn="l">
              <a:lnSpc>
                <a:spcPct val="104000"/>
              </a:lnSpc>
              <a:buNone/>
            </a:pPr>
            <a:r>
              <a:rPr lang="en-US" sz="1350" dirty="0">
                <a:solidFill>
                  <a:srgbClr val="3B4540"/>
                </a:solidFill>
                <a:latin typeface="Fraunces ExtraBold" pitchFamily="34" charset="0"/>
                <a:ea typeface="Fraunces ExtraBold" pitchFamily="34" charset="-122"/>
                <a:cs typeface="Fraunces ExtraBold" pitchFamily="34" charset="-120"/>
              </a:rPr>
              <a:t>Application Flow</a:t>
            </a:r>
            <a:endParaRPr lang="en-US" sz="1350" dirty="0"/>
          </a:p>
        </p:txBody>
      </p:sp>
      <p:pic>
        <p:nvPicPr>
          <p:cNvPr id="3" name="Image 0" descr="preencoded.png"/>
          <p:cNvPicPr>
            <a:picLocks noChangeAspect="1"/>
          </p:cNvPicPr>
          <p:nvPr/>
        </p:nvPicPr>
        <p:blipFill>
          <a:blip r:embed="rId3"/>
          <a:stretch>
            <a:fillRect/>
          </a:stretch>
        </p:blipFill>
        <p:spPr>
          <a:xfrm>
            <a:off x="795933" y="682154"/>
            <a:ext cx="7552060" cy="4606603"/>
          </a:xfrm>
          <a:prstGeom prst="rect">
            <a:avLst/>
          </a:prstGeom>
        </p:spPr>
      </p:pic>
      <p:sp>
        <p:nvSpPr>
          <p:cNvPr id="4" name="Text 1"/>
          <p:cNvSpPr/>
          <p:nvPr/>
        </p:nvSpPr>
        <p:spPr>
          <a:xfrm>
            <a:off x="977809" y="1582740"/>
            <a:ext cx="1721125" cy="229262"/>
          </a:xfrm>
          <a:prstGeom prst="rect">
            <a:avLst/>
          </a:prstGeom>
          <a:noFill/>
          <a:ln/>
        </p:spPr>
        <p:txBody>
          <a:bodyPr wrap="none" lIns="0" tIns="0" rIns="0" bIns="0" rtlCol="0" anchor="t"/>
          <a:lstStyle/>
          <a:p>
            <a:pPr marL="0" indent="0" algn="ctr">
              <a:lnSpc>
                <a:spcPct val="104000"/>
              </a:lnSpc>
              <a:buNone/>
            </a:pPr>
            <a:r>
              <a:rPr lang="en-US" sz="1400" dirty="0">
                <a:solidFill>
                  <a:srgbClr val="405449"/>
                </a:solidFill>
                <a:latin typeface="Fraunces ExtraBold" pitchFamily="34" charset="0"/>
                <a:ea typeface="Fraunces ExtraBold" pitchFamily="34" charset="-122"/>
                <a:cs typeface="Fraunces ExtraBold" pitchFamily="34" charset="-120"/>
              </a:rPr>
              <a:t>User signs in</a:t>
            </a:r>
            <a:endParaRPr lang="en-US" sz="1400" dirty="0"/>
          </a:p>
        </p:txBody>
      </p:sp>
      <p:sp>
        <p:nvSpPr>
          <p:cNvPr id="5" name="Text 2"/>
          <p:cNvSpPr/>
          <p:nvPr/>
        </p:nvSpPr>
        <p:spPr>
          <a:xfrm>
            <a:off x="2183349" y="3624960"/>
            <a:ext cx="1721125" cy="458525"/>
          </a:xfrm>
          <a:prstGeom prst="rect">
            <a:avLst/>
          </a:prstGeom>
          <a:noFill/>
          <a:ln/>
        </p:spPr>
        <p:txBody>
          <a:bodyPr wrap="square" lIns="0" tIns="0" rIns="0" bIns="0" rtlCol="0" anchor="t">
            <a:normAutofit/>
          </a:bodyPr>
          <a:lstStyle/>
          <a:p>
            <a:pPr marL="0" indent="0" algn="ctr">
              <a:lnSpc>
                <a:spcPct val="104000"/>
              </a:lnSpc>
              <a:buNone/>
            </a:pPr>
            <a:r>
              <a:rPr lang="en-US" sz="1400" dirty="0">
                <a:solidFill>
                  <a:srgbClr val="405449"/>
                </a:solidFill>
                <a:latin typeface="Fraunces ExtraBold" pitchFamily="34" charset="0"/>
                <a:ea typeface="Fraunces ExtraBold" pitchFamily="34" charset="-122"/>
                <a:cs typeface="Fraunces ExtraBold" pitchFamily="34" charset="-120"/>
              </a:rPr>
              <a:t>System checks user role</a:t>
            </a:r>
            <a:endParaRPr lang="en-US" sz="1400" dirty="0"/>
          </a:p>
        </p:txBody>
      </p:sp>
      <p:sp>
        <p:nvSpPr>
          <p:cNvPr id="6" name="Text 3"/>
          <p:cNvSpPr/>
          <p:nvPr/>
        </p:nvSpPr>
        <p:spPr>
          <a:xfrm>
            <a:off x="3649993" y="1573187"/>
            <a:ext cx="1777040" cy="458525"/>
          </a:xfrm>
          <a:prstGeom prst="rect">
            <a:avLst/>
          </a:prstGeom>
          <a:noFill/>
          <a:ln/>
        </p:spPr>
        <p:txBody>
          <a:bodyPr wrap="square" lIns="0" tIns="0" rIns="0" bIns="0" rtlCol="0" anchor="t">
            <a:normAutofit/>
          </a:bodyPr>
          <a:lstStyle/>
          <a:p>
            <a:pPr marL="0" indent="0" algn="ctr">
              <a:lnSpc>
                <a:spcPct val="104000"/>
              </a:lnSpc>
              <a:buNone/>
            </a:pPr>
            <a:r>
              <a:rPr lang="en-US" sz="1400" dirty="0">
                <a:solidFill>
                  <a:srgbClr val="405449"/>
                </a:solidFill>
                <a:latin typeface="Fraunces ExtraBold" pitchFamily="34" charset="0"/>
                <a:ea typeface="Fraunces ExtraBold" pitchFamily="34" charset="-122"/>
                <a:cs typeface="Fraunces ExtraBold" pitchFamily="34" charset="-120"/>
              </a:rPr>
              <a:t>User sees role-specific dashboard</a:t>
            </a:r>
            <a:endParaRPr lang="en-US" sz="1400" dirty="0"/>
          </a:p>
        </p:txBody>
      </p:sp>
      <p:sp>
        <p:nvSpPr>
          <p:cNvPr id="7" name="Text 4"/>
          <p:cNvSpPr/>
          <p:nvPr/>
        </p:nvSpPr>
        <p:spPr>
          <a:xfrm>
            <a:off x="4843050" y="4158760"/>
            <a:ext cx="1721125" cy="687788"/>
          </a:xfrm>
          <a:prstGeom prst="rect">
            <a:avLst/>
          </a:prstGeom>
          <a:noFill/>
          <a:ln/>
        </p:spPr>
        <p:txBody>
          <a:bodyPr wrap="square" lIns="0" tIns="0" rIns="0" bIns="0" rtlCol="0" anchor="t">
            <a:normAutofit/>
          </a:bodyPr>
          <a:lstStyle/>
          <a:p>
            <a:pPr marL="0" indent="0" algn="ctr">
              <a:lnSpc>
                <a:spcPct val="104000"/>
              </a:lnSpc>
              <a:buNone/>
            </a:pPr>
            <a:r>
              <a:rPr lang="en-US" sz="1400" dirty="0">
                <a:solidFill>
                  <a:srgbClr val="405449"/>
                </a:solidFill>
                <a:latin typeface="Fraunces ExtraBold" pitchFamily="34" charset="0"/>
                <a:ea typeface="Fraunces ExtraBold" pitchFamily="34" charset="-122"/>
                <a:cs typeface="Fraunces ExtraBold" pitchFamily="34" charset="-120"/>
              </a:rPr>
              <a:t>User updates tasks or room status</a:t>
            </a:r>
            <a:endParaRPr lang="en-US" sz="1400" dirty="0"/>
          </a:p>
        </p:txBody>
      </p:sp>
      <p:sp>
        <p:nvSpPr>
          <p:cNvPr id="8" name="Text 5"/>
          <p:cNvSpPr/>
          <p:nvPr/>
        </p:nvSpPr>
        <p:spPr>
          <a:xfrm>
            <a:off x="6370703" y="2052983"/>
            <a:ext cx="1721126" cy="458525"/>
          </a:xfrm>
          <a:prstGeom prst="rect">
            <a:avLst/>
          </a:prstGeom>
          <a:noFill/>
          <a:ln/>
        </p:spPr>
        <p:txBody>
          <a:bodyPr wrap="square" lIns="0" tIns="0" rIns="0" bIns="0" rtlCol="0" anchor="t">
            <a:normAutofit/>
          </a:bodyPr>
          <a:lstStyle/>
          <a:p>
            <a:pPr marL="0" indent="0" algn="ctr">
              <a:lnSpc>
                <a:spcPct val="104000"/>
              </a:lnSpc>
              <a:buNone/>
            </a:pPr>
            <a:r>
              <a:rPr lang="en-US" sz="1400" dirty="0">
                <a:solidFill>
                  <a:srgbClr val="405449"/>
                </a:solidFill>
                <a:latin typeface="Fraunces ExtraBold" pitchFamily="34" charset="0"/>
                <a:ea typeface="Fraunces ExtraBold" pitchFamily="34" charset="-122"/>
                <a:cs typeface="Fraunces ExtraBold" pitchFamily="34" charset="-120"/>
              </a:rPr>
              <a:t>Information is updated</a:t>
            </a:r>
            <a:endParaRPr lang="en-US" sz="1400" dirty="0"/>
          </a:p>
        </p:txBody>
      </p:sp>
      <p:sp>
        <p:nvSpPr>
          <p:cNvPr id="9" name="Text 6"/>
          <p:cNvSpPr/>
          <p:nvPr/>
        </p:nvSpPr>
        <p:spPr>
          <a:xfrm>
            <a:off x="496119" y="5328568"/>
            <a:ext cx="8608963" cy="85055"/>
          </a:xfrm>
          <a:prstGeom prst="rect">
            <a:avLst/>
          </a:prstGeom>
          <a:noFill/>
          <a:ln/>
        </p:spPr>
        <p:txBody>
          <a:bodyPr wrap="none" lIns="0" tIns="0" rIns="0" bIns="0" rtlCol="0" anchor="t"/>
          <a:lstStyle/>
          <a:p>
            <a:pPr marL="0" indent="0" algn="l">
              <a:lnSpc>
                <a:spcPct val="100000"/>
              </a:lnSpc>
              <a:buNone/>
            </a:pPr>
            <a:r>
              <a:rPr lang="en-US" sz="550" dirty="0">
                <a:solidFill>
                  <a:srgbClr val="405449"/>
                </a:solidFill>
                <a:latin typeface="Nobile" pitchFamily="34" charset="0"/>
                <a:ea typeface="Nobile" pitchFamily="34" charset="-122"/>
                <a:cs typeface="Nobile" pitchFamily="34" charset="-120"/>
              </a:rPr>
              <a:t>The flow shows how users log in, access their role specific dashboard, update information and keep hotel records up to date.</a:t>
            </a:r>
            <a:endParaRPr lang="en-US" sz="55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sp>
        <p:nvSpPr>
          <p:cNvPr id="2" name="Text 0"/>
          <p:cNvSpPr/>
          <p:nvPr/>
        </p:nvSpPr>
        <p:spPr>
          <a:xfrm>
            <a:off x="496119" y="415900"/>
            <a:ext cx="2893814" cy="304502"/>
          </a:xfrm>
          <a:prstGeom prst="rect">
            <a:avLst/>
          </a:prstGeom>
          <a:noFill/>
          <a:ln/>
        </p:spPr>
        <p:txBody>
          <a:bodyPr wrap="none" lIns="0" tIns="0" rIns="0" bIns="0" rtlCol="0" anchor="t"/>
          <a:lstStyle/>
          <a:p>
            <a:pPr marL="0" indent="0" algn="l">
              <a:lnSpc>
                <a:spcPct val="104000"/>
              </a:lnSpc>
              <a:buNone/>
            </a:pPr>
            <a:endParaRPr lang="en-US" sz="1900" dirty="0"/>
          </a:p>
        </p:txBody>
      </p:sp>
      <p:pic>
        <p:nvPicPr>
          <p:cNvPr id="3" name="Image 0" descr="preencoded.png"/>
          <p:cNvPicPr>
            <a:picLocks noChangeAspect="1"/>
          </p:cNvPicPr>
          <p:nvPr/>
        </p:nvPicPr>
        <p:blipFill>
          <a:blip r:embed="rId3"/>
          <a:stretch>
            <a:fillRect/>
          </a:stretch>
        </p:blipFill>
        <p:spPr>
          <a:xfrm>
            <a:off x="674558" y="0"/>
            <a:ext cx="7247744" cy="5004312"/>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spTree>
      <p:nvGrpSpPr>
        <p:cNvPr id="1" name=""/>
        <p:cNvGrpSpPr/>
        <p:nvPr/>
      </p:nvGrpSpPr>
      <p:grpSpPr>
        <a:xfrm>
          <a:off x="0" y="0"/>
          <a:ext cx="0" cy="0"/>
          <a:chOff x="0" y="0"/>
          <a:chExt cx="0" cy="0"/>
        </a:xfrm>
      </p:grpSpPr>
      <p:sp>
        <p:nvSpPr>
          <p:cNvPr id="2" name="Text 0"/>
          <p:cNvSpPr/>
          <p:nvPr/>
        </p:nvSpPr>
        <p:spPr>
          <a:xfrm>
            <a:off x="496119" y="864468"/>
            <a:ext cx="4541788" cy="442987"/>
          </a:xfrm>
          <a:prstGeom prst="rect">
            <a:avLst/>
          </a:prstGeom>
          <a:noFill/>
          <a:ln/>
        </p:spPr>
        <p:txBody>
          <a:bodyPr wrap="none" lIns="0" tIns="0" rIns="0" bIns="0" rtlCol="0" anchor="t"/>
          <a:lstStyle/>
          <a:p>
            <a:pPr marL="0" indent="0" algn="l">
              <a:lnSpc>
                <a:spcPct val="104000"/>
              </a:lnSpc>
              <a:buNone/>
            </a:pPr>
            <a:r>
              <a:rPr lang="en-US" sz="2750" dirty="0">
                <a:solidFill>
                  <a:srgbClr val="3B4540"/>
                </a:solidFill>
                <a:latin typeface="Fraunces ExtraBold" pitchFamily="34" charset="0"/>
                <a:ea typeface="Fraunces ExtraBold" pitchFamily="34" charset="-122"/>
                <a:cs typeface="Fraunces ExtraBold" pitchFamily="34" charset="-120"/>
              </a:rPr>
              <a:t>Summary &amp; Next Steps</a:t>
            </a:r>
            <a:endParaRPr lang="en-US" sz="2750" dirty="0"/>
          </a:p>
        </p:txBody>
      </p:sp>
      <p:sp>
        <p:nvSpPr>
          <p:cNvPr id="3" name="Shape 1"/>
          <p:cNvSpPr/>
          <p:nvPr/>
        </p:nvSpPr>
        <p:spPr>
          <a:xfrm>
            <a:off x="496119" y="1520056"/>
            <a:ext cx="2622724" cy="1762199"/>
          </a:xfrm>
          <a:prstGeom prst="roundRect">
            <a:avLst>
              <a:gd name="adj" fmla="val 7240"/>
            </a:avLst>
          </a:prstGeom>
          <a:solidFill>
            <a:srgbClr val="FAFFFA"/>
          </a:solidFill>
          <a:ln w="19050">
            <a:solidFill>
              <a:srgbClr val="CED9CE"/>
            </a:solidFill>
            <a:prstDash val="solid"/>
          </a:ln>
        </p:spPr>
        <p:txBody>
          <a:bodyPr/>
          <a:lstStyle/>
          <a:p>
            <a:endParaRPr lang="en-GB"/>
          </a:p>
        </p:txBody>
      </p:sp>
      <p:sp>
        <p:nvSpPr>
          <p:cNvPr id="4" name="Text 2"/>
          <p:cNvSpPr/>
          <p:nvPr/>
        </p:nvSpPr>
        <p:spPr>
          <a:xfrm>
            <a:off x="656927" y="1680865"/>
            <a:ext cx="1772022" cy="221456"/>
          </a:xfrm>
          <a:prstGeom prst="rect">
            <a:avLst/>
          </a:prstGeom>
          <a:noFill/>
          <a:ln/>
        </p:spPr>
        <p:txBody>
          <a:bodyPr wrap="none" lIns="0" tIns="0" rIns="0" bIns="0" rtlCol="0" anchor="t"/>
          <a:lstStyle/>
          <a:p>
            <a:pPr marL="0" indent="0" algn="l">
              <a:lnSpc>
                <a:spcPct val="104000"/>
              </a:lnSpc>
              <a:buNone/>
            </a:pPr>
            <a:r>
              <a:rPr lang="en-US" sz="1350" dirty="0">
                <a:solidFill>
                  <a:srgbClr val="405449"/>
                </a:solidFill>
                <a:latin typeface="Fraunces ExtraBold" pitchFamily="34" charset="0"/>
                <a:ea typeface="Fraunces ExtraBold" pitchFamily="34" charset="-122"/>
                <a:cs typeface="Fraunces ExtraBold" pitchFamily="34" charset="-120"/>
              </a:rPr>
              <a:t>The Problem</a:t>
            </a:r>
            <a:endParaRPr lang="en-US" sz="1350" dirty="0"/>
          </a:p>
        </p:txBody>
      </p:sp>
      <p:sp>
        <p:nvSpPr>
          <p:cNvPr id="5" name="Text 3"/>
          <p:cNvSpPr/>
          <p:nvPr/>
        </p:nvSpPr>
        <p:spPr>
          <a:xfrm>
            <a:off x="656927" y="1987376"/>
            <a:ext cx="2301106" cy="907256"/>
          </a:xfrm>
          <a:prstGeom prst="rect">
            <a:avLst/>
          </a:prstGeom>
          <a:noFill/>
          <a:ln/>
        </p:spPr>
        <p:txBody>
          <a:bodyPr wrap="square" lIns="0" tIns="0" rIns="0" bIns="0" rtlCol="0" anchor="t">
            <a:normAutofit/>
          </a:bodyPr>
          <a:lstStyle/>
          <a:p>
            <a:pPr marL="0" indent="0" algn="l">
              <a:lnSpc>
                <a:spcPct val="133000"/>
              </a:lnSpc>
              <a:buNone/>
            </a:pPr>
            <a:r>
              <a:rPr lang="en-US" sz="1100" dirty="0">
                <a:solidFill>
                  <a:srgbClr val="405449"/>
                </a:solidFill>
                <a:latin typeface="Nobile" pitchFamily="34" charset="0"/>
                <a:ea typeface="Nobile" pitchFamily="34" charset="-122"/>
                <a:cs typeface="Nobile" pitchFamily="34" charset="-120"/>
              </a:rPr>
              <a:t>Hotels still rely on manual communication between departments, which can lead to delays and missed tasks.</a:t>
            </a:r>
            <a:endParaRPr lang="en-US" sz="1100" dirty="0"/>
          </a:p>
        </p:txBody>
      </p:sp>
      <p:sp>
        <p:nvSpPr>
          <p:cNvPr id="6" name="Shape 4"/>
          <p:cNvSpPr/>
          <p:nvPr/>
        </p:nvSpPr>
        <p:spPr>
          <a:xfrm>
            <a:off x="3260601" y="1520056"/>
            <a:ext cx="2622724" cy="1762199"/>
          </a:xfrm>
          <a:prstGeom prst="roundRect">
            <a:avLst>
              <a:gd name="adj" fmla="val 7240"/>
            </a:avLst>
          </a:prstGeom>
          <a:solidFill>
            <a:srgbClr val="FAFFFA"/>
          </a:solidFill>
          <a:ln w="19050">
            <a:solidFill>
              <a:srgbClr val="CED9CE"/>
            </a:solidFill>
            <a:prstDash val="solid"/>
          </a:ln>
        </p:spPr>
        <p:txBody>
          <a:bodyPr/>
          <a:lstStyle/>
          <a:p>
            <a:endParaRPr lang="en-GB"/>
          </a:p>
        </p:txBody>
      </p:sp>
      <p:sp>
        <p:nvSpPr>
          <p:cNvPr id="7" name="Text 5"/>
          <p:cNvSpPr/>
          <p:nvPr/>
        </p:nvSpPr>
        <p:spPr>
          <a:xfrm>
            <a:off x="3421410" y="1680865"/>
            <a:ext cx="1772022" cy="221456"/>
          </a:xfrm>
          <a:prstGeom prst="rect">
            <a:avLst/>
          </a:prstGeom>
          <a:noFill/>
          <a:ln/>
        </p:spPr>
        <p:txBody>
          <a:bodyPr wrap="none" lIns="0" tIns="0" rIns="0" bIns="0" rtlCol="0" anchor="t"/>
          <a:lstStyle/>
          <a:p>
            <a:pPr marL="0" indent="0" algn="l">
              <a:lnSpc>
                <a:spcPct val="104000"/>
              </a:lnSpc>
              <a:buNone/>
            </a:pPr>
            <a:r>
              <a:rPr lang="en-US" sz="1350" dirty="0">
                <a:solidFill>
                  <a:srgbClr val="405449"/>
                </a:solidFill>
                <a:latin typeface="Fraunces ExtraBold" pitchFamily="34" charset="0"/>
                <a:ea typeface="Fraunces ExtraBold" pitchFamily="34" charset="-122"/>
                <a:cs typeface="Fraunces ExtraBold" pitchFamily="34" charset="-120"/>
              </a:rPr>
              <a:t>The Solution</a:t>
            </a:r>
            <a:endParaRPr lang="en-US" sz="1350" dirty="0"/>
          </a:p>
        </p:txBody>
      </p:sp>
      <p:sp>
        <p:nvSpPr>
          <p:cNvPr id="8" name="Text 6"/>
          <p:cNvSpPr/>
          <p:nvPr/>
        </p:nvSpPr>
        <p:spPr>
          <a:xfrm>
            <a:off x="3421410" y="1987376"/>
            <a:ext cx="2301106" cy="907256"/>
          </a:xfrm>
          <a:prstGeom prst="rect">
            <a:avLst/>
          </a:prstGeom>
          <a:noFill/>
          <a:ln/>
        </p:spPr>
        <p:txBody>
          <a:bodyPr wrap="square" lIns="0" tIns="0" rIns="0" bIns="0" rtlCol="0" anchor="t">
            <a:normAutofit/>
          </a:bodyPr>
          <a:lstStyle/>
          <a:p>
            <a:pPr marL="0" indent="0" algn="l">
              <a:lnSpc>
                <a:spcPct val="133000"/>
              </a:lnSpc>
              <a:buNone/>
            </a:pPr>
            <a:r>
              <a:rPr lang="en-US" sz="1100" dirty="0">
                <a:solidFill>
                  <a:srgbClr val="405449"/>
                </a:solidFill>
                <a:latin typeface="Nobile" pitchFamily="34" charset="0"/>
                <a:ea typeface="Nobile" pitchFamily="34" charset="-122"/>
                <a:cs typeface="Nobile" pitchFamily="34" charset="-120"/>
              </a:rPr>
              <a:t>A role-based web platform designed to improve communication and daily hotel operations.</a:t>
            </a:r>
            <a:endParaRPr lang="en-US" sz="1100" dirty="0"/>
          </a:p>
        </p:txBody>
      </p:sp>
      <p:sp>
        <p:nvSpPr>
          <p:cNvPr id="9" name="Shape 7"/>
          <p:cNvSpPr/>
          <p:nvPr/>
        </p:nvSpPr>
        <p:spPr>
          <a:xfrm>
            <a:off x="6025083" y="1520056"/>
            <a:ext cx="2622724" cy="1762199"/>
          </a:xfrm>
          <a:prstGeom prst="roundRect">
            <a:avLst>
              <a:gd name="adj" fmla="val 7240"/>
            </a:avLst>
          </a:prstGeom>
          <a:solidFill>
            <a:srgbClr val="FAFFFA"/>
          </a:solidFill>
          <a:ln w="19050">
            <a:solidFill>
              <a:srgbClr val="CED9CE"/>
            </a:solidFill>
            <a:prstDash val="solid"/>
          </a:ln>
        </p:spPr>
        <p:txBody>
          <a:bodyPr/>
          <a:lstStyle/>
          <a:p>
            <a:endParaRPr lang="en-GB"/>
          </a:p>
        </p:txBody>
      </p:sp>
      <p:sp>
        <p:nvSpPr>
          <p:cNvPr id="10" name="Text 8"/>
          <p:cNvSpPr/>
          <p:nvPr/>
        </p:nvSpPr>
        <p:spPr>
          <a:xfrm>
            <a:off x="6185892" y="1680865"/>
            <a:ext cx="1772022" cy="221456"/>
          </a:xfrm>
          <a:prstGeom prst="rect">
            <a:avLst/>
          </a:prstGeom>
          <a:noFill/>
          <a:ln/>
        </p:spPr>
        <p:txBody>
          <a:bodyPr wrap="none" lIns="0" tIns="0" rIns="0" bIns="0" rtlCol="0" anchor="t"/>
          <a:lstStyle/>
          <a:p>
            <a:pPr marL="0" indent="0" algn="l">
              <a:lnSpc>
                <a:spcPct val="104000"/>
              </a:lnSpc>
              <a:buNone/>
            </a:pPr>
            <a:r>
              <a:rPr lang="en-US" sz="1350" dirty="0">
                <a:solidFill>
                  <a:srgbClr val="405449"/>
                </a:solidFill>
                <a:latin typeface="Fraunces ExtraBold" pitchFamily="34" charset="0"/>
                <a:ea typeface="Fraunces ExtraBold" pitchFamily="34" charset="-122"/>
                <a:cs typeface="Fraunces ExtraBold" pitchFamily="34" charset="-120"/>
              </a:rPr>
              <a:t>Current Progress</a:t>
            </a:r>
            <a:endParaRPr lang="en-US" sz="1350" dirty="0"/>
          </a:p>
        </p:txBody>
      </p:sp>
      <p:sp>
        <p:nvSpPr>
          <p:cNvPr id="11" name="Text 9"/>
          <p:cNvSpPr/>
          <p:nvPr/>
        </p:nvSpPr>
        <p:spPr>
          <a:xfrm>
            <a:off x="6185892" y="1987376"/>
            <a:ext cx="2301106" cy="1134070"/>
          </a:xfrm>
          <a:prstGeom prst="rect">
            <a:avLst/>
          </a:prstGeom>
          <a:noFill/>
          <a:ln/>
        </p:spPr>
        <p:txBody>
          <a:bodyPr wrap="square" lIns="0" tIns="0" rIns="0" bIns="0" rtlCol="0" anchor="t">
            <a:normAutofit/>
          </a:bodyPr>
          <a:lstStyle/>
          <a:p>
            <a:pPr marL="0" indent="0" algn="l">
              <a:lnSpc>
                <a:spcPct val="133000"/>
              </a:lnSpc>
              <a:buNone/>
            </a:pPr>
            <a:r>
              <a:rPr lang="en-US" sz="1100" dirty="0">
                <a:solidFill>
                  <a:srgbClr val="405449"/>
                </a:solidFill>
                <a:latin typeface="Nobile" pitchFamily="34" charset="0"/>
                <a:ea typeface="Nobile" pitchFamily="34" charset="-122"/>
                <a:cs typeface="Nobile" pitchFamily="34" charset="-120"/>
              </a:rPr>
              <a:t>The login page, dashboard, system design and database structure have been completed. The remaining modules are currently under development.</a:t>
            </a:r>
            <a:endParaRPr lang="en-US" sz="1100" dirty="0"/>
          </a:p>
        </p:txBody>
      </p:sp>
      <p:sp>
        <p:nvSpPr>
          <p:cNvPr id="12" name="Shape 10"/>
          <p:cNvSpPr/>
          <p:nvPr/>
        </p:nvSpPr>
        <p:spPr>
          <a:xfrm>
            <a:off x="496119" y="3424014"/>
            <a:ext cx="8151688" cy="854943"/>
          </a:xfrm>
          <a:prstGeom prst="roundRect">
            <a:avLst>
              <a:gd name="adj" fmla="val 14924"/>
            </a:avLst>
          </a:prstGeom>
          <a:solidFill>
            <a:srgbClr val="FAFFFA"/>
          </a:solidFill>
          <a:ln w="19050">
            <a:solidFill>
              <a:srgbClr val="CED9CE"/>
            </a:solidFill>
            <a:prstDash val="solid"/>
          </a:ln>
        </p:spPr>
        <p:txBody>
          <a:bodyPr/>
          <a:lstStyle/>
          <a:p>
            <a:endParaRPr lang="en-GB"/>
          </a:p>
        </p:txBody>
      </p:sp>
      <p:sp>
        <p:nvSpPr>
          <p:cNvPr id="13" name="Text 11"/>
          <p:cNvSpPr/>
          <p:nvPr/>
        </p:nvSpPr>
        <p:spPr>
          <a:xfrm>
            <a:off x="656927" y="3584823"/>
            <a:ext cx="1772022" cy="221456"/>
          </a:xfrm>
          <a:prstGeom prst="rect">
            <a:avLst/>
          </a:prstGeom>
          <a:noFill/>
          <a:ln/>
        </p:spPr>
        <p:txBody>
          <a:bodyPr wrap="none" lIns="0" tIns="0" rIns="0" bIns="0" rtlCol="0" anchor="t"/>
          <a:lstStyle/>
          <a:p>
            <a:pPr marL="0" indent="0" algn="l">
              <a:lnSpc>
                <a:spcPct val="104000"/>
              </a:lnSpc>
              <a:buNone/>
            </a:pPr>
            <a:r>
              <a:rPr lang="en-US" sz="1350" dirty="0">
                <a:solidFill>
                  <a:srgbClr val="405449"/>
                </a:solidFill>
                <a:latin typeface="Fraunces ExtraBold" pitchFamily="34" charset="0"/>
                <a:ea typeface="Fraunces ExtraBold" pitchFamily="34" charset="-122"/>
                <a:cs typeface="Fraunces ExtraBold" pitchFamily="34" charset="-120"/>
              </a:rPr>
              <a:t>Next Steps</a:t>
            </a:r>
            <a:endParaRPr lang="en-US" sz="1350" dirty="0"/>
          </a:p>
        </p:txBody>
      </p:sp>
      <p:sp>
        <p:nvSpPr>
          <p:cNvPr id="14" name="Text 12"/>
          <p:cNvSpPr/>
          <p:nvPr/>
        </p:nvSpPr>
        <p:spPr>
          <a:xfrm>
            <a:off x="656927" y="3891335"/>
            <a:ext cx="7830071" cy="226814"/>
          </a:xfrm>
          <a:prstGeom prst="rect">
            <a:avLst/>
          </a:prstGeom>
          <a:noFill/>
          <a:ln/>
        </p:spPr>
        <p:txBody>
          <a:bodyPr wrap="none" lIns="0" tIns="0" rIns="0" bIns="0" rtlCol="0" anchor="t"/>
          <a:lstStyle/>
          <a:p>
            <a:pPr marL="0" indent="0" algn="l">
              <a:lnSpc>
                <a:spcPct val="133000"/>
              </a:lnSpc>
              <a:buNone/>
            </a:pPr>
            <a:r>
              <a:rPr lang="en-US" sz="1100" dirty="0">
                <a:solidFill>
                  <a:srgbClr val="405449"/>
                </a:solidFill>
                <a:latin typeface="Nobile" pitchFamily="34" charset="0"/>
                <a:ea typeface="Nobile" pitchFamily="34" charset="-122"/>
                <a:cs typeface="Nobile" pitchFamily="34" charset="-120"/>
              </a:rPr>
              <a:t>Complete the remaining features, carry out usability testing and evaluate the platform.</a:t>
            </a:r>
            <a:endParaRPr lang="en-US" sz="11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spTree>
      <p:nvGrpSpPr>
        <p:cNvPr id="1" name=""/>
        <p:cNvGrpSpPr/>
        <p:nvPr/>
      </p:nvGrpSpPr>
      <p:grpSpPr>
        <a:xfrm>
          <a:off x="0" y="0"/>
          <a:ext cx="0" cy="0"/>
          <a:chOff x="0" y="0"/>
          <a:chExt cx="0" cy="0"/>
        </a:xfrm>
      </p:grpSpPr>
      <p:sp>
        <p:nvSpPr>
          <p:cNvPr id="2" name="Text 0"/>
          <p:cNvSpPr/>
          <p:nvPr/>
        </p:nvSpPr>
        <p:spPr>
          <a:xfrm>
            <a:off x="496119" y="1217935"/>
            <a:ext cx="2583656" cy="265807"/>
          </a:xfrm>
          <a:prstGeom prst="rect">
            <a:avLst/>
          </a:prstGeom>
          <a:noFill/>
          <a:ln/>
        </p:spPr>
        <p:txBody>
          <a:bodyPr wrap="none" lIns="0" tIns="0" rIns="0" bIns="0" rtlCol="0" anchor="t"/>
          <a:lstStyle/>
          <a:p>
            <a:pPr marL="0" indent="0" algn="l">
              <a:lnSpc>
                <a:spcPct val="104000"/>
              </a:lnSpc>
              <a:buNone/>
            </a:pPr>
            <a:r>
              <a:rPr lang="en-US" sz="1650" dirty="0">
                <a:solidFill>
                  <a:srgbClr val="3B4540"/>
                </a:solidFill>
                <a:latin typeface="Fraunces ExtraBold" pitchFamily="34" charset="0"/>
                <a:ea typeface="Fraunces ExtraBold" pitchFamily="34" charset="-122"/>
                <a:cs typeface="Fraunces ExtraBold" pitchFamily="34" charset="-120"/>
              </a:rPr>
              <a:t>References</a:t>
            </a:r>
            <a:endParaRPr lang="en-US" sz="1650" dirty="0"/>
          </a:p>
        </p:txBody>
      </p:sp>
      <p:sp>
        <p:nvSpPr>
          <p:cNvPr id="3" name="Text 1"/>
          <p:cNvSpPr/>
          <p:nvPr/>
        </p:nvSpPr>
        <p:spPr>
          <a:xfrm>
            <a:off x="496119" y="1767260"/>
            <a:ext cx="8151763" cy="2158231"/>
          </a:xfrm>
          <a:prstGeom prst="rect">
            <a:avLst/>
          </a:prstGeom>
          <a:noFill/>
          <a:ln/>
        </p:spPr>
        <p:txBody>
          <a:bodyPr wrap="square" lIns="0" tIns="0" rIns="0" bIns="0" rtlCol="0" anchor="t"/>
          <a:lstStyle/>
          <a:p>
            <a:r>
              <a:rPr lang="en-GB" sz="1100" b="1" dirty="0">
                <a:solidFill>
                  <a:schemeClr val="accent6">
                    <a:lumMod val="50000"/>
                  </a:schemeClr>
                </a:solidFill>
                <a:latin typeface="Nobile" panose="020B0604020202020204" charset="0"/>
              </a:rPr>
              <a:t>[1]</a:t>
            </a:r>
            <a:r>
              <a:rPr lang="en-GB" sz="1100" dirty="0">
                <a:solidFill>
                  <a:schemeClr val="accent6">
                    <a:lumMod val="50000"/>
                  </a:schemeClr>
                </a:solidFill>
                <a:latin typeface="Nobile" panose="020B0604020202020204" charset="0"/>
              </a:rPr>
              <a:t> M. Sanli, </a:t>
            </a:r>
            <a:r>
              <a:rPr lang="en-GB" sz="1100" i="1" dirty="0">
                <a:solidFill>
                  <a:schemeClr val="accent6">
                    <a:lumMod val="50000"/>
                  </a:schemeClr>
                </a:solidFill>
                <a:latin typeface="Nobile" panose="020B0604020202020204" charset="0"/>
              </a:rPr>
              <a:t>"Digital transformations in the hotel industry,"</a:t>
            </a:r>
            <a:r>
              <a:rPr lang="en-GB" sz="1100" dirty="0">
                <a:solidFill>
                  <a:schemeClr val="accent6">
                    <a:lumMod val="50000"/>
                  </a:schemeClr>
                </a:solidFill>
                <a:latin typeface="Nobile" panose="020B0604020202020204" charset="0"/>
              </a:rPr>
              <a:t> M.S. thesis, Long Island University, New York, USA, 2024.</a:t>
            </a:r>
          </a:p>
          <a:p>
            <a:r>
              <a:rPr lang="en-GB" sz="1100" b="1" dirty="0">
                <a:solidFill>
                  <a:schemeClr val="accent6">
                    <a:lumMod val="50000"/>
                  </a:schemeClr>
                </a:solidFill>
                <a:latin typeface="Nobile" panose="020B0604020202020204" charset="0"/>
              </a:rPr>
              <a:t>[2]</a:t>
            </a:r>
            <a:r>
              <a:rPr lang="en-GB" sz="1100" dirty="0">
                <a:solidFill>
                  <a:schemeClr val="accent6">
                    <a:lumMod val="50000"/>
                  </a:schemeClr>
                </a:solidFill>
                <a:latin typeface="Nobile" panose="020B0604020202020204" charset="0"/>
              </a:rPr>
              <a:t> R. Hardjono and D. Garcia-Molina, </a:t>
            </a:r>
            <a:r>
              <a:rPr lang="en-GB" sz="1100" i="1" dirty="0">
                <a:solidFill>
                  <a:schemeClr val="accent6">
                    <a:lumMod val="50000"/>
                  </a:schemeClr>
                </a:solidFill>
                <a:latin typeface="Nobile" panose="020B0604020202020204" charset="0"/>
              </a:rPr>
              <a:t>"Digital transformation in the hospitality industry: improving efficiency and guest experience,"</a:t>
            </a:r>
            <a:r>
              <a:rPr lang="en-GB" sz="1100" dirty="0">
                <a:solidFill>
                  <a:schemeClr val="accent6">
                    <a:lumMod val="50000"/>
                  </a:schemeClr>
                </a:solidFill>
                <a:latin typeface="Nobile" panose="020B0604020202020204" charset="0"/>
              </a:rPr>
              <a:t> ResearchGate preprint, 2025.</a:t>
            </a:r>
          </a:p>
          <a:p>
            <a:r>
              <a:rPr lang="en-GB" sz="1100" b="1" dirty="0">
                <a:solidFill>
                  <a:schemeClr val="accent6">
                    <a:lumMod val="50000"/>
                  </a:schemeClr>
                </a:solidFill>
                <a:latin typeface="Nobile" panose="020B0604020202020204" charset="0"/>
              </a:rPr>
              <a:t>[3]</a:t>
            </a:r>
            <a:r>
              <a:rPr lang="en-GB" sz="1100" dirty="0">
                <a:solidFill>
                  <a:schemeClr val="accent6">
                    <a:lumMod val="50000"/>
                  </a:schemeClr>
                </a:solidFill>
                <a:latin typeface="Nobile" panose="020B0604020202020204" charset="0"/>
              </a:rPr>
              <a:t> J. S. Park, R. Sandhu, and G.-J. Ahn, </a:t>
            </a:r>
            <a:r>
              <a:rPr lang="en-GB" sz="1100" i="1" dirty="0">
                <a:solidFill>
                  <a:schemeClr val="accent6">
                    <a:lumMod val="50000"/>
                  </a:schemeClr>
                </a:solidFill>
                <a:latin typeface="Nobile" panose="020B0604020202020204" charset="0"/>
              </a:rPr>
              <a:t>"RBAC on the Web,"</a:t>
            </a:r>
            <a:r>
              <a:rPr lang="en-GB" sz="1100" dirty="0">
                <a:solidFill>
                  <a:schemeClr val="accent6">
                    <a:lumMod val="50000"/>
                  </a:schemeClr>
                </a:solidFill>
                <a:latin typeface="Nobile" panose="020B0604020202020204" charset="0"/>
              </a:rPr>
              <a:t> ACM Transactions on Information and System Security, vol. 4, no. 1, pp. 34–71, Feb. 2001.</a:t>
            </a:r>
          </a:p>
          <a:p>
            <a:r>
              <a:rPr lang="en-GB" sz="1100" b="1" dirty="0">
                <a:solidFill>
                  <a:schemeClr val="accent6">
                    <a:lumMod val="50000"/>
                  </a:schemeClr>
                </a:solidFill>
                <a:latin typeface="Nobile" panose="020B0604020202020204" charset="0"/>
              </a:rPr>
              <a:t>[4]</a:t>
            </a:r>
            <a:r>
              <a:rPr lang="en-GB" sz="1100" dirty="0">
                <a:solidFill>
                  <a:schemeClr val="accent6">
                    <a:lumMod val="50000"/>
                  </a:schemeClr>
                </a:solidFill>
                <a:latin typeface="Nobile" panose="020B0604020202020204" charset="0"/>
              </a:rPr>
              <a:t> J. Nielsen and R. Molich, </a:t>
            </a:r>
            <a:r>
              <a:rPr lang="en-GB" sz="1100" i="1" dirty="0">
                <a:solidFill>
                  <a:schemeClr val="accent6">
                    <a:lumMod val="50000"/>
                  </a:schemeClr>
                </a:solidFill>
                <a:latin typeface="Nobile" panose="020B0604020202020204" charset="0"/>
              </a:rPr>
              <a:t>"Heuristic evaluation of user interfaces,"</a:t>
            </a:r>
            <a:r>
              <a:rPr lang="en-GB" sz="1100" dirty="0">
                <a:solidFill>
                  <a:schemeClr val="accent6">
                    <a:lumMod val="50000"/>
                  </a:schemeClr>
                </a:solidFill>
                <a:latin typeface="Nobile" panose="020B0604020202020204" charset="0"/>
              </a:rPr>
              <a:t> in Proc. ACM CHI'90 Conference on Human Factors in Computing Systems, Seattle, WA, USA, 1990, pp. 249–256.</a:t>
            </a:r>
          </a:p>
          <a:p>
            <a:r>
              <a:rPr lang="en-GB" sz="1100" b="1" dirty="0">
                <a:solidFill>
                  <a:schemeClr val="accent6">
                    <a:lumMod val="50000"/>
                  </a:schemeClr>
                </a:solidFill>
                <a:latin typeface="Nobile" panose="020B0604020202020204" charset="0"/>
              </a:rPr>
              <a:t>[5]</a:t>
            </a:r>
            <a:r>
              <a:rPr lang="en-GB" sz="1100" dirty="0">
                <a:solidFill>
                  <a:schemeClr val="accent6">
                    <a:lumMod val="50000"/>
                  </a:schemeClr>
                </a:solidFill>
                <a:latin typeface="Nobile" panose="020B0604020202020204" charset="0"/>
              </a:rPr>
              <a:t> World Wide Web Consortium (W3C), </a:t>
            </a:r>
            <a:r>
              <a:rPr lang="en-GB" sz="1100" i="1" dirty="0">
                <a:solidFill>
                  <a:schemeClr val="accent6">
                    <a:lumMod val="50000"/>
                  </a:schemeClr>
                </a:solidFill>
                <a:latin typeface="Nobile" panose="020B0604020202020204" charset="0"/>
              </a:rPr>
              <a:t>"Web Content Accessibility Guidelines (WCAG) 2.1,"</a:t>
            </a:r>
            <a:r>
              <a:rPr lang="en-GB" sz="1100" dirty="0">
                <a:solidFill>
                  <a:schemeClr val="accent6">
                    <a:lumMod val="50000"/>
                  </a:schemeClr>
                </a:solidFill>
                <a:latin typeface="Nobile" panose="020B0604020202020204" charset="0"/>
              </a:rPr>
              <a:t> W3C Recommendation, Jun. 2018. [Online]. Available: </a:t>
            </a:r>
            <a:r>
              <a:rPr lang="en-GB" sz="1100" dirty="0">
                <a:solidFill>
                  <a:schemeClr val="accent6">
                    <a:lumMod val="50000"/>
                  </a:schemeClr>
                </a:solidFill>
                <a:latin typeface="Nobile" panose="020B0604020202020204" charset="0"/>
                <a:hlinkClick r:id="rId3">
                  <a:extLst>
                    <a:ext uri="{A12FA001-AC4F-418D-AE19-62706E023703}">
                      <ahyp:hlinkClr xmlns:ahyp="http://schemas.microsoft.com/office/drawing/2018/hyperlinkcolor" val="tx"/>
                    </a:ext>
                  </a:extLst>
                </a:hlinkClick>
              </a:rPr>
              <a:t>https://www.w3.org/TR/WCAG21/</a:t>
            </a:r>
            <a:endParaRPr lang="en-GB" sz="1100" dirty="0">
              <a:solidFill>
                <a:schemeClr val="accent6">
                  <a:lumMod val="50000"/>
                </a:schemeClr>
              </a:solidFill>
              <a:latin typeface="Nobile" panose="020B0604020202020204" charset="0"/>
            </a:endParaRPr>
          </a:p>
          <a:p>
            <a:r>
              <a:rPr lang="en-GB" sz="1100" b="1" dirty="0">
                <a:solidFill>
                  <a:schemeClr val="accent6">
                    <a:lumMod val="50000"/>
                  </a:schemeClr>
                </a:solidFill>
                <a:latin typeface="Nobile" panose="020B0604020202020204" charset="0"/>
              </a:rPr>
              <a:t>[6]</a:t>
            </a:r>
            <a:r>
              <a:rPr lang="en-GB" sz="1100" dirty="0">
                <a:solidFill>
                  <a:schemeClr val="accent6">
                    <a:lumMod val="50000"/>
                  </a:schemeClr>
                </a:solidFill>
                <a:latin typeface="Nobile" panose="020B0604020202020204" charset="0"/>
              </a:rPr>
              <a:t> Information Commissioner's Office (ICO), </a:t>
            </a:r>
            <a:r>
              <a:rPr lang="en-GB" sz="1100" i="1" dirty="0">
                <a:solidFill>
                  <a:schemeClr val="accent6">
                    <a:lumMod val="50000"/>
                  </a:schemeClr>
                </a:solidFill>
                <a:latin typeface="Nobile" panose="020B0604020202020204" charset="0"/>
              </a:rPr>
              <a:t>"Guide to the UK General Data Protection Regulation (UK GDPR),"</a:t>
            </a:r>
            <a:r>
              <a:rPr lang="en-GB" sz="1100" dirty="0">
                <a:solidFill>
                  <a:schemeClr val="accent6">
                    <a:lumMod val="50000"/>
                  </a:schemeClr>
                </a:solidFill>
                <a:latin typeface="Nobile" panose="020B0604020202020204" charset="0"/>
              </a:rPr>
              <a:t> ICO, UK, 2023. [Online]. Available: </a:t>
            </a:r>
            <a:r>
              <a:rPr lang="en-GB" sz="1100" dirty="0">
                <a:solidFill>
                  <a:schemeClr val="accent6">
                    <a:lumMod val="50000"/>
                  </a:schemeClr>
                </a:solidFill>
                <a:latin typeface="Nobile" panose="020B0604020202020204" charset="0"/>
                <a:hlinkClick r:id="rId4">
                  <a:extLst>
                    <a:ext uri="{A12FA001-AC4F-418D-AE19-62706E023703}">
                      <ahyp:hlinkClr xmlns:ahyp="http://schemas.microsoft.com/office/drawing/2018/hyperlinkcolor" val="tx"/>
                    </a:ext>
                  </a:extLst>
                </a:hlinkClick>
              </a:rPr>
              <a:t>https://ico.org.uk/for-organisations/guide-to-data-protection/guide-to-the-general-data-protection-regulation-gdpr/</a:t>
            </a:r>
            <a:endParaRPr lang="en-GB" sz="1100" dirty="0">
              <a:solidFill>
                <a:schemeClr val="accent6">
                  <a:lumMod val="50000"/>
                </a:schemeClr>
              </a:solidFill>
              <a:latin typeface="Nobile" panose="020B0604020202020204" charset="0"/>
            </a:endParaRPr>
          </a:p>
          <a:p>
            <a:br>
              <a:rPr lang="en-GB" sz="1100" dirty="0"/>
            </a:br>
            <a:endParaRPr lang="en-GB" sz="1100" dirty="0"/>
          </a:p>
          <a:p>
            <a:br>
              <a:rPr lang="en-GB" sz="1100" dirty="0"/>
            </a:br>
            <a:endParaRPr lang="en-GB" sz="11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16</TotalTime>
  <Words>1256</Words>
  <Application>Microsoft Office PowerPoint</Application>
  <PresentationFormat>On-screen Show (16:9)</PresentationFormat>
  <Paragraphs>203</Paragraphs>
  <Slides>16</Slides>
  <Notes>16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Fraunces ExtraBold</vt:lpstr>
      <vt:lpstr>Nobile</vt:lpstr>
      <vt:lpstr>Nobile Bold</vt:lpstr>
      <vt:lpstr>Fraunces Light</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mariana</dc:creator>
  <cp:lastModifiedBy>Mariana Lupu (2313748)</cp:lastModifiedBy>
  <cp:revision>14</cp:revision>
  <dcterms:created xsi:type="dcterms:W3CDTF">2026-06-30T21:45:01Z</dcterms:created>
  <dcterms:modified xsi:type="dcterms:W3CDTF">2026-07-01T16:19:49Z</dcterms:modified>
</cp:coreProperties>
</file>