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9" r:id="rId3"/>
    <p:sldId id="257" r:id="rId4"/>
    <p:sldId id="258" r:id="rId5"/>
    <p:sldId id="260" r:id="rId6"/>
    <p:sldId id="278" r:id="rId7"/>
    <p:sldId id="261" r:id="rId8"/>
    <p:sldId id="263" r:id="rId9"/>
    <p:sldId id="266" r:id="rId10"/>
    <p:sldId id="273" r:id="rId11"/>
    <p:sldId id="274" r:id="rId12"/>
    <p:sldId id="275" r:id="rId13"/>
    <p:sldId id="276" r:id="rId14"/>
    <p:sldId id="277" r:id="rId15"/>
    <p:sldId id="265" r:id="rId16"/>
    <p:sldId id="268" r:id="rId17"/>
    <p:sldId id="269" r:id="rId18"/>
    <p:sldId id="272"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6" d="100"/>
          <a:sy n="66" d="100"/>
        </p:scale>
        <p:origin x="5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1/18/2023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1/18/2023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1/18/2023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1/18/2023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1/18/2023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NZkDGevwDq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dpb4AGT684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Enterprise Journey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4728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Enterprise</a:t>
            </a:r>
          </a:p>
        </p:txBody>
      </p:sp>
      <p:sp>
        <p:nvSpPr>
          <p:cNvPr id="3" name="Content Placeholder 2"/>
          <p:cNvSpPr>
            <a:spLocks noGrp="1"/>
          </p:cNvSpPr>
          <p:nvPr>
            <p:ph idx="1"/>
          </p:nvPr>
        </p:nvSpPr>
        <p:spPr/>
        <p:txBody>
          <a:bodyPr/>
          <a:lstStyle/>
          <a:p>
            <a:pPr marL="0" indent="0">
              <a:buNone/>
            </a:pPr>
            <a:r>
              <a:rPr lang="en-GB" dirty="0"/>
              <a:t>Criteria:</a:t>
            </a:r>
          </a:p>
          <a:p>
            <a:pPr>
              <a:buFont typeface="Wingdings" panose="05000000000000000000" pitchFamily="2" charset="2"/>
              <a:buChar char="Ø"/>
            </a:pPr>
            <a:r>
              <a:rPr lang="en-GB" dirty="0"/>
              <a:t>Have a Social Mission written into their company</a:t>
            </a:r>
          </a:p>
          <a:p>
            <a:pPr>
              <a:buFont typeface="Wingdings" panose="05000000000000000000" pitchFamily="2" charset="2"/>
              <a:buChar char="Ø"/>
            </a:pPr>
            <a:r>
              <a:rPr lang="en-GB" dirty="0"/>
              <a:t>They make more than 50% of their money from trading</a:t>
            </a:r>
          </a:p>
          <a:p>
            <a:pPr>
              <a:buFont typeface="Wingdings" panose="05000000000000000000" pitchFamily="2" charset="2"/>
              <a:buChar char="Ø"/>
            </a:pPr>
            <a:r>
              <a:rPr lang="en-GB" dirty="0"/>
              <a:t>They reinvest or give away more than 50% of their profits to further their social mission</a:t>
            </a:r>
          </a:p>
          <a:p>
            <a:pPr>
              <a:buFont typeface="Wingdings" panose="05000000000000000000" pitchFamily="2" charset="2"/>
              <a:buChar char="Ø"/>
            </a:pPr>
            <a:r>
              <a:rPr lang="en-GB" dirty="0"/>
              <a:t>They are Independent owned and controlled in the interests of the social mission</a:t>
            </a:r>
          </a:p>
          <a:p>
            <a:pPr>
              <a:buFont typeface="Wingdings" panose="05000000000000000000" pitchFamily="2" charset="2"/>
              <a:buChar char="Ø"/>
            </a:pPr>
            <a:r>
              <a:rPr lang="en-GB" dirty="0"/>
              <a:t>They are transparent in how they report their social impact and how they operate</a:t>
            </a:r>
          </a:p>
        </p:txBody>
      </p:sp>
    </p:spTree>
    <p:extLst>
      <p:ext uri="{BB962C8B-B14F-4D97-AF65-F5344CB8AC3E}">
        <p14:creationId xmlns:p14="http://schemas.microsoft.com/office/powerpoint/2010/main" val="3040848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a:t>
            </a:r>
          </a:p>
        </p:txBody>
      </p:sp>
      <p:sp>
        <p:nvSpPr>
          <p:cNvPr id="3" name="Content Placeholder 2"/>
          <p:cNvSpPr>
            <a:spLocks noGrp="1"/>
          </p:cNvSpPr>
          <p:nvPr>
            <p:ph idx="1"/>
          </p:nvPr>
        </p:nvSpPr>
        <p:spPr/>
        <p:txBody>
          <a:bodyPr/>
          <a:lstStyle/>
          <a:p>
            <a:pPr marL="0" indent="0">
              <a:buNone/>
            </a:pPr>
            <a:r>
              <a:rPr lang="en-GB" dirty="0"/>
              <a:t>How do we spot an opportunity?</a:t>
            </a:r>
          </a:p>
          <a:p>
            <a:pPr marL="0" indent="0">
              <a:buNone/>
            </a:pPr>
            <a:r>
              <a:rPr lang="en-GB" dirty="0"/>
              <a:t>In the early stages those setting up a Social Enterprise need to ask themselves the following questions:</a:t>
            </a:r>
          </a:p>
          <a:p>
            <a:pPr marL="0" indent="0">
              <a:buNone/>
            </a:pPr>
            <a:endParaRPr lang="en-GB" dirty="0"/>
          </a:p>
          <a:p>
            <a:pPr marL="342900" indent="-342900">
              <a:buAutoNum type="arabicPeriod"/>
            </a:pPr>
            <a:r>
              <a:rPr lang="en-GB" dirty="0"/>
              <a:t>Is the problem being tackled by anyone else?</a:t>
            </a:r>
          </a:p>
          <a:p>
            <a:pPr marL="342900" indent="-342900">
              <a:buAutoNum type="arabicPeriod"/>
            </a:pPr>
            <a:r>
              <a:rPr lang="en-GB" dirty="0"/>
              <a:t>Who is going to pay (or who are the customers)?</a:t>
            </a:r>
          </a:p>
          <a:p>
            <a:pPr marL="342900" indent="-342900">
              <a:buAutoNum type="arabicPeriod"/>
            </a:pPr>
            <a:endParaRPr lang="en-GB" dirty="0"/>
          </a:p>
          <a:p>
            <a:pPr marL="0" indent="0">
              <a:buNone/>
            </a:pPr>
            <a:r>
              <a:rPr lang="en-GB" dirty="0"/>
              <a:t>Both questions require some market research, this can be done by speaking to people or by online research.</a:t>
            </a:r>
          </a:p>
          <a:p>
            <a:pPr marL="0" indent="0">
              <a:buNone/>
            </a:pPr>
            <a:endParaRPr lang="en-GB" dirty="0"/>
          </a:p>
        </p:txBody>
      </p:sp>
    </p:spTree>
    <p:extLst>
      <p:ext uri="{BB962C8B-B14F-4D97-AF65-F5344CB8AC3E}">
        <p14:creationId xmlns:p14="http://schemas.microsoft.com/office/powerpoint/2010/main" val="376303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Mission Statement</a:t>
            </a:r>
          </a:p>
        </p:txBody>
      </p:sp>
      <p:sp>
        <p:nvSpPr>
          <p:cNvPr id="3" name="Content Placeholder 2"/>
          <p:cNvSpPr>
            <a:spLocks noGrp="1"/>
          </p:cNvSpPr>
          <p:nvPr>
            <p:ph idx="1"/>
          </p:nvPr>
        </p:nvSpPr>
        <p:spPr/>
        <p:txBody>
          <a:bodyPr/>
          <a:lstStyle/>
          <a:p>
            <a:pPr marL="0" indent="0">
              <a:buNone/>
            </a:pPr>
            <a:r>
              <a:rPr lang="en-GB" sz="2800" dirty="0"/>
              <a:t>“A social mission is another way of saying the central purpose of the social enterprise you are setting up.  It is important because it helps social enterprises with planning, in making sure they are on course and in knowing whether they are achieving what they set out to do.  It is also what makes social enterprises different from mainstream businesses, whose central purpose is to make as much money as possible”.</a:t>
            </a:r>
          </a:p>
          <a:p>
            <a:pPr marL="0" indent="0">
              <a:buNone/>
            </a:pPr>
            <a:endParaRPr lang="en-GB" dirty="0"/>
          </a:p>
        </p:txBody>
      </p:sp>
    </p:spTree>
    <p:extLst>
      <p:ext uri="{BB962C8B-B14F-4D97-AF65-F5344CB8AC3E}">
        <p14:creationId xmlns:p14="http://schemas.microsoft.com/office/powerpoint/2010/main" val="1434668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Mission Statement</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hlinkClick r:id="rId2"/>
              </a:rPr>
              <a:t>https://www.youtube.com/watch?v=NZkDGevwDqI</a:t>
            </a:r>
            <a:endParaRPr lang="en-GB" dirty="0"/>
          </a:p>
          <a:p>
            <a:pPr marL="0" indent="0">
              <a:buNone/>
            </a:pPr>
            <a:endParaRPr lang="en-GB" dirty="0"/>
          </a:p>
          <a:p>
            <a:pPr marL="0" indent="0">
              <a:buNone/>
            </a:pPr>
            <a:r>
              <a:rPr lang="en-GB" dirty="0" err="1"/>
              <a:t>Eg.the</a:t>
            </a:r>
            <a:r>
              <a:rPr lang="en-GB" dirty="0"/>
              <a:t> mission of Furniture Recycling CIC might be: “To reduce the amount of waste which goes to landfill and to provide local people with work.” </a:t>
            </a:r>
          </a:p>
          <a:p>
            <a:pPr marL="0" indent="0">
              <a:buNone/>
            </a:pPr>
            <a:endParaRPr lang="en-GB" dirty="0"/>
          </a:p>
          <a:p>
            <a:pPr marL="0" indent="0">
              <a:buNone/>
            </a:pPr>
            <a:r>
              <a:rPr lang="en-GB" dirty="0"/>
              <a:t>You will see that this talks about the problems the organisation wants to tackle: the lack of employment for local people, and the environmental waste currently happening.</a:t>
            </a:r>
          </a:p>
          <a:p>
            <a:pPr marL="0" indent="0">
              <a:buNone/>
            </a:pPr>
            <a:endParaRPr lang="en-GB" dirty="0"/>
          </a:p>
        </p:txBody>
      </p:sp>
    </p:spTree>
    <p:extLst>
      <p:ext uri="{BB962C8B-B14F-4D97-AF65-F5344CB8AC3E}">
        <p14:creationId xmlns:p14="http://schemas.microsoft.com/office/powerpoint/2010/main" val="1110658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0D6E8-E964-0491-9891-ADE9A85B0B43}"/>
              </a:ext>
            </a:extLst>
          </p:cNvPr>
          <p:cNvSpPr>
            <a:spLocks noGrp="1"/>
          </p:cNvSpPr>
          <p:nvPr>
            <p:ph type="title"/>
          </p:nvPr>
        </p:nvSpPr>
        <p:spPr/>
        <p:txBody>
          <a:bodyPr/>
          <a:lstStyle/>
          <a:p>
            <a:r>
              <a:rPr lang="en-GB" dirty="0"/>
              <a:t>Theory of Change</a:t>
            </a:r>
          </a:p>
        </p:txBody>
      </p:sp>
      <p:sp>
        <p:nvSpPr>
          <p:cNvPr id="3" name="Content Placeholder 2">
            <a:extLst>
              <a:ext uri="{FF2B5EF4-FFF2-40B4-BE49-F238E27FC236}">
                <a16:creationId xmlns:a16="http://schemas.microsoft.com/office/drawing/2014/main" id="{4B3641C2-322F-8CCE-0EB1-5A92106BE199}"/>
              </a:ext>
            </a:extLst>
          </p:cNvPr>
          <p:cNvSpPr>
            <a:spLocks noGrp="1"/>
          </p:cNvSpPr>
          <p:nvPr>
            <p:ph idx="1"/>
          </p:nvPr>
        </p:nvSpPr>
        <p:spPr/>
        <p:txBody>
          <a:bodyPr/>
          <a:lstStyle/>
          <a:p>
            <a:pPr marL="0" indent="0">
              <a:buNone/>
            </a:pPr>
            <a:endParaRPr lang="en-GB" dirty="0">
              <a:hlinkClick r:id="rId2"/>
            </a:endParaRPr>
          </a:p>
          <a:p>
            <a:pPr marL="0" indent="0">
              <a:buNone/>
            </a:pPr>
            <a:r>
              <a:rPr lang="en-GB" dirty="0">
                <a:hlinkClick r:id="rId2"/>
              </a:rPr>
              <a:t>Measuring your social impact: Theory of Change - YouTube</a:t>
            </a:r>
            <a:endParaRPr lang="en-GB" dirty="0"/>
          </a:p>
        </p:txBody>
      </p:sp>
    </p:spTree>
    <p:extLst>
      <p:ext uri="{BB962C8B-B14F-4D97-AF65-F5344CB8AC3E}">
        <p14:creationId xmlns:p14="http://schemas.microsoft.com/office/powerpoint/2010/main" val="3914093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Money</a:t>
            </a:r>
          </a:p>
        </p:txBody>
      </p:sp>
      <p:sp>
        <p:nvSpPr>
          <p:cNvPr id="3" name="Content Placeholder 2"/>
          <p:cNvSpPr>
            <a:spLocks noGrp="1"/>
          </p:cNvSpPr>
          <p:nvPr>
            <p:ph idx="1"/>
          </p:nvPr>
        </p:nvSpPr>
        <p:spPr/>
        <p:txBody>
          <a:bodyPr/>
          <a:lstStyle/>
          <a:p>
            <a:pPr marL="0" indent="0">
              <a:buNone/>
            </a:pPr>
            <a:r>
              <a:rPr lang="en-GB" dirty="0"/>
              <a:t>Managing your finances is essential!</a:t>
            </a:r>
          </a:p>
          <a:p>
            <a:pPr marL="0" indent="0">
              <a:buNone/>
            </a:pPr>
            <a:r>
              <a:rPr lang="en-GB" dirty="0"/>
              <a:t>Following on from who are your customers, what will be your organisations income streams?</a:t>
            </a:r>
          </a:p>
          <a:p>
            <a:pPr marL="0" indent="0">
              <a:buNone/>
            </a:pPr>
            <a:endParaRPr lang="en-GB" dirty="0"/>
          </a:p>
          <a:p>
            <a:pPr marL="0" indent="0">
              <a:buNone/>
            </a:pPr>
            <a:r>
              <a:rPr lang="en-GB" dirty="0"/>
              <a:t>Project based Grant applications.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53373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Impact</a:t>
            </a:r>
          </a:p>
        </p:txBody>
      </p:sp>
      <p:sp>
        <p:nvSpPr>
          <p:cNvPr id="3" name="Content Placeholder 2"/>
          <p:cNvSpPr>
            <a:spLocks noGrp="1"/>
          </p:cNvSpPr>
          <p:nvPr>
            <p:ph idx="1"/>
          </p:nvPr>
        </p:nvSpPr>
        <p:spPr/>
        <p:txBody>
          <a:bodyPr/>
          <a:lstStyle/>
          <a:p>
            <a:pPr marL="0" indent="0">
              <a:buNone/>
            </a:pPr>
            <a:r>
              <a:rPr lang="en-GB" dirty="0"/>
              <a:t>Every social enterprise is trying to make a difference; to a community, to particular individuals, to the world at large.  So it is important to think about how you might know that your enterprise has made a difference.  The positive difference or change you have made is often referred to as Social Impact.</a:t>
            </a:r>
          </a:p>
          <a:p>
            <a:pPr marL="0" indent="0">
              <a:buNone/>
            </a:pPr>
            <a:endParaRPr lang="en-GB" dirty="0"/>
          </a:p>
          <a:p>
            <a:pPr marL="0" indent="0">
              <a:buNone/>
            </a:pPr>
            <a:r>
              <a:rPr lang="en-GB" dirty="0"/>
              <a:t>Being able to record your social impact, is really important.</a:t>
            </a:r>
          </a:p>
          <a:p>
            <a:pPr>
              <a:buFont typeface="Wingdings" panose="05000000000000000000" pitchFamily="2" charset="2"/>
              <a:buChar char="§"/>
            </a:pPr>
            <a:r>
              <a:rPr lang="en-GB" dirty="0"/>
              <a:t>So that you can plan what you hope to achieve</a:t>
            </a:r>
          </a:p>
          <a:p>
            <a:pPr>
              <a:buFont typeface="Wingdings" panose="05000000000000000000" pitchFamily="2" charset="2"/>
              <a:buChar char="§"/>
            </a:pPr>
            <a:r>
              <a:rPr lang="en-GB" dirty="0"/>
              <a:t>So that you can prove to others who support you that it works (including potential funders and investors)</a:t>
            </a:r>
          </a:p>
          <a:p>
            <a:pPr>
              <a:buFont typeface="Wingdings" panose="05000000000000000000" pitchFamily="2" charset="2"/>
              <a:buChar char="§"/>
            </a:pPr>
            <a:r>
              <a:rPr lang="en-GB" dirty="0"/>
              <a:t>So you can get better and improve your product or service</a:t>
            </a:r>
          </a:p>
        </p:txBody>
      </p:sp>
    </p:spTree>
    <p:extLst>
      <p:ext uri="{BB962C8B-B14F-4D97-AF65-F5344CB8AC3E}">
        <p14:creationId xmlns:p14="http://schemas.microsoft.com/office/powerpoint/2010/main" val="2637212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Who does your organisation benefit?</a:t>
            </a:r>
          </a:p>
          <a:p>
            <a:pPr marL="0" indent="0">
              <a:buNone/>
            </a:pPr>
            <a:r>
              <a:rPr lang="en-GB" dirty="0"/>
              <a:t>Expand upon this, does it benefit people outside the initial target group.</a:t>
            </a:r>
          </a:p>
          <a:p>
            <a:pPr marL="0" indent="0">
              <a:buNone/>
            </a:pPr>
            <a:endParaRPr lang="en-GB" dirty="0"/>
          </a:p>
          <a:p>
            <a:pPr marL="0" indent="0">
              <a:buNone/>
            </a:pPr>
            <a:r>
              <a:rPr lang="en-GB" dirty="0"/>
              <a:t>Remember, </a:t>
            </a:r>
            <a:r>
              <a:rPr lang="en-GB" dirty="0" err="1"/>
              <a:t>ismooth</a:t>
            </a:r>
            <a:r>
              <a:rPr lang="en-GB" dirty="0"/>
              <a:t> café who provided volunteer posts to those with additional learning needs?  Who else do they benefit?  The community, the families of those using the service?</a:t>
            </a:r>
          </a:p>
        </p:txBody>
      </p:sp>
    </p:spTree>
    <p:extLst>
      <p:ext uri="{BB962C8B-B14F-4D97-AF65-F5344CB8AC3E}">
        <p14:creationId xmlns:p14="http://schemas.microsoft.com/office/powerpoint/2010/main" val="362158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B831-EF7E-4E6D-9319-A282EA82C5DA}"/>
              </a:ext>
            </a:extLst>
          </p:cNvPr>
          <p:cNvSpPr>
            <a:spLocks noGrp="1"/>
          </p:cNvSpPr>
          <p:nvPr>
            <p:ph type="title"/>
          </p:nvPr>
        </p:nvSpPr>
        <p:spPr/>
        <p:txBody>
          <a:bodyPr/>
          <a:lstStyle/>
          <a:p>
            <a:r>
              <a:rPr lang="en-GB" dirty="0"/>
              <a:t>Measurement tools</a:t>
            </a:r>
          </a:p>
        </p:txBody>
      </p:sp>
      <p:sp>
        <p:nvSpPr>
          <p:cNvPr id="3" name="Content Placeholder 2">
            <a:extLst>
              <a:ext uri="{FF2B5EF4-FFF2-40B4-BE49-F238E27FC236}">
                <a16:creationId xmlns:a16="http://schemas.microsoft.com/office/drawing/2014/main" id="{4D89BC07-749F-47FE-883D-2101FAC291CD}"/>
              </a:ext>
            </a:extLst>
          </p:cNvPr>
          <p:cNvSpPr>
            <a:spLocks noGrp="1"/>
          </p:cNvSpPr>
          <p:nvPr>
            <p:ph idx="1"/>
          </p:nvPr>
        </p:nvSpPr>
        <p:spPr/>
        <p:txBody>
          <a:bodyPr/>
          <a:lstStyle/>
          <a:p>
            <a:pPr marL="0" indent="0">
              <a:buNone/>
            </a:pPr>
            <a:r>
              <a:rPr lang="en-GB" dirty="0"/>
              <a:t>There are two main systems for measuring social impact: </a:t>
            </a:r>
          </a:p>
          <a:p>
            <a:pPr marL="0" indent="0">
              <a:buNone/>
            </a:pPr>
            <a:r>
              <a:rPr lang="en-GB" dirty="0"/>
              <a:t> Social Audit Network (SAN) </a:t>
            </a:r>
          </a:p>
          <a:p>
            <a:pPr marL="0" indent="0">
              <a:buNone/>
            </a:pPr>
            <a:r>
              <a:rPr lang="en-GB" dirty="0"/>
              <a:t> Social Return on Investment (SROI)</a:t>
            </a:r>
          </a:p>
        </p:txBody>
      </p:sp>
    </p:spTree>
    <p:extLst>
      <p:ext uri="{BB962C8B-B14F-4D97-AF65-F5344CB8AC3E}">
        <p14:creationId xmlns:p14="http://schemas.microsoft.com/office/powerpoint/2010/main" val="323660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E2459-2092-4745-A9BD-3FA19B384805}"/>
              </a:ext>
            </a:extLst>
          </p:cNvPr>
          <p:cNvSpPr>
            <a:spLocks noGrp="1"/>
          </p:cNvSpPr>
          <p:nvPr>
            <p:ph type="title"/>
          </p:nvPr>
        </p:nvSpPr>
        <p:spPr/>
        <p:txBody>
          <a:bodyPr/>
          <a:lstStyle/>
          <a:p>
            <a:r>
              <a:rPr lang="en-GB" dirty="0"/>
              <a:t>Social Accounting Process Flow</a:t>
            </a:r>
          </a:p>
        </p:txBody>
      </p:sp>
      <p:sp>
        <p:nvSpPr>
          <p:cNvPr id="3" name="Content Placeholder 2">
            <a:extLst>
              <a:ext uri="{FF2B5EF4-FFF2-40B4-BE49-F238E27FC236}">
                <a16:creationId xmlns:a16="http://schemas.microsoft.com/office/drawing/2014/main" id="{473C3179-DDD1-483A-BE61-E6D77256E5E5}"/>
              </a:ext>
            </a:extLst>
          </p:cNvPr>
          <p:cNvSpPr>
            <a:spLocks noGrp="1"/>
          </p:cNvSpPr>
          <p:nvPr>
            <p:ph idx="1"/>
          </p:nvPr>
        </p:nvSpPr>
        <p:spPr/>
        <p:txBody>
          <a:bodyPr>
            <a:normAutofit/>
          </a:bodyPr>
          <a:lstStyle/>
          <a:p>
            <a:pPr marL="0" indent="0">
              <a:buNone/>
            </a:pPr>
            <a:r>
              <a:rPr lang="en-GB" sz="1400" b="1" dirty="0"/>
              <a:t>First Phase: Social Enterprise</a:t>
            </a:r>
          </a:p>
          <a:p>
            <a:r>
              <a:rPr lang="en-GB" sz="1400" dirty="0"/>
              <a:t>Identify the Social Enterprise vision, mission and values</a:t>
            </a:r>
          </a:p>
          <a:p>
            <a:r>
              <a:rPr lang="en-GB" sz="1400" dirty="0"/>
              <a:t>Setting Objectives and priorities to meet the vision</a:t>
            </a:r>
          </a:p>
          <a:p>
            <a:r>
              <a:rPr lang="en-GB" sz="1400" dirty="0"/>
              <a:t>Defining the long term vision and what the social enterprise will achieve in the long term.</a:t>
            </a:r>
          </a:p>
          <a:p>
            <a:r>
              <a:rPr lang="en-GB" sz="1400" dirty="0"/>
              <a:t>Outlining the medium-term strategy and the key milestones</a:t>
            </a:r>
          </a:p>
          <a:p>
            <a:r>
              <a:rPr lang="en-GB" sz="1400" dirty="0"/>
              <a:t>Laying down the short-term operational criteria</a:t>
            </a:r>
          </a:p>
          <a:p>
            <a:pPr marL="0" indent="0">
              <a:buNone/>
            </a:pPr>
            <a:r>
              <a:rPr lang="en-GB" sz="1400" b="1" dirty="0"/>
              <a:t>Second Phase: External View</a:t>
            </a:r>
          </a:p>
          <a:p>
            <a:r>
              <a:rPr lang="en-GB" sz="1400" dirty="0"/>
              <a:t>Assessments of Stakeholders and services delivered</a:t>
            </a:r>
          </a:p>
          <a:p>
            <a:r>
              <a:rPr lang="en-GB" sz="1400" dirty="0"/>
              <a:t>Evaluation of benefits received by external stakeholders</a:t>
            </a:r>
          </a:p>
          <a:p>
            <a:r>
              <a:rPr lang="en-GB" sz="1400" dirty="0"/>
              <a:t>Identification of problems</a:t>
            </a:r>
          </a:p>
          <a:p>
            <a:r>
              <a:rPr lang="en-GB" sz="1400" dirty="0"/>
              <a:t>Design, planning and implementation of solutions</a:t>
            </a:r>
          </a:p>
        </p:txBody>
      </p:sp>
    </p:spTree>
    <p:extLst>
      <p:ext uri="{BB962C8B-B14F-4D97-AF65-F5344CB8AC3E}">
        <p14:creationId xmlns:p14="http://schemas.microsoft.com/office/powerpoint/2010/main" val="4011062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20CAA2-CAB9-453D-B72C-53A447805FF3}"/>
              </a:ext>
            </a:extLst>
          </p:cNvPr>
          <p:cNvSpPr>
            <a:spLocks noGrp="1"/>
          </p:cNvSpPr>
          <p:nvPr>
            <p:ph idx="1"/>
          </p:nvPr>
        </p:nvSpPr>
        <p:spPr/>
        <p:txBody>
          <a:bodyPr/>
          <a:lstStyle/>
          <a:p>
            <a:pPr marL="0" indent="0">
              <a:buNone/>
            </a:pPr>
            <a:r>
              <a:rPr lang="en-GB" b="1" dirty="0"/>
              <a:t>Third Phase: Internal View</a:t>
            </a:r>
          </a:p>
          <a:p>
            <a:r>
              <a:rPr lang="en-GB" dirty="0"/>
              <a:t>Assessment of the organisation</a:t>
            </a:r>
          </a:p>
          <a:p>
            <a:r>
              <a:rPr lang="en-GB" dirty="0"/>
              <a:t>Evaluation of the effectiveness of operations</a:t>
            </a:r>
          </a:p>
          <a:p>
            <a:r>
              <a:rPr lang="en-GB" dirty="0"/>
              <a:t>Review of the efficiency of the management systems</a:t>
            </a:r>
          </a:p>
          <a:p>
            <a:r>
              <a:rPr lang="en-GB" dirty="0"/>
              <a:t>Appraisal of the board members, staff an volunteers’ satisfaction</a:t>
            </a:r>
          </a:p>
          <a:p>
            <a:pPr marL="0" indent="0">
              <a:buNone/>
            </a:pPr>
            <a:r>
              <a:rPr lang="en-GB" b="1" dirty="0"/>
              <a:t>Forth Phase: Review and Planning</a:t>
            </a:r>
          </a:p>
          <a:p>
            <a:r>
              <a:rPr lang="en-GB" dirty="0"/>
              <a:t>Learning lessons</a:t>
            </a:r>
          </a:p>
          <a:p>
            <a:r>
              <a:rPr lang="en-GB" dirty="0"/>
              <a:t>Making changes for improvements</a:t>
            </a:r>
          </a:p>
          <a:p>
            <a:r>
              <a:rPr lang="en-GB" dirty="0"/>
              <a:t>Planning the following year’s strategy and criteria</a:t>
            </a:r>
          </a:p>
        </p:txBody>
      </p:sp>
    </p:spTree>
    <p:extLst>
      <p:ext uri="{BB962C8B-B14F-4D97-AF65-F5344CB8AC3E}">
        <p14:creationId xmlns:p14="http://schemas.microsoft.com/office/powerpoint/2010/main" val="2575133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38563-6EA1-4CFD-99CC-44814B966083}"/>
              </a:ext>
            </a:extLst>
          </p:cNvPr>
          <p:cNvSpPr>
            <a:spLocks noGrp="1"/>
          </p:cNvSpPr>
          <p:nvPr>
            <p:ph type="title"/>
          </p:nvPr>
        </p:nvSpPr>
        <p:spPr/>
        <p:txBody>
          <a:bodyPr/>
          <a:lstStyle/>
          <a:p>
            <a:r>
              <a:rPr lang="en-GB" dirty="0"/>
              <a:t>Social Return on Investment</a:t>
            </a:r>
          </a:p>
        </p:txBody>
      </p:sp>
      <p:pic>
        <p:nvPicPr>
          <p:cNvPr id="4" name="Content Placeholder 3">
            <a:extLst>
              <a:ext uri="{FF2B5EF4-FFF2-40B4-BE49-F238E27FC236}">
                <a16:creationId xmlns:a16="http://schemas.microsoft.com/office/drawing/2014/main" id="{A838EB4A-8D3F-43FB-8E0A-425BF261D338}"/>
              </a:ext>
            </a:extLst>
          </p:cNvPr>
          <p:cNvPicPr>
            <a:picLocks noGrp="1" noChangeAspect="1"/>
          </p:cNvPicPr>
          <p:nvPr>
            <p:ph idx="1"/>
          </p:nvPr>
        </p:nvPicPr>
        <p:blipFill rotWithShape="1">
          <a:blip r:embed="rId2"/>
          <a:srcRect l="28091" t="33710" r="25613" b="22729"/>
          <a:stretch/>
        </p:blipFill>
        <p:spPr>
          <a:xfrm>
            <a:off x="1066800" y="2075915"/>
            <a:ext cx="10006208" cy="4439485"/>
          </a:xfrm>
          <a:prstGeom prst="rect">
            <a:avLst/>
          </a:prstGeom>
        </p:spPr>
      </p:pic>
    </p:spTree>
    <p:extLst>
      <p:ext uri="{BB962C8B-B14F-4D97-AF65-F5344CB8AC3E}">
        <p14:creationId xmlns:p14="http://schemas.microsoft.com/office/powerpoint/2010/main" val="281854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Content Placeholder 3">
            <a:extLst>
              <a:ext uri="{FF2B5EF4-FFF2-40B4-BE49-F238E27FC236}">
                <a16:creationId xmlns:a16="http://schemas.microsoft.com/office/drawing/2014/main" id="{B2A53B63-FFC3-4794-9FFA-E2C6029AE398}"/>
              </a:ext>
            </a:extLst>
          </p:cNvPr>
          <p:cNvPicPr>
            <a:picLocks noChangeAspect="1"/>
          </p:cNvPicPr>
          <p:nvPr/>
        </p:nvPicPr>
        <p:blipFill rotWithShape="1">
          <a:blip r:embed="rId2"/>
          <a:srcRect l="28323" t="10456" r="28997" b="671"/>
          <a:stretch/>
        </p:blipFill>
        <p:spPr>
          <a:xfrm>
            <a:off x="243023" y="312228"/>
            <a:ext cx="6096685" cy="6119888"/>
          </a:xfrm>
          <a:prstGeom prst="rect">
            <a:avLst/>
          </a:prstGeom>
        </p:spPr>
      </p:pic>
      <p:sp>
        <p:nvSpPr>
          <p:cNvPr id="8" name="Content Placeholder 7">
            <a:extLst>
              <a:ext uri="{FF2B5EF4-FFF2-40B4-BE49-F238E27FC236}">
                <a16:creationId xmlns:a16="http://schemas.microsoft.com/office/drawing/2014/main" id="{7CBBE2B6-7E3F-43A6-8DD6-5A08C15540B5}"/>
              </a:ext>
            </a:extLst>
          </p:cNvPr>
          <p:cNvSpPr>
            <a:spLocks noGrp="1"/>
          </p:cNvSpPr>
          <p:nvPr>
            <p:ph idx="1"/>
          </p:nvPr>
        </p:nvSpPr>
        <p:spPr>
          <a:xfrm>
            <a:off x="6846137" y="2538919"/>
            <a:ext cx="4602152" cy="3596880"/>
          </a:xfrm>
        </p:spPr>
        <p:txBody>
          <a:bodyPr>
            <a:normAutofit/>
          </a:bodyPr>
          <a:lstStyle/>
          <a:p>
            <a:pPr marL="0" indent="0">
              <a:buNone/>
            </a:pPr>
            <a:r>
              <a:rPr lang="en-US" dirty="0"/>
              <a:t>Example:</a:t>
            </a:r>
          </a:p>
          <a:p>
            <a:pPr marL="0" indent="0">
              <a:buNone/>
            </a:pPr>
            <a:r>
              <a:rPr lang="en-US" dirty="0"/>
              <a:t>See how this is applied here.</a:t>
            </a:r>
          </a:p>
        </p:txBody>
      </p:sp>
    </p:spTree>
    <p:extLst>
      <p:ext uri="{BB962C8B-B14F-4D97-AF65-F5344CB8AC3E}">
        <p14:creationId xmlns:p14="http://schemas.microsoft.com/office/powerpoint/2010/main" val="95038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7532835" y="1420706"/>
            <a:ext cx="3466540" cy="4016587"/>
          </a:xfrm>
        </p:spPr>
        <p:txBody>
          <a:bodyPr>
            <a:normAutofit/>
          </a:bodyPr>
          <a:lstStyle/>
          <a:p>
            <a:r>
              <a:rPr lang="en-GB" sz="3600"/>
              <a:t>Sales, Branding, Marketing</a:t>
            </a:r>
          </a:p>
        </p:txBody>
      </p:sp>
      <p:sp>
        <p:nvSpPr>
          <p:cNvPr id="3" name="Content Placeholder 2"/>
          <p:cNvSpPr>
            <a:spLocks noGrp="1"/>
          </p:cNvSpPr>
          <p:nvPr>
            <p:ph idx="1"/>
          </p:nvPr>
        </p:nvSpPr>
        <p:spPr>
          <a:xfrm>
            <a:off x="1440519" y="1420706"/>
            <a:ext cx="5514758" cy="4016587"/>
          </a:xfrm>
        </p:spPr>
        <p:txBody>
          <a:bodyPr anchor="ctr">
            <a:normAutofit/>
          </a:bodyPr>
          <a:lstStyle/>
          <a:p>
            <a:pPr marL="0" indent="0">
              <a:lnSpc>
                <a:spcPct val="90000"/>
              </a:lnSpc>
              <a:buNone/>
            </a:pPr>
            <a:r>
              <a:rPr lang="en-GB" sz="1700">
                <a:solidFill>
                  <a:schemeClr val="tx1">
                    <a:lumMod val="75000"/>
                    <a:lumOff val="25000"/>
                  </a:schemeClr>
                </a:solidFill>
              </a:rPr>
              <a:t>You will now have a good sense of what you are doing?  What the overall mission of your organisation does.</a:t>
            </a:r>
          </a:p>
          <a:p>
            <a:pPr marL="0" indent="0">
              <a:lnSpc>
                <a:spcPct val="90000"/>
              </a:lnSpc>
              <a:buNone/>
            </a:pPr>
            <a:r>
              <a:rPr lang="en-GB" sz="1700">
                <a:solidFill>
                  <a:schemeClr val="tx1">
                    <a:lumMod val="75000"/>
                    <a:lumOff val="25000"/>
                  </a:schemeClr>
                </a:solidFill>
              </a:rPr>
              <a:t>Useful questions to ask yourself during a marketing campaign are:</a:t>
            </a:r>
          </a:p>
          <a:p>
            <a:pPr>
              <a:lnSpc>
                <a:spcPct val="90000"/>
              </a:lnSpc>
              <a:buFont typeface="Wingdings" panose="05000000000000000000" pitchFamily="2" charset="2"/>
              <a:buChar char="q"/>
            </a:pPr>
            <a:r>
              <a:rPr lang="en-GB" sz="1700">
                <a:solidFill>
                  <a:schemeClr val="tx1">
                    <a:lumMod val="75000"/>
                    <a:lumOff val="25000"/>
                  </a:schemeClr>
                </a:solidFill>
              </a:rPr>
              <a:t>Your unique selling proposition (USP) - what are you offering that others aren’t? How does what you are offering compare to other organisations? </a:t>
            </a:r>
          </a:p>
          <a:p>
            <a:pPr>
              <a:lnSpc>
                <a:spcPct val="90000"/>
              </a:lnSpc>
              <a:buFont typeface="Wingdings" panose="05000000000000000000" pitchFamily="2" charset="2"/>
              <a:buChar char="q"/>
            </a:pPr>
            <a:r>
              <a:rPr lang="en-GB" sz="1700">
                <a:solidFill>
                  <a:schemeClr val="tx1">
                    <a:lumMod val="75000"/>
                    <a:lumOff val="25000"/>
                  </a:schemeClr>
                </a:solidFill>
              </a:rPr>
              <a:t>Different audiences - you may want to reach the potential users of your service but also potential supporters </a:t>
            </a:r>
          </a:p>
          <a:p>
            <a:pPr>
              <a:lnSpc>
                <a:spcPct val="90000"/>
              </a:lnSpc>
              <a:buFont typeface="Wingdings" panose="05000000000000000000" pitchFamily="2" charset="2"/>
              <a:buChar char="q"/>
            </a:pPr>
            <a:r>
              <a:rPr lang="en-GB" sz="1700">
                <a:solidFill>
                  <a:schemeClr val="tx1">
                    <a:lumMod val="75000"/>
                    <a:lumOff val="25000"/>
                  </a:schemeClr>
                </a:solidFill>
              </a:rPr>
              <a:t>Channels of communication - where are people going to find out about you, and how?</a:t>
            </a:r>
          </a:p>
          <a:p>
            <a:pPr marL="0" indent="0">
              <a:lnSpc>
                <a:spcPct val="90000"/>
              </a:lnSpc>
              <a:buNone/>
            </a:pPr>
            <a:endParaRPr lang="en-GB" sz="170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03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Plan</a:t>
            </a:r>
          </a:p>
        </p:txBody>
      </p:sp>
      <p:sp>
        <p:nvSpPr>
          <p:cNvPr id="3" name="Content Placeholder 2"/>
          <p:cNvSpPr>
            <a:spLocks noGrp="1"/>
          </p:cNvSpPr>
          <p:nvPr>
            <p:ph idx="1"/>
          </p:nvPr>
        </p:nvSpPr>
        <p:spPr>
          <a:xfrm>
            <a:off x="1066800" y="2103119"/>
            <a:ext cx="10058400" cy="4405745"/>
          </a:xfrm>
        </p:spPr>
        <p:txBody>
          <a:bodyPr>
            <a:normAutofit fontScale="92500" lnSpcReduction="20000"/>
          </a:bodyPr>
          <a:lstStyle/>
          <a:p>
            <a:pPr marL="0" indent="0">
              <a:buNone/>
            </a:pPr>
            <a:r>
              <a:rPr lang="en-GB" dirty="0"/>
              <a:t>A business plan can be useful as a way of bringing all the things into one place - for you, your team and anyone who might be involved in the organisation. Especially when you are starting up, it really doesn’t need to be very long. It’s often a good way of clarifying your ideas and making sure you’ve covered all the key areas outlined.</a:t>
            </a:r>
          </a:p>
          <a:p>
            <a:pPr marL="342900" indent="-342900">
              <a:buAutoNum type="alphaUcParenR"/>
            </a:pPr>
            <a:r>
              <a:rPr lang="en-GB" sz="1600" dirty="0"/>
              <a:t>ORGANISATION - your mission, vision, values, structure, history, governance </a:t>
            </a:r>
          </a:p>
          <a:p>
            <a:pPr marL="342900" indent="-342900">
              <a:buAutoNum type="alphaUcParenR"/>
            </a:pPr>
            <a:r>
              <a:rPr lang="en-GB" sz="1600" dirty="0"/>
              <a:t>STRATEGY - your overall objectives or goals, and what you think the key success factors are; your USP </a:t>
            </a:r>
          </a:p>
          <a:p>
            <a:pPr marL="342900" indent="-342900">
              <a:buAutoNum type="alphaUcParenR"/>
            </a:pPr>
            <a:r>
              <a:rPr lang="en-GB" sz="1600" dirty="0"/>
              <a:t>PRODUCTS / SERVICES / ACTIVITIES - the types of activity you intend to do to achieve your goals </a:t>
            </a:r>
          </a:p>
          <a:p>
            <a:pPr marL="342900" indent="-342900">
              <a:buAutoNum type="alphaUcParenR"/>
            </a:pPr>
            <a:r>
              <a:rPr lang="en-GB" sz="1600" dirty="0"/>
              <a:t>MARKET - what is the need or demand for your enterprise? Who benefits? Who are the competitors? What is the broader environment that your organisation is operating in? </a:t>
            </a:r>
          </a:p>
          <a:p>
            <a:pPr marL="342900" indent="-342900">
              <a:buAutoNum type="alphaUcParenR"/>
            </a:pPr>
            <a:r>
              <a:rPr lang="en-GB" sz="1600" dirty="0"/>
              <a:t>SOCIAL IMPACT - what are your aims on this, and how do you intend to collect information to prove what you do works and to improve its effectiveness </a:t>
            </a:r>
          </a:p>
          <a:p>
            <a:pPr marL="342900" indent="-342900">
              <a:buAutoNum type="alphaUcParenR"/>
            </a:pPr>
            <a:r>
              <a:rPr lang="en-GB" sz="1600" dirty="0"/>
              <a:t>OPERATIONS - staffing plans, management, systems and processes, sales and marketing plans </a:t>
            </a:r>
          </a:p>
          <a:p>
            <a:pPr marL="342900" indent="-342900">
              <a:buAutoNum type="alphaUcParenR"/>
            </a:pPr>
            <a:r>
              <a:rPr lang="en-GB" sz="1600" dirty="0"/>
              <a:t>FINANCIALS - current status, forecast / budget for the year ahead </a:t>
            </a:r>
          </a:p>
          <a:p>
            <a:pPr marL="0" indent="0">
              <a:buNone/>
            </a:pPr>
            <a:r>
              <a:rPr lang="en-GB" sz="1600" dirty="0"/>
              <a:t>There are different variations on this format, but this gives you a rough guide to the key areas to cover. Generally, for a start-up, this need be no longer than 3 or 4 sides of A4 in total. As an enterprise develops or changes or plans to grow, you can revise and update this plan to keep it relevant.</a:t>
            </a:r>
          </a:p>
          <a:p>
            <a:pPr marL="0" indent="0">
              <a:buNone/>
            </a:pPr>
            <a:endParaRPr lang="en-GB" dirty="0"/>
          </a:p>
        </p:txBody>
      </p:sp>
    </p:spTree>
    <p:extLst>
      <p:ext uri="{BB962C8B-B14F-4D97-AF65-F5344CB8AC3E}">
        <p14:creationId xmlns:p14="http://schemas.microsoft.com/office/powerpoint/2010/main" val="1255252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a:t>
            </a:r>
          </a:p>
        </p:txBody>
      </p:sp>
      <p:sp>
        <p:nvSpPr>
          <p:cNvPr id="3" name="Content Placeholder 2"/>
          <p:cNvSpPr>
            <a:spLocks noGrp="1"/>
          </p:cNvSpPr>
          <p:nvPr>
            <p:ph idx="1"/>
          </p:nvPr>
        </p:nvSpPr>
        <p:spPr/>
        <p:txBody>
          <a:bodyPr/>
          <a:lstStyle/>
          <a:p>
            <a:pPr marL="0" indent="0">
              <a:buNone/>
            </a:pPr>
            <a:r>
              <a:rPr lang="en-GB" dirty="0"/>
              <a:t>Social entrepreneurs tend to be very passionate about their cause: often they or someone close to them will have experienced the problem they are seeking to solve. This passion is important - when things get difficult and a business hits bumps in the road, passion and persistence is often what sees you through.</a:t>
            </a:r>
          </a:p>
          <a:p>
            <a:pPr marL="0" indent="0">
              <a:buNone/>
            </a:pPr>
            <a:r>
              <a:rPr lang="en-GB" dirty="0"/>
              <a:t>Sometimes, though, this passion and commitment can mean that people can overwork, feel isolated, and burn out. And in the early stages, if the entrepreneur burns out, then so does the enterprise.</a:t>
            </a:r>
          </a:p>
          <a:p>
            <a:pPr marL="0" indent="0">
              <a:buNone/>
            </a:pPr>
            <a:endParaRPr lang="en-GB" dirty="0"/>
          </a:p>
        </p:txBody>
      </p:sp>
    </p:spTree>
    <p:extLst>
      <p:ext uri="{BB962C8B-B14F-4D97-AF65-F5344CB8AC3E}">
        <p14:creationId xmlns:p14="http://schemas.microsoft.com/office/powerpoint/2010/main" val="1575524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 to be even more effective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Pay yourself properly - as soon as is practically possible, pay yourself properly; some social entrepreneurs pay other people first in the organisation, but everyone needs to live</a:t>
            </a:r>
          </a:p>
          <a:p>
            <a:pPr marL="0" indent="0">
              <a:buNone/>
            </a:pPr>
            <a:r>
              <a:rPr lang="en-GB" dirty="0"/>
              <a:t>Find a mentor - a mentor is someone independent outside your organisation to talk to who can provide advice and support to you; organisations like </a:t>
            </a:r>
            <a:r>
              <a:rPr lang="en-GB" dirty="0" err="1"/>
              <a:t>UnLtd</a:t>
            </a:r>
            <a:r>
              <a:rPr lang="en-GB" dirty="0"/>
              <a:t> and the School for Social Entrepreneurs will often link you to mentors as part of their support, but you may be able to identify your own</a:t>
            </a:r>
          </a:p>
          <a:p>
            <a:pPr marL="0" indent="0">
              <a:buNone/>
            </a:pPr>
            <a:r>
              <a:rPr lang="en-GB" dirty="0"/>
              <a:t>Be part of networks - there are lots of local, regional and national groups and networks for social enterprises, from national bodies like Social Enterprise UK to the Social Enterprise Places across the country to local and regional networks like SELNET in Lancashire or SEEE in the East of England; they will often run events, send newsletters with information, and provide connections to others</a:t>
            </a:r>
          </a:p>
          <a:p>
            <a:pPr marL="0" indent="0">
              <a:buNone/>
            </a:pPr>
            <a:r>
              <a:rPr lang="en-GB" dirty="0"/>
              <a:t>Don’t neglect family and friends - take time out, spend time with the people you like and love, and you will be better refreshed, more focused and more productive when you return to the enterprise</a:t>
            </a:r>
          </a:p>
          <a:p>
            <a:pPr marL="0" indent="0">
              <a:buNone/>
            </a:pPr>
            <a:r>
              <a:rPr lang="en-GB" dirty="0"/>
              <a:t>Keep learning - this is a fast-moving world, and there are new developments, opportunities and information to find out about; events and newsletters can help with this, as can podcasts or books on business and social enterprise</a:t>
            </a:r>
          </a:p>
        </p:txBody>
      </p:sp>
    </p:spTree>
    <p:extLst>
      <p:ext uri="{BB962C8B-B14F-4D97-AF65-F5344CB8AC3E}">
        <p14:creationId xmlns:p14="http://schemas.microsoft.com/office/powerpoint/2010/main" val="1240471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Tutorial Activity</a:t>
            </a:r>
          </a:p>
        </p:txBody>
      </p:sp>
      <p:sp>
        <p:nvSpPr>
          <p:cNvPr id="3" name="Content Placeholder 2"/>
          <p:cNvSpPr>
            <a:spLocks noGrp="1"/>
          </p:cNvSpPr>
          <p:nvPr>
            <p:ph idx="1"/>
          </p:nvPr>
        </p:nvSpPr>
        <p:spPr>
          <a:xfrm>
            <a:off x="1066800" y="2103120"/>
            <a:ext cx="10058400" cy="3903044"/>
          </a:xfrm>
        </p:spPr>
        <p:txBody>
          <a:bodyPr>
            <a:normAutofit/>
          </a:bodyPr>
          <a:lstStyle/>
          <a:p>
            <a:pPr marL="0" indent="0">
              <a:buNone/>
            </a:pPr>
            <a:r>
              <a:rPr lang="en-GB" b="1" dirty="0"/>
              <a:t>Task</a:t>
            </a:r>
            <a:r>
              <a:rPr lang="en-GB" dirty="0"/>
              <a:t> </a:t>
            </a:r>
          </a:p>
          <a:p>
            <a:pPr marL="0" indent="0">
              <a:buNone/>
            </a:pPr>
            <a:r>
              <a:rPr lang="en-GB" dirty="0"/>
              <a:t>Create an organisation that tackles loneliness in rural areas. </a:t>
            </a:r>
          </a:p>
          <a:p>
            <a:pPr marL="0" indent="0">
              <a:buNone/>
            </a:pPr>
            <a:r>
              <a:rPr lang="en-GB" dirty="0"/>
              <a:t>You should answer the following questions:</a:t>
            </a:r>
          </a:p>
          <a:p>
            <a:pPr>
              <a:buFont typeface="Arial" panose="020B0604020202020204" pitchFamily="34" charset="0"/>
              <a:buChar char="•"/>
            </a:pPr>
            <a:r>
              <a:rPr lang="en-GB" dirty="0"/>
              <a:t>Create a mission statement for the organisation. (What will it do? Who will it support?)</a:t>
            </a:r>
          </a:p>
          <a:p>
            <a:pPr>
              <a:buFont typeface="Arial" panose="020B0604020202020204" pitchFamily="34" charset="0"/>
              <a:buChar char="•"/>
            </a:pPr>
            <a:r>
              <a:rPr lang="en-GB" dirty="0"/>
              <a:t>Identify potential income streams (Consider grants, commercialisation and fundraising)</a:t>
            </a:r>
          </a:p>
          <a:p>
            <a:pPr>
              <a:buFont typeface="Arial" panose="020B0604020202020204" pitchFamily="34" charset="0"/>
              <a:buChar char="•"/>
            </a:pPr>
            <a:r>
              <a:rPr lang="en-GB" dirty="0"/>
              <a:t>Assess the Market (Does anyone else do anything similar?  How can you differentiate from them?)</a:t>
            </a:r>
          </a:p>
        </p:txBody>
      </p:sp>
    </p:spTree>
    <p:extLst>
      <p:ext uri="{BB962C8B-B14F-4D97-AF65-F5344CB8AC3E}">
        <p14:creationId xmlns:p14="http://schemas.microsoft.com/office/powerpoint/2010/main" val="111675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94</TotalTime>
  <Words>1462</Words>
  <Application>Microsoft Office PowerPoint</Application>
  <PresentationFormat>Widescreen</PresentationFormat>
  <Paragraphs>105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Garamond</vt:lpstr>
      <vt:lpstr>Wingdings</vt:lpstr>
      <vt:lpstr>Savon</vt:lpstr>
      <vt:lpstr>Social Enterprise Journey</vt:lpstr>
      <vt:lpstr>Social Enterprise</vt:lpstr>
      <vt:lpstr>Market</vt:lpstr>
      <vt:lpstr>Mission Statement</vt:lpstr>
      <vt:lpstr>Creating a Mission Statement</vt:lpstr>
      <vt:lpstr>Theory of Change</vt:lpstr>
      <vt:lpstr>Money</vt:lpstr>
      <vt:lpstr>Social Impact</vt:lpstr>
      <vt:lpstr>Activity</vt:lpstr>
      <vt:lpstr>Measurement tools</vt:lpstr>
      <vt:lpstr>Social Accounting Process Flow</vt:lpstr>
      <vt:lpstr>PowerPoint Presentation</vt:lpstr>
      <vt:lpstr>Social Return on Investment</vt:lpstr>
      <vt:lpstr>PowerPoint Presentation</vt:lpstr>
      <vt:lpstr>Sales, Branding, Marketing</vt:lpstr>
      <vt:lpstr>Business Plan</vt:lpstr>
      <vt:lpstr>Support</vt:lpstr>
      <vt:lpstr>Tips to be even more effective</vt:lpstr>
      <vt:lpstr>Tutorial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Enterprise Journey</dc:title>
  <dc:creator>Jessica Shore</dc:creator>
  <cp:lastModifiedBy>Jessica Shore</cp:lastModifiedBy>
  <cp:revision>2</cp:revision>
  <dcterms:created xsi:type="dcterms:W3CDTF">2021-02-24T10:58:36Z</dcterms:created>
  <dcterms:modified xsi:type="dcterms:W3CDTF">2023-01-18T12:30:10Z</dcterms:modified>
</cp:coreProperties>
</file>