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3" r:id="rId1"/>
  </p:sldMasterIdLst>
  <p:notesMasterIdLst>
    <p:notesMasterId r:id="rId14"/>
  </p:notesMasterIdLst>
  <p:handoutMasterIdLst>
    <p:handoutMasterId r:id="rId15"/>
  </p:handoutMasterIdLst>
  <p:sldIdLst>
    <p:sldId id="261" r:id="rId2"/>
    <p:sldId id="316" r:id="rId3"/>
    <p:sldId id="302" r:id="rId4"/>
    <p:sldId id="306" r:id="rId5"/>
    <p:sldId id="304" r:id="rId6"/>
    <p:sldId id="262" r:id="rId7"/>
    <p:sldId id="266" r:id="rId8"/>
    <p:sldId id="268" r:id="rId9"/>
    <p:sldId id="285" r:id="rId10"/>
    <p:sldId id="301" r:id="rId11"/>
    <p:sldId id="312" r:id="rId12"/>
    <p:sldId id="314" r:id="rId1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47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911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6D00698-2657-481D-8507-3EBA8BCE396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9566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60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60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fld id="{E370D6F8-584F-4BD0-8871-3C47E8351F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8741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19ECAA-226F-4527-9F52-A2936533946E}" type="slidenum">
              <a:rPr lang="en-GB"/>
              <a:pPr/>
              <a:t>3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577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802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76803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76804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5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680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76807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8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6809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0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1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681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7681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76814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76815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6816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DD791A5-2E86-47A1-A5D3-645CEDA7A9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/>
      <p:bldP spid="7681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E20194-4157-477B-98DA-A22810386F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DF1CB8-772E-435A-9A40-05B8215709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155292-9B8C-41A7-8ADC-C5FCE7A5B2F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3447FE-B599-431C-BE13-53067268369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81AF2-CE61-4F32-935C-B62D0F98E7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3C717E-172D-4915-8D05-8E01CA6EF7D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5C8B30-EBB5-41E1-B13A-7018C5C319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CB03C-CF32-4A76-917B-8F68E6C979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A692AB-D0FB-4F91-8680-9A9DDAA0A08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C297C5-48D4-49AB-A546-7B44B4E51E7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79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2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3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4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5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7578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7578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7578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578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+mn-lt"/>
              </a:defRPr>
            </a:lvl1pPr>
          </a:lstStyle>
          <a:p>
            <a:fld id="{653EA07A-D3C7-4086-A391-088FA677BEE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5" grpId="0"/>
      <p:bldP spid="7578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dt="0"/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E720-019E-49D6-996F-ECFE2656BE0A}" type="slidenum">
              <a:rPr lang="en-GB"/>
              <a:pPr/>
              <a:t>1</a:t>
            </a:fld>
            <a:endParaRPr lang="en-GB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do we mean by Ethics?</a:t>
            </a:r>
          </a:p>
          <a:p>
            <a:r>
              <a:rPr lang="en-GB" b="1">
                <a:solidFill>
                  <a:schemeClr val="accent1"/>
                </a:solidFill>
              </a:rPr>
              <a:t>That company is unethical – what does this mean?</a:t>
            </a:r>
            <a:endParaRPr lang="en-US" b="1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0B541-3DDF-4532-B0E1-819995605633}" type="slidenum">
              <a:rPr lang="en-GB"/>
              <a:pPr/>
              <a:t>2</a:t>
            </a:fld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 smtClean="0"/>
              <a:t>Ethics</a:t>
            </a:r>
            <a:r>
              <a:rPr lang="en-US" dirty="0" smtClean="0"/>
              <a:t> </a:t>
            </a:r>
            <a:r>
              <a:rPr lang="en-US" dirty="0"/>
              <a:t>involves a discipline that examines good or bad practices within the context of a moral duty</a:t>
            </a:r>
          </a:p>
          <a:p>
            <a:pPr>
              <a:lnSpc>
                <a:spcPct val="90000"/>
              </a:lnSpc>
            </a:pPr>
            <a:r>
              <a:rPr lang="en-US" b="1" dirty="0"/>
              <a:t>Moral conduct</a:t>
            </a:r>
            <a:r>
              <a:rPr lang="en-US" dirty="0"/>
              <a:t> is </a:t>
            </a:r>
            <a:r>
              <a:rPr lang="en-US" dirty="0" err="1"/>
              <a:t>behaviour</a:t>
            </a:r>
            <a:r>
              <a:rPr lang="en-US" dirty="0"/>
              <a:t> that is right or wrong</a:t>
            </a:r>
          </a:p>
          <a:p>
            <a:pPr>
              <a:lnSpc>
                <a:spcPct val="90000"/>
              </a:lnSpc>
            </a:pPr>
            <a:r>
              <a:rPr lang="en-US" b="1" dirty="0"/>
              <a:t>Business ethics</a:t>
            </a:r>
            <a:r>
              <a:rPr lang="en-US" dirty="0"/>
              <a:t> include practices and behaviors that are good or bad</a:t>
            </a:r>
            <a:endParaRPr lang="en-US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 autoUpdateAnimBg="0"/>
      <p:bldP spid="8909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F91E3-8618-4D22-A016-F606EB2852DD}" type="slidenum">
              <a:rPr lang="en-GB"/>
              <a:pPr/>
              <a:t>3</a:t>
            </a:fld>
            <a:endParaRPr lang="en-GB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 smtClean="0"/>
              <a:t>Business </a:t>
            </a:r>
            <a:r>
              <a:rPr lang="en-US" b="1" i="1" dirty="0"/>
              <a:t>ethics</a:t>
            </a:r>
            <a:r>
              <a:rPr lang="en-US" dirty="0"/>
              <a:t> provide standards or guidelines for the conduct and decision making of employees and managers.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autoUpdateAnimBg="0"/>
      <p:bldP spid="5222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2626A-0D61-479F-B816-4581F572392D}" type="slidenum">
              <a:rPr lang="en-GB"/>
              <a:pPr/>
              <a:t>4</a:t>
            </a:fld>
            <a:endParaRPr lang="en-GB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  <a:endParaRPr lang="en-US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In the absence of a code of ethics,</a:t>
            </a:r>
          </a:p>
          <a:p>
            <a:pPr>
              <a:lnSpc>
                <a:spcPct val="90000"/>
              </a:lnSpc>
            </a:pPr>
            <a:r>
              <a:rPr lang="en-US"/>
              <a:t>There is usually a lack of consensus about appropriate ethical behavior; and</a:t>
            </a:r>
          </a:p>
          <a:p>
            <a:pPr>
              <a:lnSpc>
                <a:spcPct val="90000"/>
              </a:lnSpc>
            </a:pPr>
            <a:r>
              <a:rPr lang="en-US"/>
              <a:t>Different people use different ethical criteria to determine whether a practice or behaviour is ethical or unethical.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Business ethics are </a:t>
            </a:r>
            <a:r>
              <a:rPr lang="en-US" i="1"/>
              <a:t>not</a:t>
            </a:r>
            <a:r>
              <a:rPr lang="en-US"/>
              <a:t> the same things as laws.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E822-EDD3-4AE6-9259-BF22461C030E}" type="slidenum">
              <a:rPr lang="en-GB"/>
              <a:pPr/>
              <a:t>5</a:t>
            </a:fld>
            <a:endParaRPr lang="en-GB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en-US" dirty="0"/>
              <a:t>People operate under different ethical value systems depending on their: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US" dirty="0"/>
              <a:t>Personal </a:t>
            </a:r>
            <a:r>
              <a:rPr lang="en-US" dirty="0" smtClean="0"/>
              <a:t>experiences- Culture of organization/s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C3F2-40A7-4397-9EFC-04B20FF79D59}" type="slidenum">
              <a:rPr lang="en-GB"/>
              <a:pPr/>
              <a:t>6</a:t>
            </a:fld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US" sz="2400" b="1" dirty="0"/>
              <a:t>Two Key Branches of Ethics</a:t>
            </a:r>
          </a:p>
          <a:p>
            <a:r>
              <a:rPr lang="en-US" sz="2400" b="1" dirty="0"/>
              <a:t>Descriptive ethics</a:t>
            </a:r>
            <a:r>
              <a:rPr lang="en-US" sz="2400" dirty="0"/>
              <a:t> involves describing, characterizing and studying morality</a:t>
            </a:r>
          </a:p>
          <a:p>
            <a:pPr>
              <a:buFont typeface="Wingdings" pitchFamily="2" charset="2"/>
              <a:buNone/>
            </a:pPr>
            <a:r>
              <a:rPr lang="en-US" sz="2400" dirty="0" smtClean="0"/>
              <a:t>what is the CRM policy of the organization? Does it operate in an ‘ethical’ environment.</a:t>
            </a:r>
            <a:endParaRPr lang="en-US" sz="2400" dirty="0"/>
          </a:p>
          <a:p>
            <a:r>
              <a:rPr lang="en-US" sz="2400" b="1" dirty="0"/>
              <a:t>Normative ethics</a:t>
            </a:r>
            <a:r>
              <a:rPr lang="en-US" sz="2400" dirty="0"/>
              <a:t> involves supplying and justifying moral systems</a:t>
            </a:r>
          </a:p>
          <a:p>
            <a:pPr>
              <a:buFont typeface="Wingdings" pitchFamily="2" charset="2"/>
              <a:buNone/>
            </a:pPr>
            <a:r>
              <a:rPr lang="en-US" sz="2400" dirty="0" smtClean="0"/>
              <a:t>what  it should be- How does the organization justify/display/communicate it’s ethical values, beliefs- through policies, mission /value statements.</a:t>
            </a:r>
            <a:endParaRPr lang="en-US" sz="2400" dirty="0"/>
          </a:p>
          <a:p>
            <a:pPr lvl="1"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E287D-896A-4342-8F97-9D4D85561297}" type="slidenum">
              <a:rPr lang="en-GB"/>
              <a:pPr/>
              <a:t>7</a:t>
            </a:fld>
            <a:endParaRPr lang="en-GB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Making Ethical Judgments</a:t>
            </a: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609600" y="228600"/>
            <a:ext cx="4264025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 b="1"/>
              <a:t/>
            </a:r>
            <a:br>
              <a:rPr lang="en-US" sz="1400" b="1"/>
            </a:br>
            <a:endParaRPr lang="en-US" sz="1400" b="1"/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1524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Behavior or act that has been committed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5715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Prevailing norms of acceptability</a:t>
            </a: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657600" y="41148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Value judgments and perceptions of the observer</a:t>
            </a:r>
          </a:p>
        </p:txBody>
      </p:sp>
      <p:cxnSp>
        <p:nvCxnSpPr>
          <p:cNvPr id="12295" name="AutoShape 7"/>
          <p:cNvCxnSpPr>
            <a:cxnSpLocks noChangeShapeType="1"/>
            <a:stCxn id="12294" idx="1"/>
            <a:endCxn id="12292" idx="2"/>
          </p:cNvCxnSpPr>
          <p:nvPr/>
        </p:nvCxnSpPr>
        <p:spPr bwMode="auto">
          <a:xfrm rot="10800000">
            <a:off x="2476500" y="3276600"/>
            <a:ext cx="11811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cxnSp>
        <p:nvCxnSpPr>
          <p:cNvPr id="12296" name="AutoShape 8"/>
          <p:cNvCxnSpPr>
            <a:cxnSpLocks noChangeShapeType="1"/>
            <a:stCxn id="12294" idx="3"/>
            <a:endCxn id="12293" idx="2"/>
          </p:cNvCxnSpPr>
          <p:nvPr/>
        </p:nvCxnSpPr>
        <p:spPr bwMode="auto">
          <a:xfrm flipV="1">
            <a:off x="5562600" y="3276600"/>
            <a:ext cx="11049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3733800" y="2133600"/>
            <a:ext cx="1676400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Times New Roman" charset="0"/>
              </a:rPr>
              <a:t>compared with</a:t>
            </a:r>
          </a:p>
        </p:txBody>
      </p:sp>
      <p:cxnSp>
        <p:nvCxnSpPr>
          <p:cNvPr id="12298" name="AutoShape 10"/>
          <p:cNvCxnSpPr>
            <a:cxnSpLocks noChangeShapeType="1"/>
          </p:cNvCxnSpPr>
          <p:nvPr/>
        </p:nvCxnSpPr>
        <p:spPr bwMode="auto">
          <a:xfrm>
            <a:off x="3429000" y="2590800"/>
            <a:ext cx="228600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12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0" fill="hold"/>
                                        <p:tgtEl>
                                          <p:spTgt spid="122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5000" fill="hold"/>
                                        <p:tgtEl>
                                          <p:spTgt spid="122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animBg="1"/>
      <p:bldP spid="12293" grpId="0" animBg="1"/>
      <p:bldP spid="1229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8D5AD-846A-427C-862E-A3F42DB41887}" type="slidenum">
              <a:rPr lang="en-GB"/>
              <a:pPr/>
              <a:t>8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Four Important Ethical Questions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What </a:t>
            </a:r>
            <a:r>
              <a:rPr lang="en-US" sz="2000" dirty="0" smtClean="0"/>
              <a:t>is- the current ‘ethical’ policy /behavior of the organization/stakeholders</a:t>
            </a:r>
            <a:endParaRPr lang="en-US" sz="2000" dirty="0"/>
          </a:p>
          <a:p>
            <a:r>
              <a:rPr lang="en-US" sz="2000" dirty="0"/>
              <a:t>What </a:t>
            </a:r>
            <a:r>
              <a:rPr lang="en-US" sz="2000" dirty="0" smtClean="0"/>
              <a:t>ought it </a:t>
            </a:r>
            <a:r>
              <a:rPr lang="en-US" sz="2000" dirty="0"/>
              <a:t>to </a:t>
            </a:r>
            <a:r>
              <a:rPr lang="en-US" sz="2000" dirty="0" smtClean="0"/>
              <a:t>be- Examples of organization ‘best practice’</a:t>
            </a:r>
            <a:endParaRPr lang="en-US" sz="2000" dirty="0"/>
          </a:p>
          <a:p>
            <a:r>
              <a:rPr lang="en-US" sz="2000" dirty="0"/>
              <a:t>How </a:t>
            </a:r>
            <a:r>
              <a:rPr lang="en-US" sz="2000" dirty="0" smtClean="0"/>
              <a:t>do </a:t>
            </a:r>
            <a:r>
              <a:rPr lang="en-US" sz="2000" dirty="0"/>
              <a:t>we get from </a:t>
            </a:r>
            <a:r>
              <a:rPr lang="en-US" sz="2000" dirty="0" smtClean="0"/>
              <a:t>what it </a:t>
            </a:r>
            <a:r>
              <a:rPr lang="en-US" sz="2000" dirty="0"/>
              <a:t>is to what </a:t>
            </a:r>
            <a:r>
              <a:rPr lang="en-US" sz="2000" dirty="0" smtClean="0"/>
              <a:t> it ought </a:t>
            </a:r>
            <a:r>
              <a:rPr lang="en-US" sz="2000" dirty="0"/>
              <a:t>to </a:t>
            </a:r>
            <a:r>
              <a:rPr lang="en-US" sz="2000" dirty="0" smtClean="0"/>
              <a:t>be- collect data/information, </a:t>
            </a:r>
            <a:r>
              <a:rPr lang="en-US" sz="2000" dirty="0" err="1" smtClean="0"/>
              <a:t>analyse</a:t>
            </a:r>
            <a:r>
              <a:rPr lang="en-US" sz="2000" dirty="0" smtClean="0"/>
              <a:t>, implement change to meet customers </a:t>
            </a:r>
            <a:r>
              <a:rPr lang="en-US" sz="2000" dirty="0" err="1" smtClean="0"/>
              <a:t>etc</a:t>
            </a:r>
            <a:r>
              <a:rPr lang="en-US" sz="2000" dirty="0" smtClean="0"/>
              <a:t> needs, points of view.</a:t>
            </a:r>
            <a:endParaRPr lang="en-US" sz="2000" dirty="0"/>
          </a:p>
          <a:p>
            <a:r>
              <a:rPr lang="en-US" sz="2000" dirty="0"/>
              <a:t>What is our motivation for acting </a:t>
            </a:r>
            <a:r>
              <a:rPr lang="en-US" sz="2000" dirty="0" smtClean="0"/>
              <a:t>ethically- Values of organization embedded into CRM system, Competitors operate ‘ethical’ policies- competitive advantage, stakeholders demand this, use ‘ethical’ values as a USP.</a:t>
            </a:r>
          </a:p>
          <a:p>
            <a:endParaRPr lang="en-US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3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114FB-AD69-431A-B005-14C9E07BC003}" type="slidenum">
              <a:rPr lang="en-GB"/>
              <a:pPr/>
              <a:t>9</a:t>
            </a:fld>
            <a:endParaRPr lang="en-GB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Management skills needed to make ethical decisions and deal with concerns of stakeholders: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b="1" dirty="0"/>
              <a:t>Ethical decision making skills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The Ability to see beyond own </a:t>
            </a:r>
            <a:r>
              <a:rPr lang="en-US" sz="2000" dirty="0" smtClean="0"/>
              <a:t>self-interest.</a:t>
            </a:r>
          </a:p>
          <a:p>
            <a:pPr>
              <a:buClr>
                <a:schemeClr val="accent1"/>
              </a:buClr>
            </a:pPr>
            <a:r>
              <a:rPr lang="en-US" sz="2000" dirty="0" smtClean="0"/>
              <a:t>Move towards balancing profitability with acting in an ‘ethical’ capacity </a:t>
            </a:r>
            <a:r>
              <a:rPr lang="en-US" sz="2000" dirty="0" err="1" smtClean="0"/>
              <a:t>eg</a:t>
            </a:r>
            <a:r>
              <a:rPr lang="en-US" sz="2000" dirty="0" smtClean="0"/>
              <a:t> sourcing materials from </a:t>
            </a:r>
            <a:r>
              <a:rPr lang="en-US" sz="2000" dirty="0" err="1" smtClean="0"/>
              <a:t>organisations</a:t>
            </a:r>
            <a:r>
              <a:rPr lang="en-US" sz="2000" dirty="0" smtClean="0"/>
              <a:t> that pay fair wages, no child </a:t>
            </a:r>
            <a:r>
              <a:rPr lang="en-US" sz="2000" dirty="0" err="1" smtClean="0"/>
              <a:t>labour</a:t>
            </a:r>
            <a:r>
              <a:rPr lang="en-US" sz="2000" dirty="0" smtClean="0"/>
              <a:t> etc.</a:t>
            </a:r>
          </a:p>
          <a:p>
            <a:pPr>
              <a:buClr>
                <a:schemeClr val="accent1"/>
              </a:buClr>
            </a:pPr>
            <a:r>
              <a:rPr lang="en-US" sz="2000" dirty="0" smtClean="0"/>
              <a:t>Incorporate ethical decision making into all aspects of business not just ‘front facing’- part of culture, policies and work practices.</a:t>
            </a:r>
            <a:endParaRPr lang="en-US" sz="2000" dirty="0"/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356DE-79EE-4FD2-B2D3-8C746E8C40B0}" type="slidenum">
              <a:rPr lang="en-GB"/>
              <a:pPr/>
              <a:t>10</a:t>
            </a:fld>
            <a:endParaRPr lang="en-GB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Front-page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How would I feel if my decision became a headline in a local newspaper?</a:t>
            </a:r>
          </a:p>
          <a:p>
            <a:pPr>
              <a:buClr>
                <a:schemeClr val="accent1"/>
              </a:buClr>
            </a:pPr>
            <a:r>
              <a:rPr lang="en-US"/>
              <a:t>Would I feel comfortable describing my actions or decision to a customer or stockholder?</a:t>
            </a:r>
          </a:p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C863-A912-460E-9ABF-C4B563915697}" type="slidenum">
              <a:rPr lang="en-GB"/>
              <a:pPr/>
              <a:t>11</a:t>
            </a:fld>
            <a:endParaRPr lang="en-GB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Golden rule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Would I be willing to be treated in the same manner?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AB6BA-FA6C-4EC5-956A-226A14B8440D}" type="slidenum">
              <a:rPr lang="en-GB"/>
              <a:pPr/>
              <a:t>12</a:t>
            </a:fld>
            <a:endParaRPr lang="en-GB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600"/>
              <a:t>Recent Examples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BHS- Sold for £1</a:t>
            </a:r>
          </a:p>
          <a:p>
            <a:r>
              <a:rPr lang="en-US" dirty="0" smtClean="0"/>
              <a:t>Manchester City Football</a:t>
            </a:r>
          </a:p>
          <a:p>
            <a:r>
              <a:rPr lang="en-US" smtClean="0"/>
              <a:t>Primark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/>
    </p:bldLst>
  </p:timing>
</p:sld>
</file>

<file path=ppt/theme/theme1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530</Words>
  <Application>Microsoft Office PowerPoint</Application>
  <PresentationFormat>On-screen Show (4:3)</PresentationFormat>
  <Paragraphs>63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Tahoma</vt:lpstr>
      <vt:lpstr>Times New Roman</vt:lpstr>
      <vt:lpstr>Wingdings</vt:lpstr>
      <vt:lpstr>Blends</vt:lpstr>
      <vt:lpstr>Business Ethics: What Does It Really Mean?</vt:lpstr>
      <vt:lpstr>Business Ethics: What Does It Really Mean?</vt:lpstr>
      <vt:lpstr>What are business ethics?</vt:lpstr>
      <vt:lpstr>What are business ethics? (continued)</vt:lpstr>
      <vt:lpstr>What are business ethics? (continued)</vt:lpstr>
      <vt:lpstr>Business Ethics: What Does It Really Mean?</vt:lpstr>
      <vt:lpstr>Making Ethical Judgments</vt:lpstr>
      <vt:lpstr>Four Important Ethical Questions</vt:lpstr>
      <vt:lpstr>Management skills needed to make ethical decisions and deal with concerns of stakeholders:</vt:lpstr>
      <vt:lpstr>Applications of Management Perspectives: For Individuals</vt:lpstr>
      <vt:lpstr>Applications of Management Perspectives: For Individuals</vt:lpstr>
      <vt:lpstr>Recent Examples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Chapter Six</dc:title>
  <dc:creator>Ken &amp; Lesley Long</dc:creator>
  <cp:lastModifiedBy>Maria Heffernan</cp:lastModifiedBy>
  <cp:revision>21</cp:revision>
  <dcterms:created xsi:type="dcterms:W3CDTF">2003-09-14T10:05:58Z</dcterms:created>
  <dcterms:modified xsi:type="dcterms:W3CDTF">2019-03-13T13:08:58Z</dcterms:modified>
</cp:coreProperties>
</file>