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 id="2147483684" r:id="rId5"/>
  </p:sldMasterIdLst>
  <p:notesMasterIdLst>
    <p:notesMasterId r:id="rId61"/>
  </p:notesMasterIdLst>
  <p:handoutMasterIdLst>
    <p:handoutMasterId r:id="rId62"/>
  </p:handoutMasterIdLst>
  <p:sldIdLst>
    <p:sldId id="301" r:id="rId6"/>
    <p:sldId id="257" r:id="rId7"/>
    <p:sldId id="294" r:id="rId8"/>
    <p:sldId id="355" r:id="rId9"/>
    <p:sldId id="356" r:id="rId10"/>
    <p:sldId id="357" r:id="rId11"/>
    <p:sldId id="358" r:id="rId12"/>
    <p:sldId id="359" r:id="rId13"/>
    <p:sldId id="307" r:id="rId14"/>
    <p:sldId id="308" r:id="rId15"/>
    <p:sldId id="369" r:id="rId16"/>
    <p:sldId id="378" r:id="rId17"/>
    <p:sldId id="370" r:id="rId18"/>
    <p:sldId id="371" r:id="rId19"/>
    <p:sldId id="372" r:id="rId20"/>
    <p:sldId id="373" r:id="rId21"/>
    <p:sldId id="374" r:id="rId22"/>
    <p:sldId id="375" r:id="rId23"/>
    <p:sldId id="376" r:id="rId24"/>
    <p:sldId id="310" r:id="rId25"/>
    <p:sldId id="311" r:id="rId26"/>
    <p:sldId id="377" r:id="rId27"/>
    <p:sldId id="312" r:id="rId28"/>
    <p:sldId id="313" r:id="rId29"/>
    <p:sldId id="315" r:id="rId30"/>
    <p:sldId id="316" r:id="rId31"/>
    <p:sldId id="360" r:id="rId32"/>
    <p:sldId id="361" r:id="rId33"/>
    <p:sldId id="362" r:id="rId34"/>
    <p:sldId id="363" r:id="rId35"/>
    <p:sldId id="364" r:id="rId36"/>
    <p:sldId id="365" r:id="rId37"/>
    <p:sldId id="379" r:id="rId38"/>
    <p:sldId id="380" r:id="rId39"/>
    <p:sldId id="367" r:id="rId40"/>
    <p:sldId id="368" r:id="rId41"/>
    <p:sldId id="317" r:id="rId42"/>
    <p:sldId id="318" r:id="rId43"/>
    <p:sldId id="339" r:id="rId44"/>
    <p:sldId id="340" r:id="rId45"/>
    <p:sldId id="341" r:id="rId46"/>
    <p:sldId id="342" r:id="rId47"/>
    <p:sldId id="343" r:id="rId48"/>
    <p:sldId id="344" r:id="rId49"/>
    <p:sldId id="345" r:id="rId50"/>
    <p:sldId id="346" r:id="rId51"/>
    <p:sldId id="381" r:id="rId52"/>
    <p:sldId id="347" r:id="rId53"/>
    <p:sldId id="348" r:id="rId54"/>
    <p:sldId id="349" r:id="rId55"/>
    <p:sldId id="350" r:id="rId56"/>
    <p:sldId id="351" r:id="rId57"/>
    <p:sldId id="353" r:id="rId58"/>
    <p:sldId id="319" r:id="rId59"/>
    <p:sldId id="338" r:id="rId60"/>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46AD7D6-A6FA-4E64-B2B4-FB6F56BB862D}" v="36" dt="2019-06-26T11:35:43.18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1200" autoAdjust="0"/>
  </p:normalViewPr>
  <p:slideViewPr>
    <p:cSldViewPr>
      <p:cViewPr varScale="1">
        <p:scale>
          <a:sx n="61" d="100"/>
          <a:sy n="61" d="100"/>
        </p:scale>
        <p:origin x="924" y="6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63" Type="http://schemas.openxmlformats.org/officeDocument/2006/relationships/presProps" Target="presProp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66"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61" Type="http://schemas.openxmlformats.org/officeDocument/2006/relationships/notesMaster" Target="notesMasters/notesMaster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viewProps" Target="viewProps.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microsoft.com/office/2015/10/relationships/revisionInfo" Target="revisionInfo.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handoutMaster" Target="handoutMasters/handout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A0A831B-0BC5-4D9C-AD53-BE59FB37ACB3}" type="doc">
      <dgm:prSet loTypeId="urn:microsoft.com/office/officeart/2018/5/layout/IconLeaf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707877AE-8B96-4F49-A842-596A4E1753E1}">
      <dgm:prSet custT="1"/>
      <dgm:spPr/>
      <dgm:t>
        <a:bodyPr/>
        <a:lstStyle/>
        <a:p>
          <a:pPr>
            <a:defRPr cap="all"/>
          </a:pPr>
          <a:r>
            <a:rPr lang="en-GB" sz="1600" b="1" cap="none" dirty="0"/>
            <a:t>Excellent customer service– meets and exceeds customers’ expectations</a:t>
          </a:r>
          <a:r>
            <a:rPr lang="en-GB" sz="1400" b="1" cap="none" dirty="0"/>
            <a:t>. </a:t>
          </a:r>
          <a:endParaRPr lang="en-US" sz="1400" b="1" cap="none" dirty="0"/>
        </a:p>
      </dgm:t>
    </dgm:pt>
    <dgm:pt modelId="{7BBDC752-AAD1-4D3D-BE06-971A0A5737AF}" type="parTrans" cxnId="{A3EC6256-AB6D-4C29-AA8F-577BAEDC1909}">
      <dgm:prSet/>
      <dgm:spPr/>
      <dgm:t>
        <a:bodyPr/>
        <a:lstStyle/>
        <a:p>
          <a:endParaRPr lang="en-US"/>
        </a:p>
      </dgm:t>
    </dgm:pt>
    <dgm:pt modelId="{44E3B464-8753-4557-95FF-7BD211C9E247}" type="sibTrans" cxnId="{A3EC6256-AB6D-4C29-AA8F-577BAEDC1909}">
      <dgm:prSet/>
      <dgm:spPr/>
      <dgm:t>
        <a:bodyPr/>
        <a:lstStyle/>
        <a:p>
          <a:endParaRPr lang="en-US"/>
        </a:p>
      </dgm:t>
    </dgm:pt>
    <dgm:pt modelId="{11F1177D-A220-4366-8304-03AB13092270}">
      <dgm:prSet custT="1"/>
      <dgm:spPr/>
      <dgm:t>
        <a:bodyPr/>
        <a:lstStyle/>
        <a:p>
          <a:pPr>
            <a:defRPr cap="all"/>
          </a:pPr>
          <a:r>
            <a:rPr lang="en-GB" sz="1600" b="1" cap="none" dirty="0"/>
            <a:t>Expertise in electronic technology– has a high level of proficiency in the technology of specific electronic products</a:t>
          </a:r>
          <a:r>
            <a:rPr lang="en-GB" sz="1400" b="1" cap="none" dirty="0"/>
            <a:t>. </a:t>
          </a:r>
          <a:endParaRPr lang="en-US" sz="1400" b="1" cap="none" dirty="0"/>
        </a:p>
      </dgm:t>
    </dgm:pt>
    <dgm:pt modelId="{992512AD-862C-4825-9DB4-4922ECFCC4A3}" type="parTrans" cxnId="{356C951B-0D8E-47E4-8126-CE551032B9A3}">
      <dgm:prSet/>
      <dgm:spPr/>
      <dgm:t>
        <a:bodyPr/>
        <a:lstStyle/>
        <a:p>
          <a:endParaRPr lang="en-US"/>
        </a:p>
      </dgm:t>
    </dgm:pt>
    <dgm:pt modelId="{1B31F824-8FC9-493F-8F36-079AD6727564}" type="sibTrans" cxnId="{356C951B-0D8E-47E4-8126-CE551032B9A3}">
      <dgm:prSet/>
      <dgm:spPr/>
      <dgm:t>
        <a:bodyPr/>
        <a:lstStyle/>
        <a:p>
          <a:endParaRPr lang="en-US"/>
        </a:p>
      </dgm:t>
    </dgm:pt>
    <dgm:pt modelId="{F8422D4F-3997-4712-A7F2-358101B9C778}">
      <dgm:prSet custT="1"/>
      <dgm:spPr/>
      <dgm:t>
        <a:bodyPr/>
        <a:lstStyle/>
        <a:p>
          <a:pPr>
            <a:defRPr cap="all"/>
          </a:pPr>
          <a:r>
            <a:rPr lang="en-GB" sz="1600" b="1" cap="none" dirty="0"/>
            <a:t>Superior market distribution skills– utilizes distribution channels effectively and efficiently in order to market a product or service</a:t>
          </a:r>
          <a:r>
            <a:rPr lang="en-GB" sz="1400" b="1" cap="none" dirty="0"/>
            <a:t>. </a:t>
          </a:r>
          <a:endParaRPr lang="en-US" sz="1400" b="1" cap="none" dirty="0"/>
        </a:p>
      </dgm:t>
    </dgm:pt>
    <dgm:pt modelId="{61078C3F-FF59-4EBD-BDB1-933E759C6501}" type="parTrans" cxnId="{AB457318-553A-4F22-8FD9-D266D5124090}">
      <dgm:prSet/>
      <dgm:spPr/>
      <dgm:t>
        <a:bodyPr/>
        <a:lstStyle/>
        <a:p>
          <a:endParaRPr lang="en-US"/>
        </a:p>
      </dgm:t>
    </dgm:pt>
    <dgm:pt modelId="{B5771DD8-95ED-4907-A46C-4FE16367E86A}" type="sibTrans" cxnId="{AB457318-553A-4F22-8FD9-D266D5124090}">
      <dgm:prSet/>
      <dgm:spPr/>
      <dgm:t>
        <a:bodyPr/>
        <a:lstStyle/>
        <a:p>
          <a:endParaRPr lang="en-US"/>
        </a:p>
      </dgm:t>
    </dgm:pt>
    <dgm:pt modelId="{1DC64F7F-63BC-4260-BE0F-B72358FC27EC}" type="pres">
      <dgm:prSet presAssocID="{AA0A831B-0BC5-4D9C-AD53-BE59FB37ACB3}" presName="root" presStyleCnt="0">
        <dgm:presLayoutVars>
          <dgm:dir/>
          <dgm:resizeHandles val="exact"/>
        </dgm:presLayoutVars>
      </dgm:prSet>
      <dgm:spPr/>
    </dgm:pt>
    <dgm:pt modelId="{FE0A0B3C-8026-4B00-AB50-AF2EFC0D9A36}" type="pres">
      <dgm:prSet presAssocID="{707877AE-8B96-4F49-A842-596A4E1753E1}" presName="compNode" presStyleCnt="0"/>
      <dgm:spPr/>
    </dgm:pt>
    <dgm:pt modelId="{A26AC5CF-C6D8-4810-92D4-B62DD30654A2}" type="pres">
      <dgm:prSet presAssocID="{707877AE-8B96-4F49-A842-596A4E1753E1}" presName="iconBgRect" presStyleLbl="bgShp" presStyleIdx="0" presStyleCnt="3" custLinFactNeighborX="202" custLinFactNeighborY="-96952"/>
      <dgm:spPr>
        <a:prstGeom prst="round2DiagRect">
          <a:avLst>
            <a:gd name="adj1" fmla="val 29727"/>
            <a:gd name="adj2" fmla="val 0"/>
          </a:avLst>
        </a:prstGeom>
      </dgm:spPr>
    </dgm:pt>
    <dgm:pt modelId="{84EB91C2-F92E-4414-9980-79281251F647}" type="pres">
      <dgm:prSet presAssocID="{707877AE-8B96-4F49-A842-596A4E1753E1}" presName="iconRect" presStyleLbl="node1" presStyleIdx="0" presStyleCnt="3" custLinFactY="-43681" custLinFactNeighborX="3873" custLinFactNeighborY="-100000"/>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rketing"/>
        </a:ext>
      </dgm:extLst>
    </dgm:pt>
    <dgm:pt modelId="{EFF68980-ADB3-497F-9173-54C911B38300}" type="pres">
      <dgm:prSet presAssocID="{707877AE-8B96-4F49-A842-596A4E1753E1}" presName="spaceRect" presStyleCnt="0"/>
      <dgm:spPr/>
    </dgm:pt>
    <dgm:pt modelId="{99AC23F9-645D-4ECD-A4AB-3E9DEEE2AEB4}" type="pres">
      <dgm:prSet presAssocID="{707877AE-8B96-4F49-A842-596A4E1753E1}" presName="textRect" presStyleLbl="revTx" presStyleIdx="0" presStyleCnt="3" custScaleY="127844">
        <dgm:presLayoutVars>
          <dgm:chMax val="1"/>
          <dgm:chPref val="1"/>
        </dgm:presLayoutVars>
      </dgm:prSet>
      <dgm:spPr/>
    </dgm:pt>
    <dgm:pt modelId="{D0BB820A-92E4-4159-9981-6464F8E2218F}" type="pres">
      <dgm:prSet presAssocID="{44E3B464-8753-4557-95FF-7BD211C9E247}" presName="sibTrans" presStyleCnt="0"/>
      <dgm:spPr/>
    </dgm:pt>
    <dgm:pt modelId="{BA4BBBFC-DBE6-4B1C-B711-5746C81E5775}" type="pres">
      <dgm:prSet presAssocID="{11F1177D-A220-4366-8304-03AB13092270}" presName="compNode" presStyleCnt="0"/>
      <dgm:spPr/>
    </dgm:pt>
    <dgm:pt modelId="{1CBD359B-81C5-4ED7-9464-83A955E52F8E}" type="pres">
      <dgm:prSet presAssocID="{11F1177D-A220-4366-8304-03AB13092270}" presName="iconBgRect" presStyleLbl="bgShp" presStyleIdx="1" presStyleCnt="3" custLinFactY="-274" custLinFactNeighborX="2362" custLinFactNeighborY="-100000"/>
      <dgm:spPr>
        <a:prstGeom prst="round2DiagRect">
          <a:avLst>
            <a:gd name="adj1" fmla="val 29727"/>
            <a:gd name="adj2" fmla="val 0"/>
          </a:avLst>
        </a:prstGeom>
      </dgm:spPr>
    </dgm:pt>
    <dgm:pt modelId="{3FAA3B51-CD65-4919-A2B0-A627217E4109}" type="pres">
      <dgm:prSet presAssocID="{11F1177D-A220-4366-8304-03AB13092270}" presName="iconRect" presStyleLbl="node1" presStyleIdx="1" presStyleCnt="3" custLinFactY="-75085" custLinFactNeighborX="-17838" custLinFactNeighborY="-100000"/>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nternet"/>
        </a:ext>
      </dgm:extLst>
    </dgm:pt>
    <dgm:pt modelId="{DE6A5EF3-82D2-4E5D-A008-7771B14D06D4}" type="pres">
      <dgm:prSet presAssocID="{11F1177D-A220-4366-8304-03AB13092270}" presName="spaceRect" presStyleCnt="0"/>
      <dgm:spPr/>
    </dgm:pt>
    <dgm:pt modelId="{0C084A86-808B-405C-82D7-7B2D527BD17D}" type="pres">
      <dgm:prSet presAssocID="{11F1177D-A220-4366-8304-03AB13092270}" presName="textRect" presStyleLbl="revTx" presStyleIdx="1" presStyleCnt="3" custScaleY="127844">
        <dgm:presLayoutVars>
          <dgm:chMax val="1"/>
          <dgm:chPref val="1"/>
        </dgm:presLayoutVars>
      </dgm:prSet>
      <dgm:spPr/>
    </dgm:pt>
    <dgm:pt modelId="{5D51B2E9-27DE-4EBB-8C63-318250662C71}" type="pres">
      <dgm:prSet presAssocID="{1B31F824-8FC9-493F-8F36-079AD6727564}" presName="sibTrans" presStyleCnt="0"/>
      <dgm:spPr/>
    </dgm:pt>
    <dgm:pt modelId="{88E07DDA-79EF-42A0-923E-4E2F08CB6024}" type="pres">
      <dgm:prSet presAssocID="{F8422D4F-3997-4712-A7F2-358101B9C778}" presName="compNode" presStyleCnt="0"/>
      <dgm:spPr/>
    </dgm:pt>
    <dgm:pt modelId="{83B4B949-69C0-4DAE-BFF6-98779247C4E1}" type="pres">
      <dgm:prSet presAssocID="{F8422D4F-3997-4712-A7F2-358101B9C778}" presName="iconBgRect" presStyleLbl="bgShp" presStyleIdx="2" presStyleCnt="3" custLinFactY="-274" custLinFactNeighborX="-2511" custLinFactNeighborY="-100000"/>
      <dgm:spPr>
        <a:prstGeom prst="round2DiagRect">
          <a:avLst>
            <a:gd name="adj1" fmla="val 29727"/>
            <a:gd name="adj2" fmla="val 0"/>
          </a:avLst>
        </a:prstGeom>
      </dgm:spPr>
    </dgm:pt>
    <dgm:pt modelId="{5BFD8962-D132-4F08-974D-AEC9944C47E3}" type="pres">
      <dgm:prSet presAssocID="{F8422D4F-3997-4712-A7F2-358101B9C778}" presName="iconRect" presStyleLbl="node1" presStyleIdx="2" presStyleCnt="3" custLinFactY="-87325" custLinFactNeighborX="2081" custLinFactNeighborY="-100000"/>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idge scene"/>
        </a:ext>
      </dgm:extLst>
    </dgm:pt>
    <dgm:pt modelId="{4F6C0CEA-243B-45DB-9551-2F3BA5410201}" type="pres">
      <dgm:prSet presAssocID="{F8422D4F-3997-4712-A7F2-358101B9C778}" presName="spaceRect" presStyleCnt="0"/>
      <dgm:spPr/>
    </dgm:pt>
    <dgm:pt modelId="{6C79F166-24C3-4035-9978-8AA77753753C}" type="pres">
      <dgm:prSet presAssocID="{F8422D4F-3997-4712-A7F2-358101B9C778}" presName="textRect" presStyleLbl="revTx" presStyleIdx="2" presStyleCnt="3" custScaleY="127844">
        <dgm:presLayoutVars>
          <dgm:chMax val="1"/>
          <dgm:chPref val="1"/>
        </dgm:presLayoutVars>
      </dgm:prSet>
      <dgm:spPr/>
    </dgm:pt>
  </dgm:ptLst>
  <dgm:cxnLst>
    <dgm:cxn modelId="{AB457318-553A-4F22-8FD9-D266D5124090}" srcId="{AA0A831B-0BC5-4D9C-AD53-BE59FB37ACB3}" destId="{F8422D4F-3997-4712-A7F2-358101B9C778}" srcOrd="2" destOrd="0" parTransId="{61078C3F-FF59-4EBD-BDB1-933E759C6501}" sibTransId="{B5771DD8-95ED-4907-A46C-4FE16367E86A}"/>
    <dgm:cxn modelId="{356C951B-0D8E-47E4-8126-CE551032B9A3}" srcId="{AA0A831B-0BC5-4D9C-AD53-BE59FB37ACB3}" destId="{11F1177D-A220-4366-8304-03AB13092270}" srcOrd="1" destOrd="0" parTransId="{992512AD-862C-4825-9DB4-4922ECFCC4A3}" sibTransId="{1B31F824-8FC9-493F-8F36-079AD6727564}"/>
    <dgm:cxn modelId="{A2C23D2D-EA84-4EFE-BE01-227B8DA48E3D}" type="presOf" srcId="{707877AE-8B96-4F49-A842-596A4E1753E1}" destId="{99AC23F9-645D-4ECD-A4AB-3E9DEEE2AEB4}" srcOrd="0" destOrd="0" presId="urn:microsoft.com/office/officeart/2018/5/layout/IconLeafLabelList"/>
    <dgm:cxn modelId="{5C0FD242-9F63-49C6-B073-C84792EBBF6B}" type="presOf" srcId="{11F1177D-A220-4366-8304-03AB13092270}" destId="{0C084A86-808B-405C-82D7-7B2D527BD17D}" srcOrd="0" destOrd="0" presId="urn:microsoft.com/office/officeart/2018/5/layout/IconLeafLabelList"/>
    <dgm:cxn modelId="{A3EC6256-AB6D-4C29-AA8F-577BAEDC1909}" srcId="{AA0A831B-0BC5-4D9C-AD53-BE59FB37ACB3}" destId="{707877AE-8B96-4F49-A842-596A4E1753E1}" srcOrd="0" destOrd="0" parTransId="{7BBDC752-AAD1-4D3D-BE06-971A0A5737AF}" sibTransId="{44E3B464-8753-4557-95FF-7BD211C9E247}"/>
    <dgm:cxn modelId="{10F37383-85FC-492C-9202-88DB19C157B3}" type="presOf" srcId="{F8422D4F-3997-4712-A7F2-358101B9C778}" destId="{6C79F166-24C3-4035-9978-8AA77753753C}" srcOrd="0" destOrd="0" presId="urn:microsoft.com/office/officeart/2018/5/layout/IconLeafLabelList"/>
    <dgm:cxn modelId="{3D7E3CB2-20BD-4D5A-AFB5-2BA2BE2E4194}" type="presOf" srcId="{AA0A831B-0BC5-4D9C-AD53-BE59FB37ACB3}" destId="{1DC64F7F-63BC-4260-BE0F-B72358FC27EC}" srcOrd="0" destOrd="0" presId="urn:microsoft.com/office/officeart/2018/5/layout/IconLeafLabelList"/>
    <dgm:cxn modelId="{3267D597-1AD4-489C-8F05-3977BBD54FE0}" type="presParOf" srcId="{1DC64F7F-63BC-4260-BE0F-B72358FC27EC}" destId="{FE0A0B3C-8026-4B00-AB50-AF2EFC0D9A36}" srcOrd="0" destOrd="0" presId="urn:microsoft.com/office/officeart/2018/5/layout/IconLeafLabelList"/>
    <dgm:cxn modelId="{9A0090F8-C224-4797-B8B3-497A897CB46B}" type="presParOf" srcId="{FE0A0B3C-8026-4B00-AB50-AF2EFC0D9A36}" destId="{A26AC5CF-C6D8-4810-92D4-B62DD30654A2}" srcOrd="0" destOrd="0" presId="urn:microsoft.com/office/officeart/2018/5/layout/IconLeafLabelList"/>
    <dgm:cxn modelId="{9C74E73B-9692-4514-9C2D-1FAB67A9BA2E}" type="presParOf" srcId="{FE0A0B3C-8026-4B00-AB50-AF2EFC0D9A36}" destId="{84EB91C2-F92E-4414-9980-79281251F647}" srcOrd="1" destOrd="0" presId="urn:microsoft.com/office/officeart/2018/5/layout/IconLeafLabelList"/>
    <dgm:cxn modelId="{61CBFBE3-0FCC-4B9F-A9B3-3227F65FFF03}" type="presParOf" srcId="{FE0A0B3C-8026-4B00-AB50-AF2EFC0D9A36}" destId="{EFF68980-ADB3-497F-9173-54C911B38300}" srcOrd="2" destOrd="0" presId="urn:microsoft.com/office/officeart/2018/5/layout/IconLeafLabelList"/>
    <dgm:cxn modelId="{EF5F2330-2CC5-4B1F-A346-C25D665D74B3}" type="presParOf" srcId="{FE0A0B3C-8026-4B00-AB50-AF2EFC0D9A36}" destId="{99AC23F9-645D-4ECD-A4AB-3E9DEEE2AEB4}" srcOrd="3" destOrd="0" presId="urn:microsoft.com/office/officeart/2018/5/layout/IconLeafLabelList"/>
    <dgm:cxn modelId="{E47CB257-5D6E-4827-97AF-34E7780568D7}" type="presParOf" srcId="{1DC64F7F-63BC-4260-BE0F-B72358FC27EC}" destId="{D0BB820A-92E4-4159-9981-6464F8E2218F}" srcOrd="1" destOrd="0" presId="urn:microsoft.com/office/officeart/2018/5/layout/IconLeafLabelList"/>
    <dgm:cxn modelId="{41CCC67E-5B9F-41A3-9EDA-C251D6C56E26}" type="presParOf" srcId="{1DC64F7F-63BC-4260-BE0F-B72358FC27EC}" destId="{BA4BBBFC-DBE6-4B1C-B711-5746C81E5775}" srcOrd="2" destOrd="0" presId="urn:microsoft.com/office/officeart/2018/5/layout/IconLeafLabelList"/>
    <dgm:cxn modelId="{4EFF968B-A88B-4EB2-90E3-0941EA709471}" type="presParOf" srcId="{BA4BBBFC-DBE6-4B1C-B711-5746C81E5775}" destId="{1CBD359B-81C5-4ED7-9464-83A955E52F8E}" srcOrd="0" destOrd="0" presId="urn:microsoft.com/office/officeart/2018/5/layout/IconLeafLabelList"/>
    <dgm:cxn modelId="{86241E7C-E9D7-431D-9896-B5B519F35126}" type="presParOf" srcId="{BA4BBBFC-DBE6-4B1C-B711-5746C81E5775}" destId="{3FAA3B51-CD65-4919-A2B0-A627217E4109}" srcOrd="1" destOrd="0" presId="urn:microsoft.com/office/officeart/2018/5/layout/IconLeafLabelList"/>
    <dgm:cxn modelId="{10F17BB7-EC30-452D-82DA-B4A54D7A8085}" type="presParOf" srcId="{BA4BBBFC-DBE6-4B1C-B711-5746C81E5775}" destId="{DE6A5EF3-82D2-4E5D-A008-7771B14D06D4}" srcOrd="2" destOrd="0" presId="urn:microsoft.com/office/officeart/2018/5/layout/IconLeafLabelList"/>
    <dgm:cxn modelId="{FDC30AF5-F097-4057-BA2C-1B8A41D5C3F9}" type="presParOf" srcId="{BA4BBBFC-DBE6-4B1C-B711-5746C81E5775}" destId="{0C084A86-808B-405C-82D7-7B2D527BD17D}" srcOrd="3" destOrd="0" presId="urn:microsoft.com/office/officeart/2018/5/layout/IconLeafLabelList"/>
    <dgm:cxn modelId="{7ABF8E83-3176-44FF-8B85-52CF455930A6}" type="presParOf" srcId="{1DC64F7F-63BC-4260-BE0F-B72358FC27EC}" destId="{5D51B2E9-27DE-4EBB-8C63-318250662C71}" srcOrd="3" destOrd="0" presId="urn:microsoft.com/office/officeart/2018/5/layout/IconLeafLabelList"/>
    <dgm:cxn modelId="{69A7513C-3DE6-4DEA-AE6A-11C008133D0C}" type="presParOf" srcId="{1DC64F7F-63BC-4260-BE0F-B72358FC27EC}" destId="{88E07DDA-79EF-42A0-923E-4E2F08CB6024}" srcOrd="4" destOrd="0" presId="urn:microsoft.com/office/officeart/2018/5/layout/IconLeafLabelList"/>
    <dgm:cxn modelId="{51560A9A-9820-4C5C-A860-222E13630CAD}" type="presParOf" srcId="{88E07DDA-79EF-42A0-923E-4E2F08CB6024}" destId="{83B4B949-69C0-4DAE-BFF6-98779247C4E1}" srcOrd="0" destOrd="0" presId="urn:microsoft.com/office/officeart/2018/5/layout/IconLeafLabelList"/>
    <dgm:cxn modelId="{DB6CA26B-0F6D-4321-B565-ED11A89BC36B}" type="presParOf" srcId="{88E07DDA-79EF-42A0-923E-4E2F08CB6024}" destId="{5BFD8962-D132-4F08-974D-AEC9944C47E3}" srcOrd="1" destOrd="0" presId="urn:microsoft.com/office/officeart/2018/5/layout/IconLeafLabelList"/>
    <dgm:cxn modelId="{A6D2A2A9-C182-4177-9D45-F97D14AF3908}" type="presParOf" srcId="{88E07DDA-79EF-42A0-923E-4E2F08CB6024}" destId="{4F6C0CEA-243B-45DB-9551-2F3BA5410201}" srcOrd="2" destOrd="0" presId="urn:microsoft.com/office/officeart/2018/5/layout/IconLeafLabelList"/>
    <dgm:cxn modelId="{60BB3CBF-0B9D-41B1-B112-8B76C33B0D76}" type="presParOf" srcId="{88E07DDA-79EF-42A0-923E-4E2F08CB6024}" destId="{6C79F166-24C3-4035-9978-8AA77753753C}"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6AC5CF-C6D8-4810-92D4-B62DD30654A2}">
      <dsp:nvSpPr>
        <dsp:cNvPr id="0" name=""/>
        <dsp:cNvSpPr/>
      </dsp:nvSpPr>
      <dsp:spPr>
        <a:xfrm>
          <a:off x="303735" y="245887"/>
          <a:ext cx="936087" cy="936087"/>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EB91C2-F92E-4414-9980-79281251F647}">
      <dsp:nvSpPr>
        <dsp:cNvPr id="0" name=""/>
        <dsp:cNvSpPr/>
      </dsp:nvSpPr>
      <dsp:spPr>
        <a:xfrm>
          <a:off x="522140" y="581227"/>
          <a:ext cx="537099" cy="537099"/>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9AC23F9-645D-4ECD-A4AB-3E9DEEE2AEB4}">
      <dsp:nvSpPr>
        <dsp:cNvPr id="0" name=""/>
        <dsp:cNvSpPr/>
      </dsp:nvSpPr>
      <dsp:spPr>
        <a:xfrm>
          <a:off x="2603" y="2140750"/>
          <a:ext cx="1534570" cy="22070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b="1" kern="1200" cap="none" dirty="0"/>
            <a:t>Excellent customer service– meets and exceeds customers’ expectations</a:t>
          </a:r>
          <a:r>
            <a:rPr lang="en-GB" sz="1400" b="1" kern="1200" cap="none" dirty="0"/>
            <a:t>. </a:t>
          </a:r>
          <a:endParaRPr lang="en-US" sz="1400" b="1" kern="1200" cap="none" dirty="0"/>
        </a:p>
      </dsp:txBody>
      <dsp:txXfrm>
        <a:off x="2603" y="2140750"/>
        <a:ext cx="1534570" cy="2207088"/>
      </dsp:txXfrm>
    </dsp:sp>
    <dsp:sp modelId="{1CBD359B-81C5-4ED7-9464-83A955E52F8E}">
      <dsp:nvSpPr>
        <dsp:cNvPr id="0" name=""/>
        <dsp:cNvSpPr/>
      </dsp:nvSpPr>
      <dsp:spPr>
        <a:xfrm>
          <a:off x="2127075" y="214790"/>
          <a:ext cx="936087" cy="936087"/>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AA3B51-CD65-4919-A2B0-A627217E4109}">
      <dsp:nvSpPr>
        <dsp:cNvPr id="0" name=""/>
        <dsp:cNvSpPr/>
      </dsp:nvSpPr>
      <dsp:spPr>
        <a:xfrm>
          <a:off x="2208651" y="412556"/>
          <a:ext cx="537099" cy="537099"/>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C084A86-808B-405C-82D7-7B2D527BD17D}">
      <dsp:nvSpPr>
        <dsp:cNvPr id="0" name=""/>
        <dsp:cNvSpPr/>
      </dsp:nvSpPr>
      <dsp:spPr>
        <a:xfrm>
          <a:off x="1805723" y="2140750"/>
          <a:ext cx="1534570" cy="22070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b="1" kern="1200" cap="none" dirty="0"/>
            <a:t>Expertise in electronic technology– has a high level of proficiency in the technology of specific electronic products</a:t>
          </a:r>
          <a:r>
            <a:rPr lang="en-GB" sz="1400" b="1" kern="1200" cap="none" dirty="0"/>
            <a:t>. </a:t>
          </a:r>
          <a:endParaRPr lang="en-US" sz="1400" b="1" kern="1200" cap="none" dirty="0"/>
        </a:p>
      </dsp:txBody>
      <dsp:txXfrm>
        <a:off x="1805723" y="2140750"/>
        <a:ext cx="1534570" cy="2207088"/>
      </dsp:txXfrm>
    </dsp:sp>
    <dsp:sp modelId="{83B4B949-69C0-4DAE-BFF6-98779247C4E1}">
      <dsp:nvSpPr>
        <dsp:cNvPr id="0" name=""/>
        <dsp:cNvSpPr/>
      </dsp:nvSpPr>
      <dsp:spPr>
        <a:xfrm>
          <a:off x="3884580" y="214790"/>
          <a:ext cx="936087" cy="936087"/>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FD8962-D132-4F08-974D-AEC9944C47E3}">
      <dsp:nvSpPr>
        <dsp:cNvPr id="0" name=""/>
        <dsp:cNvSpPr/>
      </dsp:nvSpPr>
      <dsp:spPr>
        <a:xfrm>
          <a:off x="4118756" y="346815"/>
          <a:ext cx="537099" cy="537099"/>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C79F166-24C3-4035-9978-8AA77753753C}">
      <dsp:nvSpPr>
        <dsp:cNvPr id="0" name=""/>
        <dsp:cNvSpPr/>
      </dsp:nvSpPr>
      <dsp:spPr>
        <a:xfrm>
          <a:off x="3608843" y="2140750"/>
          <a:ext cx="1534570" cy="22070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b="1" kern="1200" cap="none" dirty="0"/>
            <a:t>Superior market distribution skills– utilizes distribution channels effectively and efficiently in order to market a product or service</a:t>
          </a:r>
          <a:r>
            <a:rPr lang="en-GB" sz="1400" b="1" kern="1200" cap="none" dirty="0"/>
            <a:t>. </a:t>
          </a:r>
          <a:endParaRPr lang="en-US" sz="1400" b="1" kern="1200" cap="none" dirty="0"/>
        </a:p>
      </dsp:txBody>
      <dsp:txXfrm>
        <a:off x="3608843" y="2140750"/>
        <a:ext cx="1534570" cy="2207088"/>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pPr/>
              <a:t>26/06/2019</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33946EE2-1D1B-4DB5-8843-9F48E774CDDE}" type="datetimeFigureOut">
              <a:rPr lang="en-GB" smtClean="0"/>
              <a:pPr/>
              <a:t>26/06/2019</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A0A7379B-C253-4423-B142-13ECA5AC82D8}" type="slidenum">
              <a:rPr lang="en-GB" smtClean="0"/>
              <a:pPr/>
              <a:t>‹#›</a:t>
            </a:fld>
            <a:endParaRPr lang="en-GB"/>
          </a:p>
        </p:txBody>
      </p:sp>
    </p:spTree>
    <p:extLst>
      <p:ext uri="{BB962C8B-B14F-4D97-AF65-F5344CB8AC3E}">
        <p14:creationId xmlns:p14="http://schemas.microsoft.com/office/powerpoint/2010/main" val="41960233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pPr/>
              <a:t>1</a:t>
            </a:fld>
            <a:endParaRPr lang="en-GB"/>
          </a:p>
        </p:txBody>
      </p:sp>
    </p:spTree>
    <p:extLst>
      <p:ext uri="{BB962C8B-B14F-4D97-AF65-F5344CB8AC3E}">
        <p14:creationId xmlns:p14="http://schemas.microsoft.com/office/powerpoint/2010/main" val="6138113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pPr/>
              <a:t>2</a:t>
            </a:fld>
            <a:endParaRPr lang="en-GB"/>
          </a:p>
        </p:txBody>
      </p:sp>
    </p:spTree>
    <p:extLst>
      <p:ext uri="{BB962C8B-B14F-4D97-AF65-F5344CB8AC3E}">
        <p14:creationId xmlns:p14="http://schemas.microsoft.com/office/powerpoint/2010/main" val="27989877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ask the students to make some notes about what Gary Hamel does well.  Facilitator to discuss how he too imparts passion, uses no notes, but also is incredibly synchronised with the backing slides behind him – neither this presentation, or the Tom Peters presentation were thrown together – they were planned and practiced to perfection, which allows the presenters to relax and engage the audience with their important messages.</a:t>
            </a:r>
          </a:p>
        </p:txBody>
      </p:sp>
      <p:sp>
        <p:nvSpPr>
          <p:cNvPr id="4" name="Slide Number Placeholder 3"/>
          <p:cNvSpPr>
            <a:spLocks noGrp="1"/>
          </p:cNvSpPr>
          <p:nvPr>
            <p:ph type="sldNum" sz="quarter" idx="10"/>
          </p:nvPr>
        </p:nvSpPr>
        <p:spPr/>
        <p:txBody>
          <a:bodyPr/>
          <a:lstStyle/>
          <a:p>
            <a:fld id="{A0A7379B-C253-4423-B142-13ECA5AC82D8}" type="slidenum">
              <a:rPr lang="en-GB" smtClean="0"/>
              <a:pPr/>
              <a:t>3</a:t>
            </a:fld>
            <a:endParaRPr lang="en-GB"/>
          </a:p>
        </p:txBody>
      </p:sp>
    </p:spTree>
    <p:extLst>
      <p:ext uri="{BB962C8B-B14F-4D97-AF65-F5344CB8AC3E}">
        <p14:creationId xmlns:p14="http://schemas.microsoft.com/office/powerpoint/2010/main" val="21004101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0A7379B-C253-4423-B142-13ECA5AC82D8}" type="slidenum">
              <a:rPr lang="en-GB" smtClean="0"/>
              <a:pPr/>
              <a:t>13</a:t>
            </a:fld>
            <a:endParaRPr lang="en-GB"/>
          </a:p>
        </p:txBody>
      </p:sp>
    </p:spTree>
    <p:extLst>
      <p:ext uri="{BB962C8B-B14F-4D97-AF65-F5344CB8AC3E}">
        <p14:creationId xmlns:p14="http://schemas.microsoft.com/office/powerpoint/2010/main" val="7674894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Talk through these elements and explain each of these to the students – have they experienced any of them?  Screening is the process of deciding ‘who’ gets an interview, from the many applicants.  It is about reviewing application forms, covering letters and CVs and eliminating those that don’t comply….for whatever reason…..and selecting the best ones (or ones that catch your eye) for interview.</a:t>
            </a:r>
          </a:p>
          <a:p>
            <a:endParaRPr lang="en-GB" dirty="0"/>
          </a:p>
        </p:txBody>
      </p:sp>
      <p:sp>
        <p:nvSpPr>
          <p:cNvPr id="4" name="Slide Number Placeholder 3"/>
          <p:cNvSpPr>
            <a:spLocks noGrp="1"/>
          </p:cNvSpPr>
          <p:nvPr>
            <p:ph type="sldNum" sz="quarter" idx="10"/>
          </p:nvPr>
        </p:nvSpPr>
        <p:spPr/>
        <p:txBody>
          <a:bodyPr/>
          <a:lstStyle/>
          <a:p>
            <a:fld id="{A0A7379B-C253-4423-B142-13ECA5AC82D8}" type="slidenum">
              <a:rPr lang="en-GB" smtClean="0"/>
              <a:pPr/>
              <a:t>39</a:t>
            </a:fld>
            <a:endParaRPr lang="en-GB"/>
          </a:p>
        </p:txBody>
      </p:sp>
    </p:spTree>
    <p:extLst>
      <p:ext uri="{BB962C8B-B14F-4D97-AF65-F5344CB8AC3E}">
        <p14:creationId xmlns:p14="http://schemas.microsoft.com/office/powerpoint/2010/main" val="34379341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Faciltator</a:t>
            </a:r>
            <a:r>
              <a:rPr lang="en-GB" dirty="0"/>
              <a:t> to ask these questions of the students – wait for answers before moving onto the next slide.</a:t>
            </a:r>
          </a:p>
        </p:txBody>
      </p:sp>
      <p:sp>
        <p:nvSpPr>
          <p:cNvPr id="4" name="Slide Number Placeholder 3"/>
          <p:cNvSpPr>
            <a:spLocks noGrp="1"/>
          </p:cNvSpPr>
          <p:nvPr>
            <p:ph type="sldNum" sz="quarter" idx="10"/>
          </p:nvPr>
        </p:nvSpPr>
        <p:spPr/>
        <p:txBody>
          <a:bodyPr/>
          <a:lstStyle/>
          <a:p>
            <a:fld id="{A0A7379B-C253-4423-B142-13ECA5AC82D8}" type="slidenum">
              <a:rPr lang="en-GB" smtClean="0"/>
              <a:pPr/>
              <a:t>40</a:t>
            </a:fld>
            <a:endParaRPr lang="en-GB"/>
          </a:p>
        </p:txBody>
      </p:sp>
    </p:spTree>
    <p:extLst>
      <p:ext uri="{BB962C8B-B14F-4D97-AF65-F5344CB8AC3E}">
        <p14:creationId xmlns:p14="http://schemas.microsoft.com/office/powerpoint/2010/main" val="26256866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pPr/>
              <a:t>41</a:t>
            </a:fld>
            <a:endParaRPr lang="en-GB"/>
          </a:p>
        </p:txBody>
      </p:sp>
    </p:spTree>
    <p:extLst>
      <p:ext uri="{BB962C8B-B14F-4D97-AF65-F5344CB8AC3E}">
        <p14:creationId xmlns:p14="http://schemas.microsoft.com/office/powerpoint/2010/main" val="16241022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pPr/>
              <a:t>42</a:t>
            </a:fld>
            <a:endParaRPr lang="en-GB"/>
          </a:p>
        </p:txBody>
      </p:sp>
    </p:spTree>
    <p:extLst>
      <p:ext uri="{BB962C8B-B14F-4D97-AF65-F5344CB8AC3E}">
        <p14:creationId xmlns:p14="http://schemas.microsoft.com/office/powerpoint/2010/main" val="11895110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pPr/>
              <a:t>43</a:t>
            </a:fld>
            <a:endParaRPr lang="en-GB"/>
          </a:p>
        </p:txBody>
      </p:sp>
    </p:spTree>
    <p:extLst>
      <p:ext uri="{BB962C8B-B14F-4D97-AF65-F5344CB8AC3E}">
        <p14:creationId xmlns:p14="http://schemas.microsoft.com/office/powerpoint/2010/main" val="23615436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pPr/>
              <a:t>44</a:t>
            </a:fld>
            <a:endParaRPr lang="en-GB"/>
          </a:p>
        </p:txBody>
      </p:sp>
    </p:spTree>
    <p:extLst>
      <p:ext uri="{BB962C8B-B14F-4D97-AF65-F5344CB8AC3E}">
        <p14:creationId xmlns:p14="http://schemas.microsoft.com/office/powerpoint/2010/main" val="8715224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pPr/>
              <a:t>45</a:t>
            </a:fld>
            <a:endParaRPr lang="en-GB"/>
          </a:p>
        </p:txBody>
      </p:sp>
    </p:spTree>
    <p:extLst>
      <p:ext uri="{BB962C8B-B14F-4D97-AF65-F5344CB8AC3E}">
        <p14:creationId xmlns:p14="http://schemas.microsoft.com/office/powerpoint/2010/main" val="14317413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Open – invite you to tell the interviewer</a:t>
            </a:r>
            <a:r>
              <a:rPr lang="en-GB" baseline="0" dirty="0"/>
              <a:t> as much information about a particular subject</a:t>
            </a:r>
          </a:p>
          <a:p>
            <a:r>
              <a:rPr lang="en-GB" baseline="0" dirty="0"/>
              <a:t>Probing – get more detail – usually to find out more facts about what you have said? telling truth? Clarifying vague answers – so what was the most difficult part of your leadership role there?</a:t>
            </a:r>
          </a:p>
          <a:p>
            <a:r>
              <a:rPr lang="en-GB" baseline="0" dirty="0"/>
              <a:t>Closed – to check information you have already given </a:t>
            </a:r>
          </a:p>
          <a:p>
            <a:r>
              <a:rPr lang="en-GB" baseline="0" dirty="0"/>
              <a:t>Leading – not preferred interview style but can be used to see if the candidate holds a particular view “ do you think it is important to protect an organisation form making significant mistakes?” – its more about the evidence you give for your answer and the passion with which you answer and your body language</a:t>
            </a:r>
          </a:p>
          <a:p>
            <a:r>
              <a:rPr lang="en-GB" baseline="0" dirty="0"/>
              <a:t>Hypothetical – what would you do? More situational questions- best type of answer is to refer to a situation and how you handled it</a:t>
            </a:r>
          </a:p>
          <a:p>
            <a:r>
              <a:rPr lang="en-GB" baseline="0" dirty="0"/>
              <a:t>Behavioural – similar to hypothetical about a time when you actually done something – when you needed to manage a conflict</a:t>
            </a:r>
            <a:endParaRPr lang="en-GB" dirty="0"/>
          </a:p>
        </p:txBody>
      </p:sp>
      <p:sp>
        <p:nvSpPr>
          <p:cNvPr id="4" name="Slide Number Placeholder 3"/>
          <p:cNvSpPr>
            <a:spLocks noGrp="1"/>
          </p:cNvSpPr>
          <p:nvPr>
            <p:ph type="sldNum" sz="quarter" idx="10"/>
          </p:nvPr>
        </p:nvSpPr>
        <p:spPr/>
        <p:txBody>
          <a:bodyPr/>
          <a:lstStyle/>
          <a:p>
            <a:fld id="{A0A7379B-C253-4423-B142-13ECA5AC82D8}" type="slidenum">
              <a:rPr lang="en-GB" smtClean="0"/>
              <a:pPr/>
              <a:t>46</a:t>
            </a:fld>
            <a:endParaRPr lang="en-GB"/>
          </a:p>
        </p:txBody>
      </p:sp>
    </p:spTree>
    <p:extLst>
      <p:ext uri="{BB962C8B-B14F-4D97-AF65-F5344CB8AC3E}">
        <p14:creationId xmlns:p14="http://schemas.microsoft.com/office/powerpoint/2010/main" val="24784798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pPr/>
              <a:t>48</a:t>
            </a:fld>
            <a:endParaRPr lang="en-GB"/>
          </a:p>
        </p:txBody>
      </p:sp>
    </p:spTree>
    <p:extLst>
      <p:ext uri="{BB962C8B-B14F-4D97-AF65-F5344CB8AC3E}">
        <p14:creationId xmlns:p14="http://schemas.microsoft.com/office/powerpoint/2010/main" val="278445243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Briefly describe the situation you were facing , using ‘we’ implying team worker but talk about what you</a:t>
            </a:r>
            <a:r>
              <a:rPr lang="en-GB" baseline="0" dirty="0"/>
              <a:t> did as an individual</a:t>
            </a:r>
          </a:p>
          <a:p>
            <a:r>
              <a:rPr lang="en-GB" baseline="0" dirty="0"/>
              <a:t>Why the task was significant – shows an ability to analyse the information, reflecting on consequences and alternatives and acceptance of responsibility</a:t>
            </a:r>
          </a:p>
          <a:p>
            <a:r>
              <a:rPr lang="en-GB" baseline="0" dirty="0"/>
              <a:t>Having outlined need for action, outline the action chosen the importance of it shows thinking consideration planning and creativity </a:t>
            </a:r>
          </a:p>
          <a:p>
            <a:r>
              <a:rPr lang="en-GB" baseline="0" dirty="0"/>
              <a:t>Through the results achieved show the objectives of the task were achieved</a:t>
            </a:r>
            <a:endParaRPr lang="en-GB" dirty="0"/>
          </a:p>
        </p:txBody>
      </p:sp>
      <p:sp>
        <p:nvSpPr>
          <p:cNvPr id="4" name="Slide Number Placeholder 3"/>
          <p:cNvSpPr>
            <a:spLocks noGrp="1"/>
          </p:cNvSpPr>
          <p:nvPr>
            <p:ph type="sldNum" sz="quarter" idx="10"/>
          </p:nvPr>
        </p:nvSpPr>
        <p:spPr/>
        <p:txBody>
          <a:bodyPr/>
          <a:lstStyle/>
          <a:p>
            <a:fld id="{A0A7379B-C253-4423-B142-13ECA5AC82D8}" type="slidenum">
              <a:rPr lang="en-GB" smtClean="0"/>
              <a:pPr/>
              <a:t>49</a:t>
            </a:fld>
            <a:endParaRPr lang="en-GB"/>
          </a:p>
        </p:txBody>
      </p:sp>
    </p:spTree>
    <p:extLst>
      <p:ext uri="{BB962C8B-B14F-4D97-AF65-F5344CB8AC3E}">
        <p14:creationId xmlns:p14="http://schemas.microsoft.com/office/powerpoint/2010/main" val="79215426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0A7379B-C253-4423-B142-13ECA5AC82D8}" type="slidenum">
              <a:rPr lang="en-GB" smtClean="0"/>
              <a:pPr/>
              <a:t>50</a:t>
            </a:fld>
            <a:endParaRPr lang="en-GB"/>
          </a:p>
        </p:txBody>
      </p:sp>
    </p:spTree>
    <p:extLst>
      <p:ext uri="{BB962C8B-B14F-4D97-AF65-F5344CB8AC3E}">
        <p14:creationId xmlns:p14="http://schemas.microsoft.com/office/powerpoint/2010/main" val="30645618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pPr/>
              <a:t>51</a:t>
            </a:fld>
            <a:endParaRPr lang="en-GB"/>
          </a:p>
        </p:txBody>
      </p:sp>
    </p:spTree>
    <p:extLst>
      <p:ext uri="{BB962C8B-B14F-4D97-AF65-F5344CB8AC3E}">
        <p14:creationId xmlns:p14="http://schemas.microsoft.com/office/powerpoint/2010/main" val="364340735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pPr/>
              <a:t>52</a:t>
            </a:fld>
            <a:endParaRPr lang="en-GB"/>
          </a:p>
        </p:txBody>
      </p:sp>
    </p:spTree>
    <p:extLst>
      <p:ext uri="{BB962C8B-B14F-4D97-AF65-F5344CB8AC3E}">
        <p14:creationId xmlns:p14="http://schemas.microsoft.com/office/powerpoint/2010/main" val="350711280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pPr/>
              <a:t>53</a:t>
            </a:fld>
            <a:endParaRPr lang="en-GB"/>
          </a:p>
        </p:txBody>
      </p:sp>
    </p:spTree>
    <p:extLst>
      <p:ext uri="{BB962C8B-B14F-4D97-AF65-F5344CB8AC3E}">
        <p14:creationId xmlns:p14="http://schemas.microsoft.com/office/powerpoint/2010/main" val="18775590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26/06/2019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6760011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26/06/2019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416681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26/06/2019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159141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26/06/2019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159742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26/06/2019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1388212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26/06/2019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1285216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26/06/2019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2796790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26/06/2019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37777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26/06/2019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238654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26/06/2019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5431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26/06/2019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4039297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6" name="Group 5"/>
          <p:cNvGrpSpPr/>
          <p:nvPr/>
        </p:nvGrpSpPr>
        <p:grpSpPr>
          <a:xfrm>
            <a:off x="-1588" y="0"/>
            <a:ext cx="9145588" cy="6860798"/>
            <a:chOff x="-1588" y="0"/>
            <a:chExt cx="9145588" cy="6860798"/>
          </a:xfrm>
        </p:grpSpPr>
        <p:sp>
          <p:nvSpPr>
            <p:cNvPr id="9" name="Rectangle 8"/>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9"/>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866440" y="2226503"/>
            <a:ext cx="5917679" cy="2550877"/>
          </a:xfrm>
        </p:spPr>
        <p:txBody>
          <a:bodyPr anchor="b"/>
          <a:lstStyle>
            <a:lvl1pPr>
              <a:defRPr sz="4800"/>
            </a:lvl1pPr>
          </a:lstStyle>
          <a:p>
            <a:r>
              <a:rPr lang="en-US"/>
              <a:t>Click to edit Master title style</a:t>
            </a:r>
          </a:p>
        </p:txBody>
      </p:sp>
      <p:sp>
        <p:nvSpPr>
          <p:cNvPr id="3" name="Subtitle 2"/>
          <p:cNvSpPr>
            <a:spLocks noGrp="1"/>
          </p:cNvSpPr>
          <p:nvPr>
            <p:ph type="subTitle" idx="1"/>
          </p:nvPr>
        </p:nvSpPr>
        <p:spPr>
          <a:xfrm>
            <a:off x="866440" y="4777380"/>
            <a:ext cx="5917679"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bwMode="gray">
          <a:xfrm rot="5400000">
            <a:off x="7498080" y="1828800"/>
            <a:ext cx="990599" cy="228659"/>
          </a:xfrm>
        </p:spPr>
        <p:txBody>
          <a:bodyPr anchor="t"/>
          <a:lstStyle>
            <a:lvl1pPr algn="l">
              <a:defRPr b="0" i="0">
                <a:solidFill>
                  <a:schemeClr val="bg1">
                    <a:alpha val="60000"/>
                  </a:schemeClr>
                </a:solidFill>
              </a:defRPr>
            </a:lvl1pPr>
          </a:lstStyle>
          <a:p>
            <a:fld id="{9C64F3F4-CE19-49F8-9EF4-FF4EE52031C2}" type="datetimeFigureOut">
              <a:rPr lang="en-GB" smtClean="0"/>
              <a:pPr/>
              <a:t>26/06/2019</a:t>
            </a:fld>
            <a:endParaRPr lang="en-GB"/>
          </a:p>
        </p:txBody>
      </p:sp>
      <p:sp>
        <p:nvSpPr>
          <p:cNvPr id="5" name="Footer Placeholder 4"/>
          <p:cNvSpPr>
            <a:spLocks noGrp="1"/>
          </p:cNvSpPr>
          <p:nvPr>
            <p:ph type="ftr" sz="quarter" idx="11"/>
          </p:nvPr>
        </p:nvSpPr>
        <p:spPr bwMode="gray">
          <a:xfrm rot="5400000">
            <a:off x="6236208" y="3264408"/>
            <a:ext cx="3859795" cy="228660"/>
          </a:xfrm>
        </p:spPr>
        <p:txBody>
          <a:bodyPr/>
          <a:lstStyle>
            <a:lvl1pPr>
              <a:defRPr b="0" i="0">
                <a:solidFill>
                  <a:schemeClr val="bg1">
                    <a:alpha val="60000"/>
                  </a:schemeClr>
                </a:solidFill>
              </a:defRPr>
            </a:lvl1pPr>
          </a:lstStyle>
          <a:p>
            <a:endParaRPr lang="en-GB"/>
          </a:p>
        </p:txBody>
      </p:sp>
      <p:sp>
        <p:nvSpPr>
          <p:cNvPr id="11" name="Rectangle 10"/>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22428231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65970" y="927098"/>
            <a:ext cx="6343672" cy="709865"/>
          </a:xfrm>
        </p:spPr>
        <p:txBody>
          <a:bodyPr anchor="ctr"/>
          <a:lstStyle>
            <a:lvl1pPr>
              <a:defRPr sz="32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pPr/>
              <a:t>26/06/2019</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12445896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rot="16200000">
              <a:off x="3105027"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8" name="Freeform 5"/>
            <p:cNvSpPr/>
            <p:nvPr/>
          </p:nvSpPr>
          <p:spPr bwMode="gray">
            <a:xfrm rot="15687606">
              <a:off x="3320102"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77534" y="2257588"/>
            <a:ext cx="3090672" cy="3020344"/>
          </a:xfrm>
        </p:spPr>
        <p:txBody>
          <a:bodyPr anchor="ct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5119261" y="2257588"/>
            <a:ext cx="3082516" cy="302034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26/06/2019</a:t>
            </a:fld>
            <a:endParaRPr lang="en-GB"/>
          </a:p>
        </p:txBody>
      </p:sp>
      <p:sp>
        <p:nvSpPr>
          <p:cNvPr id="5" name="Footer Placeholder 4"/>
          <p:cNvSpPr>
            <a:spLocks noGrp="1"/>
          </p:cNvSpPr>
          <p:nvPr>
            <p:ph type="ftr" sz="quarter" idx="11"/>
          </p:nvPr>
        </p:nvSpPr>
        <p:spPr/>
        <p:txBody>
          <a:bodyPr/>
          <a:lstStyle/>
          <a:p>
            <a:endParaRPr lang="en-US"/>
          </a:p>
        </p:txBody>
      </p:sp>
      <p:sp>
        <p:nvSpPr>
          <p:cNvPr id="8" name="Rectangle 7"/>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36412282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a:t>Click to edit Master title style</a:t>
            </a:r>
            <a:endParaRPr lang="en-US" dirty="0"/>
          </a:p>
        </p:txBody>
      </p:sp>
      <p:sp>
        <p:nvSpPr>
          <p:cNvPr id="3" name="Content Placeholder 2"/>
          <p:cNvSpPr>
            <a:spLocks noGrp="1"/>
          </p:cNvSpPr>
          <p:nvPr>
            <p:ph sz="half" idx="1"/>
          </p:nvPr>
        </p:nvSpPr>
        <p:spPr>
          <a:xfrm>
            <a:off x="866440" y="2489200"/>
            <a:ext cx="3636980" cy="353060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0581" y="2489203"/>
            <a:ext cx="3636980" cy="35306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C64F3F4-CE19-49F8-9EF4-FF4EE52031C2}" type="datetimeFigureOut">
              <a:rPr lang="en-GB" smtClean="0"/>
              <a:pPr/>
              <a:t>26/06/2019</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30043156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69918" y="2489200"/>
            <a:ext cx="3633502" cy="759290"/>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66440" y="3248490"/>
            <a:ext cx="3636980" cy="277131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0581" y="2489200"/>
            <a:ext cx="3636979" cy="756635"/>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0581" y="3245835"/>
            <a:ext cx="3636980" cy="277396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pPr/>
              <a:t>26/06/2019</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17236796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C64F3F4-CE19-49F8-9EF4-FF4EE52031C2}" type="datetimeFigureOut">
              <a:rPr lang="en-GB" smtClean="0"/>
              <a:pPr/>
              <a:t>26/06/2019</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108379093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Date Placeholder 1"/>
          <p:cNvSpPr>
            <a:spLocks noGrp="1"/>
          </p:cNvSpPr>
          <p:nvPr>
            <p:ph type="dt" sz="half" idx="10"/>
          </p:nvPr>
        </p:nvSpPr>
        <p:spPr/>
        <p:txBody>
          <a:bodyPr/>
          <a:lstStyle/>
          <a:p>
            <a:fld id="{9C64F3F4-CE19-49F8-9EF4-FF4EE52031C2}" type="datetimeFigureOut">
              <a:rPr lang="en-GB" smtClean="0"/>
              <a:pPr/>
              <a:t>26/06/2019</a:t>
            </a:fld>
            <a:endParaRPr lang="en-GB"/>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a:xfrm>
            <a:off x="7678616" y="295730"/>
            <a:ext cx="791308" cy="767687"/>
          </a:xfrm>
          <a:prstGeom prst="rect">
            <a:avLst/>
          </a:prstGeom>
        </p:spPr>
        <p:txBody>
          <a:bodyPr/>
          <a:lstStyle>
            <a:lvl1pPr algn="ctr">
              <a:defRPr sz="2800"/>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23047409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bwMode="gray">
            <a:xfrm rot="16200000">
              <a:off x="2548536"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22" name="Freeform 5"/>
            <p:cNvSpPr/>
            <p:nvPr/>
          </p:nvSpPr>
          <p:spPr bwMode="gray">
            <a:xfrm rot="15687606">
              <a:off x="2769747"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0" y="1447800"/>
            <a:ext cx="2712590" cy="1495588"/>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568927" y="1447800"/>
            <a:ext cx="3632850"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bwMode="gray">
          <a:xfrm>
            <a:off x="866441" y="3086845"/>
            <a:ext cx="2712589" cy="2933701"/>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26/06/2019</a:t>
            </a:fld>
            <a:endParaRPr lang="en-GB"/>
          </a:p>
        </p:txBody>
      </p:sp>
      <p:sp>
        <p:nvSpPr>
          <p:cNvPr id="6" name="Footer Placeholder 5"/>
          <p:cNvSpPr>
            <a:spLocks noGrp="1"/>
          </p:cNvSpPr>
          <p:nvPr>
            <p:ph type="ftr" sz="quarter" idx="11"/>
          </p:nvPr>
        </p:nvSpPr>
        <p:spPr/>
        <p:txBody>
          <a:bodyPr/>
          <a:lstStyle/>
          <a:p>
            <a:endParaRPr lang="en-US"/>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120004707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bwMode="gray">
            <a:xfrm rot="16200000">
              <a:off x="2852610"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24" name="Freeform 5"/>
            <p:cNvSpPr/>
            <p:nvPr/>
          </p:nvSpPr>
          <p:spPr bwMode="gray">
            <a:xfrm rot="15687606">
              <a:off x="3074559"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0" y="1381390"/>
            <a:ext cx="2987089" cy="157480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4722909" y="1320800"/>
            <a:ext cx="2791102" cy="42164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866440" y="3086100"/>
            <a:ext cx="2987089" cy="24511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26/06/2019</a:t>
            </a:fld>
            <a:endParaRPr lang="en-GB"/>
          </a:p>
        </p:txBody>
      </p:sp>
      <p:sp>
        <p:nvSpPr>
          <p:cNvPr id="6" name="Footer Placeholder 5"/>
          <p:cNvSpPr>
            <a:spLocks noGrp="1"/>
          </p:cNvSpPr>
          <p:nvPr>
            <p:ph type="ftr" sz="quarter" idx="11"/>
          </p:nvPr>
        </p:nvSpPr>
        <p:spPr/>
        <p:txBody>
          <a:bodyPr/>
          <a:lstStyle/>
          <a:p>
            <a:r>
              <a:rPr lang="en-US"/>
              <a:t>
              </a:t>
            </a:r>
          </a:p>
        </p:txBody>
      </p:sp>
      <p:sp>
        <p:nvSpPr>
          <p:cNvPr id="10" name="Rectangle 9"/>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421382572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Panoramic Picture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10204164">
              <a:off x="426788" y="4564241"/>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Rectangle 15"/>
            <p:cNvSpPr/>
            <p:nvPr/>
          </p:nvSpPr>
          <p:spPr>
            <a:xfrm>
              <a:off x="421503" y="402165"/>
              <a:ext cx="8327939" cy="3141135"/>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rot="10800000">
              <a:off x="485023" y="2670079"/>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20"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1" y="4961454"/>
            <a:ext cx="6422004"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866441" y="685800"/>
            <a:ext cx="6422004"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bwMode="gray">
          <a:xfrm>
            <a:off x="866440" y="5528192"/>
            <a:ext cx="6422004"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26/06/2019</a:t>
            </a:fld>
            <a:endParaRPr lang="en-GB"/>
          </a:p>
        </p:txBody>
      </p:sp>
      <p:sp>
        <p:nvSpPr>
          <p:cNvPr id="6" name="Footer Placeholder 5"/>
          <p:cNvSpPr>
            <a:spLocks noGrp="1"/>
          </p:cNvSpPr>
          <p:nvPr>
            <p:ph type="ftr" sz="quarter" idx="11"/>
          </p:nvPr>
        </p:nvSpPr>
        <p:spPr/>
        <p:txBody>
          <a:bodyPr/>
          <a:lstStyle/>
          <a:p>
            <a:endParaRPr lang="en-US"/>
          </a:p>
        </p:txBody>
      </p:sp>
      <p:sp>
        <p:nvSpPr>
          <p:cNvPr id="10" name="Rectangle 9"/>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307182481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3" name="Group 2"/>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21010068">
              <a:off x="6359946" y="2780895"/>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Rectangle 8"/>
            <p:cNvSpPr/>
            <p:nvPr/>
          </p:nvSpPr>
          <p:spPr>
            <a:xfrm>
              <a:off x="485023" y="4343399"/>
              <a:ext cx="8182128" cy="2112436"/>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a:off x="485023" y="2854646"/>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0" y="927100"/>
            <a:ext cx="6422005" cy="1692720"/>
          </a:xfrm>
        </p:spPr>
        <p:txBody>
          <a:bodyPr/>
          <a:lstStyle>
            <a:lvl1pPr>
              <a:defRPr sz="3600"/>
            </a:lvl1pPr>
          </a:lstStyle>
          <a:p>
            <a:r>
              <a:rPr lang="en-US"/>
              <a:t>Click to edit Master title style</a:t>
            </a:r>
          </a:p>
        </p:txBody>
      </p:sp>
      <p:sp>
        <p:nvSpPr>
          <p:cNvPr id="13" name="Text Placeholder 3"/>
          <p:cNvSpPr>
            <a:spLocks noGrp="1"/>
          </p:cNvSpPr>
          <p:nvPr>
            <p:ph type="body" sz="half" idx="2"/>
          </p:nvPr>
        </p:nvSpPr>
        <p:spPr>
          <a:xfrm>
            <a:off x="866440" y="3488023"/>
            <a:ext cx="6422005" cy="2536857"/>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26/06/2019</a:t>
            </a:fld>
            <a:endParaRPr lang="en-GB"/>
          </a:p>
        </p:txBody>
      </p:sp>
      <p:sp>
        <p:nvSpPr>
          <p:cNvPr id="5" name="Footer Placeholder 4"/>
          <p:cNvSpPr>
            <a:spLocks noGrp="1"/>
          </p:cNvSpPr>
          <p:nvPr>
            <p:ph type="ftr" sz="quarter" idx="11"/>
          </p:nvPr>
        </p:nvSpPr>
        <p:spPr/>
        <p:txBody>
          <a:bodyPr/>
          <a:lstStyle/>
          <a:p>
            <a:endParaRPr lang="en-US"/>
          </a:p>
        </p:txBody>
      </p:sp>
      <p:sp>
        <p:nvSpPr>
          <p:cNvPr id="8" name="Rectangle 7"/>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117123402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21010068">
              <a:off x="6359946" y="4309201"/>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10"/>
            <p:cNvSpPr/>
            <p:nvPr/>
          </p:nvSpPr>
          <p:spPr bwMode="gray">
            <a:xfrm>
              <a:off x="485023" y="4381500"/>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24"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3" name="TextBox 22"/>
          <p:cNvSpPr txBox="1"/>
          <p:nvPr/>
        </p:nvSpPr>
        <p:spPr bwMode="gray">
          <a:xfrm>
            <a:off x="647430" y="651690"/>
            <a:ext cx="601591" cy="1323439"/>
          </a:xfrm>
          <a:prstGeom prst="rect">
            <a:avLst/>
          </a:prstGeom>
          <a:noFill/>
        </p:spPr>
        <p:txBody>
          <a:bodyPr wrap="square" rtlCol="0">
            <a:spAutoFit/>
          </a:bodyPr>
          <a:lstStyle/>
          <a:p>
            <a:pPr algn="r"/>
            <a:r>
              <a:rPr lang="en-US" sz="8000" b="0" i="0">
                <a:solidFill>
                  <a:schemeClr val="accent1">
                    <a:lumMod val="60000"/>
                    <a:lumOff val="40000"/>
                  </a:schemeClr>
                </a:solidFill>
                <a:latin typeface="Arial"/>
                <a:cs typeface="Arial"/>
              </a:rPr>
              <a:t>“</a:t>
            </a:r>
          </a:p>
        </p:txBody>
      </p:sp>
      <p:sp>
        <p:nvSpPr>
          <p:cNvPr id="14" name="TextBox 13"/>
          <p:cNvSpPr txBox="1"/>
          <p:nvPr/>
        </p:nvSpPr>
        <p:spPr bwMode="gray">
          <a:xfrm>
            <a:off x="7069418" y="2900292"/>
            <a:ext cx="619063" cy="1323439"/>
          </a:xfrm>
          <a:prstGeom prst="rect">
            <a:avLst/>
          </a:prstGeom>
          <a:noFill/>
        </p:spPr>
        <p:txBody>
          <a:bodyPr wrap="square" rtlCol="0">
            <a:spAutoFit/>
          </a:bodyPr>
          <a:lstStyle/>
          <a:p>
            <a:pPr algn="r"/>
            <a:r>
              <a:rPr lang="en-US" sz="8000" b="0" i="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128060" y="927099"/>
            <a:ext cx="6160385" cy="2882179"/>
          </a:xfrm>
        </p:spPr>
        <p:txBody>
          <a:bodyPr anchor="ctr"/>
          <a:lstStyle>
            <a:lvl1pPr>
              <a:defRPr sz="3600"/>
            </a:lvl1pPr>
          </a:lstStyle>
          <a:p>
            <a:r>
              <a:rPr lang="en-US"/>
              <a:t>Click to edit Master title style</a:t>
            </a:r>
          </a:p>
        </p:txBody>
      </p:sp>
      <p:sp>
        <p:nvSpPr>
          <p:cNvPr id="17" name="Text Placeholder 3"/>
          <p:cNvSpPr>
            <a:spLocks noGrp="1"/>
          </p:cNvSpPr>
          <p:nvPr>
            <p:ph type="body" sz="half" idx="13"/>
          </p:nvPr>
        </p:nvSpPr>
        <p:spPr bwMode="gray">
          <a:xfrm>
            <a:off x="1387278" y="3809278"/>
            <a:ext cx="5646143" cy="333113"/>
          </a:xfrm>
        </p:spPr>
        <p:txBody>
          <a:bodyPr>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6" name="Text Placeholder 3"/>
          <p:cNvSpPr>
            <a:spLocks noGrp="1"/>
          </p:cNvSpPr>
          <p:nvPr>
            <p:ph type="body" sz="half" idx="2"/>
          </p:nvPr>
        </p:nvSpPr>
        <p:spPr>
          <a:xfrm>
            <a:off x="866440" y="5000816"/>
            <a:ext cx="6343673" cy="1010619"/>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26/06/2019</a:t>
            </a:fld>
            <a:endParaRPr lang="en-GB"/>
          </a:p>
        </p:txBody>
      </p:sp>
      <p:sp>
        <p:nvSpPr>
          <p:cNvPr id="5" name="Footer Placeholder 4"/>
          <p:cNvSpPr>
            <a:spLocks noGrp="1"/>
          </p:cNvSpPr>
          <p:nvPr>
            <p:ph type="ftr" sz="quarter" idx="11"/>
          </p:nvPr>
        </p:nvSpPr>
        <p:spPr/>
        <p:txBody>
          <a:bodyPr/>
          <a:lstStyle/>
          <a:p>
            <a:endParaRPr lang="en-US"/>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192650526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1588" y="0"/>
            <a:ext cx="9145588" cy="6860798"/>
            <a:chOff x="-1588" y="0"/>
            <a:chExt cx="9145588" cy="6860798"/>
          </a:xfrm>
        </p:grpSpPr>
        <p:sp>
          <p:nvSpPr>
            <p:cNvPr id="10" name="Rectangle 9"/>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p:nvPr/>
          </p:nvSpPr>
          <p:spPr bwMode="gray">
            <a:xfrm rot="21010068">
              <a:off x="6359946" y="431124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7"/>
            <p:cNvSpPr/>
            <p:nvPr/>
          </p:nvSpPr>
          <p:spPr bwMode="gray">
            <a:xfrm>
              <a:off x="485023" y="4381500"/>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17"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0" y="2057400"/>
            <a:ext cx="6422005" cy="209550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866441" y="5024908"/>
            <a:ext cx="6422004" cy="994891"/>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26/06/2019</a:t>
            </a:fld>
            <a:endParaRPr lang="en-GB"/>
          </a:p>
        </p:txBody>
      </p:sp>
      <p:sp>
        <p:nvSpPr>
          <p:cNvPr id="5" name="Footer Placeholder 4"/>
          <p:cNvSpPr>
            <a:spLocks noGrp="1"/>
          </p:cNvSpPr>
          <p:nvPr>
            <p:ph type="ftr" sz="quarter" idx="11"/>
          </p:nvPr>
        </p:nvSpPr>
        <p:spPr/>
        <p:txBody>
          <a:bodyPr/>
          <a:lstStyle/>
          <a:p>
            <a:endParaRPr lang="en-US"/>
          </a:p>
        </p:txBody>
      </p:sp>
      <p:sp>
        <p:nvSpPr>
          <p:cNvPr id="7" name="Rectangle 6"/>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87007293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866440" y="927100"/>
            <a:ext cx="6423593" cy="709864"/>
          </a:xfrm>
        </p:spPr>
        <p:txBody>
          <a:bodyPr/>
          <a:lstStyle>
            <a:lvl1pPr>
              <a:defRPr sz="3200"/>
            </a:lvl1pPr>
          </a:lstStyle>
          <a:p>
            <a:r>
              <a:rPr lang="en-US"/>
              <a:t>Click to edit Master title style</a:t>
            </a:r>
            <a:endParaRPr lang="en-US" dirty="0"/>
          </a:p>
        </p:txBody>
      </p:sp>
      <p:sp>
        <p:nvSpPr>
          <p:cNvPr id="3" name="Text Placeholder 2"/>
          <p:cNvSpPr>
            <a:spLocks noGrp="1"/>
          </p:cNvSpPr>
          <p:nvPr>
            <p:ph type="body" idx="1"/>
          </p:nvPr>
        </p:nvSpPr>
        <p:spPr>
          <a:xfrm>
            <a:off x="866440" y="2489200"/>
            <a:ext cx="2313432"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2" name="Text Placeholder 3"/>
          <p:cNvSpPr>
            <a:spLocks noGrp="1"/>
          </p:cNvSpPr>
          <p:nvPr>
            <p:ph type="body" sz="half" idx="15"/>
          </p:nvPr>
        </p:nvSpPr>
        <p:spPr>
          <a:xfrm>
            <a:off x="866440" y="3147164"/>
            <a:ext cx="2313432"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405614" y="2489200"/>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Text Placeholder 3"/>
          <p:cNvSpPr>
            <a:spLocks noGrp="1"/>
          </p:cNvSpPr>
          <p:nvPr>
            <p:ph type="body" sz="half" idx="16"/>
          </p:nvPr>
        </p:nvSpPr>
        <p:spPr>
          <a:xfrm>
            <a:off x="3408471" y="3147164"/>
            <a:ext cx="2318918"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5958642" y="2489200"/>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4" name="Text Placeholder 3"/>
          <p:cNvSpPr>
            <a:spLocks noGrp="1"/>
          </p:cNvSpPr>
          <p:nvPr>
            <p:ph type="body" sz="half" idx="17"/>
          </p:nvPr>
        </p:nvSpPr>
        <p:spPr>
          <a:xfrm>
            <a:off x="5960935" y="3147164"/>
            <a:ext cx="2316625"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294530"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849521"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C64F3F4-CE19-49F8-9EF4-FF4EE52031C2}" type="datetimeFigureOut">
              <a:rPr lang="en-GB" smtClean="0"/>
              <a:pPr/>
              <a:t>26/06/2019</a:t>
            </a:fld>
            <a:endParaRPr lang="en-GB"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a:xfrm>
            <a:off x="7678616" y="295730"/>
            <a:ext cx="791308" cy="767687"/>
          </a:xfrm>
          <a:prstGeom prst="rect">
            <a:avLst/>
          </a:prstGeom>
        </p:spPr>
        <p:txBody>
          <a:bodyPr/>
          <a:lstStyle>
            <a:lvl1pPr algn="ctr">
              <a:defRPr sz="2800"/>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36787730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866440" y="927100"/>
            <a:ext cx="6345260" cy="709864"/>
          </a:xfrm>
        </p:spPr>
        <p:txBody>
          <a:bodyPr/>
          <a:lstStyle>
            <a:lvl1pPr>
              <a:defRPr sz="3200"/>
            </a:lvl1pPr>
          </a:lstStyle>
          <a:p>
            <a:r>
              <a:rPr lang="en-US"/>
              <a:t>Click to edit Master title style</a:t>
            </a:r>
            <a:endParaRPr lang="en-US" dirty="0"/>
          </a:p>
        </p:txBody>
      </p:sp>
      <p:sp>
        <p:nvSpPr>
          <p:cNvPr id="3" name="Text Placeholder 2"/>
          <p:cNvSpPr>
            <a:spLocks noGrp="1"/>
          </p:cNvSpPr>
          <p:nvPr>
            <p:ph type="body" idx="1"/>
          </p:nvPr>
        </p:nvSpPr>
        <p:spPr>
          <a:xfrm>
            <a:off x="866440" y="4179596"/>
            <a:ext cx="2313432"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2" name="Picture Placeholder 2"/>
          <p:cNvSpPr>
            <a:spLocks noGrp="1" noChangeAspect="1"/>
          </p:cNvSpPr>
          <p:nvPr>
            <p:ph type="pic" idx="15"/>
          </p:nvPr>
        </p:nvSpPr>
        <p:spPr>
          <a:xfrm>
            <a:off x="1019055"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8"/>
          </p:nvPr>
        </p:nvSpPr>
        <p:spPr>
          <a:xfrm>
            <a:off x="866439" y="4837558"/>
            <a:ext cx="2313432"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411125" y="4179595"/>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8" name="Picture Placeholder 2"/>
          <p:cNvSpPr>
            <a:spLocks noGrp="1" noChangeAspect="1"/>
          </p:cNvSpPr>
          <p:nvPr>
            <p:ph type="pic" idx="21"/>
          </p:nvPr>
        </p:nvSpPr>
        <p:spPr>
          <a:xfrm>
            <a:off x="3553189"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411125" y="4848208"/>
            <a:ext cx="2318918"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5958642" y="4179596"/>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9" name="Picture Placeholder 2"/>
          <p:cNvSpPr>
            <a:spLocks noGrp="1" noChangeAspect="1"/>
          </p:cNvSpPr>
          <p:nvPr>
            <p:ph type="pic" idx="22"/>
          </p:nvPr>
        </p:nvSpPr>
        <p:spPr>
          <a:xfrm>
            <a:off x="6108641"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5958642" y="4837558"/>
            <a:ext cx="2318918"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40" name="Straight Connector 39"/>
          <p:cNvCxnSpPr/>
          <p:nvPr/>
        </p:nvCxnSpPr>
        <p:spPr>
          <a:xfrm>
            <a:off x="3290019"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1" name="Straight Connector 40"/>
          <p:cNvCxnSpPr/>
          <p:nvPr/>
        </p:nvCxnSpPr>
        <p:spPr>
          <a:xfrm>
            <a:off x="5849521"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C64F3F4-CE19-49F8-9EF4-FF4EE52031C2}" type="datetimeFigureOut">
              <a:rPr lang="en-GB" smtClean="0"/>
              <a:pPr/>
              <a:t>26/06/2019</a:t>
            </a:fld>
            <a:endParaRPr lang="en-GB"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a:xfrm>
            <a:off x="7678616" y="295730"/>
            <a:ext cx="791308" cy="767687"/>
          </a:xfrm>
          <a:prstGeom prst="rect">
            <a:avLst/>
          </a:prstGeom>
        </p:spPr>
        <p:txBody>
          <a:bodyPr/>
          <a:lstStyle>
            <a:lvl1pPr algn="ctr">
              <a:defRPr sz="2800"/>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131659287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621301" y="6387910"/>
            <a:ext cx="990599" cy="228659"/>
          </a:xfrm>
        </p:spPr>
        <p:txBody>
          <a:bodyPr/>
          <a:lstStyle/>
          <a:p>
            <a:fld id="{9C64F3F4-CE19-49F8-9EF4-FF4EE52031C2}" type="datetimeFigureOut">
              <a:rPr lang="en-GB" smtClean="0"/>
              <a:pPr/>
              <a:t>26/06/2019</a:t>
            </a:fld>
            <a:endParaRPr lang="en-GB"/>
          </a:p>
        </p:txBody>
      </p:sp>
      <p:sp>
        <p:nvSpPr>
          <p:cNvPr id="5" name="Footer Placeholder 4"/>
          <p:cNvSpPr>
            <a:spLocks noGrp="1"/>
          </p:cNvSpPr>
          <p:nvPr>
            <p:ph type="ftr" sz="quarter" idx="11"/>
          </p:nvPr>
        </p:nvSpPr>
        <p:spPr>
          <a:xfrm>
            <a:off x="516133" y="6387910"/>
            <a:ext cx="3859795" cy="228660"/>
          </a:xfrm>
        </p:spPr>
        <p:txBody>
          <a:bodyPr/>
          <a:lstStyle/>
          <a:p>
            <a:endParaRPr lang="en-US" dirty="0"/>
          </a:p>
        </p:txBody>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102688612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p:cNvGrpSpPr/>
          <p:nvPr/>
        </p:nvGrpSpPr>
        <p:grpSpPr>
          <a:xfrm>
            <a:off x="-1588" y="0"/>
            <a:ext cx="9120420" cy="6860798"/>
            <a:chOff x="-1588" y="0"/>
            <a:chExt cx="9120420" cy="6860798"/>
          </a:xfrm>
        </p:grpSpPr>
        <p:sp>
          <p:nvSpPr>
            <p:cNvPr id="11" name="Rectangle 10"/>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p:cNvSpPr/>
            <p:nvPr/>
          </p:nvSpPr>
          <p:spPr bwMode="gray">
            <a:xfrm rot="4966650">
              <a:off x="4673046" y="5107506"/>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sp>
        <p:nvSpPr>
          <p:cNvPr id="17" name="Rectangle 16"/>
          <p:cNvSpPr/>
          <p:nvPr/>
        </p:nvSpPr>
        <p:spPr>
          <a:xfrm>
            <a:off x="414867" y="402165"/>
            <a:ext cx="46105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9"/>
          <p:cNvSpPr/>
          <p:nvPr/>
        </p:nvSpPr>
        <p:spPr bwMode="gray">
          <a:xfrm rot="5400000">
            <a:off x="1299309"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8"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sp>
        <p:nvSpPr>
          <p:cNvPr id="2" name="Vertical Title 1"/>
          <p:cNvSpPr>
            <a:spLocks noGrp="1"/>
          </p:cNvSpPr>
          <p:nvPr>
            <p:ph type="title" orient="vert"/>
          </p:nvPr>
        </p:nvSpPr>
        <p:spPr>
          <a:xfrm>
            <a:off x="6174928" y="1447799"/>
            <a:ext cx="1113516" cy="4572001"/>
          </a:xfrm>
        </p:spPr>
        <p:txBody>
          <a:bodyPr vert="eaVert" anchor="ctr" anchorCtr="0"/>
          <a:lstStyle/>
          <a:p>
            <a:r>
              <a:rPr lang="en-US"/>
              <a:t>Click to edit Master title style</a:t>
            </a:r>
          </a:p>
        </p:txBody>
      </p:sp>
      <p:sp>
        <p:nvSpPr>
          <p:cNvPr id="3" name="Vertical Text Placeholder 2"/>
          <p:cNvSpPr>
            <a:spLocks noGrp="1"/>
          </p:cNvSpPr>
          <p:nvPr>
            <p:ph type="body" orient="vert" idx="1"/>
          </p:nvPr>
        </p:nvSpPr>
        <p:spPr>
          <a:xfrm>
            <a:off x="866738" y="1447799"/>
            <a:ext cx="4416936" cy="457200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pPr/>
              <a:t>26/06/2019</a:t>
            </a:fld>
            <a:endParaRPr lang="en-GB"/>
          </a:p>
        </p:txBody>
      </p:sp>
      <p:sp>
        <p:nvSpPr>
          <p:cNvPr id="5" name="Footer Placeholder 4"/>
          <p:cNvSpPr>
            <a:spLocks noGrp="1"/>
          </p:cNvSpPr>
          <p:nvPr>
            <p:ph type="ftr" sz="quarter" idx="11"/>
          </p:nvPr>
        </p:nvSpPr>
        <p:spPr>
          <a:xfrm>
            <a:off x="538546" y="6365498"/>
            <a:ext cx="3859795" cy="228660"/>
          </a:xfrm>
        </p:spPr>
        <p:txBody>
          <a:bodyPr/>
          <a:lstStyle/>
          <a:p>
            <a:endParaRPr lang="en-US"/>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17342466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19" Type="http://schemas.openxmlformats.org/officeDocument/2006/relationships/image" Target="../media/image3.jpeg"/><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26/06/2019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04909940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6" name="Group 5"/>
          <p:cNvGrpSpPr/>
          <p:nvPr/>
        </p:nvGrpSpPr>
        <p:grpSpPr>
          <a:xfrm>
            <a:off x="-1588" y="0"/>
            <a:ext cx="9145588" cy="6860798"/>
            <a:chOff x="-1588" y="0"/>
            <a:chExt cx="9145588" cy="6860798"/>
          </a:xfrm>
        </p:grpSpPr>
        <p:sp>
          <p:nvSpPr>
            <p:cNvPr id="14" name="Rectangle 13"/>
            <p:cNvSpPr/>
            <p:nvPr/>
          </p:nvSpPr>
          <p:spPr>
            <a:xfrm>
              <a:off x="0" y="0"/>
              <a:ext cx="9118832"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Oval 20"/>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p:cNvSpPr/>
            <p:nvPr/>
          </p:nvSpPr>
          <p:spPr bwMode="gray">
            <a:xfrm rot="21010068">
              <a:off x="6359946" y="179029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5" name="Freeform 24"/>
            <p:cNvSpPr/>
            <p:nvPr/>
          </p:nvSpPr>
          <p:spPr bwMode="gray">
            <a:xfrm>
              <a:off x="485023" y="1856450"/>
              <a:ext cx="8173954" cy="4535226"/>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0"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Placeholder 1"/>
          <p:cNvSpPr>
            <a:spLocks noGrp="1"/>
          </p:cNvSpPr>
          <p:nvPr>
            <p:ph type="title"/>
          </p:nvPr>
        </p:nvSpPr>
        <p:spPr bwMode="gray">
          <a:xfrm>
            <a:off x="866440" y="927099"/>
            <a:ext cx="6345260" cy="709865"/>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p:cNvSpPr>
            <a:spLocks noGrp="1"/>
          </p:cNvSpPr>
          <p:nvPr>
            <p:ph type="body" idx="1"/>
          </p:nvPr>
        </p:nvSpPr>
        <p:spPr>
          <a:xfrm>
            <a:off x="864382" y="2489200"/>
            <a:ext cx="6345260" cy="35306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574443" y="6365498"/>
            <a:ext cx="990599" cy="228659"/>
          </a:xfrm>
          <a:prstGeom prst="rect">
            <a:avLst/>
          </a:prstGeom>
        </p:spPr>
        <p:txBody>
          <a:bodyPr vert="horz" lIns="91440" tIns="45720" rIns="91440" bIns="45720" rtlCol="0" anchor="b"/>
          <a:lstStyle>
            <a:lvl1pPr algn="r">
              <a:defRPr sz="900" b="1" i="0">
                <a:solidFill>
                  <a:schemeClr val="accent1"/>
                </a:solidFill>
              </a:defRPr>
            </a:lvl1pPr>
          </a:lstStyle>
          <a:p>
            <a:fld id="{9C64F3F4-CE19-49F8-9EF4-FF4EE52031C2}" type="datetimeFigureOut">
              <a:rPr lang="en-GB" smtClean="0"/>
              <a:pPr/>
              <a:t>26/06/2019</a:t>
            </a:fld>
            <a:endParaRPr lang="en-GB"/>
          </a:p>
        </p:txBody>
      </p:sp>
      <p:sp>
        <p:nvSpPr>
          <p:cNvPr id="5" name="Footer Placeholder 4"/>
          <p:cNvSpPr>
            <a:spLocks noGrp="1"/>
          </p:cNvSpPr>
          <p:nvPr>
            <p:ph type="ftr" sz="quarter" idx="3"/>
          </p:nvPr>
        </p:nvSpPr>
        <p:spPr>
          <a:xfrm>
            <a:off x="590843" y="6365497"/>
            <a:ext cx="3859795" cy="228660"/>
          </a:xfrm>
          <a:prstGeom prst="rect">
            <a:avLst/>
          </a:prstGeom>
        </p:spPr>
        <p:txBody>
          <a:bodyPr vert="horz" lIns="91440" tIns="45720" rIns="91440" bIns="45720" rtlCol="0" anchor="b"/>
          <a:lstStyle>
            <a:lvl1pPr algn="l">
              <a:defRPr sz="900" b="1" i="0">
                <a:solidFill>
                  <a:schemeClr val="accent1"/>
                </a:solidFill>
              </a:defRPr>
            </a:lvl1pPr>
          </a:lstStyle>
          <a:p>
            <a:endParaRPr lang="en-US"/>
          </a:p>
        </p:txBody>
      </p:sp>
      <p:sp>
        <p:nvSpPr>
          <p:cNvPr id="26" name="Rectangle 25"/>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8" name="Slide Number Placeholder 5"/>
          <p:cNvSpPr>
            <a:spLocks noGrp="1"/>
          </p:cNvSpPr>
          <p:nvPr>
            <p:ph type="sldNum" sz="quarter" idx="4"/>
          </p:nvPr>
        </p:nvSpPr>
        <p:spPr bwMode="gray">
          <a:xfrm>
            <a:off x="7678616" y="295730"/>
            <a:ext cx="791308" cy="767687"/>
          </a:xfrm>
          <a:prstGeom prst="rect">
            <a:avLst/>
          </a:prstGeom>
        </p:spPr>
        <p:txBody>
          <a:bodyPr anchor="b"/>
          <a:lstStyle>
            <a:lvl1pPr algn="ctr">
              <a:defRPr sz="2800">
                <a:solidFill>
                  <a:schemeClr val="bg1"/>
                </a:solidFill>
              </a:defRPr>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199517983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 id="2147483701" r:id="rId17"/>
  </p:sldLayoutIdLst>
  <p:txStyles>
    <p:titleStyle>
      <a:lvl1pPr algn="l" defTabSz="457200" rtl="0" eaLnBrk="1" latinLnBrk="0" hangingPunct="1">
        <a:spcBef>
          <a:spcPct val="0"/>
        </a:spcBef>
        <a:buNone/>
        <a:defRPr sz="3200" b="0" i="0" kern="120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685800" indent="-283464"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96012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23444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150876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18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0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225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24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hyperlink" Target="http://bmawufbp.blogspot.fi/2012/08/why-are-so-many-quality-black-women.html" TargetMode="Externa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3.xml"/><Relationship Id="rId1" Type="http://schemas.openxmlformats.org/officeDocument/2006/relationships/video" Target="https://www.youtube.com/embed/YYaYwCA-FaM" TargetMode="External"/><Relationship Id="rId5" Type="http://schemas.openxmlformats.org/officeDocument/2006/relationships/hyperlink" Target="https://www.youtube.com/watch?v=7hBjdVGDIs8" TargetMode="Externa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www.google.co.uk/url?sa=i&amp;rct=j&amp;q=&amp;esrc=s&amp;source=images&amp;cd=&amp;cad=rja&amp;uact=8&amp;ved=0ahUKEwib967RrebZAhUEkRQKHe6KDm4QjRwIBg&amp;url=http://www.edu-leaders.com/articles/1003602/selection-process-of-iit-directors-is-equivalent-to-running-a-lottery-kakodkar&amp;psig=AOvVaw2WhMgVJbl_F7BJj1ONocmb&amp;ust=1520929387373055" TargetMode="Externa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www.youtube.com/watch?v=4WTUVfigz84" TargetMode="Externa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hyperlink" Target="http://www.texasenterprise.utexas.edu/article/cultivating-creativity-get-out-your-own-way" TargetMode="External"/><Relationship Id="rId2" Type="http://schemas.openxmlformats.org/officeDocument/2006/relationships/image" Target="../media/image21.jpe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hyperlink" Target="http://nasrin-sama.blogspot.com/2011/12/puzzle.html" TargetMode="External"/><Relationship Id="rId2" Type="http://schemas.openxmlformats.org/officeDocument/2006/relationships/image" Target="../media/image24.jpe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hyperlink" Target="https://www.google.co.uk/url?sa=i&amp;rct=j&amp;q=&amp;esrc=s&amp;source=images&amp;cd=&amp;ved=2ahUKEwjHqbqU3fzZAhXqAsAKHbfCBP8QjRx6BAgAEAU&amp;url=https://www.fluentu.com/blog/chinese/2017/09/04/chinese-question-words/&amp;psig=AOvVaw1EgK5B7BhYivvcmy01ZQ7-&amp;ust=1521698049688979" TargetMode="Externa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hyperlink" Target="http://www.google.co.uk/url?sa=i&amp;rct=j&amp;q=&amp;esrc=s&amp;source=images&amp;cd=&amp;cad=rja&amp;uact=8&amp;ved=2ahUKEwiH-eSj3vzZAhWoCsAKHbkLDzwQjRx6BAgAEAU&amp;url=http://www.lifesearch.co.uk/business/blog/malcolmrobertson/Group-Protection&amp;psig=AOvVaw0ybDeRH5Y6KzFg0ZnIJtsB&amp;ust=1521698340036482" TargetMode="Externa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hyperlink" Target="https://www.google.co.uk/url?sa=i&amp;rct=j&amp;q=&amp;esrc=s&amp;source=images&amp;cd=&amp;cad=rja&amp;uact=8&amp;ved=2ahUKEwi23JyO4fzZAhUBJMAKHQAzDEEQjRx6BAgAEAU&amp;url=https://www.worklawyers.net/discrimination-law-california/&amp;psig=AOvVaw00qtVDMTP3BW_hum73J9Bt&amp;ust=1521699083373215" TargetMode="External"/><Relationship Id="rId2" Type="http://schemas.openxmlformats.org/officeDocument/2006/relationships/hyperlink" Target="https://www.youtube.com/watch?v=_TbvuqRMUO4" TargetMode="External"/><Relationship Id="rId1" Type="http://schemas.openxmlformats.org/officeDocument/2006/relationships/slideLayout" Target="../slideLayouts/slideLayout13.xml"/><Relationship Id="rId5" Type="http://schemas.openxmlformats.org/officeDocument/2006/relationships/image" Target="../media/image29.jpeg"/><Relationship Id="rId4" Type="http://schemas.openxmlformats.org/officeDocument/2006/relationships/hyperlink" Target="https://www.google.co.uk/url?sa=i&amp;rct=j&amp;q=&amp;esrc=s&amp;source=images&amp;cd=&amp;cad=rja&amp;uact=8&amp;ved=2ahUKEwia2M6b4fzZAhVJIcAKHZ64B0QQjRx6BAgAEAU&amp;url=https://practiceindex.co.uk/gp/blog/recruitment/avoiding-discrimination-in-recruitment/&amp;psig=AOvVaw00qtVDMTP3BW_hum73J9Bt&amp;ust=1521699083373215" TargetMode="Externa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6.xml"/><Relationship Id="rId1" Type="http://schemas.openxmlformats.org/officeDocument/2006/relationships/slideLayout" Target="../slideLayouts/slideLayout13.xml"/><Relationship Id="rId6" Type="http://schemas.openxmlformats.org/officeDocument/2006/relationships/hyperlink" Target="http://keithssongs.blogspot.com/2011/05/cold-sweat.html" TargetMode="External"/><Relationship Id="rId5" Type="http://schemas.openxmlformats.org/officeDocument/2006/relationships/image" Target="../media/image33.jpeg"/><Relationship Id="rId4" Type="http://schemas.openxmlformats.org/officeDocument/2006/relationships/hyperlink" Target="http://www.groundreport.com/10-smart-ways-answer-tough-interview-questions/" TargetMode="External"/></Relationships>
</file>

<file path=ppt/slides/_rels/slide41.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notesSlide" Target="../notesSlides/notesSlide7.xml"/><Relationship Id="rId1" Type="http://schemas.openxmlformats.org/officeDocument/2006/relationships/slideLayout" Target="../slideLayouts/slideLayout13.xml"/><Relationship Id="rId4" Type="http://schemas.openxmlformats.org/officeDocument/2006/relationships/hyperlink" Target="https://aspiringprofessionalshub.com/2015/05/15/going-to-an-interview-prepare-and-perform/" TargetMode="External"/></Relationships>
</file>

<file path=ppt/slides/_rels/slide4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5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53.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8.xml"/><Relationship Id="rId1" Type="http://schemas.openxmlformats.org/officeDocument/2006/relationships/slideLayout" Target="../slideLayouts/slideLayout13.xml"/><Relationship Id="rId4" Type="http://schemas.openxmlformats.org/officeDocument/2006/relationships/hyperlink" Target="http://wccftech.com/scientists-explain-men-narcissistic-women" TargetMode="External"/></Relationships>
</file>

<file path=ppt/slides/_rels/slide54.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13.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br>
              <a:rPr lang="en-GB" altLang="en-US" dirty="0"/>
            </a:br>
            <a:r>
              <a:rPr lang="en-GB" altLang="en-US" dirty="0"/>
              <a:t>Module: BMSK4005</a:t>
            </a:r>
            <a:endParaRPr lang="en-GB" dirty="0"/>
          </a:p>
        </p:txBody>
      </p:sp>
      <p:sp>
        <p:nvSpPr>
          <p:cNvPr id="3" name="Subtitle 2"/>
          <p:cNvSpPr>
            <a:spLocks noGrp="1"/>
          </p:cNvSpPr>
          <p:nvPr>
            <p:ph type="subTitle" idx="1"/>
          </p:nvPr>
        </p:nvSpPr>
        <p:spPr/>
        <p:txBody>
          <a:bodyPr/>
          <a:lstStyle/>
          <a:p>
            <a:r>
              <a:rPr lang="en-GB" dirty="0"/>
              <a:t>Professional Career Development</a:t>
            </a:r>
          </a:p>
          <a:p>
            <a:endParaRPr lang="en-GB" dirty="0"/>
          </a:p>
          <a:p>
            <a:endParaRPr lang="en-GB" dirty="0"/>
          </a:p>
        </p:txBody>
      </p:sp>
    </p:spTree>
    <p:extLst>
      <p:ext uri="{BB962C8B-B14F-4D97-AF65-F5344CB8AC3E}">
        <p14:creationId xmlns:p14="http://schemas.microsoft.com/office/powerpoint/2010/main" val="34859928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31382B7-E0C7-4A6A-89A0-B082B1A0892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flipH="1">
            <a:off x="5940152" y="3429000"/>
            <a:ext cx="3038387" cy="2028123"/>
          </a:xfrm>
          <a:prstGeom prst="rect">
            <a:avLst/>
          </a:prstGeom>
        </p:spPr>
      </p:pic>
      <p:sp>
        <p:nvSpPr>
          <p:cNvPr id="2" name="Title 1"/>
          <p:cNvSpPr>
            <a:spLocks noGrp="1"/>
          </p:cNvSpPr>
          <p:nvPr>
            <p:ph type="title"/>
          </p:nvPr>
        </p:nvSpPr>
        <p:spPr/>
        <p:txBody>
          <a:bodyPr/>
          <a:lstStyle/>
          <a:p>
            <a:r>
              <a:rPr lang="en-GB" dirty="0"/>
              <a:t>Overview of Workshop</a:t>
            </a:r>
          </a:p>
        </p:txBody>
      </p:sp>
      <p:sp>
        <p:nvSpPr>
          <p:cNvPr id="3" name="Content Placeholder 2"/>
          <p:cNvSpPr>
            <a:spLocks noGrp="1"/>
          </p:cNvSpPr>
          <p:nvPr>
            <p:ph idx="1"/>
          </p:nvPr>
        </p:nvSpPr>
        <p:spPr>
          <a:xfrm>
            <a:off x="467544" y="2492896"/>
            <a:ext cx="6742098" cy="3526904"/>
          </a:xfrm>
        </p:spPr>
        <p:txBody>
          <a:bodyPr/>
          <a:lstStyle/>
          <a:p>
            <a:pPr marL="0" indent="0">
              <a:buNone/>
            </a:pPr>
            <a:endParaRPr lang="en-GB" b="1" dirty="0">
              <a:solidFill>
                <a:srgbClr val="FF0000"/>
              </a:solidFill>
            </a:endParaRPr>
          </a:p>
          <a:p>
            <a:pPr>
              <a:lnSpc>
                <a:spcPct val="150000"/>
              </a:lnSpc>
            </a:pPr>
            <a:r>
              <a:rPr lang="en-GB" b="1" dirty="0">
                <a:solidFill>
                  <a:schemeClr val="tx1"/>
                </a:solidFill>
              </a:rPr>
              <a:t>Job Analysis</a:t>
            </a:r>
          </a:p>
          <a:p>
            <a:pPr>
              <a:lnSpc>
                <a:spcPct val="150000"/>
              </a:lnSpc>
            </a:pPr>
            <a:r>
              <a:rPr lang="en-GB" b="1" dirty="0">
                <a:solidFill>
                  <a:schemeClr val="tx1"/>
                </a:solidFill>
              </a:rPr>
              <a:t>Recruitment Policy</a:t>
            </a:r>
          </a:p>
          <a:p>
            <a:pPr>
              <a:lnSpc>
                <a:spcPct val="150000"/>
              </a:lnSpc>
            </a:pPr>
            <a:r>
              <a:rPr lang="en-GB" b="1" dirty="0">
                <a:solidFill>
                  <a:schemeClr val="tx1"/>
                </a:solidFill>
              </a:rPr>
              <a:t>Recruitment and selection process</a:t>
            </a:r>
          </a:p>
          <a:p>
            <a:pPr>
              <a:lnSpc>
                <a:spcPct val="150000"/>
              </a:lnSpc>
            </a:pPr>
            <a:r>
              <a:rPr lang="en-GB" b="1" dirty="0">
                <a:solidFill>
                  <a:schemeClr val="tx1"/>
                </a:solidFill>
              </a:rPr>
              <a:t>Interview Skills</a:t>
            </a:r>
          </a:p>
          <a:p>
            <a:pPr>
              <a:lnSpc>
                <a:spcPct val="150000"/>
              </a:lnSpc>
            </a:pPr>
            <a:r>
              <a:rPr lang="en-GB" b="1" dirty="0">
                <a:solidFill>
                  <a:schemeClr val="tx1"/>
                </a:solidFill>
              </a:rPr>
              <a:t>Personal Specification</a:t>
            </a:r>
          </a:p>
          <a:p>
            <a:pPr marL="0" indent="0">
              <a:buNone/>
            </a:pPr>
            <a:endParaRPr lang="en-GB" b="1" dirty="0">
              <a:solidFill>
                <a:schemeClr val="tx1"/>
              </a:solidFill>
            </a:endParaRPr>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07EF2-3D3C-465D-B094-00F0213772D4}"/>
              </a:ext>
            </a:extLst>
          </p:cNvPr>
          <p:cNvSpPr>
            <a:spLocks noGrp="1"/>
          </p:cNvSpPr>
          <p:nvPr>
            <p:ph type="title"/>
          </p:nvPr>
        </p:nvSpPr>
        <p:spPr>
          <a:xfrm>
            <a:off x="865970" y="620688"/>
            <a:ext cx="6343672" cy="1368152"/>
          </a:xfrm>
        </p:spPr>
        <p:txBody>
          <a:bodyPr/>
          <a:lstStyle/>
          <a:p>
            <a:pPr algn="ctr"/>
            <a:r>
              <a:rPr lang="en-GB" dirty="0"/>
              <a:t>master at work… how does he present? What does he do right?</a:t>
            </a:r>
          </a:p>
        </p:txBody>
      </p:sp>
      <p:pic>
        <p:nvPicPr>
          <p:cNvPr id="4" name="Online Media ^0 3">
            <a:hlinkClick r:id="" action="ppaction://media"/>
            <a:extLst>
              <a:ext uri="{FF2B5EF4-FFF2-40B4-BE49-F238E27FC236}">
                <a16:creationId xmlns:a16="http://schemas.microsoft.com/office/drawing/2014/main" id="{1DFD2392-FBE0-482A-AD6C-0A435F8B399B}"/>
              </a:ext>
            </a:extLst>
          </p:cNvPr>
          <p:cNvPicPr>
            <a:picLocks noGrp="1" noRot="1" noChangeAspect="1"/>
          </p:cNvPicPr>
          <p:nvPr>
            <p:ph idx="1"/>
            <a:videoFile r:link="rId1"/>
          </p:nvPr>
        </p:nvPicPr>
        <p:blipFill>
          <a:blip r:embed="rId4"/>
          <a:stretch>
            <a:fillRect/>
          </a:stretch>
        </p:blipFill>
        <p:spPr>
          <a:xfrm>
            <a:off x="1547664" y="2204864"/>
            <a:ext cx="5905500" cy="3322637"/>
          </a:xfrm>
          <a:prstGeom prst="rect">
            <a:avLst/>
          </a:prstGeom>
        </p:spPr>
      </p:pic>
      <p:sp>
        <p:nvSpPr>
          <p:cNvPr id="3" name="Rectangle 2"/>
          <p:cNvSpPr/>
          <p:nvPr/>
        </p:nvSpPr>
        <p:spPr>
          <a:xfrm>
            <a:off x="971600" y="5805264"/>
            <a:ext cx="6840760" cy="646331"/>
          </a:xfrm>
          <a:prstGeom prst="rect">
            <a:avLst/>
          </a:prstGeom>
        </p:spPr>
        <p:txBody>
          <a:bodyPr wrap="square">
            <a:spAutoFit/>
          </a:bodyPr>
          <a:lstStyle/>
          <a:p>
            <a:pPr algn="ctr"/>
            <a:r>
              <a:rPr lang="en-GB" dirty="0">
                <a:hlinkClick r:id="rId5"/>
              </a:rPr>
              <a:t>https://www.youtube.com/watch?v=7hBjdVGDIs8</a:t>
            </a:r>
            <a:endParaRPr lang="en-GB" dirty="0"/>
          </a:p>
          <a:p>
            <a:pPr algn="ctr"/>
            <a:endParaRPr lang="en-GB" dirty="0"/>
          </a:p>
        </p:txBody>
      </p:sp>
    </p:spTree>
    <p:extLst>
      <p:ext uri="{BB962C8B-B14F-4D97-AF65-F5344CB8AC3E}">
        <p14:creationId xmlns:p14="http://schemas.microsoft.com/office/powerpoint/2010/main" val="17009521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lstStyle/>
          <a:p>
            <a:pPr algn="ctr"/>
            <a:r>
              <a:rPr lang="en-US" altLang="en-US"/>
              <a:t>Policy</a:t>
            </a:r>
            <a:endParaRPr lang="en-GB" altLang="en-US"/>
          </a:p>
        </p:txBody>
      </p:sp>
      <p:sp>
        <p:nvSpPr>
          <p:cNvPr id="9219" name="Content Placeholder 2"/>
          <p:cNvSpPr>
            <a:spLocks noGrp="1"/>
          </p:cNvSpPr>
          <p:nvPr>
            <p:ph idx="1"/>
          </p:nvPr>
        </p:nvSpPr>
        <p:spPr/>
        <p:txBody>
          <a:bodyPr/>
          <a:lstStyle/>
          <a:p>
            <a:pPr algn="ctr">
              <a:buFont typeface="Wingdings 2" pitchFamily="18" charset="2"/>
              <a:buNone/>
            </a:pPr>
            <a:r>
              <a:rPr lang="en-US" altLang="en-US" b="1" dirty="0" err="1">
                <a:solidFill>
                  <a:srgbClr val="00B050"/>
                </a:solidFill>
              </a:rPr>
              <a:t>Organisation’s</a:t>
            </a:r>
            <a:r>
              <a:rPr lang="en-US" altLang="en-US" b="1" dirty="0">
                <a:solidFill>
                  <a:srgbClr val="00B050"/>
                </a:solidFill>
              </a:rPr>
              <a:t> have a policy for recruitment and selection</a:t>
            </a:r>
          </a:p>
          <a:p>
            <a:pPr>
              <a:buFont typeface="Wingdings 2" pitchFamily="18" charset="2"/>
              <a:buNone/>
            </a:pPr>
            <a:endParaRPr lang="en-US" altLang="en-US" dirty="0"/>
          </a:p>
          <a:p>
            <a:pPr>
              <a:buFont typeface="Wingdings 2" pitchFamily="18" charset="2"/>
              <a:buNone/>
            </a:pPr>
            <a:r>
              <a:rPr lang="en-GB" altLang="en-US" dirty="0"/>
              <a:t> </a:t>
            </a:r>
          </a:p>
        </p:txBody>
      </p:sp>
      <p:pic>
        <p:nvPicPr>
          <p:cNvPr id="9220" name="Picture 4"/>
          <p:cNvPicPr>
            <a:picLocks noChangeAspect="1"/>
          </p:cNvPicPr>
          <p:nvPr/>
        </p:nvPicPr>
        <p:blipFill>
          <a:blip r:embed="rId2"/>
          <a:srcRect/>
          <a:stretch>
            <a:fillRect/>
          </a:stretch>
        </p:blipFill>
        <p:spPr bwMode="auto">
          <a:xfrm>
            <a:off x="3286116" y="3214686"/>
            <a:ext cx="2019409" cy="1258885"/>
          </a:xfrm>
          <a:prstGeom prst="rect">
            <a:avLst/>
          </a:prstGeom>
          <a:noFill/>
          <a:ln w="9525">
            <a:noFill/>
            <a:miter lim="800000"/>
            <a:headEnd/>
            <a:tailEnd/>
          </a:ln>
        </p:spPr>
      </p:pic>
      <p:sp>
        <p:nvSpPr>
          <p:cNvPr id="9221" name="Rectangle 3"/>
          <p:cNvSpPr>
            <a:spLocks noChangeArrowheads="1"/>
          </p:cNvSpPr>
          <p:nvPr/>
        </p:nvSpPr>
        <p:spPr bwMode="auto">
          <a:xfrm>
            <a:off x="1042988" y="4771393"/>
            <a:ext cx="7236630" cy="1323439"/>
          </a:xfrm>
          <a:prstGeom prst="rect">
            <a:avLst/>
          </a:prstGeom>
          <a:noFill/>
          <a:ln w="9525">
            <a:noFill/>
            <a:miter lim="800000"/>
            <a:headEnd/>
            <a:tailEnd/>
          </a:ln>
        </p:spPr>
        <p:txBody>
          <a:bodyPr wrap="square">
            <a:spAutoFit/>
          </a:bodyPr>
          <a:lstStyle/>
          <a:p>
            <a:pPr algn="ctr">
              <a:defRPr/>
            </a:pPr>
            <a:r>
              <a:rPr lang="en-GB" sz="2000" b="1" dirty="0">
                <a:solidFill>
                  <a:schemeClr val="accent3">
                    <a:lumMod val="75000"/>
                  </a:schemeClr>
                </a:solidFill>
              </a:rPr>
              <a:t>A recruitment policy is a statement on how you hire. It outlines your company's preferred hiring practices and promotes consistency within your employee recruiting process.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defRPr/>
            </a:pPr>
            <a:r>
              <a:rPr lang="en-US" dirty="0"/>
              <a:t>Recruitment Policy</a:t>
            </a:r>
            <a:br>
              <a:rPr lang="en-US" dirty="0"/>
            </a:br>
            <a:r>
              <a:rPr lang="en-US" dirty="0"/>
              <a:t>Things to consider (cont’d)</a:t>
            </a:r>
            <a:endParaRPr lang="en-GB" dirty="0"/>
          </a:p>
        </p:txBody>
      </p:sp>
      <p:sp>
        <p:nvSpPr>
          <p:cNvPr id="10243" name="Content Placeholder 2"/>
          <p:cNvSpPr>
            <a:spLocks noGrp="1"/>
          </p:cNvSpPr>
          <p:nvPr>
            <p:ph idx="1"/>
          </p:nvPr>
        </p:nvSpPr>
        <p:spPr/>
        <p:txBody>
          <a:bodyPr/>
          <a:lstStyle/>
          <a:p>
            <a:r>
              <a:rPr lang="en-US" altLang="en-US" dirty="0"/>
              <a:t>Recruitment Interviews </a:t>
            </a:r>
          </a:p>
          <a:p>
            <a:r>
              <a:rPr lang="en-US" altLang="en-US" dirty="0"/>
              <a:t>Offer of Employment </a:t>
            </a:r>
          </a:p>
          <a:p>
            <a:r>
              <a:rPr lang="en-US" altLang="en-US" dirty="0"/>
              <a:t>References </a:t>
            </a:r>
          </a:p>
          <a:p>
            <a:r>
              <a:rPr lang="en-US" altLang="en-US" dirty="0"/>
              <a:t>The Bribery Act </a:t>
            </a:r>
          </a:p>
          <a:p>
            <a:r>
              <a:rPr lang="en-US" altLang="en-US" dirty="0"/>
              <a:t>Qualifications </a:t>
            </a:r>
          </a:p>
          <a:p>
            <a:r>
              <a:rPr lang="en-US" altLang="en-US" dirty="0"/>
              <a:t>Work Permits </a:t>
            </a:r>
          </a:p>
          <a:p>
            <a:r>
              <a:rPr lang="en-US" altLang="en-US" dirty="0"/>
              <a:t>Personnel Records </a:t>
            </a:r>
          </a:p>
          <a:p>
            <a:r>
              <a:rPr lang="en-US" altLang="en-US" dirty="0"/>
              <a:t>Complaints Procedure </a:t>
            </a:r>
          </a:p>
          <a:p>
            <a:endParaRPr lang="en-GB" altLang="en-US" dirty="0"/>
          </a:p>
        </p:txBody>
      </p:sp>
      <p:pic>
        <p:nvPicPr>
          <p:cNvPr id="10244" name="Picture 3"/>
          <p:cNvPicPr>
            <a:picLocks noChangeAspect="1"/>
          </p:cNvPicPr>
          <p:nvPr/>
        </p:nvPicPr>
        <p:blipFill>
          <a:blip r:embed="rId2"/>
          <a:srcRect/>
          <a:stretch>
            <a:fillRect/>
          </a:stretch>
        </p:blipFill>
        <p:spPr bwMode="auto">
          <a:xfrm>
            <a:off x="5076825" y="3068638"/>
            <a:ext cx="3024188" cy="2246312"/>
          </a:xfrm>
          <a:prstGeom prst="rect">
            <a:avLst/>
          </a:prstGeom>
          <a:noFill/>
          <a:ln w="9525">
            <a:noFill/>
            <a:miter lim="800000"/>
            <a:headEnd/>
            <a:tailEnd/>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defRPr/>
            </a:pPr>
            <a:r>
              <a:rPr lang="en-US" dirty="0"/>
              <a:t>Recruitment Policy - things to consider</a:t>
            </a:r>
            <a:endParaRPr lang="en-GB" dirty="0"/>
          </a:p>
        </p:txBody>
      </p:sp>
      <p:sp>
        <p:nvSpPr>
          <p:cNvPr id="11267" name="Content Placeholder 2"/>
          <p:cNvSpPr>
            <a:spLocks noGrp="1"/>
          </p:cNvSpPr>
          <p:nvPr>
            <p:ph idx="1"/>
          </p:nvPr>
        </p:nvSpPr>
        <p:spPr/>
        <p:txBody>
          <a:bodyPr/>
          <a:lstStyle/>
          <a:p>
            <a:r>
              <a:rPr lang="en-US" altLang="en-US"/>
              <a:t>Equality and Diversity / Equal Opportunities in Recruitment </a:t>
            </a:r>
          </a:p>
          <a:p>
            <a:r>
              <a:rPr lang="en-US" altLang="en-US"/>
              <a:t>Monitoring Equal Opportunities, Equality and Diversity in Recruitment </a:t>
            </a:r>
          </a:p>
          <a:p>
            <a:r>
              <a:rPr lang="en-US" altLang="en-US"/>
              <a:t>Job Descriptions </a:t>
            </a:r>
          </a:p>
          <a:p>
            <a:r>
              <a:rPr lang="en-US" altLang="en-US"/>
              <a:t>Advertising of Vacancies </a:t>
            </a:r>
          </a:p>
          <a:p>
            <a:r>
              <a:rPr lang="en-US" altLang="en-US"/>
              <a:t>Shortlisting </a:t>
            </a:r>
          </a:p>
          <a:p>
            <a:endParaRPr lang="en-GB" altLang="en-US"/>
          </a:p>
        </p:txBody>
      </p:sp>
      <p:sp>
        <p:nvSpPr>
          <p:cNvPr id="11268" name="AutoShape 2" descr="Image result for interview and selection">
            <a:hlinkClick r:id="rId2"/>
          </p:cNvPr>
          <p:cNvSpPr>
            <a:spLocks noChangeAspect="1" noChangeArrowheads="1"/>
          </p:cNvSpPr>
          <p:nvPr/>
        </p:nvSpPr>
        <p:spPr bwMode="auto">
          <a:xfrm>
            <a:off x="2114550" y="-1423988"/>
            <a:ext cx="4305300" cy="2971801"/>
          </a:xfrm>
          <a:prstGeom prst="rect">
            <a:avLst/>
          </a:prstGeom>
          <a:noFill/>
          <a:ln w="9525">
            <a:noFill/>
            <a:miter lim="800000"/>
            <a:headEnd/>
            <a:tailEnd/>
          </a:ln>
        </p:spPr>
        <p:txBody>
          <a:bodyPr/>
          <a:lstStyle/>
          <a:p>
            <a:endParaRPr lang="en-GB" altLang="en-US"/>
          </a:p>
        </p:txBody>
      </p:sp>
      <p:pic>
        <p:nvPicPr>
          <p:cNvPr id="11269" name="Picture 6"/>
          <p:cNvPicPr>
            <a:picLocks noChangeAspect="1"/>
          </p:cNvPicPr>
          <p:nvPr/>
        </p:nvPicPr>
        <p:blipFill>
          <a:blip r:embed="rId3"/>
          <a:srcRect/>
          <a:stretch>
            <a:fillRect/>
          </a:stretch>
        </p:blipFill>
        <p:spPr bwMode="auto">
          <a:xfrm>
            <a:off x="6048386" y="3956541"/>
            <a:ext cx="2322512" cy="2098675"/>
          </a:xfrm>
          <a:prstGeom prst="rect">
            <a:avLst/>
          </a:prstGeom>
          <a:noFill/>
          <a:ln w="9525">
            <a:noFill/>
            <a:miter lim="800000"/>
            <a:headEnd/>
            <a:tailEnd/>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lstStyle/>
          <a:p>
            <a:r>
              <a:rPr lang="en-US" altLang="en-US"/>
              <a:t>Planning</a:t>
            </a:r>
            <a:endParaRPr lang="en-GB" altLang="en-US"/>
          </a:p>
        </p:txBody>
      </p:sp>
      <p:sp>
        <p:nvSpPr>
          <p:cNvPr id="3" name="Content Placeholder 2"/>
          <p:cNvSpPr>
            <a:spLocks noGrp="1"/>
          </p:cNvSpPr>
          <p:nvPr>
            <p:ph idx="1"/>
          </p:nvPr>
        </p:nvSpPr>
        <p:spPr>
          <a:xfrm>
            <a:off x="431375" y="2204864"/>
            <a:ext cx="7400925" cy="4252912"/>
          </a:xfrm>
        </p:spPr>
        <p:txBody>
          <a:bodyPr>
            <a:normAutofit/>
          </a:bodyPr>
          <a:lstStyle/>
          <a:p>
            <a:pPr marL="0" indent="0">
              <a:buFont typeface="Wingdings 2" pitchFamily="18" charset="2"/>
              <a:buNone/>
              <a:defRPr/>
            </a:pPr>
            <a:r>
              <a:rPr lang="en-US" b="1" dirty="0"/>
              <a:t>Human resource planning</a:t>
            </a:r>
            <a:r>
              <a:rPr lang="en-US" dirty="0"/>
              <a:t> is usually assumed to consist of four clear steps:</a:t>
            </a:r>
          </a:p>
          <a:p>
            <a:pPr marL="0" indent="0">
              <a:buFont typeface="Wingdings 2" pitchFamily="18" charset="2"/>
              <a:buNone/>
              <a:defRPr/>
            </a:pPr>
            <a:endParaRPr lang="en-US" dirty="0"/>
          </a:p>
          <a:p>
            <a:pPr>
              <a:defRPr/>
            </a:pPr>
            <a:r>
              <a:rPr lang="en-US" dirty="0"/>
              <a:t>forecasting future needs</a:t>
            </a:r>
          </a:p>
          <a:p>
            <a:pPr>
              <a:defRPr/>
            </a:pPr>
            <a:r>
              <a:rPr lang="en-US" dirty="0"/>
              <a:t>analysing the availability and supply of people</a:t>
            </a:r>
          </a:p>
          <a:p>
            <a:pPr>
              <a:defRPr/>
            </a:pPr>
            <a:r>
              <a:rPr lang="en-US" dirty="0"/>
              <a:t>drawing up plans to match supply to demand</a:t>
            </a:r>
          </a:p>
          <a:p>
            <a:pPr>
              <a:defRPr/>
            </a:pPr>
            <a:r>
              <a:rPr lang="en-US" dirty="0"/>
              <a:t>monitoring the implementation of the plan</a:t>
            </a:r>
          </a:p>
          <a:p>
            <a:pPr marL="0" indent="0">
              <a:buFont typeface="Wingdings 2" pitchFamily="18" charset="2"/>
              <a:buNone/>
              <a:defRPr/>
            </a:pPr>
            <a:endParaRPr lang="en-US" sz="2800" dirty="0"/>
          </a:p>
          <a:p>
            <a:pPr marL="0" indent="0" algn="ctr">
              <a:buFont typeface="Wingdings 2" pitchFamily="18" charset="2"/>
              <a:buNone/>
              <a:defRPr/>
            </a:pPr>
            <a:r>
              <a:rPr lang="en-US" sz="1600" b="1" dirty="0"/>
              <a:t>Armstrong, M.  (1996) </a:t>
            </a:r>
            <a:r>
              <a:rPr lang="en-US" sz="1600" b="1" i="1" dirty="0"/>
              <a:t>A Handbook of Personnel Management Practice </a:t>
            </a:r>
            <a:r>
              <a:rPr lang="en-US" sz="1600" b="1" dirty="0"/>
              <a:t>(6</a:t>
            </a:r>
            <a:r>
              <a:rPr lang="en-US" sz="1600" b="1" baseline="30000" dirty="0"/>
              <a:t>th</a:t>
            </a:r>
            <a:r>
              <a:rPr lang="en-US" sz="1600" b="1" dirty="0"/>
              <a:t> Ed) London:  Kogan Page Ltd</a:t>
            </a:r>
          </a:p>
          <a:p>
            <a:pPr marL="0" indent="0">
              <a:buFont typeface="Wingdings 2" pitchFamily="18" charset="2"/>
              <a:buNone/>
              <a:defRPr/>
            </a:pPr>
            <a:endParaRPr lang="en-GB" dirty="0"/>
          </a:p>
        </p:txBody>
      </p:sp>
      <p:pic>
        <p:nvPicPr>
          <p:cNvPr id="12292" name="Picture 3"/>
          <p:cNvPicPr>
            <a:picLocks noChangeAspect="1"/>
          </p:cNvPicPr>
          <p:nvPr/>
        </p:nvPicPr>
        <p:blipFill>
          <a:blip r:embed="rId2"/>
          <a:srcRect/>
          <a:stretch>
            <a:fillRect/>
          </a:stretch>
        </p:blipFill>
        <p:spPr bwMode="auto">
          <a:xfrm>
            <a:off x="6635684" y="3284984"/>
            <a:ext cx="2393231" cy="1797920"/>
          </a:xfrm>
          <a:prstGeom prst="rect">
            <a:avLst/>
          </a:prstGeom>
          <a:noFill/>
          <a:ln w="9525">
            <a:noFill/>
            <a:miter lim="800000"/>
            <a:headEnd/>
            <a:tailEnd/>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altLang="en-US"/>
              <a:t>The Process</a:t>
            </a:r>
            <a:endParaRPr lang="en-GB" altLang="en-US"/>
          </a:p>
        </p:txBody>
      </p:sp>
      <p:sp>
        <p:nvSpPr>
          <p:cNvPr id="3" name="Content Placeholder 2"/>
          <p:cNvSpPr>
            <a:spLocks noGrp="1"/>
          </p:cNvSpPr>
          <p:nvPr>
            <p:ph idx="1"/>
          </p:nvPr>
        </p:nvSpPr>
        <p:spPr/>
        <p:txBody>
          <a:bodyPr>
            <a:normAutofit/>
          </a:bodyPr>
          <a:lstStyle/>
          <a:p>
            <a:pPr marL="0" indent="0">
              <a:buFont typeface="Wingdings 2" pitchFamily="18" charset="2"/>
              <a:buNone/>
              <a:defRPr/>
            </a:pPr>
            <a:r>
              <a:rPr lang="en-US" dirty="0"/>
              <a:t>Identify the key stages in the recruitment and selection process.</a:t>
            </a:r>
          </a:p>
          <a:p>
            <a:pPr>
              <a:defRPr/>
            </a:pPr>
            <a:r>
              <a:rPr lang="en-US" dirty="0"/>
              <a:t>Defining requirements</a:t>
            </a:r>
          </a:p>
          <a:p>
            <a:pPr>
              <a:defRPr/>
            </a:pPr>
            <a:r>
              <a:rPr lang="en-US" dirty="0"/>
              <a:t>Planning the recruitment campaign</a:t>
            </a:r>
          </a:p>
          <a:p>
            <a:pPr>
              <a:defRPr/>
            </a:pPr>
            <a:r>
              <a:rPr lang="en-US" dirty="0"/>
              <a:t>Attracting candidates</a:t>
            </a:r>
          </a:p>
          <a:p>
            <a:pPr>
              <a:defRPr/>
            </a:pPr>
            <a:r>
              <a:rPr lang="en-US" dirty="0"/>
              <a:t>Selecting candidates</a:t>
            </a:r>
          </a:p>
          <a:p>
            <a:pPr marL="0" indent="0">
              <a:buFont typeface="Wingdings 2" pitchFamily="18" charset="2"/>
              <a:buNone/>
              <a:defRPr/>
            </a:pPr>
            <a:endParaRPr lang="en-US" sz="1400" dirty="0"/>
          </a:p>
          <a:p>
            <a:pPr marL="0" indent="0">
              <a:buFont typeface="Wingdings 2" pitchFamily="18" charset="2"/>
              <a:buNone/>
              <a:defRPr/>
            </a:pPr>
            <a:endParaRPr lang="en-US" sz="1400" dirty="0"/>
          </a:p>
          <a:p>
            <a:pPr marL="0" indent="0">
              <a:buFont typeface="Wingdings 2" pitchFamily="18" charset="2"/>
              <a:buNone/>
              <a:defRPr/>
            </a:pPr>
            <a:r>
              <a:rPr lang="en-US" sz="1400" dirty="0"/>
              <a:t>Armstrong, M. (2011) A Handbook of </a:t>
            </a:r>
            <a:r>
              <a:rPr lang="en-US" sz="1400" i="1" dirty="0"/>
              <a:t>Human Resource Management </a:t>
            </a:r>
            <a:r>
              <a:rPr lang="en-US" sz="1400" dirty="0"/>
              <a:t>(11</a:t>
            </a:r>
            <a:r>
              <a:rPr lang="en-US" sz="1400" baseline="30000" dirty="0"/>
              <a:t>th</a:t>
            </a:r>
            <a:r>
              <a:rPr lang="en-US" sz="1400" dirty="0"/>
              <a:t> </a:t>
            </a:r>
            <a:r>
              <a:rPr lang="en-US" sz="1400" dirty="0" err="1"/>
              <a:t>ed</a:t>
            </a:r>
            <a:r>
              <a:rPr lang="en-US" sz="1400" dirty="0"/>
              <a:t>) London:  Kogan Page Ltd</a:t>
            </a:r>
          </a:p>
          <a:p>
            <a:pPr marL="0" indent="0">
              <a:buFont typeface="Wingdings 2" pitchFamily="18" charset="2"/>
              <a:buNone/>
              <a:defRPr/>
            </a:pPr>
            <a:endParaRPr lang="en-GB" dirty="0"/>
          </a:p>
        </p:txBody>
      </p:sp>
      <p:pic>
        <p:nvPicPr>
          <p:cNvPr id="13316" name="Picture 3"/>
          <p:cNvPicPr>
            <a:picLocks noChangeAspect="1"/>
          </p:cNvPicPr>
          <p:nvPr/>
        </p:nvPicPr>
        <p:blipFill>
          <a:blip r:embed="rId2"/>
          <a:srcRect/>
          <a:stretch>
            <a:fillRect/>
          </a:stretch>
        </p:blipFill>
        <p:spPr bwMode="auto">
          <a:xfrm>
            <a:off x="5940425" y="2924175"/>
            <a:ext cx="3041650" cy="2282825"/>
          </a:xfrm>
          <a:prstGeom prst="rect">
            <a:avLst/>
          </a:prstGeom>
          <a:noFill/>
          <a:ln w="9525">
            <a:noFill/>
            <a:miter lim="800000"/>
            <a:headEnd/>
            <a:tailEnd/>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61668-D018-400F-9C1D-79D60A02AAED}"/>
              </a:ext>
            </a:extLst>
          </p:cNvPr>
          <p:cNvSpPr>
            <a:spLocks noGrp="1"/>
          </p:cNvSpPr>
          <p:nvPr>
            <p:ph type="title"/>
          </p:nvPr>
        </p:nvSpPr>
        <p:spPr/>
        <p:txBody>
          <a:bodyPr/>
          <a:lstStyle/>
          <a:p>
            <a:r>
              <a:rPr lang="en-GB" dirty="0">
                <a:cs typeface="Arial" panose="020B0604020202020204" pitchFamily="34" charset="0"/>
              </a:rPr>
              <a:t>What is </a:t>
            </a:r>
            <a:r>
              <a:rPr lang="en-GB" b="1" dirty="0">
                <a:cs typeface="Arial" panose="020B0604020202020204" pitchFamily="34" charset="0"/>
              </a:rPr>
              <a:t>job</a:t>
            </a:r>
            <a:r>
              <a:rPr lang="en-GB" dirty="0">
                <a:cs typeface="Arial" panose="020B0604020202020204" pitchFamily="34" charset="0"/>
              </a:rPr>
              <a:t> analysis?</a:t>
            </a:r>
            <a:endParaRPr lang="en-GB" dirty="0"/>
          </a:p>
        </p:txBody>
      </p:sp>
      <p:sp>
        <p:nvSpPr>
          <p:cNvPr id="3" name="Content Placeholder 2">
            <a:extLst>
              <a:ext uri="{FF2B5EF4-FFF2-40B4-BE49-F238E27FC236}">
                <a16:creationId xmlns:a16="http://schemas.microsoft.com/office/drawing/2014/main" id="{A7DC3022-84D1-4C2B-8DD2-4604316671F3}"/>
              </a:ext>
            </a:extLst>
          </p:cNvPr>
          <p:cNvSpPr>
            <a:spLocks noGrp="1"/>
          </p:cNvSpPr>
          <p:nvPr>
            <p:ph idx="1"/>
          </p:nvPr>
        </p:nvSpPr>
        <p:spPr>
          <a:xfrm>
            <a:off x="539552" y="2060848"/>
            <a:ext cx="8229600" cy="3917032"/>
          </a:xfrm>
        </p:spPr>
        <p:txBody>
          <a:bodyPr/>
          <a:lstStyle/>
          <a:p>
            <a:r>
              <a:rPr lang="en-GB" altLang="en-US" sz="2800" dirty="0">
                <a:cs typeface="Arial" charset="0"/>
              </a:rPr>
              <a:t>Job Analysis is a systematic exploration, study and recording of the responsibilities, duties, skills, accountabilities, work environment and ability requirements of a specific job.</a:t>
            </a:r>
          </a:p>
          <a:p>
            <a:endParaRPr lang="en-GB" dirty="0"/>
          </a:p>
        </p:txBody>
      </p:sp>
      <p:pic>
        <p:nvPicPr>
          <p:cNvPr id="4" name="Content Placeholder 4">
            <a:extLst>
              <a:ext uri="{FF2B5EF4-FFF2-40B4-BE49-F238E27FC236}">
                <a16:creationId xmlns:a16="http://schemas.microsoft.com/office/drawing/2014/main" id="{D029FB53-4F5E-47B0-88E2-96626DDBC74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a:xfrm>
            <a:off x="3851920" y="4077072"/>
            <a:ext cx="3456384" cy="2565623"/>
          </a:xfrm>
          <a:prstGeom prst="rect">
            <a:avLst/>
          </a:prstGeom>
        </p:spPr>
      </p:pic>
    </p:spTree>
    <p:extLst>
      <p:ext uri="{BB962C8B-B14F-4D97-AF65-F5344CB8AC3E}">
        <p14:creationId xmlns:p14="http://schemas.microsoft.com/office/powerpoint/2010/main" val="2608340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F61E8-341F-4413-B2DF-1FB6B5C0029D}"/>
              </a:ext>
            </a:extLst>
          </p:cNvPr>
          <p:cNvSpPr>
            <a:spLocks noGrp="1"/>
          </p:cNvSpPr>
          <p:nvPr>
            <p:ph type="title"/>
          </p:nvPr>
        </p:nvSpPr>
        <p:spPr/>
        <p:txBody>
          <a:bodyPr>
            <a:noAutofit/>
          </a:bodyPr>
          <a:lstStyle/>
          <a:p>
            <a:pPr algn="ctr"/>
            <a:r>
              <a:rPr lang="en-GB" sz="3600" dirty="0">
                <a:effectLst>
                  <a:outerShdw blurRad="38100" dist="38100" dir="2700000" algn="tl">
                    <a:srgbClr val="000000">
                      <a:alpha val="43137"/>
                    </a:srgbClr>
                  </a:outerShdw>
                </a:effectLst>
                <a:cs typeface="Arial" panose="020B0604020202020204" pitchFamily="34" charset="0"/>
              </a:rPr>
              <a:t>Job Analysis Tool</a:t>
            </a:r>
            <a:br>
              <a:rPr lang="en-GB" sz="3600" dirty="0">
                <a:effectLst>
                  <a:outerShdw blurRad="38100" dist="38100" dir="2700000" algn="tl">
                    <a:srgbClr val="000000">
                      <a:alpha val="43137"/>
                    </a:srgbClr>
                  </a:outerShdw>
                </a:effectLst>
                <a:cs typeface="Arial" panose="020B0604020202020204" pitchFamily="34" charset="0"/>
              </a:rPr>
            </a:br>
            <a:r>
              <a:rPr lang="en-GB" sz="3600" dirty="0">
                <a:effectLst>
                  <a:outerShdw blurRad="38100" dist="38100" dir="2700000" algn="tl">
                    <a:srgbClr val="000000">
                      <a:alpha val="43137"/>
                    </a:srgbClr>
                  </a:outerShdw>
                </a:effectLst>
                <a:cs typeface="Arial" panose="020B0604020202020204" pitchFamily="34" charset="0"/>
              </a:rPr>
              <a:t>The Competency Model</a:t>
            </a:r>
            <a:endParaRPr lang="en-GB" sz="3600" dirty="0">
              <a:effectLst>
                <a:outerShdw blurRad="38100" dist="38100" dir="2700000" algn="tl">
                  <a:srgbClr val="000000">
                    <a:alpha val="43137"/>
                  </a:srgbClr>
                </a:outerShdw>
              </a:effectLst>
            </a:endParaRPr>
          </a:p>
        </p:txBody>
      </p:sp>
      <p:sp>
        <p:nvSpPr>
          <p:cNvPr id="4" name="Content Placeholder 2">
            <a:extLst>
              <a:ext uri="{FF2B5EF4-FFF2-40B4-BE49-F238E27FC236}">
                <a16:creationId xmlns:a16="http://schemas.microsoft.com/office/drawing/2014/main" id="{616B0C9C-02C9-4DFC-810B-73C0A04C73B7}"/>
              </a:ext>
            </a:extLst>
          </p:cNvPr>
          <p:cNvSpPr>
            <a:spLocks noGrp="1"/>
          </p:cNvSpPr>
          <p:nvPr>
            <p:ph idx="1"/>
          </p:nvPr>
        </p:nvSpPr>
        <p:spPr>
          <a:xfrm>
            <a:off x="539552" y="2420888"/>
            <a:ext cx="3740150" cy="4525962"/>
          </a:xfrm>
        </p:spPr>
        <p:txBody>
          <a:bodyPr>
            <a:normAutofit/>
          </a:bodyPr>
          <a:lstStyle/>
          <a:p>
            <a:pPr>
              <a:defRPr/>
            </a:pPr>
            <a:r>
              <a:rPr lang="en-GB" dirty="0">
                <a:cs typeface="Arial" panose="020B0604020202020204" pitchFamily="34" charset="0"/>
              </a:rPr>
              <a:t>knowledge</a:t>
            </a:r>
          </a:p>
          <a:p>
            <a:pPr>
              <a:defRPr/>
            </a:pPr>
            <a:endParaRPr lang="en-GB" sz="800" dirty="0">
              <a:cs typeface="Arial" panose="020B0604020202020204" pitchFamily="34" charset="0"/>
            </a:endParaRPr>
          </a:p>
          <a:p>
            <a:pPr>
              <a:defRPr/>
            </a:pPr>
            <a:r>
              <a:rPr lang="en-GB" dirty="0">
                <a:cs typeface="Arial" panose="020B0604020202020204" pitchFamily="34" charset="0"/>
              </a:rPr>
              <a:t>skills</a:t>
            </a:r>
          </a:p>
          <a:p>
            <a:pPr>
              <a:defRPr/>
            </a:pPr>
            <a:endParaRPr lang="en-GB" sz="800" dirty="0">
              <a:cs typeface="Arial" panose="020B0604020202020204" pitchFamily="34" charset="0"/>
            </a:endParaRPr>
          </a:p>
          <a:p>
            <a:pPr>
              <a:defRPr/>
            </a:pPr>
            <a:r>
              <a:rPr lang="en-GB" dirty="0">
                <a:cs typeface="Arial" panose="020B0604020202020204" pitchFamily="34" charset="0"/>
              </a:rPr>
              <a:t>abilities </a:t>
            </a:r>
          </a:p>
          <a:p>
            <a:pPr>
              <a:defRPr/>
            </a:pPr>
            <a:endParaRPr lang="en-GB" sz="800" dirty="0">
              <a:cs typeface="Arial" panose="020B0604020202020204" pitchFamily="34" charset="0"/>
            </a:endParaRPr>
          </a:p>
          <a:p>
            <a:pPr>
              <a:defRPr/>
            </a:pPr>
            <a:r>
              <a:rPr lang="en-GB" dirty="0">
                <a:cs typeface="Arial" panose="020B0604020202020204" pitchFamily="34" charset="0"/>
              </a:rPr>
              <a:t>behaviours </a:t>
            </a:r>
          </a:p>
          <a:p>
            <a:pPr>
              <a:defRPr/>
            </a:pPr>
            <a:endParaRPr lang="en-GB" sz="800" dirty="0">
              <a:cs typeface="Arial" panose="020B0604020202020204" pitchFamily="34" charset="0"/>
            </a:endParaRPr>
          </a:p>
          <a:p>
            <a:pPr>
              <a:defRPr/>
            </a:pPr>
            <a:r>
              <a:rPr lang="en-GB" dirty="0">
                <a:cs typeface="Arial" panose="020B0604020202020204" pitchFamily="34" charset="0"/>
              </a:rPr>
              <a:t>expertise</a:t>
            </a:r>
          </a:p>
          <a:p>
            <a:pPr>
              <a:defRPr/>
            </a:pPr>
            <a:r>
              <a:rPr lang="en-GB" sz="800" dirty="0">
                <a:cs typeface="Arial" panose="020B0604020202020204" pitchFamily="34" charset="0"/>
              </a:rPr>
              <a:t> </a:t>
            </a:r>
          </a:p>
          <a:p>
            <a:pPr>
              <a:defRPr/>
            </a:pPr>
            <a:r>
              <a:rPr lang="en-GB" dirty="0">
                <a:cs typeface="Arial" panose="020B0604020202020204" pitchFamily="34" charset="0"/>
              </a:rPr>
              <a:t>performance</a:t>
            </a:r>
          </a:p>
          <a:p>
            <a:pPr>
              <a:defRPr/>
            </a:pPr>
            <a:endParaRPr lang="en-GB" dirty="0">
              <a:cs typeface="Arial" panose="020B0604020202020204" pitchFamily="34" charset="0"/>
            </a:endParaRPr>
          </a:p>
        </p:txBody>
      </p:sp>
      <p:sp>
        <p:nvSpPr>
          <p:cNvPr id="5" name="Content Placeholder 3">
            <a:extLst>
              <a:ext uri="{FF2B5EF4-FFF2-40B4-BE49-F238E27FC236}">
                <a16:creationId xmlns:a16="http://schemas.microsoft.com/office/drawing/2014/main" id="{0ED69593-25E3-4D5A-BC3B-145626390225}"/>
              </a:ext>
            </a:extLst>
          </p:cNvPr>
          <p:cNvSpPr txBox="1">
            <a:spLocks/>
          </p:cNvSpPr>
          <p:nvPr/>
        </p:nvSpPr>
        <p:spPr>
          <a:xfrm>
            <a:off x="4860032" y="2340220"/>
            <a:ext cx="4176712" cy="4525962"/>
          </a:xfrm>
          <a:prstGeom prst="rect">
            <a:avLst/>
          </a:prstGeom>
        </p:spPr>
        <p:txBody>
          <a:bodyPr>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rPr>
              <a:t>experience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900" b="0"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rPr>
              <a:t>education</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900" b="0"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rPr>
              <a:t>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rPr>
              <a:t>training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900" b="0"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rPr>
              <a:t>certifications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900" b="0"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rPr>
              <a:t>licenses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900" b="0"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rPr>
              <a:t>legal requirements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900" b="0"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rPr>
              <a:t>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rPr>
              <a:t>willingness of a candidate.</a:t>
            </a:r>
          </a:p>
        </p:txBody>
      </p:sp>
    </p:spTree>
    <p:extLst>
      <p:ext uri="{BB962C8B-B14F-4D97-AF65-F5344CB8AC3E}">
        <p14:creationId xmlns:p14="http://schemas.microsoft.com/office/powerpoint/2010/main" val="2280496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5">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5970" y="879602"/>
            <a:ext cx="6343672" cy="944267"/>
          </a:xfrm>
        </p:spPr>
        <p:txBody>
          <a:bodyPr/>
          <a:lstStyle/>
          <a:p>
            <a:r>
              <a:rPr lang="en-GB" dirty="0"/>
              <a:t>The Six Types of Competencies </a:t>
            </a:r>
            <a:br>
              <a:rPr lang="en-GB" dirty="0"/>
            </a:br>
            <a:endParaRPr lang="en-GB" dirty="0"/>
          </a:p>
        </p:txBody>
      </p:sp>
      <p:sp>
        <p:nvSpPr>
          <p:cNvPr id="3" name="Content Placeholder 2"/>
          <p:cNvSpPr>
            <a:spLocks noGrp="1"/>
          </p:cNvSpPr>
          <p:nvPr>
            <p:ph idx="1"/>
          </p:nvPr>
        </p:nvSpPr>
        <p:spPr>
          <a:xfrm>
            <a:off x="309151" y="2319762"/>
            <a:ext cx="8280920" cy="4364097"/>
          </a:xfrm>
        </p:spPr>
        <p:txBody>
          <a:bodyPr vert="horz" lIns="91440" tIns="45720" rIns="91440" bIns="45720" rtlCol="0" anchor="t">
            <a:noAutofit/>
          </a:bodyPr>
          <a:lstStyle/>
          <a:p>
            <a:r>
              <a:rPr lang="en-GB" sz="2000" dirty="0"/>
              <a:t>1</a:t>
            </a:r>
            <a:r>
              <a:rPr lang="en-GB" sz="2000" b="1" dirty="0"/>
              <a:t>.Individual Competency</a:t>
            </a:r>
            <a:r>
              <a:rPr lang="en-GB" sz="2000" dirty="0"/>
              <a:t>– This type refers to a person’s own knowledge, skills, and attitudes (behaviour) that contribute to effectiveness in performance, as well as in dealings with other people.</a:t>
            </a:r>
          </a:p>
          <a:p>
            <a:r>
              <a:rPr lang="en-GB" sz="2000" dirty="0"/>
              <a:t>2.</a:t>
            </a:r>
            <a:r>
              <a:rPr lang="en-GB" sz="2000" b="1" dirty="0"/>
              <a:t>Business Competency</a:t>
            </a:r>
            <a:r>
              <a:rPr lang="en-GB" sz="2000" dirty="0"/>
              <a:t>– This refers to the knowledge and skills required in a business or industry. </a:t>
            </a:r>
          </a:p>
          <a:p>
            <a:r>
              <a:rPr lang="en-GB" sz="2000" dirty="0"/>
              <a:t>3.</a:t>
            </a:r>
            <a:r>
              <a:rPr lang="en-GB" sz="2000" b="1" dirty="0"/>
              <a:t>Management Competency</a:t>
            </a:r>
            <a:r>
              <a:rPr lang="en-GB" sz="2000" dirty="0"/>
              <a:t>– This refers to a set of competencies that are applicable only to supervisory and managerial positions or roles, that are more commonly task-oriented. </a:t>
            </a:r>
          </a:p>
          <a:p>
            <a:endParaRPr lang="en-GB" sz="2000" dirty="0"/>
          </a:p>
        </p:txBody>
      </p:sp>
    </p:spTree>
    <p:extLst>
      <p:ext uri="{BB962C8B-B14F-4D97-AF65-F5344CB8AC3E}">
        <p14:creationId xmlns:p14="http://schemas.microsoft.com/office/powerpoint/2010/main" val="17437155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85ECC04-0106-45CF-911A-EBA99076631A}"/>
              </a:ext>
            </a:extLst>
          </p:cNvPr>
          <p:cNvSpPr>
            <a:spLocks noGrp="1"/>
          </p:cNvSpPr>
          <p:nvPr>
            <p:ph idx="1"/>
          </p:nvPr>
        </p:nvSpPr>
        <p:spPr>
          <a:xfrm>
            <a:off x="497026" y="2276872"/>
            <a:ext cx="8070624" cy="4248472"/>
          </a:xfrm>
        </p:spPr>
        <p:txBody>
          <a:bodyPr vert="horz" lIns="91440" tIns="45720" rIns="91440" bIns="45720" rtlCol="0" anchor="t">
            <a:normAutofit/>
          </a:bodyPr>
          <a:lstStyle/>
          <a:p>
            <a:r>
              <a:rPr lang="en-GB" sz="2000" dirty="0"/>
              <a:t>4.</a:t>
            </a:r>
            <a:r>
              <a:rPr lang="en-GB" sz="2000" b="1" dirty="0"/>
              <a:t>Leadership Competency</a:t>
            </a:r>
            <a:r>
              <a:rPr lang="en-GB" sz="2000" dirty="0"/>
              <a:t>– This refers to the required competencies for leadership roles such as that of a team leader. These competencies make an individual effective in their position as leader of a group. </a:t>
            </a:r>
          </a:p>
          <a:p>
            <a:r>
              <a:rPr lang="en-GB" sz="2000" dirty="0"/>
              <a:t>5.</a:t>
            </a:r>
            <a:r>
              <a:rPr lang="en-GB" sz="2000" b="1" dirty="0"/>
              <a:t>Functional Competencies</a:t>
            </a:r>
            <a:r>
              <a:rPr lang="en-GB" sz="2000" dirty="0"/>
              <a:t>– This type of competency is specific to a certain job. For example, a computer programmer must be knowledgeable and skilled when it comes to various programming languages such as Java, Python, and C++. </a:t>
            </a:r>
          </a:p>
          <a:p>
            <a:r>
              <a:rPr lang="en-GB" sz="2000" dirty="0"/>
              <a:t>6.</a:t>
            </a:r>
            <a:r>
              <a:rPr lang="en-GB" sz="2000" b="1" dirty="0"/>
              <a:t>Core Competencies</a:t>
            </a:r>
            <a:r>
              <a:rPr lang="en-GB" sz="2000" dirty="0"/>
              <a:t>– This refers to general competencies specific to an organization. It is the way the organization and its members work. </a:t>
            </a:r>
          </a:p>
          <a:p>
            <a:endParaRPr lang="en-GB" sz="2000" dirty="0"/>
          </a:p>
        </p:txBody>
      </p:sp>
      <p:sp>
        <p:nvSpPr>
          <p:cNvPr id="2" name="Title 1">
            <a:extLst>
              <a:ext uri="{FF2B5EF4-FFF2-40B4-BE49-F238E27FC236}">
                <a16:creationId xmlns:a16="http://schemas.microsoft.com/office/drawing/2014/main" id="{52AAB6B6-FCD5-4486-A1E8-0A039F4B217A}"/>
              </a:ext>
            </a:extLst>
          </p:cNvPr>
          <p:cNvSpPr>
            <a:spLocks noGrp="1"/>
          </p:cNvSpPr>
          <p:nvPr>
            <p:ph type="title"/>
          </p:nvPr>
        </p:nvSpPr>
        <p:spPr>
          <a:xfrm>
            <a:off x="865970" y="692696"/>
            <a:ext cx="6343672" cy="944267"/>
          </a:xfrm>
        </p:spPr>
        <p:txBody>
          <a:bodyPr/>
          <a:lstStyle/>
          <a:p>
            <a:r>
              <a:rPr lang="en-GB"/>
              <a:t>The Six Types of Competencies </a:t>
            </a:r>
            <a:br>
              <a:rPr lang="en-GB"/>
            </a:br>
            <a:endParaRPr lang="en-GB"/>
          </a:p>
        </p:txBody>
      </p:sp>
    </p:spTree>
    <p:extLst>
      <p:ext uri="{BB962C8B-B14F-4D97-AF65-F5344CB8AC3E}">
        <p14:creationId xmlns:p14="http://schemas.microsoft.com/office/powerpoint/2010/main" val="8204457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27064" y="692696"/>
            <a:ext cx="6976275" cy="1080120"/>
          </a:xfrm>
        </p:spPr>
        <p:txBody>
          <a:bodyPr/>
          <a:lstStyle/>
          <a:p>
            <a:br>
              <a:rPr lang="en-GB" sz="2000" dirty="0"/>
            </a:br>
            <a:r>
              <a:rPr lang="en-GB" sz="2200" dirty="0"/>
              <a:t>An individual can acquire more than just one type of competency, because all these types can be utilized independently, or altogether</a:t>
            </a:r>
            <a:br>
              <a:rPr lang="en-GB" sz="2200" dirty="0"/>
            </a:br>
            <a:endParaRPr lang="en-GB" sz="2200" dirty="0"/>
          </a:p>
        </p:txBody>
      </p:sp>
      <p:sp>
        <p:nvSpPr>
          <p:cNvPr id="3" name="Content Placeholder 2"/>
          <p:cNvSpPr>
            <a:spLocks noGrp="1"/>
          </p:cNvSpPr>
          <p:nvPr>
            <p:ph idx="1"/>
          </p:nvPr>
        </p:nvSpPr>
        <p:spPr>
          <a:xfrm>
            <a:off x="72228" y="1988840"/>
            <a:ext cx="8999544" cy="4869160"/>
          </a:xfrm>
        </p:spPr>
        <p:txBody>
          <a:bodyPr vert="horz" lIns="91440" tIns="45720" rIns="91440" bIns="45720" rtlCol="0" anchor="t">
            <a:noAutofit/>
          </a:bodyPr>
          <a:lstStyle/>
          <a:p>
            <a:r>
              <a:rPr lang="en-GB" sz="2400" b="1" dirty="0"/>
              <a:t>Individual Competencies </a:t>
            </a:r>
          </a:p>
          <a:p>
            <a:r>
              <a:rPr lang="en-GB" sz="1900" dirty="0"/>
              <a:t>Problem Solving– Formulates accurate well-informed answers and solutions to issues and problems. </a:t>
            </a:r>
          </a:p>
          <a:p>
            <a:r>
              <a:rPr lang="en-GB" sz="1900" dirty="0"/>
              <a:t>Decision Making– Makes sound decisions quickly even when faced with tough situations.</a:t>
            </a:r>
          </a:p>
          <a:p>
            <a:r>
              <a:rPr lang="en-GB" sz="1900" dirty="0"/>
              <a:t>Communication– Relays and receives a message effectively in business meetings, presentations, in day to day communication with others in the workplace.</a:t>
            </a:r>
          </a:p>
          <a:p>
            <a:r>
              <a:rPr lang="en-GB" sz="1900" dirty="0" err="1"/>
              <a:t>Humor</a:t>
            </a:r>
            <a:r>
              <a:rPr lang="en-GB" sz="1900" dirty="0"/>
              <a:t>– Makes light of the situation, makes others laugh, puts them at ease.</a:t>
            </a:r>
          </a:p>
          <a:p>
            <a:r>
              <a:rPr lang="en-GB" sz="1900" dirty="0"/>
              <a:t>Efficiency– Gets the job done quickly, without compromising quality.</a:t>
            </a:r>
          </a:p>
          <a:p>
            <a:r>
              <a:rPr lang="en-GB" sz="1900" dirty="0"/>
              <a:t>Commitment– Shows initiative with a drive to keep moving forward; finds opportunities in every situation. </a:t>
            </a:r>
          </a:p>
          <a:p>
            <a:endParaRPr lang="en-GB" sz="1900" dirty="0"/>
          </a:p>
        </p:txBody>
      </p:sp>
    </p:spTree>
    <p:extLst>
      <p:ext uri="{BB962C8B-B14F-4D97-AF65-F5344CB8AC3E}">
        <p14:creationId xmlns:p14="http://schemas.microsoft.com/office/powerpoint/2010/main" val="4367423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Business Competencies </a:t>
            </a:r>
            <a:br>
              <a:rPr lang="en-GB" dirty="0"/>
            </a:br>
            <a:endParaRPr lang="en-GB" dirty="0"/>
          </a:p>
        </p:txBody>
      </p:sp>
      <p:sp>
        <p:nvSpPr>
          <p:cNvPr id="3" name="Content Placeholder 2"/>
          <p:cNvSpPr>
            <a:spLocks noGrp="1"/>
          </p:cNvSpPr>
          <p:nvPr>
            <p:ph idx="1"/>
          </p:nvPr>
        </p:nvSpPr>
        <p:spPr>
          <a:xfrm>
            <a:off x="467544" y="2204864"/>
            <a:ext cx="8280920" cy="4464496"/>
          </a:xfrm>
        </p:spPr>
        <p:txBody>
          <a:bodyPr>
            <a:normAutofit/>
          </a:bodyPr>
          <a:lstStyle/>
          <a:p>
            <a:r>
              <a:rPr lang="en-GB" sz="2000" b="1" dirty="0"/>
              <a:t>Customer Service </a:t>
            </a:r>
            <a:r>
              <a:rPr lang="en-GB" sz="2000" dirty="0"/>
              <a:t>– Shows attributes and abilities needed to deal with customers satisfactorily. </a:t>
            </a:r>
          </a:p>
          <a:p>
            <a:pPr marL="0" indent="0">
              <a:buNone/>
            </a:pPr>
            <a:endParaRPr lang="en-GB" sz="2000" dirty="0"/>
          </a:p>
          <a:p>
            <a:r>
              <a:rPr lang="en-GB" sz="2000" b="1" dirty="0"/>
              <a:t>Job Ethics </a:t>
            </a:r>
            <a:r>
              <a:rPr lang="en-GB" sz="2000" dirty="0"/>
              <a:t>– Maintains professionalism and integrity in the organization. </a:t>
            </a:r>
          </a:p>
          <a:p>
            <a:pPr marL="0" indent="0">
              <a:buNone/>
            </a:pPr>
            <a:r>
              <a:rPr lang="en-GB" sz="2000" dirty="0"/>
              <a:t>  </a:t>
            </a:r>
          </a:p>
          <a:p>
            <a:r>
              <a:rPr lang="en-GB" sz="2000" b="1" dirty="0"/>
              <a:t>Accountability </a:t>
            </a:r>
            <a:r>
              <a:rPr lang="en-GB" sz="2000" dirty="0"/>
              <a:t>– Takes ownership and responsibility for the tasks assigned. </a:t>
            </a:r>
          </a:p>
          <a:p>
            <a:pPr marL="0" indent="0">
              <a:buNone/>
            </a:pPr>
            <a:endParaRPr lang="en-GB" sz="2000" dirty="0"/>
          </a:p>
          <a:p>
            <a:r>
              <a:rPr lang="en-GB" sz="2000" b="1" dirty="0"/>
              <a:t>Communication </a:t>
            </a:r>
            <a:r>
              <a:rPr lang="en-GB" sz="2000" dirty="0"/>
              <a:t>– Sends message across effectively as well as understands instructions and information provided. </a:t>
            </a:r>
          </a:p>
          <a:p>
            <a:endParaRPr lang="en-GB" dirty="0"/>
          </a:p>
        </p:txBody>
      </p:sp>
    </p:spTree>
    <p:extLst>
      <p:ext uri="{BB962C8B-B14F-4D97-AF65-F5344CB8AC3E}">
        <p14:creationId xmlns:p14="http://schemas.microsoft.com/office/powerpoint/2010/main" val="17937130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5970" y="620688"/>
            <a:ext cx="6343672" cy="720081"/>
          </a:xfrm>
        </p:spPr>
        <p:txBody>
          <a:bodyPr/>
          <a:lstStyle/>
          <a:p>
            <a:br>
              <a:rPr lang="en-GB" dirty="0"/>
            </a:br>
            <a:r>
              <a:rPr lang="en-GB" dirty="0"/>
              <a:t>Management Competencies </a:t>
            </a:r>
            <a:br>
              <a:rPr lang="en-GB" dirty="0"/>
            </a:br>
            <a:endParaRPr lang="en-GB" dirty="0"/>
          </a:p>
        </p:txBody>
      </p:sp>
      <p:sp>
        <p:nvSpPr>
          <p:cNvPr id="3" name="Content Placeholder 2"/>
          <p:cNvSpPr>
            <a:spLocks noGrp="1"/>
          </p:cNvSpPr>
          <p:nvPr>
            <p:ph idx="1"/>
          </p:nvPr>
        </p:nvSpPr>
        <p:spPr>
          <a:xfrm>
            <a:off x="467544" y="2204864"/>
            <a:ext cx="8136904" cy="4320480"/>
          </a:xfrm>
        </p:spPr>
        <p:txBody>
          <a:bodyPr>
            <a:normAutofit fontScale="70000" lnSpcReduction="20000"/>
          </a:bodyPr>
          <a:lstStyle/>
          <a:p>
            <a:r>
              <a:rPr lang="en-GB" sz="2600" b="1" dirty="0"/>
              <a:t>Judgment </a:t>
            </a:r>
            <a:r>
              <a:rPr lang="en-GB" sz="2600" dirty="0"/>
              <a:t>– Thinks and makes decisions based on perception, experience, wisdom, knowledge, and analysis. </a:t>
            </a:r>
          </a:p>
          <a:p>
            <a:pPr marL="0" indent="0">
              <a:buNone/>
            </a:pPr>
            <a:endParaRPr lang="en-GB" sz="2600" dirty="0"/>
          </a:p>
          <a:p>
            <a:r>
              <a:rPr lang="en-GB" sz="2600" b="1" dirty="0"/>
              <a:t>Relationship Building </a:t>
            </a:r>
            <a:r>
              <a:rPr lang="en-GB" sz="2600" dirty="0"/>
              <a:t>– Interacts with others with respect and cooperation, and in a way that is mutually beneficial to both parties. </a:t>
            </a:r>
          </a:p>
          <a:p>
            <a:pPr marL="0" indent="0">
              <a:buNone/>
            </a:pPr>
            <a:endParaRPr lang="en-GB" sz="2600" dirty="0"/>
          </a:p>
          <a:p>
            <a:r>
              <a:rPr lang="en-GB" sz="2600" b="1" dirty="0"/>
              <a:t>Results Orientation </a:t>
            </a:r>
            <a:r>
              <a:rPr lang="en-GB" sz="2600" dirty="0"/>
              <a:t>– Determines the best possible means to achieve a solution or outcome. </a:t>
            </a:r>
          </a:p>
          <a:p>
            <a:pPr marL="0" indent="0">
              <a:buNone/>
            </a:pPr>
            <a:endParaRPr lang="en-GB" sz="2600" dirty="0"/>
          </a:p>
          <a:p>
            <a:r>
              <a:rPr lang="en-GB" sz="2600" b="1" dirty="0"/>
              <a:t>Stress Tolerance </a:t>
            </a:r>
            <a:r>
              <a:rPr lang="en-GB" sz="2600" dirty="0"/>
              <a:t>– Handles stress and difficult situations calmly and professionally; and helps others to deal with it in the same manner. </a:t>
            </a:r>
          </a:p>
          <a:p>
            <a:pPr marL="0" indent="0">
              <a:buNone/>
            </a:pPr>
            <a:endParaRPr lang="en-GB" sz="2600" dirty="0"/>
          </a:p>
          <a:p>
            <a:r>
              <a:rPr lang="en-GB" sz="2600" b="1" dirty="0"/>
              <a:t>Verbal Communication </a:t>
            </a:r>
            <a:r>
              <a:rPr lang="en-GB" sz="2600" dirty="0"/>
              <a:t>– Verbally expresses ideas and information to others effectively. </a:t>
            </a:r>
          </a:p>
          <a:p>
            <a:endParaRPr lang="en-GB" dirty="0"/>
          </a:p>
        </p:txBody>
      </p:sp>
    </p:spTree>
    <p:extLst>
      <p:ext uri="{BB962C8B-B14F-4D97-AF65-F5344CB8AC3E}">
        <p14:creationId xmlns:p14="http://schemas.microsoft.com/office/powerpoint/2010/main" val="18646210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Leadership Competencies </a:t>
            </a:r>
            <a:br>
              <a:rPr lang="en-GB" dirty="0"/>
            </a:br>
            <a:endParaRPr lang="en-GB" dirty="0"/>
          </a:p>
        </p:txBody>
      </p:sp>
      <p:sp>
        <p:nvSpPr>
          <p:cNvPr id="3" name="Content Placeholder 2"/>
          <p:cNvSpPr>
            <a:spLocks noGrp="1"/>
          </p:cNvSpPr>
          <p:nvPr>
            <p:ph idx="1"/>
          </p:nvPr>
        </p:nvSpPr>
        <p:spPr>
          <a:xfrm>
            <a:off x="467544" y="2204864"/>
            <a:ext cx="8136904" cy="4464496"/>
          </a:xfrm>
        </p:spPr>
        <p:txBody>
          <a:bodyPr>
            <a:normAutofit lnSpcReduction="10000"/>
          </a:bodyPr>
          <a:lstStyle/>
          <a:p>
            <a:r>
              <a:rPr lang="en-GB" sz="2000" b="1" dirty="0"/>
              <a:t>Influence </a:t>
            </a:r>
            <a:r>
              <a:rPr lang="en-GB" sz="2000" dirty="0"/>
              <a:t>– Inspires others to bring out the best in themselves and to trust in the leader’s ideas, decisions, and recommendations. </a:t>
            </a:r>
          </a:p>
          <a:p>
            <a:pPr marL="0" indent="0">
              <a:buNone/>
            </a:pPr>
            <a:r>
              <a:rPr lang="en-GB" sz="2000" dirty="0"/>
              <a:t>  </a:t>
            </a:r>
          </a:p>
          <a:p>
            <a:r>
              <a:rPr lang="en-GB" sz="2000" b="1" dirty="0"/>
              <a:t>Resourcefulness </a:t>
            </a:r>
            <a:r>
              <a:rPr lang="en-GB" sz="2000" dirty="0"/>
              <a:t>– Shows creativity, takes initiative, and finds solutions. </a:t>
            </a:r>
          </a:p>
          <a:p>
            <a:pPr marL="0" indent="0">
              <a:buNone/>
            </a:pPr>
            <a:endParaRPr lang="en-GB" sz="2000" dirty="0"/>
          </a:p>
          <a:p>
            <a:r>
              <a:rPr lang="en-GB" sz="2000" b="1" dirty="0"/>
              <a:t>Results Orientation </a:t>
            </a:r>
            <a:r>
              <a:rPr lang="en-GB" sz="2000" dirty="0"/>
              <a:t>– Focuses on results and finds ways to achieve it. </a:t>
            </a:r>
          </a:p>
          <a:p>
            <a:pPr marL="0" indent="0">
              <a:buNone/>
            </a:pPr>
            <a:endParaRPr lang="en-GB" sz="2000" dirty="0"/>
          </a:p>
          <a:p>
            <a:r>
              <a:rPr lang="en-GB" sz="2000" b="1" dirty="0"/>
              <a:t>Commitment </a:t>
            </a:r>
            <a:r>
              <a:rPr lang="en-GB" sz="2000" dirty="0"/>
              <a:t>– Maintains enthusiasm and drive, not just in self, but also in others. </a:t>
            </a:r>
          </a:p>
          <a:p>
            <a:endParaRPr lang="en-GB" dirty="0"/>
          </a:p>
        </p:txBody>
      </p:sp>
    </p:spTree>
    <p:extLst>
      <p:ext uri="{BB962C8B-B14F-4D97-AF65-F5344CB8AC3E}">
        <p14:creationId xmlns:p14="http://schemas.microsoft.com/office/powerpoint/2010/main" val="22156461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Functional Competencies </a:t>
            </a:r>
            <a:br>
              <a:rPr lang="en-GB" dirty="0"/>
            </a:br>
            <a:endParaRPr lang="en-GB" dirty="0"/>
          </a:p>
        </p:txBody>
      </p:sp>
      <p:sp>
        <p:nvSpPr>
          <p:cNvPr id="3" name="Content Placeholder 2"/>
          <p:cNvSpPr>
            <a:spLocks noGrp="1"/>
          </p:cNvSpPr>
          <p:nvPr>
            <p:ph idx="1"/>
          </p:nvPr>
        </p:nvSpPr>
        <p:spPr>
          <a:xfrm>
            <a:off x="539552" y="2276872"/>
            <a:ext cx="7740066" cy="4368800"/>
          </a:xfrm>
        </p:spPr>
        <p:txBody>
          <a:bodyPr>
            <a:normAutofit lnSpcReduction="10000"/>
          </a:bodyPr>
          <a:lstStyle/>
          <a:p>
            <a:r>
              <a:rPr lang="en-GB" sz="2400" b="1" dirty="0"/>
              <a:t>Reporting </a:t>
            </a:r>
            <a:r>
              <a:rPr lang="en-GB" sz="2400" dirty="0"/>
              <a:t>– Communicates to others the scope of work, outcomes, and recommendations of a given task. </a:t>
            </a:r>
          </a:p>
          <a:p>
            <a:pPr marL="0" indent="0">
              <a:buNone/>
            </a:pPr>
            <a:r>
              <a:rPr lang="en-GB" sz="2400" dirty="0"/>
              <a:t> </a:t>
            </a:r>
          </a:p>
          <a:p>
            <a:r>
              <a:rPr lang="en-GB" sz="2400" b="1" dirty="0"/>
              <a:t>Data Analysis </a:t>
            </a:r>
            <a:r>
              <a:rPr lang="en-GB" sz="2400" dirty="0"/>
              <a:t>– Interprets data accurately and is able to come up with methodologies, hypothesis, and recommendations to address the findings. </a:t>
            </a:r>
          </a:p>
          <a:p>
            <a:pPr marL="0" indent="0">
              <a:buNone/>
            </a:pPr>
            <a:endParaRPr lang="en-GB" sz="2400" dirty="0"/>
          </a:p>
          <a:p>
            <a:r>
              <a:rPr lang="en-GB" sz="2400" b="1" dirty="0"/>
              <a:t>Technology </a:t>
            </a:r>
            <a:r>
              <a:rPr lang="en-GB" sz="2400" dirty="0"/>
              <a:t>– Utilizes various technology tools necessary for a certain job. </a:t>
            </a:r>
          </a:p>
          <a:p>
            <a:endParaRPr lang="en-GB" dirty="0"/>
          </a:p>
        </p:txBody>
      </p:sp>
    </p:spTree>
    <p:extLst>
      <p:ext uri="{BB962C8B-B14F-4D97-AF65-F5344CB8AC3E}">
        <p14:creationId xmlns:p14="http://schemas.microsoft.com/office/powerpoint/2010/main" val="10686113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p:grpSpPr>
        <p:sp>
          <p:nvSpPr>
            <p:cNvPr id="11" name="Rectangle 10">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7"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866216" y="973667"/>
            <a:ext cx="2453927" cy="4833745"/>
          </a:xfrm>
        </p:spPr>
        <p:txBody>
          <a:bodyPr>
            <a:normAutofit/>
          </a:bodyPr>
          <a:lstStyle/>
          <a:p>
            <a:r>
              <a:rPr lang="en-GB" sz="2400" dirty="0">
                <a:solidFill>
                  <a:srgbClr val="EBEBEB"/>
                </a:solidFill>
              </a:rPr>
              <a:t>Core Competencies </a:t>
            </a:r>
            <a:br>
              <a:rPr lang="en-GB" sz="2400" dirty="0">
                <a:solidFill>
                  <a:srgbClr val="EBEBEB"/>
                </a:solidFill>
              </a:rPr>
            </a:br>
            <a:endParaRPr lang="en-GB" sz="2400" dirty="0">
              <a:solidFill>
                <a:srgbClr val="EBEBEB"/>
              </a:solidFill>
            </a:endParaRPr>
          </a:p>
        </p:txBody>
      </p:sp>
      <p:sp>
        <p:nvSpPr>
          <p:cNvPr id="19" name="Rectangle 18">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BF5E97A8-8D65-4429-8614-9544EEFC6816}"/>
              </a:ext>
            </a:extLst>
          </p:cNvPr>
          <p:cNvGraphicFramePr>
            <a:graphicFrameLocks noGrp="1"/>
          </p:cNvGraphicFramePr>
          <p:nvPr>
            <p:ph idx="1"/>
            <p:extLst>
              <p:ext uri="{D42A27DB-BD31-4B8C-83A1-F6EECF244321}">
                <p14:modId xmlns:p14="http://schemas.microsoft.com/office/powerpoint/2010/main" val="2830059019"/>
              </p:ext>
            </p:extLst>
          </p:nvPr>
        </p:nvGraphicFramePr>
        <p:xfrm>
          <a:off x="3890478" y="808038"/>
          <a:ext cx="5146018" cy="55012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332806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29323-9AD8-4B17-B52D-0812D8CD134D}"/>
              </a:ext>
            </a:extLst>
          </p:cNvPr>
          <p:cNvSpPr>
            <a:spLocks noGrp="1"/>
          </p:cNvSpPr>
          <p:nvPr>
            <p:ph type="title"/>
          </p:nvPr>
        </p:nvSpPr>
        <p:spPr/>
        <p:txBody>
          <a:bodyPr/>
          <a:lstStyle/>
          <a:p>
            <a:r>
              <a:rPr lang="en-GB" dirty="0"/>
              <a:t>The person specification </a:t>
            </a:r>
          </a:p>
        </p:txBody>
      </p:sp>
      <p:sp>
        <p:nvSpPr>
          <p:cNvPr id="3" name="Content Placeholder 2">
            <a:extLst>
              <a:ext uri="{FF2B5EF4-FFF2-40B4-BE49-F238E27FC236}">
                <a16:creationId xmlns:a16="http://schemas.microsoft.com/office/drawing/2014/main" id="{4A3D2B9F-4DB6-40BA-ADDD-8B1C5B789711}"/>
              </a:ext>
            </a:extLst>
          </p:cNvPr>
          <p:cNvSpPr>
            <a:spLocks noGrp="1"/>
          </p:cNvSpPr>
          <p:nvPr>
            <p:ph idx="1"/>
          </p:nvPr>
        </p:nvSpPr>
        <p:spPr>
          <a:xfrm>
            <a:off x="611560" y="2400302"/>
            <a:ext cx="6345260" cy="3981026"/>
          </a:xfrm>
        </p:spPr>
        <p:txBody>
          <a:bodyPr>
            <a:normAutofit lnSpcReduction="10000"/>
          </a:bodyPr>
          <a:lstStyle/>
          <a:p>
            <a:r>
              <a:rPr lang="en-GB" sz="2400" dirty="0"/>
              <a:t>Description of the qualifications, skills, experience, knowledge and other attributes (selection criteria) which a candidate must possess to perform the job duties. </a:t>
            </a:r>
          </a:p>
          <a:p>
            <a:r>
              <a:rPr lang="en-GB" sz="2400" dirty="0"/>
              <a:t>The specification should be derived from the job description and forms the foundation for the recruitment process</a:t>
            </a:r>
          </a:p>
          <a:p>
            <a:r>
              <a:rPr lang="en-GB" sz="2400" dirty="0">
                <a:hlinkClick r:id="rId2"/>
              </a:rPr>
              <a:t>https://www.youtube.com/watch?v=4WTUVfigz84</a:t>
            </a:r>
            <a:endParaRPr lang="en-GB" sz="2400" dirty="0"/>
          </a:p>
          <a:p>
            <a:endParaRPr lang="en-GB" sz="2400" dirty="0"/>
          </a:p>
        </p:txBody>
      </p:sp>
      <p:pic>
        <p:nvPicPr>
          <p:cNvPr id="4" name="Picture 3">
            <a:extLst>
              <a:ext uri="{FF2B5EF4-FFF2-40B4-BE49-F238E27FC236}">
                <a16:creationId xmlns:a16="http://schemas.microsoft.com/office/drawing/2014/main" id="{C8A7AE85-99BE-4493-8BD8-CEFCB7981529}"/>
              </a:ext>
            </a:extLst>
          </p:cNvPr>
          <p:cNvPicPr>
            <a:picLocks noChangeAspect="1"/>
          </p:cNvPicPr>
          <p:nvPr/>
        </p:nvPicPr>
        <p:blipFill>
          <a:blip r:embed="rId3"/>
          <a:stretch>
            <a:fillRect/>
          </a:stretch>
        </p:blipFill>
        <p:spPr>
          <a:xfrm>
            <a:off x="7585196" y="2564904"/>
            <a:ext cx="1524132" cy="3706689"/>
          </a:xfrm>
          <a:prstGeom prst="rect">
            <a:avLst/>
          </a:prstGeom>
        </p:spPr>
      </p:pic>
    </p:spTree>
    <p:extLst>
      <p:ext uri="{BB962C8B-B14F-4D97-AF65-F5344CB8AC3E}">
        <p14:creationId xmlns:p14="http://schemas.microsoft.com/office/powerpoint/2010/main" val="31334059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EF910-4026-4D4A-8CD6-42E6A7BBE9B1}"/>
              </a:ext>
            </a:extLst>
          </p:cNvPr>
          <p:cNvSpPr>
            <a:spLocks noGrp="1"/>
          </p:cNvSpPr>
          <p:nvPr>
            <p:ph type="title"/>
          </p:nvPr>
        </p:nvSpPr>
        <p:spPr/>
        <p:txBody>
          <a:bodyPr>
            <a:normAutofit fontScale="90000"/>
          </a:bodyPr>
          <a:lstStyle/>
          <a:p>
            <a:pPr algn="ctr"/>
            <a:r>
              <a:rPr lang="en-US" dirty="0"/>
              <a:t>Person Specification Classification Schemes</a:t>
            </a:r>
            <a:endParaRPr lang="en-GB" dirty="0"/>
          </a:p>
        </p:txBody>
      </p:sp>
      <p:sp>
        <p:nvSpPr>
          <p:cNvPr id="4" name="Content Placeholder 2">
            <a:extLst>
              <a:ext uri="{FF2B5EF4-FFF2-40B4-BE49-F238E27FC236}">
                <a16:creationId xmlns:a16="http://schemas.microsoft.com/office/drawing/2014/main" id="{8FDB69DE-64D5-40DF-8668-5DA63114ADEA}"/>
              </a:ext>
            </a:extLst>
          </p:cNvPr>
          <p:cNvSpPr>
            <a:spLocks noGrp="1"/>
          </p:cNvSpPr>
          <p:nvPr>
            <p:ph idx="1"/>
          </p:nvPr>
        </p:nvSpPr>
        <p:spPr>
          <a:xfrm>
            <a:off x="539552" y="2032552"/>
            <a:ext cx="4038600" cy="4353347"/>
          </a:xfrm>
        </p:spPr>
        <p:txBody>
          <a:bodyPr>
            <a:normAutofit lnSpcReduction="10000"/>
          </a:bodyPr>
          <a:lstStyle/>
          <a:p>
            <a:pPr marL="0" indent="0" algn="ctr">
              <a:buNone/>
            </a:pPr>
            <a:endParaRPr lang="en-US" dirty="0"/>
          </a:p>
          <a:p>
            <a:pPr marL="0" indent="0" algn="ctr">
              <a:buNone/>
            </a:pPr>
            <a:r>
              <a:rPr lang="en-US" dirty="0"/>
              <a:t>Seven Point Plan</a:t>
            </a:r>
          </a:p>
          <a:p>
            <a:pPr marL="0" indent="0" algn="ctr">
              <a:buNone/>
            </a:pPr>
            <a:r>
              <a:rPr lang="en-US" sz="1400" dirty="0"/>
              <a:t>	(Rodger, 1952) </a:t>
            </a:r>
          </a:p>
          <a:p>
            <a:pPr marL="457200" indent="-457200">
              <a:buFont typeface="+mj-lt"/>
              <a:buAutoNum type="arabicPeriod"/>
            </a:pPr>
            <a:r>
              <a:rPr lang="en-US" sz="2400" dirty="0"/>
              <a:t>Physical make-up</a:t>
            </a:r>
          </a:p>
          <a:p>
            <a:pPr marL="457200" indent="-457200">
              <a:buFont typeface="+mj-lt"/>
              <a:buAutoNum type="arabicPeriod"/>
            </a:pPr>
            <a:r>
              <a:rPr lang="en-US" sz="2400" dirty="0"/>
              <a:t>Attainments</a:t>
            </a:r>
          </a:p>
          <a:p>
            <a:pPr marL="457200" indent="-457200">
              <a:buFont typeface="+mj-lt"/>
              <a:buAutoNum type="arabicPeriod"/>
            </a:pPr>
            <a:r>
              <a:rPr lang="en-US" sz="2400" dirty="0"/>
              <a:t>General intelligence</a:t>
            </a:r>
          </a:p>
          <a:p>
            <a:pPr marL="457200" indent="-457200">
              <a:buFont typeface="+mj-lt"/>
              <a:buAutoNum type="arabicPeriod"/>
            </a:pPr>
            <a:r>
              <a:rPr lang="en-US" sz="2400" dirty="0"/>
              <a:t>Special aptitudes</a:t>
            </a:r>
          </a:p>
          <a:p>
            <a:pPr marL="457200" indent="-457200">
              <a:buFont typeface="+mj-lt"/>
              <a:buAutoNum type="arabicPeriod"/>
            </a:pPr>
            <a:r>
              <a:rPr lang="en-US" sz="2400" dirty="0"/>
              <a:t>Interests</a:t>
            </a:r>
          </a:p>
          <a:p>
            <a:pPr marL="457200" indent="-457200">
              <a:buFont typeface="+mj-lt"/>
              <a:buAutoNum type="arabicPeriod"/>
            </a:pPr>
            <a:r>
              <a:rPr lang="en-US" sz="2400" dirty="0"/>
              <a:t>Disposition</a:t>
            </a:r>
          </a:p>
          <a:p>
            <a:pPr marL="457200" indent="-457200">
              <a:buFont typeface="+mj-lt"/>
              <a:buAutoNum type="arabicPeriod"/>
            </a:pPr>
            <a:r>
              <a:rPr lang="en-US" sz="2400" dirty="0"/>
              <a:t>Circumstance</a:t>
            </a:r>
            <a:r>
              <a:rPr lang="en-US" sz="2000" dirty="0"/>
              <a:t>s</a:t>
            </a:r>
          </a:p>
        </p:txBody>
      </p:sp>
      <p:sp>
        <p:nvSpPr>
          <p:cNvPr id="5" name="Content Placeholder 3">
            <a:extLst>
              <a:ext uri="{FF2B5EF4-FFF2-40B4-BE49-F238E27FC236}">
                <a16:creationId xmlns:a16="http://schemas.microsoft.com/office/drawing/2014/main" id="{ED6CE087-00F3-4AD9-BA50-5C7E3DBE83BF}"/>
              </a:ext>
            </a:extLst>
          </p:cNvPr>
          <p:cNvSpPr txBox="1">
            <a:spLocks/>
          </p:cNvSpPr>
          <p:nvPr/>
        </p:nvSpPr>
        <p:spPr>
          <a:xfrm>
            <a:off x="4716016" y="2060848"/>
            <a:ext cx="4038600" cy="4525963"/>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US" sz="32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3200" b="0" i="0" u="none" strike="noStrike" kern="1200" cap="none" spc="0" normalizeH="0" baseline="0" noProof="0" dirty="0">
                <a:ln>
                  <a:noFill/>
                </a:ln>
                <a:solidFill>
                  <a:prstClr val="black"/>
                </a:solidFill>
                <a:effectLst/>
                <a:uLnTx/>
                <a:uFillTx/>
                <a:latin typeface="Myriad Pro"/>
                <a:ea typeface="+mn-ea"/>
                <a:cs typeface="+mn-cs"/>
              </a:rPr>
              <a:t>Five Point Plan</a:t>
            </a:r>
          </a:p>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1400" b="0" i="0" u="none" strike="noStrike" kern="1200" cap="none" spc="0" normalizeH="0" baseline="0" noProof="0" dirty="0">
                <a:ln>
                  <a:noFill/>
                </a:ln>
                <a:solidFill>
                  <a:prstClr val="black"/>
                </a:solidFill>
                <a:effectLst/>
                <a:uLnTx/>
                <a:uFillTx/>
                <a:latin typeface="Myriad Pro"/>
                <a:ea typeface="+mn-ea"/>
                <a:cs typeface="+mn-cs"/>
              </a:rPr>
              <a:t>(Munro-Fraser, 1954)</a:t>
            </a:r>
          </a:p>
          <a:p>
            <a:pPr marL="342900" marR="0" lvl="0" indent="-342900" algn="l" defTabSz="914400" rtl="0" eaLnBrk="1" fontAlgn="auto" latinLnBrk="0" hangingPunct="1">
              <a:lnSpc>
                <a:spcPct val="100000"/>
              </a:lnSpc>
              <a:spcBef>
                <a:spcPct val="20000"/>
              </a:spcBef>
              <a:spcAft>
                <a:spcPts val="0"/>
              </a:spcAft>
              <a:buClrTx/>
              <a:buSzTx/>
              <a:buFont typeface="+mj-lt"/>
              <a:buAutoNum type="arabicPeriod"/>
              <a:tabLst/>
              <a:defRPr/>
            </a:pPr>
            <a:r>
              <a:rPr kumimoji="0" lang="en-US" sz="2400" b="0" i="0" u="none" strike="noStrike" kern="1200" cap="none" spc="0" normalizeH="0" baseline="0" noProof="0" dirty="0">
                <a:ln>
                  <a:noFill/>
                </a:ln>
                <a:solidFill>
                  <a:prstClr val="black"/>
                </a:solidFill>
                <a:effectLst/>
                <a:uLnTx/>
                <a:uFillTx/>
                <a:latin typeface="Myriad Pro"/>
                <a:ea typeface="+mn-ea"/>
                <a:cs typeface="+mn-cs"/>
              </a:rPr>
              <a:t>Impact on others</a:t>
            </a:r>
          </a:p>
          <a:p>
            <a:pPr marL="342900" marR="0" lvl="0" indent="-342900" algn="l" defTabSz="914400" rtl="0" eaLnBrk="1" fontAlgn="auto" latinLnBrk="0" hangingPunct="1">
              <a:lnSpc>
                <a:spcPct val="100000"/>
              </a:lnSpc>
              <a:spcBef>
                <a:spcPct val="20000"/>
              </a:spcBef>
              <a:spcAft>
                <a:spcPts val="0"/>
              </a:spcAft>
              <a:buClrTx/>
              <a:buSzTx/>
              <a:buFont typeface="+mj-lt"/>
              <a:buAutoNum type="arabicPeriod"/>
              <a:tabLst/>
              <a:defRPr/>
            </a:pPr>
            <a:r>
              <a:rPr kumimoji="0" lang="en-US" sz="2400" b="0" i="0" u="none" strike="noStrike" kern="1200" cap="none" spc="0" normalizeH="0" baseline="0" noProof="0" dirty="0">
                <a:ln>
                  <a:noFill/>
                </a:ln>
                <a:solidFill>
                  <a:prstClr val="black"/>
                </a:solidFill>
                <a:effectLst/>
                <a:uLnTx/>
                <a:uFillTx/>
                <a:latin typeface="Myriad Pro"/>
                <a:ea typeface="+mn-ea"/>
                <a:cs typeface="+mn-cs"/>
              </a:rPr>
              <a:t>Acquired qualifications</a:t>
            </a:r>
          </a:p>
          <a:p>
            <a:pPr marL="342900" marR="0" lvl="0" indent="-342900" algn="l" defTabSz="914400" rtl="0" eaLnBrk="1" fontAlgn="auto" latinLnBrk="0" hangingPunct="1">
              <a:lnSpc>
                <a:spcPct val="100000"/>
              </a:lnSpc>
              <a:spcBef>
                <a:spcPct val="20000"/>
              </a:spcBef>
              <a:spcAft>
                <a:spcPts val="0"/>
              </a:spcAft>
              <a:buClrTx/>
              <a:buSzTx/>
              <a:buFont typeface="+mj-lt"/>
              <a:buAutoNum type="arabicPeriod"/>
              <a:tabLst/>
              <a:defRPr/>
            </a:pPr>
            <a:r>
              <a:rPr kumimoji="0" lang="en-US" sz="2400" b="0" i="0" u="none" strike="noStrike" kern="1200" cap="none" spc="0" normalizeH="0" baseline="0" noProof="0" dirty="0">
                <a:ln>
                  <a:noFill/>
                </a:ln>
                <a:solidFill>
                  <a:prstClr val="black"/>
                </a:solidFill>
                <a:effectLst/>
                <a:uLnTx/>
                <a:uFillTx/>
                <a:latin typeface="Myriad Pro"/>
                <a:ea typeface="+mn-ea"/>
                <a:cs typeface="+mn-cs"/>
              </a:rPr>
              <a:t>Innate abilities</a:t>
            </a:r>
          </a:p>
          <a:p>
            <a:pPr marL="342900" marR="0" lvl="0" indent="-342900" algn="l" defTabSz="914400" rtl="0" eaLnBrk="1" fontAlgn="auto" latinLnBrk="0" hangingPunct="1">
              <a:lnSpc>
                <a:spcPct val="100000"/>
              </a:lnSpc>
              <a:spcBef>
                <a:spcPct val="20000"/>
              </a:spcBef>
              <a:spcAft>
                <a:spcPts val="0"/>
              </a:spcAft>
              <a:buClrTx/>
              <a:buSzTx/>
              <a:buFont typeface="+mj-lt"/>
              <a:buAutoNum type="arabicPeriod"/>
              <a:tabLst/>
              <a:defRPr/>
            </a:pPr>
            <a:r>
              <a:rPr kumimoji="0" lang="en-US" sz="2400" b="0" i="0" u="none" strike="noStrike" kern="1200" cap="none" spc="0" normalizeH="0" baseline="0" noProof="0" dirty="0">
                <a:ln>
                  <a:noFill/>
                </a:ln>
                <a:solidFill>
                  <a:prstClr val="black"/>
                </a:solidFill>
                <a:effectLst/>
                <a:uLnTx/>
                <a:uFillTx/>
                <a:latin typeface="Myriad Pro"/>
                <a:ea typeface="+mn-ea"/>
                <a:cs typeface="+mn-cs"/>
              </a:rPr>
              <a:t>Motivation</a:t>
            </a:r>
          </a:p>
          <a:p>
            <a:pPr marL="342900" marR="0" lvl="0" indent="-342900" algn="l" defTabSz="914400" rtl="0" eaLnBrk="1" fontAlgn="auto" latinLnBrk="0" hangingPunct="1">
              <a:lnSpc>
                <a:spcPct val="100000"/>
              </a:lnSpc>
              <a:spcBef>
                <a:spcPct val="20000"/>
              </a:spcBef>
              <a:spcAft>
                <a:spcPts val="0"/>
              </a:spcAft>
              <a:buClrTx/>
              <a:buSzTx/>
              <a:buFont typeface="+mj-lt"/>
              <a:buAutoNum type="arabicPeriod"/>
              <a:tabLst/>
              <a:defRPr/>
            </a:pPr>
            <a:r>
              <a:rPr kumimoji="0" lang="en-US" sz="2400" b="0" i="0" u="none" strike="noStrike" kern="1200" cap="none" spc="0" normalizeH="0" baseline="0" noProof="0" dirty="0">
                <a:ln>
                  <a:noFill/>
                </a:ln>
                <a:solidFill>
                  <a:prstClr val="black"/>
                </a:solidFill>
                <a:effectLst/>
                <a:uLnTx/>
                <a:uFillTx/>
                <a:latin typeface="Myriad Pro"/>
                <a:ea typeface="+mn-ea"/>
                <a:cs typeface="+mn-cs"/>
              </a:rPr>
              <a:t>Adjustment</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US" sz="1400" b="0" i="0" u="none" strike="noStrike" kern="1200" cap="none" spc="0" normalizeH="0" baseline="0" noProof="0" dirty="0">
              <a:ln>
                <a:noFill/>
              </a:ln>
              <a:solidFill>
                <a:prstClr val="black"/>
              </a:solidFill>
              <a:effectLst/>
              <a:uLnTx/>
              <a:uFillTx/>
              <a:latin typeface="Myriad Pro"/>
              <a:ea typeface="+mn-ea"/>
              <a:cs typeface="+mn-cs"/>
            </a:endParaRPr>
          </a:p>
        </p:txBody>
      </p:sp>
    </p:spTree>
    <p:extLst>
      <p:ext uri="{BB962C8B-B14F-4D97-AF65-F5344CB8AC3E}">
        <p14:creationId xmlns:p14="http://schemas.microsoft.com/office/powerpoint/2010/main" val="19211271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6A4C1-5062-4CED-BD1A-C79F2533335D}"/>
              </a:ext>
            </a:extLst>
          </p:cNvPr>
          <p:cNvSpPr>
            <a:spLocks noGrp="1"/>
          </p:cNvSpPr>
          <p:nvPr>
            <p:ph type="title"/>
          </p:nvPr>
        </p:nvSpPr>
        <p:spPr/>
        <p:txBody>
          <a:bodyPr/>
          <a:lstStyle/>
          <a:p>
            <a:r>
              <a:rPr lang="en-US" dirty="0"/>
              <a:t>Sourcing Candidates</a:t>
            </a:r>
            <a:endParaRPr lang="en-GB" dirty="0"/>
          </a:p>
        </p:txBody>
      </p:sp>
      <p:sp>
        <p:nvSpPr>
          <p:cNvPr id="3" name="Content Placeholder 2">
            <a:extLst>
              <a:ext uri="{FF2B5EF4-FFF2-40B4-BE49-F238E27FC236}">
                <a16:creationId xmlns:a16="http://schemas.microsoft.com/office/drawing/2014/main" id="{8DAA610C-4910-4B03-B220-7AF19479B3A8}"/>
              </a:ext>
            </a:extLst>
          </p:cNvPr>
          <p:cNvSpPr>
            <a:spLocks noGrp="1"/>
          </p:cNvSpPr>
          <p:nvPr>
            <p:ph idx="1"/>
          </p:nvPr>
        </p:nvSpPr>
        <p:spPr>
          <a:xfrm>
            <a:off x="364468" y="1988840"/>
            <a:ext cx="8415063" cy="4869160"/>
          </a:xfrm>
        </p:spPr>
        <p:txBody>
          <a:bodyPr>
            <a:normAutofit fontScale="25000" lnSpcReduction="20000"/>
          </a:bodyPr>
          <a:lstStyle/>
          <a:p>
            <a:pPr>
              <a:lnSpc>
                <a:spcPct val="200000"/>
              </a:lnSpc>
            </a:pPr>
            <a:r>
              <a:rPr lang="en-US" sz="7200" dirty="0"/>
              <a:t>Job Centre Plus </a:t>
            </a:r>
          </a:p>
          <a:p>
            <a:pPr>
              <a:lnSpc>
                <a:spcPct val="200000"/>
              </a:lnSpc>
            </a:pPr>
            <a:r>
              <a:rPr lang="en-US" sz="7200" dirty="0"/>
              <a:t>Online through social networking sites</a:t>
            </a:r>
          </a:p>
          <a:p>
            <a:pPr>
              <a:lnSpc>
                <a:spcPct val="200000"/>
              </a:lnSpc>
            </a:pPr>
            <a:r>
              <a:rPr lang="en-US" sz="7200" dirty="0"/>
              <a:t>Advertising – print media, radio</a:t>
            </a:r>
          </a:p>
          <a:p>
            <a:pPr>
              <a:lnSpc>
                <a:spcPct val="200000"/>
              </a:lnSpc>
            </a:pPr>
            <a:r>
              <a:rPr lang="en-US" sz="7200" dirty="0"/>
              <a:t>Recruitment agencies</a:t>
            </a:r>
          </a:p>
          <a:p>
            <a:pPr>
              <a:lnSpc>
                <a:spcPct val="200000"/>
              </a:lnSpc>
            </a:pPr>
            <a:r>
              <a:rPr lang="en-US" sz="7200" dirty="0"/>
              <a:t>Executive search consultants/’headhunters’</a:t>
            </a:r>
          </a:p>
          <a:p>
            <a:pPr>
              <a:lnSpc>
                <a:spcPct val="200000"/>
              </a:lnSpc>
            </a:pPr>
            <a:r>
              <a:rPr lang="en-US" sz="7200" dirty="0"/>
              <a:t>Social Media</a:t>
            </a:r>
          </a:p>
          <a:p>
            <a:pPr>
              <a:lnSpc>
                <a:spcPct val="200000"/>
              </a:lnSpc>
            </a:pPr>
            <a:r>
              <a:rPr lang="en-US" sz="7200" dirty="0"/>
              <a:t>WOM / recommendation</a:t>
            </a:r>
          </a:p>
          <a:p>
            <a:pPr>
              <a:lnSpc>
                <a:spcPct val="200000"/>
              </a:lnSpc>
            </a:pPr>
            <a:r>
              <a:rPr lang="en-US" sz="7200" dirty="0"/>
              <a:t>Family / Friends</a:t>
            </a:r>
          </a:p>
          <a:p>
            <a:pPr>
              <a:lnSpc>
                <a:spcPct val="200000"/>
              </a:lnSpc>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06800" y="2279216"/>
            <a:ext cx="2647815" cy="3238016"/>
          </a:xfrm>
          <a:prstGeom prst="rect">
            <a:avLst/>
          </a:prstGeom>
        </p:spPr>
      </p:pic>
    </p:spTree>
    <p:extLst>
      <p:ext uri="{BB962C8B-B14F-4D97-AF65-F5344CB8AC3E}">
        <p14:creationId xmlns:p14="http://schemas.microsoft.com/office/powerpoint/2010/main" val="25986435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8CE18-9957-4ABA-8073-E18E01FC3DD3}"/>
              </a:ext>
            </a:extLst>
          </p:cNvPr>
          <p:cNvSpPr>
            <a:spLocks noGrp="1"/>
          </p:cNvSpPr>
          <p:nvPr>
            <p:ph type="title"/>
          </p:nvPr>
        </p:nvSpPr>
        <p:spPr/>
        <p:txBody>
          <a:bodyPr/>
          <a:lstStyle/>
          <a:p>
            <a:r>
              <a:rPr lang="en-GB" dirty="0"/>
              <a:t>Sourcing Candidates</a:t>
            </a:r>
          </a:p>
        </p:txBody>
      </p:sp>
      <p:sp>
        <p:nvSpPr>
          <p:cNvPr id="3" name="Content Placeholder 2">
            <a:extLst>
              <a:ext uri="{FF2B5EF4-FFF2-40B4-BE49-F238E27FC236}">
                <a16:creationId xmlns:a16="http://schemas.microsoft.com/office/drawing/2014/main" id="{84B4AF05-DB0A-47CA-A805-F380650B20C5}"/>
              </a:ext>
            </a:extLst>
          </p:cNvPr>
          <p:cNvSpPr>
            <a:spLocks noGrp="1"/>
          </p:cNvSpPr>
          <p:nvPr>
            <p:ph idx="1"/>
          </p:nvPr>
        </p:nvSpPr>
        <p:spPr>
          <a:xfrm>
            <a:off x="864382" y="2489200"/>
            <a:ext cx="7668058" cy="3530600"/>
          </a:xfrm>
        </p:spPr>
        <p:txBody>
          <a:bodyPr/>
          <a:lstStyle/>
          <a:p>
            <a:r>
              <a:rPr lang="en-GB" sz="2000" dirty="0"/>
              <a:t>Whether finding candidates through ‘traditional’ methods – e.g. advertising, agencies – or through online activities, particularly the growing use of social media, there are still tried-and-trusted routes to follow when applications arrive</a:t>
            </a:r>
          </a:p>
          <a:p>
            <a:endParaRPr lang="en-GB" sz="2000" dirty="0"/>
          </a:p>
          <a:p>
            <a:r>
              <a:rPr lang="en-GB" sz="2000" dirty="0"/>
              <a:t>Give some examples</a:t>
            </a:r>
          </a:p>
          <a:p>
            <a:endParaRPr lang="en-GB" sz="2000" dirty="0"/>
          </a:p>
          <a:p>
            <a:endParaRPr lang="en-GB" dirty="0"/>
          </a:p>
        </p:txBody>
      </p:sp>
    </p:spTree>
    <p:extLst>
      <p:ext uri="{BB962C8B-B14F-4D97-AF65-F5344CB8AC3E}">
        <p14:creationId xmlns:p14="http://schemas.microsoft.com/office/powerpoint/2010/main" val="73310296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FE715-48A4-425C-A8AF-2F515845D197}"/>
              </a:ext>
            </a:extLst>
          </p:cNvPr>
          <p:cNvSpPr>
            <a:spLocks noGrp="1"/>
          </p:cNvSpPr>
          <p:nvPr>
            <p:ph type="title"/>
          </p:nvPr>
        </p:nvSpPr>
        <p:spPr/>
        <p:txBody>
          <a:bodyPr/>
          <a:lstStyle/>
          <a:p>
            <a:r>
              <a:rPr lang="en-US" dirty="0"/>
              <a:t>Sifting/Screening</a:t>
            </a:r>
            <a:endParaRPr lang="en-GB" dirty="0"/>
          </a:p>
        </p:txBody>
      </p:sp>
      <p:sp>
        <p:nvSpPr>
          <p:cNvPr id="3" name="Content Placeholder 2">
            <a:extLst>
              <a:ext uri="{FF2B5EF4-FFF2-40B4-BE49-F238E27FC236}">
                <a16:creationId xmlns:a16="http://schemas.microsoft.com/office/drawing/2014/main" id="{63244933-F805-496A-833A-7A0F38D9B512}"/>
              </a:ext>
            </a:extLst>
          </p:cNvPr>
          <p:cNvSpPr>
            <a:spLocks noGrp="1"/>
          </p:cNvSpPr>
          <p:nvPr>
            <p:ph idx="1"/>
          </p:nvPr>
        </p:nvSpPr>
        <p:spPr/>
        <p:txBody>
          <a:bodyPr>
            <a:normAutofit/>
          </a:bodyPr>
          <a:lstStyle/>
          <a:p>
            <a:r>
              <a:rPr lang="en-US" sz="2400" dirty="0"/>
              <a:t>How do you ensure fairness in sifting?</a:t>
            </a:r>
          </a:p>
          <a:p>
            <a:pPr>
              <a:buNone/>
            </a:pPr>
            <a:endParaRPr lang="en-US" sz="2400" dirty="0"/>
          </a:p>
          <a:p>
            <a:r>
              <a:rPr lang="en-US" sz="2400" dirty="0"/>
              <a:t>What methods do you know?</a:t>
            </a:r>
          </a:p>
          <a:p>
            <a:endParaRPr lang="en-GB" sz="2400" dirty="0"/>
          </a:p>
          <a:p>
            <a:pPr marL="0" indent="0">
              <a:buNone/>
            </a:pPr>
            <a:r>
              <a:rPr lang="en-GB" sz="2400" dirty="0"/>
              <a:t>Any thoughts……?   </a:t>
            </a:r>
          </a:p>
        </p:txBody>
      </p:sp>
      <p:pic>
        <p:nvPicPr>
          <p:cNvPr id="5" name="Picture 4">
            <a:extLst>
              <a:ext uri="{FF2B5EF4-FFF2-40B4-BE49-F238E27FC236}">
                <a16:creationId xmlns:a16="http://schemas.microsoft.com/office/drawing/2014/main" id="{3EAB8233-5848-43F3-B674-B94158E00344}"/>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436096" y="4254500"/>
            <a:ext cx="3204390" cy="2136927"/>
          </a:xfrm>
          <a:prstGeom prst="rect">
            <a:avLst/>
          </a:prstGeom>
        </p:spPr>
      </p:pic>
    </p:spTree>
    <p:extLst>
      <p:ext uri="{BB962C8B-B14F-4D97-AF65-F5344CB8AC3E}">
        <p14:creationId xmlns:p14="http://schemas.microsoft.com/office/powerpoint/2010/main" val="29391558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8D127-8E31-4417-951B-1EF862157FD5}"/>
              </a:ext>
            </a:extLst>
          </p:cNvPr>
          <p:cNvSpPr>
            <a:spLocks noGrp="1"/>
          </p:cNvSpPr>
          <p:nvPr>
            <p:ph type="title"/>
          </p:nvPr>
        </p:nvSpPr>
        <p:spPr/>
        <p:txBody>
          <a:bodyPr/>
          <a:lstStyle/>
          <a:p>
            <a:r>
              <a:rPr lang="en-US" dirty="0"/>
              <a:t>What Type of Selection?</a:t>
            </a:r>
            <a:endParaRPr lang="en-GB" dirty="0"/>
          </a:p>
        </p:txBody>
      </p:sp>
      <p:sp>
        <p:nvSpPr>
          <p:cNvPr id="3" name="Content Placeholder 2">
            <a:extLst>
              <a:ext uri="{FF2B5EF4-FFF2-40B4-BE49-F238E27FC236}">
                <a16:creationId xmlns:a16="http://schemas.microsoft.com/office/drawing/2014/main" id="{7C3AED7F-8075-4AF6-ABEF-3A292A6A2A85}"/>
              </a:ext>
            </a:extLst>
          </p:cNvPr>
          <p:cNvSpPr>
            <a:spLocks noGrp="1"/>
          </p:cNvSpPr>
          <p:nvPr>
            <p:ph idx="1"/>
          </p:nvPr>
        </p:nvSpPr>
        <p:spPr>
          <a:xfrm>
            <a:off x="864382" y="2489200"/>
            <a:ext cx="7740066" cy="4036144"/>
          </a:xfrm>
        </p:spPr>
        <p:txBody>
          <a:bodyPr>
            <a:noAutofit/>
          </a:bodyPr>
          <a:lstStyle/>
          <a:p>
            <a:pPr marL="0" indent="0">
              <a:buNone/>
            </a:pPr>
            <a:r>
              <a:rPr lang="en-US" sz="2400" dirty="0">
                <a:latin typeface="Calibri" pitchFamily="34" charset="0"/>
              </a:rPr>
              <a:t>The type of interviews you could select from include:</a:t>
            </a:r>
          </a:p>
          <a:p>
            <a:pPr marL="0" indent="0">
              <a:buNone/>
            </a:pPr>
            <a:endParaRPr lang="en-US" sz="2400" dirty="0">
              <a:latin typeface="Calibri" pitchFamily="34" charset="0"/>
            </a:endParaRPr>
          </a:p>
          <a:p>
            <a:pPr>
              <a:lnSpc>
                <a:spcPct val="200000"/>
              </a:lnSpc>
            </a:pPr>
            <a:r>
              <a:rPr lang="en-US" sz="2800" dirty="0">
                <a:solidFill>
                  <a:srgbClr val="FF0000"/>
                </a:solidFill>
                <a:latin typeface="Calibri" pitchFamily="34" charset="0"/>
              </a:rPr>
              <a:t>Individual interviews</a:t>
            </a:r>
          </a:p>
          <a:p>
            <a:pPr>
              <a:lnSpc>
                <a:spcPct val="200000"/>
              </a:lnSpc>
            </a:pPr>
            <a:r>
              <a:rPr lang="en-US" sz="2800" dirty="0">
                <a:solidFill>
                  <a:srgbClr val="00B050"/>
                </a:solidFill>
                <a:latin typeface="Calibri" pitchFamily="34" charset="0"/>
              </a:rPr>
              <a:t>Interview panels</a:t>
            </a:r>
          </a:p>
          <a:p>
            <a:pPr>
              <a:lnSpc>
                <a:spcPct val="200000"/>
              </a:lnSpc>
            </a:pPr>
            <a:r>
              <a:rPr lang="en-US" sz="2800" dirty="0">
                <a:solidFill>
                  <a:srgbClr val="0070C0"/>
                </a:solidFill>
                <a:latin typeface="Calibri" pitchFamily="34" charset="0"/>
              </a:rPr>
              <a:t>Selection boards</a:t>
            </a:r>
            <a:endParaRPr lang="en-GB" sz="2800" dirty="0">
              <a:solidFill>
                <a:srgbClr val="0070C0"/>
              </a:solidFill>
            </a:endParaRPr>
          </a:p>
        </p:txBody>
      </p:sp>
      <p:pic>
        <p:nvPicPr>
          <p:cNvPr id="4" name="Picture 3"/>
          <p:cNvPicPr>
            <a:picLocks noChangeAspect="1"/>
          </p:cNvPicPr>
          <p:nvPr/>
        </p:nvPicPr>
        <p:blipFill>
          <a:blip r:embed="rId2" cstate="print"/>
          <a:stretch>
            <a:fillRect/>
          </a:stretch>
        </p:blipFill>
        <p:spPr>
          <a:xfrm>
            <a:off x="4932040" y="2996952"/>
            <a:ext cx="3384376" cy="2393226"/>
          </a:xfrm>
          <a:prstGeom prst="rect">
            <a:avLst/>
          </a:prstGeom>
        </p:spPr>
      </p:pic>
    </p:spTree>
    <p:extLst>
      <p:ext uri="{BB962C8B-B14F-4D97-AF65-F5344CB8AC3E}">
        <p14:creationId xmlns:p14="http://schemas.microsoft.com/office/powerpoint/2010/main" val="10495528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82C1F-B82A-4C51-A45C-D4E00C1083A8}"/>
              </a:ext>
            </a:extLst>
          </p:cNvPr>
          <p:cNvSpPr>
            <a:spLocks noGrp="1"/>
          </p:cNvSpPr>
          <p:nvPr>
            <p:ph type="title"/>
          </p:nvPr>
        </p:nvSpPr>
        <p:spPr/>
        <p:txBody>
          <a:bodyPr/>
          <a:lstStyle/>
          <a:p>
            <a:r>
              <a:rPr lang="en-US" dirty="0"/>
              <a:t>Interviews</a:t>
            </a:r>
            <a:endParaRPr lang="en-GB" dirty="0"/>
          </a:p>
        </p:txBody>
      </p:sp>
      <p:sp>
        <p:nvSpPr>
          <p:cNvPr id="3" name="Content Placeholder 2">
            <a:extLst>
              <a:ext uri="{FF2B5EF4-FFF2-40B4-BE49-F238E27FC236}">
                <a16:creationId xmlns:a16="http://schemas.microsoft.com/office/drawing/2014/main" id="{212A0712-1DA0-4825-B5E1-291815535C34}"/>
              </a:ext>
            </a:extLst>
          </p:cNvPr>
          <p:cNvSpPr>
            <a:spLocks noGrp="1"/>
          </p:cNvSpPr>
          <p:nvPr>
            <p:ph idx="1"/>
          </p:nvPr>
        </p:nvSpPr>
        <p:spPr>
          <a:xfrm>
            <a:off x="395536" y="2348880"/>
            <a:ext cx="7488832" cy="3886944"/>
          </a:xfrm>
        </p:spPr>
        <p:txBody>
          <a:bodyPr>
            <a:normAutofit/>
          </a:bodyPr>
          <a:lstStyle/>
          <a:p>
            <a:r>
              <a:rPr lang="en-US" sz="2800" dirty="0">
                <a:solidFill>
                  <a:srgbClr val="0070C0"/>
                </a:solidFill>
                <a:latin typeface="Calibri" pitchFamily="34" charset="0"/>
              </a:rPr>
              <a:t>Structured or semi structured </a:t>
            </a:r>
          </a:p>
          <a:p>
            <a:pPr>
              <a:buNone/>
            </a:pPr>
            <a:endParaRPr lang="en-US" sz="2800" dirty="0">
              <a:latin typeface="Calibri" pitchFamily="34" charset="0"/>
            </a:endParaRPr>
          </a:p>
          <a:p>
            <a:r>
              <a:rPr lang="en-US" sz="2800" dirty="0">
                <a:solidFill>
                  <a:srgbClr val="00B050"/>
                </a:solidFill>
                <a:latin typeface="Calibri" pitchFamily="34" charset="0"/>
              </a:rPr>
              <a:t>Competency based </a:t>
            </a:r>
            <a:r>
              <a:rPr lang="en-US" sz="2800" dirty="0">
                <a:latin typeface="Calibri" pitchFamily="34" charset="0"/>
              </a:rPr>
              <a:t>(whether formally linked to a wider competency structure, or to the skills required to do a particular job)</a:t>
            </a:r>
          </a:p>
          <a:p>
            <a:pPr>
              <a:buNone/>
            </a:pPr>
            <a:endParaRPr lang="en-US" sz="2800" dirty="0">
              <a:latin typeface="Calibri" pitchFamily="34" charset="0"/>
            </a:endParaRPr>
          </a:p>
          <a:p>
            <a:r>
              <a:rPr lang="en-US" sz="2800" dirty="0">
                <a:solidFill>
                  <a:srgbClr val="7030A0"/>
                </a:solidFill>
                <a:latin typeface="Calibri" pitchFamily="34" charset="0"/>
              </a:rPr>
              <a:t>Behavioral aspects – Psychometric testing </a:t>
            </a:r>
          </a:p>
          <a:p>
            <a:endParaRPr lang="en-US" sz="2800" dirty="0">
              <a:latin typeface="Calibri" pitchFamily="34" charset="0"/>
            </a:endParaRPr>
          </a:p>
          <a:p>
            <a:pPr marL="0" indent="0">
              <a:buNone/>
            </a:pPr>
            <a:endParaRPr lang="en-GB" sz="2400" dirty="0"/>
          </a:p>
        </p:txBody>
      </p:sp>
      <p:pic>
        <p:nvPicPr>
          <p:cNvPr id="4" name="Picture 3"/>
          <p:cNvPicPr>
            <a:picLocks noChangeAspect="1"/>
          </p:cNvPicPr>
          <p:nvPr/>
        </p:nvPicPr>
        <p:blipFill>
          <a:blip r:embed="rId2"/>
          <a:stretch>
            <a:fillRect/>
          </a:stretch>
        </p:blipFill>
        <p:spPr>
          <a:xfrm>
            <a:off x="7022698" y="5517232"/>
            <a:ext cx="1996579" cy="1340768"/>
          </a:xfrm>
          <a:prstGeom prst="rect">
            <a:avLst/>
          </a:prstGeom>
        </p:spPr>
      </p:pic>
    </p:spTree>
    <p:extLst>
      <p:ext uri="{BB962C8B-B14F-4D97-AF65-F5344CB8AC3E}">
        <p14:creationId xmlns:p14="http://schemas.microsoft.com/office/powerpoint/2010/main" val="396721397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B7D8E-07B3-4CB6-A3FA-5DD8B243EF28}"/>
              </a:ext>
            </a:extLst>
          </p:cNvPr>
          <p:cNvSpPr>
            <a:spLocks noGrp="1"/>
          </p:cNvSpPr>
          <p:nvPr>
            <p:ph type="title"/>
          </p:nvPr>
        </p:nvSpPr>
        <p:spPr/>
        <p:txBody>
          <a:bodyPr/>
          <a:lstStyle/>
          <a:p>
            <a:r>
              <a:rPr lang="en-US" dirty="0"/>
              <a:t>The Three Key Questions</a:t>
            </a:r>
            <a:endParaRPr lang="en-GB" dirty="0"/>
          </a:p>
        </p:txBody>
      </p:sp>
      <p:sp>
        <p:nvSpPr>
          <p:cNvPr id="3" name="Content Placeholder 2">
            <a:extLst>
              <a:ext uri="{FF2B5EF4-FFF2-40B4-BE49-F238E27FC236}">
                <a16:creationId xmlns:a16="http://schemas.microsoft.com/office/drawing/2014/main" id="{FEEAC88B-B1C3-49D6-A729-0D73DAF92220}"/>
              </a:ext>
            </a:extLst>
          </p:cNvPr>
          <p:cNvSpPr>
            <a:spLocks noGrp="1"/>
          </p:cNvSpPr>
          <p:nvPr>
            <p:ph idx="1"/>
          </p:nvPr>
        </p:nvSpPr>
        <p:spPr/>
        <p:txBody>
          <a:bodyPr/>
          <a:lstStyle/>
          <a:p>
            <a:r>
              <a:rPr lang="en-US" sz="2800" dirty="0"/>
              <a:t>Can this person do the job?</a:t>
            </a:r>
          </a:p>
          <a:p>
            <a:pPr>
              <a:buNone/>
            </a:pPr>
            <a:endParaRPr lang="en-US" sz="2800" dirty="0"/>
          </a:p>
          <a:p>
            <a:r>
              <a:rPr lang="en-US" sz="2800" dirty="0"/>
              <a:t>Will this person do the job?</a:t>
            </a:r>
          </a:p>
          <a:p>
            <a:pPr>
              <a:buNone/>
            </a:pPr>
            <a:endParaRPr lang="en-US" sz="2800" dirty="0"/>
          </a:p>
          <a:p>
            <a:r>
              <a:rPr lang="en-US" sz="2800" dirty="0"/>
              <a:t>Will they fit in?</a:t>
            </a:r>
          </a:p>
          <a:p>
            <a:endParaRPr lang="en-GB" dirty="0"/>
          </a:p>
        </p:txBody>
      </p:sp>
      <p:pic>
        <p:nvPicPr>
          <p:cNvPr id="5" name="Picture 4">
            <a:extLst>
              <a:ext uri="{FF2B5EF4-FFF2-40B4-BE49-F238E27FC236}">
                <a16:creationId xmlns:a16="http://schemas.microsoft.com/office/drawing/2014/main" id="{C70D7E8C-8D5D-4B5F-9238-4271875DBFB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84168" y="3108818"/>
            <a:ext cx="2857500" cy="2857500"/>
          </a:xfrm>
          <a:prstGeom prst="rect">
            <a:avLst/>
          </a:prstGeom>
        </p:spPr>
      </p:pic>
    </p:spTree>
    <p:extLst>
      <p:ext uri="{BB962C8B-B14F-4D97-AF65-F5344CB8AC3E}">
        <p14:creationId xmlns:p14="http://schemas.microsoft.com/office/powerpoint/2010/main" val="127116850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lstStyle/>
          <a:p>
            <a:pPr algn="ctr"/>
            <a:r>
              <a:rPr lang="en-GB" altLang="en-US"/>
              <a:t>Why employment legislation?</a:t>
            </a:r>
            <a:endParaRPr lang="en-US" altLang="en-US"/>
          </a:p>
        </p:txBody>
      </p:sp>
      <p:pic>
        <p:nvPicPr>
          <p:cNvPr id="29699" name="Picture 2" descr="Image result for question">
            <a:hlinkClick r:id="rId2"/>
          </p:cNvPr>
          <p:cNvPicPr>
            <a:picLocks noChangeAspect="1" noChangeArrowheads="1"/>
          </p:cNvPicPr>
          <p:nvPr/>
        </p:nvPicPr>
        <p:blipFill>
          <a:blip r:embed="rId3"/>
          <a:srcRect/>
          <a:stretch>
            <a:fillRect/>
          </a:stretch>
        </p:blipFill>
        <p:spPr bwMode="auto">
          <a:xfrm>
            <a:off x="1643063" y="2357438"/>
            <a:ext cx="4762500" cy="3171825"/>
          </a:xfrm>
          <a:prstGeom prst="rect">
            <a:avLst/>
          </a:prstGeom>
          <a:noFill/>
          <a:ln w="9525">
            <a:noFill/>
            <a:miter lim="800000"/>
            <a:headEnd/>
            <a:tailEnd/>
          </a:ln>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pPr algn="ctr"/>
            <a:r>
              <a:rPr lang="en-GB" altLang="en-US" dirty="0"/>
              <a:t>Purpose</a:t>
            </a:r>
            <a:endParaRPr lang="en-US" altLang="en-US" dirty="0"/>
          </a:p>
        </p:txBody>
      </p:sp>
      <p:sp>
        <p:nvSpPr>
          <p:cNvPr id="3" name="Content Placeholder 2"/>
          <p:cNvSpPr>
            <a:spLocks noGrp="1"/>
          </p:cNvSpPr>
          <p:nvPr>
            <p:ph idx="1"/>
          </p:nvPr>
        </p:nvSpPr>
        <p:spPr>
          <a:xfrm>
            <a:off x="251520" y="2276872"/>
            <a:ext cx="7524042" cy="4034656"/>
          </a:xfrm>
        </p:spPr>
        <p:txBody>
          <a:bodyPr>
            <a:noAutofit/>
          </a:bodyPr>
          <a:lstStyle/>
          <a:p>
            <a:pPr algn="ctr">
              <a:defRPr/>
            </a:pPr>
            <a:r>
              <a:rPr lang="en-GB" sz="2400" dirty="0"/>
              <a:t>They </a:t>
            </a:r>
            <a:r>
              <a:rPr lang="en-GB" sz="2400" dirty="0">
                <a:solidFill>
                  <a:srgbClr val="FF0000"/>
                </a:solidFill>
              </a:rPr>
              <a:t>protect employees' rights </a:t>
            </a:r>
            <a:r>
              <a:rPr lang="en-GB" sz="2400" dirty="0"/>
              <a:t> </a:t>
            </a:r>
          </a:p>
          <a:p>
            <a:pPr algn="ctr">
              <a:defRPr/>
            </a:pPr>
            <a:r>
              <a:rPr lang="en-GB" sz="2400" dirty="0"/>
              <a:t>Set forth employers' </a:t>
            </a:r>
            <a:r>
              <a:rPr lang="en-GB" sz="2400" dirty="0">
                <a:solidFill>
                  <a:schemeClr val="accent3">
                    <a:lumMod val="75000"/>
                  </a:schemeClr>
                </a:solidFill>
              </a:rPr>
              <a:t>obligations and responsibilities</a:t>
            </a:r>
            <a:r>
              <a:rPr lang="en-GB" sz="2400" dirty="0"/>
              <a:t>. </a:t>
            </a:r>
          </a:p>
          <a:p>
            <a:pPr algn="ctr">
              <a:defRPr/>
            </a:pPr>
            <a:r>
              <a:rPr lang="en-GB" sz="2400" dirty="0"/>
              <a:t>To provide </a:t>
            </a:r>
            <a:r>
              <a:rPr lang="en-GB" sz="2400" dirty="0">
                <a:solidFill>
                  <a:srgbClr val="00B0F0"/>
                </a:solidFill>
              </a:rPr>
              <a:t>equal</a:t>
            </a:r>
            <a:r>
              <a:rPr lang="en-GB" sz="2400" dirty="0"/>
              <a:t> </a:t>
            </a:r>
            <a:r>
              <a:rPr lang="en-GB" sz="2400" dirty="0">
                <a:solidFill>
                  <a:srgbClr val="00B0F0"/>
                </a:solidFill>
              </a:rPr>
              <a:t>opportunity and pay</a:t>
            </a:r>
            <a:endParaRPr lang="en-GB" sz="2400" dirty="0"/>
          </a:p>
          <a:p>
            <a:pPr algn="ctr">
              <a:defRPr/>
            </a:pPr>
            <a:r>
              <a:rPr lang="en-GB" sz="2400" dirty="0"/>
              <a:t>Ensure employees' </a:t>
            </a:r>
            <a:r>
              <a:rPr lang="en-GB" sz="2400" dirty="0">
                <a:solidFill>
                  <a:srgbClr val="00B050"/>
                </a:solidFill>
              </a:rPr>
              <a:t>physical and mental well-being </a:t>
            </a:r>
          </a:p>
          <a:p>
            <a:pPr algn="ctr">
              <a:defRPr/>
            </a:pPr>
            <a:r>
              <a:rPr lang="en-GB" sz="2400" dirty="0"/>
              <a:t> Ensure </a:t>
            </a:r>
            <a:r>
              <a:rPr lang="en-GB" sz="2400" dirty="0">
                <a:solidFill>
                  <a:srgbClr val="FFC000"/>
                </a:solidFill>
              </a:rPr>
              <a:t>safety, and workplace diversity</a:t>
            </a:r>
          </a:p>
          <a:p>
            <a:pPr algn="ctr">
              <a:defRPr/>
            </a:pPr>
            <a:r>
              <a:rPr lang="en-GB" sz="2400" dirty="0"/>
              <a:t>Stop</a:t>
            </a:r>
            <a:r>
              <a:rPr lang="en-GB" sz="2400" dirty="0">
                <a:solidFill>
                  <a:srgbClr val="FFC000"/>
                </a:solidFill>
              </a:rPr>
              <a:t> </a:t>
            </a:r>
            <a:r>
              <a:rPr lang="en-GB" sz="2400" dirty="0">
                <a:solidFill>
                  <a:srgbClr val="C00000"/>
                </a:solidFill>
              </a:rPr>
              <a:t>any discrimination</a:t>
            </a:r>
            <a:endParaRPr lang="en-US" sz="2400" dirty="0">
              <a:solidFill>
                <a:srgbClr val="C00000"/>
              </a:solidFill>
            </a:endParaRPr>
          </a:p>
        </p:txBody>
      </p:sp>
      <p:pic>
        <p:nvPicPr>
          <p:cNvPr id="30724" name="Picture 4" descr="Image result for protection">
            <a:hlinkClick r:id="rId2"/>
          </p:cNvPr>
          <p:cNvPicPr>
            <a:picLocks noChangeAspect="1" noChangeArrowheads="1"/>
          </p:cNvPicPr>
          <p:nvPr/>
        </p:nvPicPr>
        <p:blipFill>
          <a:blip r:embed="rId3"/>
          <a:srcRect/>
          <a:stretch>
            <a:fillRect/>
          </a:stretch>
        </p:blipFill>
        <p:spPr bwMode="auto">
          <a:xfrm>
            <a:off x="7092280" y="5530772"/>
            <a:ext cx="2009725" cy="1186855"/>
          </a:xfrm>
          <a:prstGeom prst="rect">
            <a:avLst/>
          </a:prstGeom>
          <a:noFill/>
          <a:ln w="9525">
            <a:noFill/>
            <a:miter lim="800000"/>
            <a:headEnd/>
            <a:tailEnd/>
          </a:ln>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p:txBody>
          <a:bodyPr/>
          <a:lstStyle/>
          <a:p>
            <a:pPr eaLnBrk="1" hangingPunct="1"/>
            <a:r>
              <a:rPr lang="en-US" altLang="en-US"/>
              <a:t>Employment Legislation</a:t>
            </a:r>
            <a:endParaRPr lang="en-GB" altLang="en-US"/>
          </a:p>
        </p:txBody>
      </p:sp>
      <p:sp>
        <p:nvSpPr>
          <p:cNvPr id="3" name="Content Placeholder 2"/>
          <p:cNvSpPr>
            <a:spLocks noGrp="1"/>
          </p:cNvSpPr>
          <p:nvPr>
            <p:ph idx="1"/>
          </p:nvPr>
        </p:nvSpPr>
        <p:spPr>
          <a:xfrm>
            <a:off x="865970" y="2348880"/>
            <a:ext cx="7380026" cy="4108152"/>
          </a:xfrm>
        </p:spPr>
        <p:txBody>
          <a:bodyPr>
            <a:normAutofit lnSpcReduction="10000"/>
          </a:bodyPr>
          <a:lstStyle/>
          <a:p>
            <a:pPr marL="0" indent="0" eaLnBrk="1" fontAlgn="auto" hangingPunct="1">
              <a:spcAft>
                <a:spcPts val="0"/>
              </a:spcAft>
              <a:buClr>
                <a:schemeClr val="accent3"/>
              </a:buClr>
              <a:buFont typeface="Wingdings 2"/>
              <a:buNone/>
              <a:defRPr/>
            </a:pPr>
            <a:endParaRPr lang="en-US" dirty="0"/>
          </a:p>
          <a:p>
            <a:pPr marL="274320" indent="-274320" eaLnBrk="1" fontAlgn="auto" hangingPunct="1">
              <a:lnSpc>
                <a:spcPct val="150000"/>
              </a:lnSpc>
              <a:spcAft>
                <a:spcPts val="0"/>
              </a:spcAft>
              <a:buClr>
                <a:schemeClr val="accent3"/>
              </a:buClr>
              <a:buFont typeface="Wingdings 2"/>
              <a:buChar char=""/>
              <a:defRPr/>
            </a:pPr>
            <a:r>
              <a:rPr lang="en-US" sz="2400" dirty="0"/>
              <a:t>Health &amp; Safety at Work etc. Act 1974 </a:t>
            </a:r>
          </a:p>
          <a:p>
            <a:pPr marL="274320" indent="-274320" eaLnBrk="1" fontAlgn="auto" hangingPunct="1">
              <a:lnSpc>
                <a:spcPct val="150000"/>
              </a:lnSpc>
              <a:spcAft>
                <a:spcPts val="0"/>
              </a:spcAft>
              <a:buClr>
                <a:schemeClr val="accent3"/>
              </a:buClr>
              <a:buFont typeface="Wingdings 2"/>
              <a:buChar char=""/>
              <a:defRPr/>
            </a:pPr>
            <a:r>
              <a:rPr lang="en-US" sz="2400" dirty="0"/>
              <a:t>Trade Union and Labour Relations (Consolidation) Act 1992 </a:t>
            </a:r>
          </a:p>
          <a:p>
            <a:pPr marL="274320" indent="-274320" eaLnBrk="1" fontAlgn="auto" hangingPunct="1">
              <a:lnSpc>
                <a:spcPct val="150000"/>
              </a:lnSpc>
              <a:spcAft>
                <a:spcPts val="0"/>
              </a:spcAft>
              <a:buClr>
                <a:schemeClr val="accent3"/>
              </a:buClr>
              <a:buFont typeface="Wingdings 2"/>
              <a:buChar char=""/>
              <a:defRPr/>
            </a:pPr>
            <a:r>
              <a:rPr lang="en-US" sz="2400" dirty="0"/>
              <a:t>Employment Tribunals Act 1996 (appeals)</a:t>
            </a:r>
          </a:p>
          <a:p>
            <a:pPr marL="274320" indent="-274320" eaLnBrk="1" fontAlgn="auto" hangingPunct="1">
              <a:lnSpc>
                <a:spcPct val="150000"/>
              </a:lnSpc>
              <a:spcAft>
                <a:spcPts val="0"/>
              </a:spcAft>
              <a:buClr>
                <a:schemeClr val="accent3"/>
              </a:buClr>
              <a:buFont typeface="Wingdings 2"/>
              <a:buChar char=""/>
              <a:defRPr/>
            </a:pPr>
            <a:r>
              <a:rPr lang="en-US" sz="2400" dirty="0"/>
              <a:t>Employment Rights Act 1996  </a:t>
            </a:r>
            <a:r>
              <a:rPr lang="en-US" sz="2800" dirty="0"/>
              <a:t>(</a:t>
            </a:r>
            <a:r>
              <a:rPr lang="en-US" sz="2400" dirty="0"/>
              <a:t>contracts, Redundancy, Wages)</a:t>
            </a:r>
          </a:p>
          <a:p>
            <a:pPr marL="274320" indent="-274320" eaLnBrk="1" fontAlgn="auto" hangingPunct="1">
              <a:spcAft>
                <a:spcPts val="0"/>
              </a:spcAft>
              <a:buClr>
                <a:schemeClr val="accent3"/>
              </a:buClr>
              <a:buFont typeface="Wingdings 2"/>
              <a:buChar char=""/>
              <a:defRPr/>
            </a:pPr>
            <a:endParaRPr lang="en-GB"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p:txBody>
          <a:bodyPr/>
          <a:lstStyle/>
          <a:p>
            <a:pPr eaLnBrk="1" hangingPunct="1"/>
            <a:r>
              <a:rPr lang="en-US" altLang="en-US"/>
              <a:t>Employment Legislation </a:t>
            </a:r>
            <a:r>
              <a:rPr lang="en-US" altLang="en-US" sz="1600"/>
              <a:t>(continued)</a:t>
            </a:r>
            <a:endParaRPr lang="en-GB" altLang="en-US"/>
          </a:p>
        </p:txBody>
      </p:sp>
      <p:sp>
        <p:nvSpPr>
          <p:cNvPr id="32771" name="Content Placeholder 2"/>
          <p:cNvSpPr>
            <a:spLocks noGrp="1"/>
          </p:cNvSpPr>
          <p:nvPr>
            <p:ph idx="1"/>
          </p:nvPr>
        </p:nvSpPr>
        <p:spPr>
          <a:xfrm>
            <a:off x="865970" y="2348880"/>
            <a:ext cx="7666470" cy="4252168"/>
          </a:xfrm>
        </p:spPr>
        <p:txBody>
          <a:bodyPr>
            <a:normAutofit/>
          </a:bodyPr>
          <a:lstStyle/>
          <a:p>
            <a:pPr eaLnBrk="1" hangingPunct="1"/>
            <a:r>
              <a:rPr lang="en-US" altLang="en-US" sz="2400" dirty="0"/>
              <a:t>Public Interest Disclosure Act 1998</a:t>
            </a:r>
          </a:p>
          <a:p>
            <a:pPr eaLnBrk="1" hangingPunct="1"/>
            <a:r>
              <a:rPr lang="en-US" altLang="en-US" sz="2400" dirty="0"/>
              <a:t>Data Protection Act 1998 </a:t>
            </a:r>
          </a:p>
          <a:p>
            <a:pPr eaLnBrk="1" hangingPunct="1"/>
            <a:r>
              <a:rPr lang="en-US" altLang="en-US" sz="2400" dirty="0"/>
              <a:t>National Minimum Wage Act 1998 </a:t>
            </a:r>
          </a:p>
          <a:p>
            <a:pPr eaLnBrk="1" hangingPunct="1"/>
            <a:r>
              <a:rPr lang="en-US" altLang="en-US" sz="2400" dirty="0"/>
              <a:t>Human Rights Act 1998</a:t>
            </a:r>
          </a:p>
          <a:p>
            <a:pPr eaLnBrk="1" hangingPunct="1"/>
            <a:r>
              <a:rPr lang="en-US" altLang="en-US" sz="2400" dirty="0"/>
              <a:t>Employment Relations Act 1999 </a:t>
            </a:r>
          </a:p>
          <a:p>
            <a:pPr eaLnBrk="1" hangingPunct="1"/>
            <a:r>
              <a:rPr lang="en-US" altLang="en-US" sz="2400" dirty="0"/>
              <a:t>Employment Act 2002 </a:t>
            </a:r>
          </a:p>
          <a:p>
            <a:pPr eaLnBrk="1" hangingPunct="1"/>
            <a:r>
              <a:rPr lang="en-US" altLang="en-US" sz="2400" dirty="0"/>
              <a:t>Employment Relations Act 2004 </a:t>
            </a:r>
          </a:p>
          <a:p>
            <a:pPr eaLnBrk="1" hangingPunct="1"/>
            <a:r>
              <a:rPr lang="en-US" altLang="en-US" sz="2400" dirty="0"/>
              <a:t>Equality Act 2010</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p:txBody>
          <a:bodyPr/>
          <a:lstStyle/>
          <a:p>
            <a:pPr eaLnBrk="1" hangingPunct="1"/>
            <a:r>
              <a:rPr lang="en-US" altLang="en-US"/>
              <a:t>UK Employment Law</a:t>
            </a:r>
            <a:endParaRPr lang="en-GB" altLang="en-US"/>
          </a:p>
        </p:txBody>
      </p:sp>
      <p:sp>
        <p:nvSpPr>
          <p:cNvPr id="3" name="Content Placeholder 2"/>
          <p:cNvSpPr>
            <a:spLocks noGrp="1"/>
          </p:cNvSpPr>
          <p:nvPr>
            <p:ph idx="1"/>
          </p:nvPr>
        </p:nvSpPr>
        <p:spPr>
          <a:xfrm>
            <a:off x="395536" y="2400302"/>
            <a:ext cx="6345260" cy="3530600"/>
          </a:xfrm>
        </p:spPr>
        <p:txBody>
          <a:bodyPr>
            <a:normAutofit/>
          </a:bodyPr>
          <a:lstStyle/>
          <a:p>
            <a:pPr marL="0" indent="0" eaLnBrk="1" fontAlgn="auto" hangingPunct="1">
              <a:spcAft>
                <a:spcPts val="0"/>
              </a:spcAft>
              <a:buClr>
                <a:schemeClr val="accent3"/>
              </a:buClr>
              <a:buFont typeface="Wingdings 2"/>
              <a:buNone/>
              <a:defRPr/>
            </a:pPr>
            <a:r>
              <a:rPr lang="en-US" sz="2800" dirty="0">
                <a:latin typeface="Calibri" pitchFamily="34" charset="0"/>
              </a:rPr>
              <a:t>There are 3 </a:t>
            </a:r>
            <a:r>
              <a:rPr lang="en-US" sz="2800" u="sng" dirty="0">
                <a:latin typeface="Calibri" pitchFamily="34" charset="0"/>
              </a:rPr>
              <a:t>main sources of UK employment law</a:t>
            </a:r>
            <a:r>
              <a:rPr lang="en-US" sz="2800" dirty="0">
                <a:latin typeface="Calibri" pitchFamily="34" charset="0"/>
              </a:rPr>
              <a:t>:</a:t>
            </a:r>
          </a:p>
          <a:p>
            <a:pPr marL="0" indent="0" eaLnBrk="1" fontAlgn="auto" hangingPunct="1">
              <a:spcAft>
                <a:spcPts val="0"/>
              </a:spcAft>
              <a:buClr>
                <a:schemeClr val="accent3"/>
              </a:buClr>
              <a:buFont typeface="Wingdings 2"/>
              <a:buNone/>
              <a:defRPr/>
            </a:pPr>
            <a:endParaRPr lang="en-US" sz="2400" dirty="0">
              <a:latin typeface="Calibri" pitchFamily="34" charset="0"/>
            </a:endParaRPr>
          </a:p>
          <a:p>
            <a:pPr marL="274320" indent="-274320" eaLnBrk="1" fontAlgn="auto" hangingPunct="1">
              <a:spcAft>
                <a:spcPts val="0"/>
              </a:spcAft>
              <a:buClr>
                <a:schemeClr val="accent3"/>
              </a:buClr>
              <a:buFont typeface="Wingdings 2"/>
              <a:buChar char=""/>
              <a:defRPr/>
            </a:pPr>
            <a:r>
              <a:rPr lang="en-US" sz="2800" dirty="0">
                <a:solidFill>
                  <a:srgbClr val="00B050"/>
                </a:solidFill>
                <a:latin typeface="Calibri" pitchFamily="34" charset="0"/>
              </a:rPr>
              <a:t>Common law</a:t>
            </a:r>
          </a:p>
          <a:p>
            <a:pPr marL="274320" indent="-274320" eaLnBrk="1" fontAlgn="auto" hangingPunct="1">
              <a:spcAft>
                <a:spcPts val="0"/>
              </a:spcAft>
              <a:buClr>
                <a:schemeClr val="accent3"/>
              </a:buClr>
              <a:buFont typeface="Wingdings 2"/>
              <a:buChar char=""/>
              <a:defRPr/>
            </a:pPr>
            <a:r>
              <a:rPr lang="en-US" sz="2800" dirty="0">
                <a:solidFill>
                  <a:srgbClr val="0070C0"/>
                </a:solidFill>
                <a:latin typeface="Calibri" pitchFamily="34" charset="0"/>
              </a:rPr>
              <a:t>Statute legislated by the UK government</a:t>
            </a:r>
          </a:p>
          <a:p>
            <a:pPr marL="274320" indent="-274320" eaLnBrk="1" fontAlgn="auto" hangingPunct="1">
              <a:spcAft>
                <a:spcPts val="0"/>
              </a:spcAft>
              <a:buClr>
                <a:schemeClr val="accent3"/>
              </a:buClr>
              <a:buFont typeface="Wingdings 2"/>
              <a:buChar char=""/>
              <a:defRPr/>
            </a:pPr>
            <a:r>
              <a:rPr lang="en-US" sz="2800" dirty="0">
                <a:solidFill>
                  <a:srgbClr val="7030A0"/>
                </a:solidFill>
                <a:latin typeface="Calibri" pitchFamily="34" charset="0"/>
              </a:rPr>
              <a:t>European law</a:t>
            </a:r>
          </a:p>
        </p:txBody>
      </p:sp>
      <p:pic>
        <p:nvPicPr>
          <p:cNvPr id="33796" name="Picture 1"/>
          <p:cNvPicPr>
            <a:picLocks noChangeAspect="1"/>
          </p:cNvPicPr>
          <p:nvPr/>
        </p:nvPicPr>
        <p:blipFill>
          <a:blip r:embed="rId2"/>
          <a:srcRect/>
          <a:stretch>
            <a:fillRect/>
          </a:stretch>
        </p:blipFill>
        <p:spPr bwMode="auto">
          <a:xfrm>
            <a:off x="7017476" y="3573017"/>
            <a:ext cx="2126524" cy="2450480"/>
          </a:xfrm>
          <a:prstGeom prst="rect">
            <a:avLst/>
          </a:prstGeom>
          <a:noFill/>
          <a:ln w="9525">
            <a:noFill/>
            <a:miter lim="800000"/>
            <a:headEnd/>
            <a:tailEnd/>
          </a:ln>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lstStyle/>
          <a:p>
            <a:pPr eaLnBrk="1" hangingPunct="1"/>
            <a:r>
              <a:rPr lang="en-US" altLang="en-US"/>
              <a:t>Common Law</a:t>
            </a:r>
            <a:endParaRPr lang="en-GB" altLang="en-US"/>
          </a:p>
        </p:txBody>
      </p:sp>
      <p:sp>
        <p:nvSpPr>
          <p:cNvPr id="3" name="Content Placeholder 2"/>
          <p:cNvSpPr>
            <a:spLocks noGrp="1"/>
          </p:cNvSpPr>
          <p:nvPr>
            <p:ph idx="1"/>
          </p:nvPr>
        </p:nvSpPr>
        <p:spPr>
          <a:xfrm>
            <a:off x="539552" y="2489200"/>
            <a:ext cx="7848872" cy="3530600"/>
          </a:xfrm>
        </p:spPr>
        <p:txBody>
          <a:bodyPr>
            <a:normAutofit/>
          </a:bodyPr>
          <a:lstStyle/>
          <a:p>
            <a:pPr marL="274320" indent="-274320" eaLnBrk="1" fontAlgn="auto" hangingPunct="1">
              <a:spcAft>
                <a:spcPts val="0"/>
              </a:spcAft>
              <a:buClr>
                <a:schemeClr val="accent3"/>
              </a:buClr>
              <a:buFont typeface="Wingdings 2"/>
              <a:buChar char=""/>
              <a:defRPr/>
            </a:pPr>
            <a:r>
              <a:rPr lang="en-US" sz="2800" dirty="0">
                <a:latin typeface="Calibri" pitchFamily="34" charset="0"/>
              </a:rPr>
              <a:t>Covers the </a:t>
            </a:r>
            <a:r>
              <a:rPr lang="en-US" sz="2800" dirty="0">
                <a:solidFill>
                  <a:srgbClr val="FF0000"/>
                </a:solidFill>
                <a:latin typeface="Calibri" pitchFamily="34" charset="0"/>
              </a:rPr>
              <a:t>contract of employment </a:t>
            </a:r>
            <a:r>
              <a:rPr lang="en-US" sz="2800" dirty="0">
                <a:latin typeface="Calibri" pitchFamily="34" charset="0"/>
              </a:rPr>
              <a:t>between employer and employee</a:t>
            </a:r>
          </a:p>
          <a:p>
            <a:pPr marL="274320" indent="-274320" eaLnBrk="1" fontAlgn="auto" hangingPunct="1">
              <a:spcAft>
                <a:spcPts val="0"/>
              </a:spcAft>
              <a:buClr>
                <a:schemeClr val="accent3"/>
              </a:buClr>
              <a:buFont typeface="Wingdings 2"/>
              <a:buChar char=""/>
              <a:defRPr/>
            </a:pPr>
            <a:endParaRPr lang="en-US" sz="2800" dirty="0">
              <a:latin typeface="Calibri" pitchFamily="34" charset="0"/>
            </a:endParaRPr>
          </a:p>
          <a:p>
            <a:pPr marL="274320" indent="-274320" eaLnBrk="1" fontAlgn="auto" hangingPunct="1">
              <a:spcAft>
                <a:spcPts val="0"/>
              </a:spcAft>
              <a:buClr>
                <a:schemeClr val="accent3"/>
              </a:buClr>
              <a:buFont typeface="Wingdings 2"/>
              <a:buChar char=""/>
              <a:defRPr/>
            </a:pPr>
            <a:r>
              <a:rPr lang="en-US" sz="2800" dirty="0">
                <a:latin typeface="Calibri" pitchFamily="34" charset="0"/>
              </a:rPr>
              <a:t>Does not have to be in writing </a:t>
            </a:r>
            <a:r>
              <a:rPr lang="en-US" sz="2800" i="1" dirty="0">
                <a:latin typeface="Calibri" pitchFamily="34" charset="0"/>
              </a:rPr>
              <a:t>(but – terms and conditions of employment do have to be issued within the first 2 months of employment under Section 1 of the Employment Rights Act 1996)</a:t>
            </a:r>
          </a:p>
          <a:p>
            <a:pPr marL="0" indent="0" eaLnBrk="1" fontAlgn="auto" hangingPunct="1">
              <a:spcAft>
                <a:spcPts val="0"/>
              </a:spcAft>
              <a:buClr>
                <a:schemeClr val="accent3"/>
              </a:buClr>
              <a:buFont typeface="Wingdings 2"/>
              <a:buNone/>
              <a:defRPr/>
            </a:pPr>
            <a:endParaRPr lang="en-GB" sz="280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 statute UK?</a:t>
            </a:r>
            <a:br>
              <a:rPr lang="en-GB" dirty="0"/>
            </a:br>
            <a:endParaRPr lang="en-GB" dirty="0"/>
          </a:p>
        </p:txBody>
      </p:sp>
      <p:sp>
        <p:nvSpPr>
          <p:cNvPr id="3" name="Content Placeholder 2"/>
          <p:cNvSpPr>
            <a:spLocks noGrp="1"/>
          </p:cNvSpPr>
          <p:nvPr>
            <p:ph idx="1"/>
          </p:nvPr>
        </p:nvSpPr>
        <p:spPr/>
        <p:txBody>
          <a:bodyPr>
            <a:normAutofit/>
          </a:bodyPr>
          <a:lstStyle/>
          <a:p>
            <a:r>
              <a:rPr lang="en-GB" sz="2400" dirty="0"/>
              <a:t>An Act is a Bill that has been approved by both the House of Commons and the House of Lords and been given Royal Assent by the Monarch.</a:t>
            </a:r>
          </a:p>
          <a:p>
            <a:endParaRPr lang="en-GB" sz="2400" dirty="0"/>
          </a:p>
          <a:p>
            <a:r>
              <a:rPr lang="en-GB" sz="2400" dirty="0"/>
              <a:t> Taken together, Acts of Parliament make up what is known as </a:t>
            </a:r>
            <a:r>
              <a:rPr lang="en-GB" sz="2400" b="1" dirty="0"/>
              <a:t>Statute Law in the UK</a:t>
            </a:r>
          </a:p>
        </p:txBody>
      </p:sp>
    </p:spTree>
    <p:extLst>
      <p:ext uri="{BB962C8B-B14F-4D97-AF65-F5344CB8AC3E}">
        <p14:creationId xmlns:p14="http://schemas.microsoft.com/office/powerpoint/2010/main" val="201777133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European Union law </a:t>
            </a:r>
          </a:p>
        </p:txBody>
      </p:sp>
      <p:sp>
        <p:nvSpPr>
          <p:cNvPr id="3" name="Content Placeholder 2"/>
          <p:cNvSpPr>
            <a:spLocks noGrp="1"/>
          </p:cNvSpPr>
          <p:nvPr>
            <p:ph idx="1"/>
          </p:nvPr>
        </p:nvSpPr>
        <p:spPr>
          <a:xfrm>
            <a:off x="539552" y="2348880"/>
            <a:ext cx="7776864" cy="4320480"/>
          </a:xfrm>
        </p:spPr>
        <p:txBody>
          <a:bodyPr>
            <a:normAutofit/>
          </a:bodyPr>
          <a:lstStyle/>
          <a:p>
            <a:r>
              <a:rPr lang="en-GB" sz="2000" dirty="0"/>
              <a:t>European Union law is the system of laws operating within the member states of the European Union. The EU has political institutions and social and economic policies. According to its Court of Justice, the EU represents "a new legal order of international law".</a:t>
            </a:r>
          </a:p>
          <a:p>
            <a:pPr marL="0" indent="0">
              <a:buNone/>
            </a:pPr>
            <a:r>
              <a:rPr lang="en-GB" sz="2400" b="1" dirty="0"/>
              <a:t>What is EU law concerned with?</a:t>
            </a:r>
          </a:p>
          <a:p>
            <a:r>
              <a:rPr lang="en-GB" sz="2000" dirty="0"/>
              <a:t>The European Union is based on the rule of law. This means that every action taken by the EU is founded on treaties that have been approved democratically by its members. EU laws help to achieve the objectives of the EU treaties and put EU policies into practice.</a:t>
            </a:r>
          </a:p>
        </p:txBody>
      </p:sp>
      <p:pic>
        <p:nvPicPr>
          <p:cNvPr id="4" name="Picture 3"/>
          <p:cNvPicPr>
            <a:picLocks noChangeAspect="1"/>
          </p:cNvPicPr>
          <p:nvPr/>
        </p:nvPicPr>
        <p:blipFill>
          <a:blip r:embed="rId2"/>
          <a:stretch>
            <a:fillRect/>
          </a:stretch>
        </p:blipFill>
        <p:spPr>
          <a:xfrm>
            <a:off x="6516216" y="577068"/>
            <a:ext cx="2114886" cy="1409924"/>
          </a:xfrm>
          <a:prstGeom prst="rect">
            <a:avLst/>
          </a:prstGeom>
        </p:spPr>
      </p:pic>
    </p:spTree>
    <p:extLst>
      <p:ext uri="{BB962C8B-B14F-4D97-AF65-F5344CB8AC3E}">
        <p14:creationId xmlns:p14="http://schemas.microsoft.com/office/powerpoint/2010/main" val="353069942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lstStyle/>
          <a:p>
            <a:r>
              <a:rPr lang="en-GB" altLang="en-US"/>
              <a:t>Discrimination</a:t>
            </a:r>
            <a:endParaRPr lang="en-US" altLang="en-US"/>
          </a:p>
        </p:txBody>
      </p:sp>
      <p:sp>
        <p:nvSpPr>
          <p:cNvPr id="36867" name="Content Placeholder 2"/>
          <p:cNvSpPr>
            <a:spLocks noGrp="1"/>
          </p:cNvSpPr>
          <p:nvPr>
            <p:ph idx="1"/>
          </p:nvPr>
        </p:nvSpPr>
        <p:spPr>
          <a:xfrm>
            <a:off x="428625" y="5084763"/>
            <a:ext cx="8186738" cy="1428750"/>
          </a:xfrm>
        </p:spPr>
        <p:txBody>
          <a:bodyPr/>
          <a:lstStyle/>
          <a:p>
            <a:pPr>
              <a:buFont typeface="Wingdings 2" pitchFamily="18" charset="2"/>
              <a:buNone/>
            </a:pPr>
            <a:r>
              <a:rPr lang="en-US" altLang="en-US" dirty="0">
                <a:hlinkClick r:id="rId2"/>
              </a:rPr>
              <a:t>https://www.youtube.com/watch?v=_TbvuqRMUO4</a:t>
            </a:r>
            <a:endParaRPr lang="en-US" altLang="en-US" dirty="0"/>
          </a:p>
          <a:p>
            <a:pPr>
              <a:buFont typeface="Wingdings 2" pitchFamily="18" charset="2"/>
              <a:buNone/>
            </a:pPr>
            <a:endParaRPr lang="en-US" altLang="en-US" dirty="0"/>
          </a:p>
          <a:p>
            <a:pPr>
              <a:buFont typeface="Wingdings 2" pitchFamily="18" charset="2"/>
              <a:buNone/>
            </a:pPr>
            <a:r>
              <a:rPr lang="en-GB" dirty="0"/>
              <a:t>Types of Discrimination</a:t>
            </a:r>
            <a:endParaRPr lang="en-US" altLang="en-US" dirty="0"/>
          </a:p>
          <a:p>
            <a:pPr>
              <a:buFont typeface="Wingdings 2" pitchFamily="18" charset="2"/>
              <a:buNone/>
            </a:pPr>
            <a:endParaRPr lang="en-US" altLang="en-US" dirty="0"/>
          </a:p>
        </p:txBody>
      </p:sp>
      <p:sp>
        <p:nvSpPr>
          <p:cNvPr id="36868" name="AutoShape 2" descr="Image result for discrimination">
            <a:hlinkClick r:id="rId3"/>
          </p:cNvPr>
          <p:cNvSpPr>
            <a:spLocks noChangeAspect="1" noChangeArrowheads="1"/>
          </p:cNvSpPr>
          <p:nvPr/>
        </p:nvSpPr>
        <p:spPr bwMode="auto">
          <a:xfrm>
            <a:off x="38100" y="-2332038"/>
            <a:ext cx="9144000" cy="4572001"/>
          </a:xfrm>
          <a:prstGeom prst="rect">
            <a:avLst/>
          </a:prstGeom>
          <a:noFill/>
          <a:ln w="9525">
            <a:noFill/>
            <a:miter lim="800000"/>
            <a:headEnd/>
            <a:tailEnd/>
          </a:ln>
        </p:spPr>
        <p:txBody>
          <a:bodyPr/>
          <a:lstStyle/>
          <a:p>
            <a:endParaRPr lang="en-US" altLang="en-US"/>
          </a:p>
        </p:txBody>
      </p:sp>
      <p:sp>
        <p:nvSpPr>
          <p:cNvPr id="36869" name="AutoShape 4" descr="Image result for discrimination">
            <a:hlinkClick r:id="rId3"/>
          </p:cNvPr>
          <p:cNvSpPr>
            <a:spLocks noChangeAspect="1" noChangeArrowheads="1"/>
          </p:cNvSpPr>
          <p:nvPr/>
        </p:nvSpPr>
        <p:spPr bwMode="auto">
          <a:xfrm>
            <a:off x="539552" y="620687"/>
            <a:ext cx="8642548" cy="1333533"/>
          </a:xfrm>
          <a:prstGeom prst="rect">
            <a:avLst/>
          </a:prstGeom>
          <a:noFill/>
          <a:ln w="9525">
            <a:noFill/>
            <a:miter lim="800000"/>
            <a:headEnd/>
            <a:tailEnd/>
          </a:ln>
        </p:spPr>
        <p:txBody>
          <a:bodyPr/>
          <a:lstStyle/>
          <a:p>
            <a:r>
              <a:rPr lang="en-GB" altLang="en-US" sz="2400" dirty="0">
                <a:solidFill>
                  <a:schemeClr val="bg1"/>
                </a:solidFill>
              </a:rPr>
              <a:t>							</a:t>
            </a:r>
          </a:p>
          <a:p>
            <a:r>
              <a:rPr lang="en-GB" altLang="en-US" sz="2400" dirty="0">
                <a:solidFill>
                  <a:schemeClr val="bg1"/>
                </a:solidFill>
              </a:rPr>
              <a:t>							:</a:t>
            </a:r>
            <a:br>
              <a:rPr lang="en-GB" altLang="en-US" sz="2400" dirty="0">
                <a:solidFill>
                  <a:schemeClr val="bg1"/>
                </a:solidFill>
              </a:rPr>
            </a:br>
            <a:r>
              <a:rPr lang="en-GB" altLang="en-US" sz="2400" dirty="0">
                <a:solidFill>
                  <a:schemeClr val="bg1"/>
                </a:solidFill>
              </a:rPr>
              <a:t>                                       </a:t>
            </a:r>
            <a:r>
              <a:rPr lang="en-GB" altLang="en-US" sz="2800" dirty="0">
                <a:solidFill>
                  <a:schemeClr val="bg1"/>
                </a:solidFill>
              </a:rPr>
              <a:t>The Equality Act 2010</a:t>
            </a:r>
          </a:p>
        </p:txBody>
      </p:sp>
      <p:pic>
        <p:nvPicPr>
          <p:cNvPr id="36870" name="Picture 6" descr="Image result for discrimination">
            <a:hlinkClick r:id="rId4"/>
          </p:cNvPr>
          <p:cNvPicPr>
            <a:picLocks noChangeAspect="1" noChangeArrowheads="1"/>
          </p:cNvPicPr>
          <p:nvPr/>
        </p:nvPicPr>
        <p:blipFill>
          <a:blip r:embed="rId5"/>
          <a:srcRect/>
          <a:stretch>
            <a:fillRect/>
          </a:stretch>
        </p:blipFill>
        <p:spPr bwMode="auto">
          <a:xfrm>
            <a:off x="428625" y="2214563"/>
            <a:ext cx="3895725" cy="2352675"/>
          </a:xfrm>
          <a:prstGeom prst="rect">
            <a:avLst/>
          </a:prstGeom>
          <a:noFill/>
          <a:ln w="9525">
            <a:noFill/>
            <a:miter lim="800000"/>
            <a:headEnd/>
            <a:tailEnd/>
          </a:ln>
        </p:spPr>
      </p:pic>
      <p:sp>
        <p:nvSpPr>
          <p:cNvPr id="2" name="TextBox 1"/>
          <p:cNvSpPr txBox="1"/>
          <p:nvPr/>
        </p:nvSpPr>
        <p:spPr>
          <a:xfrm rot="1746201">
            <a:off x="5900319" y="2997327"/>
            <a:ext cx="2403475" cy="1385888"/>
          </a:xfrm>
          <a:prstGeom prst="rect">
            <a:avLst/>
          </a:prstGeom>
          <a:noFill/>
        </p:spPr>
        <p:txBody>
          <a:bodyPr>
            <a:spAutoFit/>
          </a:bodyPr>
          <a:lstStyle/>
          <a:p>
            <a:pPr>
              <a:defRPr/>
            </a:pPr>
            <a:r>
              <a:rPr lang="en-GB" sz="2800" dirty="0">
                <a:solidFill>
                  <a:schemeClr val="accent1">
                    <a:lumMod val="75000"/>
                  </a:schemeClr>
                </a:solidFill>
              </a:rPr>
              <a:t>Who?</a:t>
            </a:r>
          </a:p>
          <a:p>
            <a:pPr>
              <a:defRPr/>
            </a:pPr>
            <a:r>
              <a:rPr lang="en-GB" sz="2800" dirty="0">
                <a:solidFill>
                  <a:schemeClr val="accent1">
                    <a:lumMod val="75000"/>
                  </a:schemeClr>
                </a:solidFill>
              </a:rPr>
              <a:t>How?</a:t>
            </a:r>
          </a:p>
          <a:p>
            <a:pPr>
              <a:defRPr/>
            </a:pPr>
            <a:r>
              <a:rPr lang="en-GB" sz="2800" dirty="0">
                <a:solidFill>
                  <a:schemeClr val="accent1">
                    <a:lumMod val="75000"/>
                  </a:schemeClr>
                </a:solidFill>
              </a:rPr>
              <a:t>What effects?</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a:xfrm>
            <a:off x="865970" y="620688"/>
            <a:ext cx="6343672" cy="1224136"/>
          </a:xfrm>
        </p:spPr>
        <p:txBody>
          <a:bodyPr/>
          <a:lstStyle/>
          <a:p>
            <a:pPr eaLnBrk="1" hangingPunct="1"/>
            <a:r>
              <a:rPr lang="en-US" altLang="en-US" sz="3200" b="1" dirty="0"/>
              <a:t>What are the 9 ‘protected characteristics’ of the Equality Act (2010)?</a:t>
            </a:r>
            <a:endParaRPr lang="en-GB" altLang="en-US" sz="3200" dirty="0"/>
          </a:p>
        </p:txBody>
      </p:sp>
      <p:sp>
        <p:nvSpPr>
          <p:cNvPr id="37891" name="Content Placeholder 2"/>
          <p:cNvSpPr>
            <a:spLocks noGrp="1"/>
          </p:cNvSpPr>
          <p:nvPr>
            <p:ph idx="1"/>
          </p:nvPr>
        </p:nvSpPr>
        <p:spPr>
          <a:xfrm>
            <a:off x="864382" y="2489200"/>
            <a:ext cx="7596050" cy="4108152"/>
          </a:xfrm>
        </p:spPr>
        <p:txBody>
          <a:bodyPr>
            <a:normAutofit fontScale="92500" lnSpcReduction="10000"/>
          </a:bodyPr>
          <a:lstStyle/>
          <a:p>
            <a:pPr eaLnBrk="1" hangingPunct="1"/>
            <a:r>
              <a:rPr lang="en-US" altLang="en-US" sz="2600" dirty="0">
                <a:latin typeface="Calibri" pitchFamily="34" charset="0"/>
              </a:rPr>
              <a:t>Age </a:t>
            </a:r>
          </a:p>
          <a:p>
            <a:pPr eaLnBrk="1" hangingPunct="1"/>
            <a:r>
              <a:rPr lang="en-US" altLang="en-US" sz="2600" dirty="0">
                <a:latin typeface="Calibri" pitchFamily="34" charset="0"/>
              </a:rPr>
              <a:t>Disability</a:t>
            </a:r>
          </a:p>
          <a:p>
            <a:pPr eaLnBrk="1" hangingPunct="1"/>
            <a:r>
              <a:rPr lang="en-US" altLang="en-US" sz="2600" dirty="0">
                <a:latin typeface="Calibri" pitchFamily="34" charset="0"/>
              </a:rPr>
              <a:t>Gender reassignment</a:t>
            </a:r>
          </a:p>
          <a:p>
            <a:pPr eaLnBrk="1" hangingPunct="1"/>
            <a:r>
              <a:rPr lang="en-US" altLang="en-US" sz="2600" dirty="0">
                <a:latin typeface="Calibri" pitchFamily="34" charset="0"/>
              </a:rPr>
              <a:t>Marriage and civil partnership</a:t>
            </a:r>
          </a:p>
          <a:p>
            <a:pPr eaLnBrk="1" hangingPunct="1"/>
            <a:r>
              <a:rPr lang="en-US" altLang="en-US" sz="2600" dirty="0">
                <a:latin typeface="Calibri" pitchFamily="34" charset="0"/>
              </a:rPr>
              <a:t>Pregnancy and maternity</a:t>
            </a:r>
          </a:p>
          <a:p>
            <a:pPr eaLnBrk="1" hangingPunct="1"/>
            <a:r>
              <a:rPr lang="en-US" altLang="en-US" sz="2600" dirty="0">
                <a:latin typeface="Calibri" pitchFamily="34" charset="0"/>
              </a:rPr>
              <a:t>Race</a:t>
            </a:r>
          </a:p>
          <a:p>
            <a:pPr eaLnBrk="1" hangingPunct="1"/>
            <a:r>
              <a:rPr lang="en-US" altLang="en-US" sz="2600" dirty="0">
                <a:latin typeface="Calibri" pitchFamily="34" charset="0"/>
              </a:rPr>
              <a:t>Religion and belief</a:t>
            </a:r>
          </a:p>
          <a:p>
            <a:pPr eaLnBrk="1" hangingPunct="1"/>
            <a:r>
              <a:rPr lang="en-US" altLang="en-US" sz="2600" dirty="0">
                <a:latin typeface="Calibri" pitchFamily="34" charset="0"/>
              </a:rPr>
              <a:t>Sex</a:t>
            </a:r>
          </a:p>
          <a:p>
            <a:pPr eaLnBrk="1" hangingPunct="1"/>
            <a:r>
              <a:rPr lang="en-US" altLang="en-US" sz="2600" dirty="0">
                <a:latin typeface="Calibri" pitchFamily="34" charset="0"/>
              </a:rPr>
              <a:t>Sexual orientation</a:t>
            </a:r>
            <a:endParaRPr lang="en-US" altLang="en-US" dirty="0">
              <a:latin typeface="Calibri" pitchFamily="34" charset="0"/>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FAD1A-67D3-469C-898B-C737299FE6C4}"/>
              </a:ext>
            </a:extLst>
          </p:cNvPr>
          <p:cNvSpPr>
            <a:spLocks noGrp="1"/>
          </p:cNvSpPr>
          <p:nvPr>
            <p:ph type="title"/>
          </p:nvPr>
        </p:nvSpPr>
        <p:spPr>
          <a:xfrm>
            <a:off x="866215" y="973668"/>
            <a:ext cx="6571060" cy="706964"/>
          </a:xfrm>
        </p:spPr>
        <p:txBody>
          <a:bodyPr>
            <a:normAutofit/>
          </a:bodyPr>
          <a:lstStyle/>
          <a:p>
            <a:r>
              <a:rPr lang="en-US">
                <a:solidFill>
                  <a:srgbClr val="EBEBEB"/>
                </a:solidFill>
              </a:rPr>
              <a:t>Potential Issues</a:t>
            </a:r>
            <a:endParaRPr lang="en-GB">
              <a:solidFill>
                <a:srgbClr val="EBEBEB"/>
              </a:solidFill>
            </a:endParaRPr>
          </a:p>
        </p:txBody>
      </p:sp>
      <p:sp>
        <p:nvSpPr>
          <p:cNvPr id="3" name="Content Placeholder 2">
            <a:extLst>
              <a:ext uri="{FF2B5EF4-FFF2-40B4-BE49-F238E27FC236}">
                <a16:creationId xmlns:a16="http://schemas.microsoft.com/office/drawing/2014/main" id="{372333C6-EE9B-4155-B150-E34FC7CE483B}"/>
              </a:ext>
            </a:extLst>
          </p:cNvPr>
          <p:cNvSpPr>
            <a:spLocks noGrp="1"/>
          </p:cNvSpPr>
          <p:nvPr>
            <p:ph idx="1"/>
          </p:nvPr>
        </p:nvSpPr>
        <p:spPr>
          <a:xfrm>
            <a:off x="866215" y="2603500"/>
            <a:ext cx="4797985" cy="3416300"/>
          </a:xfrm>
        </p:spPr>
        <p:txBody>
          <a:bodyPr anchor="ctr">
            <a:normAutofit/>
          </a:bodyPr>
          <a:lstStyle/>
          <a:p>
            <a:r>
              <a:rPr lang="en-US" sz="2400" dirty="0"/>
              <a:t>The self-fulfilling prophecy effect</a:t>
            </a:r>
          </a:p>
          <a:p>
            <a:r>
              <a:rPr lang="en-US" sz="2400" dirty="0"/>
              <a:t>The stereotyping effect</a:t>
            </a:r>
          </a:p>
          <a:p>
            <a:r>
              <a:rPr lang="en-US" sz="2400" dirty="0"/>
              <a:t>The halo and horns effect</a:t>
            </a:r>
          </a:p>
          <a:p>
            <a:r>
              <a:rPr lang="en-US" sz="2400" dirty="0"/>
              <a:t>The contrast effect</a:t>
            </a:r>
          </a:p>
          <a:p>
            <a:r>
              <a:rPr lang="en-US" sz="2400" dirty="0"/>
              <a:t>The similar-to-me effect</a:t>
            </a:r>
          </a:p>
          <a:p>
            <a:r>
              <a:rPr lang="en-US" sz="2400" dirty="0"/>
              <a:t>The personal liking effect</a:t>
            </a:r>
          </a:p>
          <a:p>
            <a:pPr marL="0" indent="0">
              <a:buNone/>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15428" y="3231516"/>
            <a:ext cx="2310036" cy="2156033"/>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100851285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693B3-EBD3-48AE-9015-76EB9B32349C}"/>
              </a:ext>
            </a:extLst>
          </p:cNvPr>
          <p:cNvSpPr>
            <a:spLocks noGrp="1"/>
          </p:cNvSpPr>
          <p:nvPr>
            <p:ph type="title"/>
          </p:nvPr>
        </p:nvSpPr>
        <p:spPr>
          <a:xfrm>
            <a:off x="866215" y="973668"/>
            <a:ext cx="6571060" cy="706964"/>
          </a:xfrm>
        </p:spPr>
        <p:txBody>
          <a:bodyPr>
            <a:normAutofit/>
          </a:bodyPr>
          <a:lstStyle/>
          <a:p>
            <a:r>
              <a:rPr lang="en-US" sz="3000">
                <a:solidFill>
                  <a:srgbClr val="EBEBEB"/>
                </a:solidFill>
              </a:rPr>
              <a:t>Advanced Methods of Selection</a:t>
            </a:r>
            <a:endParaRPr lang="en-GB" sz="3000">
              <a:solidFill>
                <a:srgbClr val="EBEBEB"/>
              </a:solidFill>
            </a:endParaRPr>
          </a:p>
        </p:txBody>
      </p:sp>
      <p:sp>
        <p:nvSpPr>
          <p:cNvPr id="3" name="Content Placeholder 2">
            <a:extLst>
              <a:ext uri="{FF2B5EF4-FFF2-40B4-BE49-F238E27FC236}">
                <a16:creationId xmlns:a16="http://schemas.microsoft.com/office/drawing/2014/main" id="{3E17FDAF-D29B-4B54-82EF-9E69EB6AE23D}"/>
              </a:ext>
            </a:extLst>
          </p:cNvPr>
          <p:cNvSpPr>
            <a:spLocks noGrp="1"/>
          </p:cNvSpPr>
          <p:nvPr>
            <p:ph idx="1"/>
          </p:nvPr>
        </p:nvSpPr>
        <p:spPr>
          <a:xfrm>
            <a:off x="866216" y="2603500"/>
            <a:ext cx="3705784" cy="3416300"/>
          </a:xfrm>
        </p:spPr>
        <p:txBody>
          <a:bodyPr anchor="ctr">
            <a:normAutofit/>
          </a:bodyPr>
          <a:lstStyle/>
          <a:p>
            <a:r>
              <a:rPr lang="en-US" sz="2400" dirty="0"/>
              <a:t>Ability testing</a:t>
            </a:r>
          </a:p>
          <a:p>
            <a:r>
              <a:rPr lang="en-US" sz="2400" dirty="0"/>
              <a:t>Personality testing</a:t>
            </a:r>
          </a:p>
          <a:p>
            <a:r>
              <a:rPr lang="en-US" sz="2400" dirty="0"/>
              <a:t>Assessment Centre's</a:t>
            </a:r>
          </a:p>
          <a:p>
            <a:r>
              <a:rPr lang="en-US" sz="2400" dirty="0"/>
              <a:t>Biodata</a:t>
            </a:r>
          </a:p>
          <a:p>
            <a:endParaRPr lang="en-GB" sz="1400" dirty="0"/>
          </a:p>
        </p:txBody>
      </p:sp>
      <p:pic>
        <p:nvPicPr>
          <p:cNvPr id="4" name="Picture 3"/>
          <p:cNvPicPr>
            <a:picLocks noChangeAspect="1"/>
          </p:cNvPicPr>
          <p:nvPr/>
        </p:nvPicPr>
        <p:blipFill>
          <a:blip r:embed="rId2" cstate="print"/>
          <a:stretch>
            <a:fillRect/>
          </a:stretch>
        </p:blipFill>
        <p:spPr>
          <a:xfrm>
            <a:off x="5110537" y="3108565"/>
            <a:ext cx="3247281" cy="1688587"/>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35820590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437F1-72AD-4266-A37B-6CDEE15044A5}"/>
              </a:ext>
            </a:extLst>
          </p:cNvPr>
          <p:cNvSpPr>
            <a:spLocks noGrp="1"/>
          </p:cNvSpPr>
          <p:nvPr>
            <p:ph type="title"/>
          </p:nvPr>
        </p:nvSpPr>
        <p:spPr/>
        <p:txBody>
          <a:bodyPr>
            <a:normAutofit fontScale="90000"/>
          </a:bodyPr>
          <a:lstStyle/>
          <a:p>
            <a:r>
              <a:rPr lang="en-GB" dirty="0"/>
              <a:t>How an Organisation Develops a Selection Process</a:t>
            </a:r>
          </a:p>
        </p:txBody>
      </p:sp>
      <p:sp>
        <p:nvSpPr>
          <p:cNvPr id="3" name="Content Placeholder 2">
            <a:extLst>
              <a:ext uri="{FF2B5EF4-FFF2-40B4-BE49-F238E27FC236}">
                <a16:creationId xmlns:a16="http://schemas.microsoft.com/office/drawing/2014/main" id="{1B955C29-EB0D-4E69-BC52-091A1A89DA94}"/>
              </a:ext>
            </a:extLst>
          </p:cNvPr>
          <p:cNvSpPr>
            <a:spLocks noGrp="1"/>
          </p:cNvSpPr>
          <p:nvPr>
            <p:ph idx="1"/>
          </p:nvPr>
        </p:nvSpPr>
        <p:spPr/>
        <p:txBody>
          <a:bodyPr/>
          <a:lstStyle/>
          <a:p>
            <a:r>
              <a:rPr lang="en-GB" sz="2400" dirty="0"/>
              <a:t>Screening</a:t>
            </a:r>
          </a:p>
          <a:p>
            <a:r>
              <a:rPr lang="en-GB" sz="2400" dirty="0"/>
              <a:t>Use of selection methods:</a:t>
            </a:r>
          </a:p>
          <a:p>
            <a:pPr marL="1714500" lvl="3" indent="-457200"/>
            <a:r>
              <a:rPr lang="en-GB" sz="2400" dirty="0"/>
              <a:t>Selection interview</a:t>
            </a:r>
          </a:p>
          <a:p>
            <a:pPr marL="1714500" lvl="3" indent="-457200"/>
            <a:r>
              <a:rPr lang="en-GB" sz="2400" dirty="0"/>
              <a:t>Psychometric test</a:t>
            </a:r>
          </a:p>
          <a:p>
            <a:pPr marL="1714500" lvl="3" indent="-457200"/>
            <a:r>
              <a:rPr lang="en-GB" sz="2400" dirty="0"/>
              <a:t>In-basket exercise</a:t>
            </a:r>
          </a:p>
          <a:p>
            <a:pPr marL="1714500" lvl="3" indent="-457200"/>
            <a:r>
              <a:rPr lang="en-GB" sz="2400" dirty="0"/>
              <a:t>Work sample</a:t>
            </a:r>
          </a:p>
          <a:p>
            <a:pPr marL="1714500" lvl="3" indent="-457200"/>
            <a:r>
              <a:rPr lang="en-GB" sz="2400" dirty="0"/>
              <a:t>Assessment centre</a:t>
            </a:r>
          </a:p>
          <a:p>
            <a:endParaRPr lang="en-GB" dirty="0"/>
          </a:p>
        </p:txBody>
      </p:sp>
    </p:spTree>
    <p:extLst>
      <p:ext uri="{BB962C8B-B14F-4D97-AF65-F5344CB8AC3E}">
        <p14:creationId xmlns:p14="http://schemas.microsoft.com/office/powerpoint/2010/main" val="190986798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4D742E62-D0CA-4DEC-815B-5ED27845B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5" name="Oval 14">
            <a:extLst>
              <a:ext uri="{FF2B5EF4-FFF2-40B4-BE49-F238E27FC236}">
                <a16:creationId xmlns:a16="http://schemas.microsoft.com/office/drawing/2014/main" id="{6ADD3D29-FB68-4A1C-B0DE-CAF42F284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314325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a16="http://schemas.microsoft.com/office/drawing/2014/main" id="{24822E8D-300D-45E7-9F98-BDEC74361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177165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Shape 18">
            <a:extLst>
              <a:ext uri="{FF2B5EF4-FFF2-40B4-BE49-F238E27FC236}">
                <a16:creationId xmlns:a16="http://schemas.microsoft.com/office/drawing/2014/main" id="{07C953DC-E764-4B76-B359-52546F4CA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3960868" y="1590205"/>
            <a:ext cx="6053670" cy="3677591"/>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21" name="Freeform 5">
            <a:extLst>
              <a:ext uri="{FF2B5EF4-FFF2-40B4-BE49-F238E27FC236}">
                <a16:creationId xmlns:a16="http://schemas.microsoft.com/office/drawing/2014/main" id="{C187CEFC-9032-481B-B8CA-A323593DD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620146" y="1881194"/>
            <a:ext cx="3299407" cy="330693"/>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23" name="Freeform 5">
            <a:extLst>
              <a:ext uri="{FF2B5EF4-FFF2-40B4-BE49-F238E27FC236}">
                <a16:creationId xmlns:a16="http://schemas.microsoft.com/office/drawing/2014/main" id="{4CB87468-9225-4E6A-A5B7-B47F08B34B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9144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767D8788-D3E7-4417-B5EA-22A49004EDFE}"/>
              </a:ext>
            </a:extLst>
          </p:cNvPr>
          <p:cNvSpPr>
            <a:spLocks noGrp="1"/>
          </p:cNvSpPr>
          <p:nvPr>
            <p:ph type="title"/>
          </p:nvPr>
        </p:nvSpPr>
        <p:spPr>
          <a:xfrm>
            <a:off x="479323" y="629265"/>
            <a:ext cx="4554582" cy="1622322"/>
          </a:xfrm>
        </p:spPr>
        <p:txBody>
          <a:bodyPr>
            <a:normAutofit/>
          </a:bodyPr>
          <a:lstStyle/>
          <a:p>
            <a:r>
              <a:rPr lang="en-GB">
                <a:solidFill>
                  <a:schemeClr val="tx1"/>
                </a:solidFill>
              </a:rPr>
              <a:t>So, what about interviews?</a:t>
            </a:r>
          </a:p>
        </p:txBody>
      </p:sp>
      <p:pic>
        <p:nvPicPr>
          <p:cNvPr id="5" name="Picture 4">
            <a:extLst>
              <a:ext uri="{FF2B5EF4-FFF2-40B4-BE49-F238E27FC236}">
                <a16:creationId xmlns:a16="http://schemas.microsoft.com/office/drawing/2014/main" id="{7989D8EF-5ECD-43A2-AA1D-735E592F677B}"/>
              </a:ext>
            </a:extLst>
          </p:cNvPr>
          <p:cNvPicPr>
            <a:picLocks noChangeAspect="1"/>
          </p:cNvPicPr>
          <p:nvPr/>
        </p:nvPicPr>
        <p:blipFill rotWithShape="1">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0316" r="15472" b="-1"/>
          <a:stretch/>
        </p:blipFill>
        <p:spPr>
          <a:xfrm>
            <a:off x="5563668" y="645107"/>
            <a:ext cx="3093989" cy="2710388"/>
          </a:xfrm>
          <a:prstGeom prst="rect">
            <a:avLst/>
          </a:prstGeom>
        </p:spPr>
      </p:pic>
      <p:sp>
        <p:nvSpPr>
          <p:cNvPr id="25" name="Rectangle 24">
            <a:extLst>
              <a:ext uri="{FF2B5EF4-FFF2-40B4-BE49-F238E27FC236}">
                <a16:creationId xmlns:a16="http://schemas.microsoft.com/office/drawing/2014/main" id="{7296B8E7-1A3F-4C7F-A120-29E90E593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2ECF90E1-F624-4C2F-9658-99C59B4FE0AD}"/>
              </a:ext>
            </a:extLst>
          </p:cNvPr>
          <p:cNvSpPr>
            <a:spLocks noGrp="1"/>
          </p:cNvSpPr>
          <p:nvPr>
            <p:ph idx="1"/>
          </p:nvPr>
        </p:nvSpPr>
        <p:spPr>
          <a:xfrm>
            <a:off x="479323" y="2418735"/>
            <a:ext cx="4554582" cy="3811740"/>
          </a:xfrm>
        </p:spPr>
        <p:txBody>
          <a:bodyPr anchor="ctr">
            <a:normAutofit/>
          </a:bodyPr>
          <a:lstStyle/>
          <a:p>
            <a:r>
              <a:rPr lang="en-GB" sz="2400" dirty="0">
                <a:solidFill>
                  <a:schemeClr val="tx1"/>
                </a:solidFill>
              </a:rPr>
              <a:t>What exactly is an interview?</a:t>
            </a:r>
          </a:p>
          <a:p>
            <a:endParaRPr lang="en-GB" sz="2400" dirty="0">
              <a:solidFill>
                <a:schemeClr val="tx1"/>
              </a:solidFill>
            </a:endParaRPr>
          </a:p>
          <a:p>
            <a:r>
              <a:rPr lang="en-GB" sz="2400" dirty="0">
                <a:solidFill>
                  <a:schemeClr val="tx1"/>
                </a:solidFill>
              </a:rPr>
              <a:t>What, therefore, is a </a:t>
            </a:r>
            <a:r>
              <a:rPr lang="en-GB" sz="2400" i="1" dirty="0">
                <a:solidFill>
                  <a:schemeClr val="tx1"/>
                </a:solidFill>
              </a:rPr>
              <a:t>‘selection interview’?</a:t>
            </a:r>
          </a:p>
        </p:txBody>
      </p:sp>
      <p:pic>
        <p:nvPicPr>
          <p:cNvPr id="8" name="Picture 7">
            <a:extLst>
              <a:ext uri="{FF2B5EF4-FFF2-40B4-BE49-F238E27FC236}">
                <a16:creationId xmlns:a16="http://schemas.microsoft.com/office/drawing/2014/main" id="{F337C280-4E83-4AC8-832D-F99508E08392}"/>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r="11812" b="-6"/>
          <a:stretch/>
        </p:blipFill>
        <p:spPr>
          <a:xfrm>
            <a:off x="5563669" y="3520086"/>
            <a:ext cx="3093987" cy="2710389"/>
          </a:xfrm>
          <a:prstGeom prst="rect">
            <a:avLst/>
          </a:prstGeom>
        </p:spPr>
      </p:pic>
    </p:spTree>
    <p:extLst>
      <p:ext uri="{BB962C8B-B14F-4D97-AF65-F5344CB8AC3E}">
        <p14:creationId xmlns:p14="http://schemas.microsoft.com/office/powerpoint/2010/main" val="3659519955"/>
      </p:ext>
    </p:extLst>
  </p:cSld>
  <p:clrMapOvr>
    <a:overrideClrMapping bg1="dk1" tx1="lt1" bg2="dk2" tx2="lt2" accent1="accent1" accent2="accent2" accent3="accent3" accent4="accent4" accent5="accent5" accent6="accent6" hlink="hlink" folHlink="folHlink"/>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94C0F1-1951-495E-A3F8-672A7C9E0B0F}"/>
              </a:ext>
            </a:extLst>
          </p:cNvPr>
          <p:cNvSpPr>
            <a:spLocks noGrp="1"/>
          </p:cNvSpPr>
          <p:nvPr>
            <p:ph type="title"/>
          </p:nvPr>
        </p:nvSpPr>
        <p:spPr>
          <a:xfrm>
            <a:off x="866215" y="973668"/>
            <a:ext cx="6571060" cy="706964"/>
          </a:xfrm>
        </p:spPr>
        <p:txBody>
          <a:bodyPr>
            <a:normAutofit/>
          </a:bodyPr>
          <a:lstStyle/>
          <a:p>
            <a:r>
              <a:rPr lang="en-GB">
                <a:solidFill>
                  <a:srgbClr val="EBEBEB"/>
                </a:solidFill>
              </a:rPr>
              <a:t>A selection interview is …</a:t>
            </a:r>
          </a:p>
        </p:txBody>
      </p:sp>
      <p:sp>
        <p:nvSpPr>
          <p:cNvPr id="3" name="Content Placeholder 2">
            <a:extLst>
              <a:ext uri="{FF2B5EF4-FFF2-40B4-BE49-F238E27FC236}">
                <a16:creationId xmlns:a16="http://schemas.microsoft.com/office/drawing/2014/main" id="{4B9B82F2-E4F2-47D8-9FB4-742214CD4A6D}"/>
              </a:ext>
            </a:extLst>
          </p:cNvPr>
          <p:cNvSpPr>
            <a:spLocks noGrp="1"/>
          </p:cNvSpPr>
          <p:nvPr>
            <p:ph idx="1"/>
          </p:nvPr>
        </p:nvSpPr>
        <p:spPr>
          <a:xfrm>
            <a:off x="395537" y="2603500"/>
            <a:ext cx="5268664" cy="4065860"/>
          </a:xfrm>
        </p:spPr>
        <p:txBody>
          <a:bodyPr anchor="ctr">
            <a:normAutofit fontScale="92500" lnSpcReduction="10000"/>
          </a:bodyPr>
          <a:lstStyle/>
          <a:p>
            <a:pPr marL="0" indent="0">
              <a:buNone/>
            </a:pPr>
            <a:r>
              <a:rPr lang="en-GB" sz="2600" dirty="0"/>
              <a:t>‘a conversation with the purpose of deciding whether a candidate has the ability and sufficient experience to perform well in a job role’.</a:t>
            </a:r>
          </a:p>
          <a:p>
            <a:endParaRPr lang="en-GB" sz="2600" dirty="0"/>
          </a:p>
          <a:p>
            <a:pPr marL="0" indent="0">
              <a:buNone/>
            </a:pPr>
            <a:r>
              <a:rPr lang="en-GB" sz="2600" dirty="0"/>
              <a:t>An interviewee will </a:t>
            </a:r>
            <a:r>
              <a:rPr lang="en-GB" sz="2600" b="1" i="1" u="sng" dirty="0"/>
              <a:t>need to convince an employer</a:t>
            </a:r>
            <a:r>
              <a:rPr lang="en-GB" sz="2600" dirty="0"/>
              <a:t> within 30 to 45 minutes that they are worth taking to the next stage of the selection process.</a:t>
            </a:r>
          </a:p>
          <a:p>
            <a:endParaRPr lang="en-GB" dirty="0"/>
          </a:p>
        </p:txBody>
      </p:sp>
      <p:pic>
        <p:nvPicPr>
          <p:cNvPr id="5" name="Picture 4" descr="A close up of a sign&#10;&#10;Description automatically generated">
            <a:extLst>
              <a:ext uri="{FF2B5EF4-FFF2-40B4-BE49-F238E27FC236}">
                <a16:creationId xmlns:a16="http://schemas.microsoft.com/office/drawing/2014/main" id="{5B2C145C-A8C4-4A51-9B8C-8AF47DC3925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015428" y="3275791"/>
            <a:ext cx="2310036" cy="2067482"/>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373659895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53FDA-1630-4231-858F-1573A64784F3}"/>
              </a:ext>
            </a:extLst>
          </p:cNvPr>
          <p:cNvSpPr>
            <a:spLocks noGrp="1"/>
          </p:cNvSpPr>
          <p:nvPr>
            <p:ph type="title"/>
          </p:nvPr>
        </p:nvSpPr>
        <p:spPr/>
        <p:txBody>
          <a:bodyPr>
            <a:normAutofit fontScale="90000"/>
          </a:bodyPr>
          <a:lstStyle/>
          <a:p>
            <a:r>
              <a:rPr lang="en-GB" dirty="0"/>
              <a:t>Performing Well: </a:t>
            </a:r>
            <a:r>
              <a:rPr lang="en-GB" b="1" u="sng" dirty="0"/>
              <a:t>Employer</a:t>
            </a:r>
            <a:r>
              <a:rPr lang="en-GB" dirty="0"/>
              <a:t> Objectives</a:t>
            </a:r>
          </a:p>
        </p:txBody>
      </p:sp>
      <p:sp>
        <p:nvSpPr>
          <p:cNvPr id="3" name="Content Placeholder 2">
            <a:extLst>
              <a:ext uri="{FF2B5EF4-FFF2-40B4-BE49-F238E27FC236}">
                <a16:creationId xmlns:a16="http://schemas.microsoft.com/office/drawing/2014/main" id="{8B07E7A6-817C-4652-81D9-95B49E685C21}"/>
              </a:ext>
            </a:extLst>
          </p:cNvPr>
          <p:cNvSpPr>
            <a:spLocks noGrp="1"/>
          </p:cNvSpPr>
          <p:nvPr>
            <p:ph idx="1"/>
          </p:nvPr>
        </p:nvSpPr>
        <p:spPr>
          <a:xfrm>
            <a:off x="611560" y="2489200"/>
            <a:ext cx="6345260" cy="3530600"/>
          </a:xfrm>
        </p:spPr>
        <p:txBody>
          <a:bodyPr/>
          <a:lstStyle/>
          <a:p>
            <a:pPr lvl="0"/>
            <a:r>
              <a:rPr lang="en-GB" sz="2400" dirty="0"/>
              <a:t>Is this candidate likely to be able to perform well in the role?</a:t>
            </a:r>
          </a:p>
          <a:p>
            <a:pPr lvl="0"/>
            <a:r>
              <a:rPr lang="en-GB" sz="2400" dirty="0"/>
              <a:t>Is this candidate likely to be able to perform at an acceptable level within the organisation?</a:t>
            </a:r>
          </a:p>
          <a:p>
            <a:r>
              <a:rPr lang="en-GB" sz="2400" dirty="0"/>
              <a:t>Is this candidate likely to fit into the culture of the organisation?</a:t>
            </a:r>
          </a:p>
          <a:p>
            <a:endParaRPr lang="en-GB" dirty="0"/>
          </a:p>
        </p:txBody>
      </p:sp>
      <p:pic>
        <p:nvPicPr>
          <p:cNvPr id="4" name="Picture 3"/>
          <p:cNvPicPr>
            <a:picLocks noChangeAspect="1"/>
          </p:cNvPicPr>
          <p:nvPr/>
        </p:nvPicPr>
        <p:blipFill>
          <a:blip r:embed="rId3"/>
          <a:stretch>
            <a:fillRect/>
          </a:stretch>
        </p:blipFill>
        <p:spPr>
          <a:xfrm>
            <a:off x="6655831" y="4254500"/>
            <a:ext cx="2520280" cy="2520280"/>
          </a:xfrm>
          <a:prstGeom prst="rect">
            <a:avLst/>
          </a:prstGeom>
        </p:spPr>
      </p:pic>
    </p:spTree>
    <p:extLst>
      <p:ext uri="{BB962C8B-B14F-4D97-AF65-F5344CB8AC3E}">
        <p14:creationId xmlns:p14="http://schemas.microsoft.com/office/powerpoint/2010/main" val="5850202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0A39E-4FBB-4D76-9698-DBF8B410A7B7}"/>
              </a:ext>
            </a:extLst>
          </p:cNvPr>
          <p:cNvSpPr>
            <a:spLocks noGrp="1"/>
          </p:cNvSpPr>
          <p:nvPr>
            <p:ph type="title"/>
          </p:nvPr>
        </p:nvSpPr>
        <p:spPr/>
        <p:txBody>
          <a:bodyPr>
            <a:normAutofit fontScale="90000"/>
          </a:bodyPr>
          <a:lstStyle/>
          <a:p>
            <a:r>
              <a:rPr lang="en-GB" dirty="0"/>
              <a:t>Performing Well: </a:t>
            </a:r>
            <a:r>
              <a:rPr lang="en-GB" b="1" u="sng" dirty="0"/>
              <a:t>Interviewee </a:t>
            </a:r>
            <a:r>
              <a:rPr lang="en-GB" dirty="0"/>
              <a:t>Perspective</a:t>
            </a:r>
          </a:p>
        </p:txBody>
      </p:sp>
      <p:sp>
        <p:nvSpPr>
          <p:cNvPr id="3" name="Content Placeholder 2">
            <a:extLst>
              <a:ext uri="{FF2B5EF4-FFF2-40B4-BE49-F238E27FC236}">
                <a16:creationId xmlns:a16="http://schemas.microsoft.com/office/drawing/2014/main" id="{80E94A00-D40D-4B51-AF66-BBEC1A07D93E}"/>
              </a:ext>
            </a:extLst>
          </p:cNvPr>
          <p:cNvSpPr>
            <a:spLocks noGrp="1"/>
          </p:cNvSpPr>
          <p:nvPr>
            <p:ph idx="1"/>
          </p:nvPr>
        </p:nvSpPr>
        <p:spPr>
          <a:xfrm>
            <a:off x="467544" y="2492896"/>
            <a:ext cx="6742098" cy="4032448"/>
          </a:xfrm>
        </p:spPr>
        <p:txBody>
          <a:bodyPr>
            <a:normAutofit fontScale="92500" lnSpcReduction="10000"/>
          </a:bodyPr>
          <a:lstStyle/>
          <a:p>
            <a:pPr marL="0" indent="0">
              <a:buNone/>
            </a:pPr>
            <a:r>
              <a:rPr lang="en-GB" sz="2600" b="1" dirty="0"/>
              <a:t>Beforehand:</a:t>
            </a:r>
          </a:p>
          <a:p>
            <a:r>
              <a:rPr lang="en-GB" sz="2600" dirty="0"/>
              <a:t>Review your application</a:t>
            </a:r>
          </a:p>
          <a:p>
            <a:r>
              <a:rPr lang="en-GB" sz="2600" dirty="0"/>
              <a:t>Review the job specification</a:t>
            </a:r>
          </a:p>
          <a:p>
            <a:r>
              <a:rPr lang="en-GB" sz="2600" dirty="0"/>
              <a:t>Dress appropriately</a:t>
            </a:r>
          </a:p>
          <a:p>
            <a:r>
              <a:rPr lang="en-GB" sz="2600" dirty="0"/>
              <a:t>Consider the questions you might be asked</a:t>
            </a:r>
          </a:p>
          <a:p>
            <a:r>
              <a:rPr lang="en-GB" sz="2600" dirty="0"/>
              <a:t>Role-play the interview with a ‘Critical Friend’</a:t>
            </a:r>
          </a:p>
          <a:p>
            <a:r>
              <a:rPr lang="en-GB" sz="2600" dirty="0"/>
              <a:t>Find out about the interview</a:t>
            </a:r>
          </a:p>
          <a:p>
            <a:endParaRPr lang="en-GB" dirty="0"/>
          </a:p>
        </p:txBody>
      </p:sp>
      <p:pic>
        <p:nvPicPr>
          <p:cNvPr id="4" name="Picture 3"/>
          <p:cNvPicPr>
            <a:picLocks noChangeAspect="1"/>
          </p:cNvPicPr>
          <p:nvPr/>
        </p:nvPicPr>
        <p:blipFill>
          <a:blip r:embed="rId3"/>
          <a:stretch>
            <a:fillRect/>
          </a:stretch>
        </p:blipFill>
        <p:spPr>
          <a:xfrm>
            <a:off x="6804248" y="3284984"/>
            <a:ext cx="2165573" cy="1894210"/>
          </a:xfrm>
          <a:prstGeom prst="rect">
            <a:avLst/>
          </a:prstGeom>
        </p:spPr>
      </p:pic>
    </p:spTree>
    <p:extLst>
      <p:ext uri="{BB962C8B-B14F-4D97-AF65-F5344CB8AC3E}">
        <p14:creationId xmlns:p14="http://schemas.microsoft.com/office/powerpoint/2010/main" val="17084268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1C21A9-7C91-452F-B978-69A47EE78DA9}"/>
              </a:ext>
            </a:extLst>
          </p:cNvPr>
          <p:cNvSpPr>
            <a:spLocks noGrp="1"/>
          </p:cNvSpPr>
          <p:nvPr>
            <p:ph type="title"/>
          </p:nvPr>
        </p:nvSpPr>
        <p:spPr/>
        <p:txBody>
          <a:bodyPr>
            <a:normAutofit fontScale="90000"/>
          </a:bodyPr>
          <a:lstStyle/>
          <a:p>
            <a:r>
              <a:rPr lang="en-GB" dirty="0"/>
              <a:t>Performing Well: </a:t>
            </a:r>
            <a:r>
              <a:rPr lang="en-GB" b="1" u="sng" dirty="0"/>
              <a:t>Interviewee </a:t>
            </a:r>
            <a:r>
              <a:rPr lang="en-GB" dirty="0"/>
              <a:t>Perspective (Cont.)</a:t>
            </a:r>
          </a:p>
        </p:txBody>
      </p:sp>
      <p:sp>
        <p:nvSpPr>
          <p:cNvPr id="3" name="Content Placeholder 2">
            <a:extLst>
              <a:ext uri="{FF2B5EF4-FFF2-40B4-BE49-F238E27FC236}">
                <a16:creationId xmlns:a16="http://schemas.microsoft.com/office/drawing/2014/main" id="{A8D62A1B-7584-444A-B073-380F4313313F}"/>
              </a:ext>
            </a:extLst>
          </p:cNvPr>
          <p:cNvSpPr>
            <a:spLocks noGrp="1"/>
          </p:cNvSpPr>
          <p:nvPr>
            <p:ph idx="1"/>
          </p:nvPr>
        </p:nvSpPr>
        <p:spPr>
          <a:xfrm>
            <a:off x="864382" y="2489200"/>
            <a:ext cx="6345260" cy="4180160"/>
          </a:xfrm>
        </p:spPr>
        <p:txBody>
          <a:bodyPr>
            <a:normAutofit lnSpcReduction="10000"/>
          </a:bodyPr>
          <a:lstStyle/>
          <a:p>
            <a:pPr marL="0" indent="0">
              <a:buNone/>
            </a:pPr>
            <a:r>
              <a:rPr lang="en-GB" sz="2400" b="1" dirty="0"/>
              <a:t>At the interview:</a:t>
            </a:r>
          </a:p>
          <a:p>
            <a:r>
              <a:rPr lang="en-GB" sz="2400" dirty="0"/>
              <a:t>Reduce nerves</a:t>
            </a:r>
          </a:p>
          <a:p>
            <a:r>
              <a:rPr lang="en-GB" sz="2400" dirty="0"/>
              <a:t>Structure of an interview:</a:t>
            </a:r>
          </a:p>
          <a:p>
            <a:pPr lvl="1"/>
            <a:r>
              <a:rPr lang="en-GB" sz="2400" dirty="0"/>
              <a:t>Welcome and introduction (1–2 mins)</a:t>
            </a:r>
          </a:p>
          <a:p>
            <a:pPr lvl="1"/>
            <a:r>
              <a:rPr lang="en-GB" sz="2400" dirty="0"/>
              <a:t>Questions to you (25–35 mins)</a:t>
            </a:r>
          </a:p>
          <a:p>
            <a:pPr lvl="1"/>
            <a:r>
              <a:rPr lang="en-GB" sz="2400" dirty="0"/>
              <a:t>Your questions (approximately 5 mins)</a:t>
            </a:r>
          </a:p>
          <a:p>
            <a:pPr lvl="1"/>
            <a:r>
              <a:rPr lang="en-GB" sz="2400" dirty="0"/>
              <a:t>Thank you and summary of next steps (1–2 mins)</a:t>
            </a:r>
          </a:p>
          <a:p>
            <a:endParaRPr lang="en-GB" sz="2400" dirty="0"/>
          </a:p>
        </p:txBody>
      </p:sp>
      <p:pic>
        <p:nvPicPr>
          <p:cNvPr id="4" name="Picture 3"/>
          <p:cNvPicPr>
            <a:picLocks noChangeAspect="1"/>
          </p:cNvPicPr>
          <p:nvPr/>
        </p:nvPicPr>
        <p:blipFill>
          <a:blip r:embed="rId3" cstate="print"/>
          <a:stretch>
            <a:fillRect/>
          </a:stretch>
        </p:blipFill>
        <p:spPr>
          <a:xfrm>
            <a:off x="6516216" y="2489200"/>
            <a:ext cx="2432270" cy="1368152"/>
          </a:xfrm>
          <a:prstGeom prst="rect">
            <a:avLst/>
          </a:prstGeom>
        </p:spPr>
      </p:pic>
    </p:spTree>
    <p:extLst>
      <p:ext uri="{BB962C8B-B14F-4D97-AF65-F5344CB8AC3E}">
        <p14:creationId xmlns:p14="http://schemas.microsoft.com/office/powerpoint/2010/main" val="291609544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64A60-CAC2-4F80-A676-2C5CAD02E002}"/>
              </a:ext>
            </a:extLst>
          </p:cNvPr>
          <p:cNvSpPr>
            <a:spLocks noGrp="1"/>
          </p:cNvSpPr>
          <p:nvPr>
            <p:ph type="title"/>
          </p:nvPr>
        </p:nvSpPr>
        <p:spPr/>
        <p:txBody>
          <a:bodyPr>
            <a:normAutofit fontScale="90000"/>
          </a:bodyPr>
          <a:lstStyle/>
          <a:p>
            <a:r>
              <a:rPr lang="en-GB" dirty="0"/>
              <a:t>Performing Well: </a:t>
            </a:r>
            <a:r>
              <a:rPr lang="en-GB" b="1" u="sng" dirty="0"/>
              <a:t>Interviewee</a:t>
            </a:r>
            <a:r>
              <a:rPr lang="en-GB" dirty="0"/>
              <a:t> Perspective (Cont.)</a:t>
            </a:r>
          </a:p>
        </p:txBody>
      </p:sp>
      <p:sp>
        <p:nvSpPr>
          <p:cNvPr id="3" name="Content Placeholder 2">
            <a:extLst>
              <a:ext uri="{FF2B5EF4-FFF2-40B4-BE49-F238E27FC236}">
                <a16:creationId xmlns:a16="http://schemas.microsoft.com/office/drawing/2014/main" id="{18C4FA3A-9DAD-414B-BE43-8BCE7B3604A5}"/>
              </a:ext>
            </a:extLst>
          </p:cNvPr>
          <p:cNvSpPr>
            <a:spLocks noGrp="1"/>
          </p:cNvSpPr>
          <p:nvPr>
            <p:ph idx="1"/>
          </p:nvPr>
        </p:nvSpPr>
        <p:spPr>
          <a:xfrm>
            <a:off x="539552" y="2420888"/>
            <a:ext cx="6670090" cy="3598912"/>
          </a:xfrm>
        </p:spPr>
        <p:txBody>
          <a:bodyPr>
            <a:normAutofit fontScale="92500" lnSpcReduction="20000"/>
          </a:bodyPr>
          <a:lstStyle/>
          <a:p>
            <a:r>
              <a:rPr lang="en-GB" sz="2400" b="1" dirty="0"/>
              <a:t>Entrance and First Impression</a:t>
            </a:r>
          </a:p>
          <a:p>
            <a:pPr lvl="1">
              <a:lnSpc>
                <a:spcPct val="200000"/>
              </a:lnSpc>
            </a:pPr>
            <a:r>
              <a:rPr lang="en-GB" sz="2600" dirty="0"/>
              <a:t>Shake hands</a:t>
            </a:r>
          </a:p>
          <a:p>
            <a:pPr lvl="1">
              <a:lnSpc>
                <a:spcPct val="200000"/>
              </a:lnSpc>
            </a:pPr>
            <a:r>
              <a:rPr lang="en-GB" sz="2600" dirty="0"/>
              <a:t>Smile</a:t>
            </a:r>
          </a:p>
          <a:p>
            <a:pPr lvl="1">
              <a:lnSpc>
                <a:spcPct val="200000"/>
              </a:lnSpc>
            </a:pPr>
            <a:r>
              <a:rPr lang="en-GB" sz="2600" dirty="0"/>
              <a:t>Eye contact</a:t>
            </a:r>
          </a:p>
          <a:p>
            <a:pPr lvl="1">
              <a:lnSpc>
                <a:spcPct val="200000"/>
              </a:lnSpc>
            </a:pPr>
            <a:r>
              <a:rPr lang="en-GB" sz="2600" dirty="0"/>
              <a:t>Move purposefully</a:t>
            </a:r>
          </a:p>
          <a:p>
            <a:endParaRPr lang="en-GB" dirty="0"/>
          </a:p>
        </p:txBody>
      </p:sp>
      <p:pic>
        <p:nvPicPr>
          <p:cNvPr id="4" name="Picture 3"/>
          <p:cNvPicPr>
            <a:picLocks noChangeAspect="1"/>
          </p:cNvPicPr>
          <p:nvPr/>
        </p:nvPicPr>
        <p:blipFill>
          <a:blip r:embed="rId3"/>
          <a:stretch>
            <a:fillRect/>
          </a:stretch>
        </p:blipFill>
        <p:spPr>
          <a:xfrm>
            <a:off x="5229775" y="3068960"/>
            <a:ext cx="3648404" cy="2592287"/>
          </a:xfrm>
          <a:prstGeom prst="rect">
            <a:avLst/>
          </a:prstGeom>
        </p:spPr>
      </p:pic>
    </p:spTree>
    <p:extLst>
      <p:ext uri="{BB962C8B-B14F-4D97-AF65-F5344CB8AC3E}">
        <p14:creationId xmlns:p14="http://schemas.microsoft.com/office/powerpoint/2010/main" val="27905183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499790-8D24-4684-9012-099E6E25D361}"/>
              </a:ext>
            </a:extLst>
          </p:cNvPr>
          <p:cNvSpPr>
            <a:spLocks noGrp="1"/>
          </p:cNvSpPr>
          <p:nvPr>
            <p:ph type="title"/>
          </p:nvPr>
        </p:nvSpPr>
        <p:spPr>
          <a:xfrm>
            <a:off x="899592" y="764704"/>
            <a:ext cx="6343672" cy="709865"/>
          </a:xfrm>
        </p:spPr>
        <p:txBody>
          <a:bodyPr>
            <a:normAutofit fontScale="90000"/>
          </a:bodyPr>
          <a:lstStyle/>
          <a:p>
            <a:r>
              <a:rPr lang="en-GB" dirty="0"/>
              <a:t>Performing Well: Interview Questions</a:t>
            </a:r>
          </a:p>
        </p:txBody>
      </p:sp>
      <p:sp>
        <p:nvSpPr>
          <p:cNvPr id="3" name="Content Placeholder 2">
            <a:extLst>
              <a:ext uri="{FF2B5EF4-FFF2-40B4-BE49-F238E27FC236}">
                <a16:creationId xmlns:a16="http://schemas.microsoft.com/office/drawing/2014/main" id="{00FD285C-E3C8-470D-A509-C9819DA2FAC9}"/>
              </a:ext>
            </a:extLst>
          </p:cNvPr>
          <p:cNvSpPr>
            <a:spLocks noGrp="1"/>
          </p:cNvSpPr>
          <p:nvPr>
            <p:ph idx="1"/>
          </p:nvPr>
        </p:nvSpPr>
        <p:spPr>
          <a:xfrm>
            <a:off x="323528" y="2132856"/>
            <a:ext cx="8280920" cy="4248472"/>
          </a:xfrm>
        </p:spPr>
        <p:txBody>
          <a:bodyPr>
            <a:noAutofit/>
          </a:bodyPr>
          <a:lstStyle/>
          <a:p>
            <a:pPr lvl="1"/>
            <a:r>
              <a:rPr lang="en-GB" sz="2200" b="1" dirty="0"/>
              <a:t>Open questions </a:t>
            </a:r>
            <a:r>
              <a:rPr lang="en-GB" sz="2200" dirty="0"/>
              <a:t>- invite you to tell the interviewer as much information about a particular subject</a:t>
            </a:r>
          </a:p>
          <a:p>
            <a:pPr lvl="1"/>
            <a:r>
              <a:rPr lang="en-GB" sz="2200" b="1" dirty="0"/>
              <a:t>Probing questions </a:t>
            </a:r>
            <a:r>
              <a:rPr lang="en-GB" sz="2200" dirty="0"/>
              <a:t>-get more detail – usually to find out more facts about what you have said? telling truth? Clarifying vague answers – so what was the most difficult part of your leadership role there?</a:t>
            </a:r>
          </a:p>
          <a:p>
            <a:pPr lvl="1"/>
            <a:r>
              <a:rPr lang="en-GB" sz="2200" b="1" dirty="0"/>
              <a:t>Closed </a:t>
            </a:r>
            <a:r>
              <a:rPr lang="en-GB" sz="2200" dirty="0"/>
              <a:t>– to check information you have already given </a:t>
            </a:r>
          </a:p>
          <a:p>
            <a:pPr lvl="1"/>
            <a:r>
              <a:rPr lang="en-GB" sz="2200" b="1" dirty="0"/>
              <a:t>Leading</a:t>
            </a:r>
            <a:r>
              <a:rPr lang="en-GB" sz="2200" dirty="0"/>
              <a:t> – not preferred interview style but can be used to see if the candidate holds a view “ do you think it is important to protect an organisation form making significant mistakes?”</a:t>
            </a:r>
          </a:p>
        </p:txBody>
      </p:sp>
    </p:spTree>
    <p:extLst>
      <p:ext uri="{BB962C8B-B14F-4D97-AF65-F5344CB8AC3E}">
        <p14:creationId xmlns:p14="http://schemas.microsoft.com/office/powerpoint/2010/main" val="238947331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803B78-F9FF-4CB2-B6C6-501BA195671E}"/>
              </a:ext>
            </a:extLst>
          </p:cNvPr>
          <p:cNvSpPr>
            <a:spLocks noGrp="1"/>
          </p:cNvSpPr>
          <p:nvPr>
            <p:ph type="title"/>
          </p:nvPr>
        </p:nvSpPr>
        <p:spPr>
          <a:xfrm>
            <a:off x="866215" y="973668"/>
            <a:ext cx="6571060" cy="706964"/>
          </a:xfrm>
        </p:spPr>
        <p:txBody>
          <a:bodyPr>
            <a:normAutofit/>
          </a:bodyPr>
          <a:lstStyle/>
          <a:p>
            <a:r>
              <a:rPr lang="en-GB">
                <a:solidFill>
                  <a:srgbClr val="EBEBEB"/>
                </a:solidFill>
              </a:rPr>
              <a:t>Interview Questions</a:t>
            </a:r>
          </a:p>
        </p:txBody>
      </p:sp>
      <p:sp>
        <p:nvSpPr>
          <p:cNvPr id="3" name="Content Placeholder 2">
            <a:extLst>
              <a:ext uri="{FF2B5EF4-FFF2-40B4-BE49-F238E27FC236}">
                <a16:creationId xmlns:a16="http://schemas.microsoft.com/office/drawing/2014/main" id="{EE505108-2699-417F-BB7B-9421FED96A2D}"/>
              </a:ext>
            </a:extLst>
          </p:cNvPr>
          <p:cNvSpPr>
            <a:spLocks noGrp="1"/>
          </p:cNvSpPr>
          <p:nvPr>
            <p:ph idx="1"/>
          </p:nvPr>
        </p:nvSpPr>
        <p:spPr>
          <a:xfrm>
            <a:off x="395536" y="2492896"/>
            <a:ext cx="5976663" cy="4030960"/>
          </a:xfrm>
        </p:spPr>
        <p:txBody>
          <a:bodyPr anchor="ctr">
            <a:normAutofit/>
          </a:bodyPr>
          <a:lstStyle/>
          <a:p>
            <a:pPr lvl="1"/>
            <a:r>
              <a:rPr lang="en-GB" sz="2400" b="1" dirty="0"/>
              <a:t>Hypothetica</a:t>
            </a:r>
            <a:r>
              <a:rPr lang="en-GB" sz="2400" dirty="0"/>
              <a:t>l – what would you do? More situational questions- best type of answer is to refer to a situation and how you handled it</a:t>
            </a:r>
          </a:p>
          <a:p>
            <a:pPr lvl="1"/>
            <a:r>
              <a:rPr lang="en-GB" sz="2400" b="1" dirty="0"/>
              <a:t>Behavioural</a:t>
            </a:r>
            <a:r>
              <a:rPr lang="en-GB" sz="2400" dirty="0"/>
              <a:t> – like hypothetical about a time when you done something – when you needed to manage a conflict</a:t>
            </a:r>
          </a:p>
          <a:p>
            <a:pPr lvl="1"/>
            <a:r>
              <a:rPr lang="en-GB" sz="2400" b="1" dirty="0"/>
              <a:t>Closed questions </a:t>
            </a:r>
            <a:r>
              <a:rPr lang="en-GB" sz="2400" dirty="0"/>
              <a:t>– to check information already given</a:t>
            </a:r>
          </a:p>
          <a:p>
            <a:endParaRPr lang="en-GB" dirty="0"/>
          </a:p>
        </p:txBody>
      </p:sp>
      <p:pic>
        <p:nvPicPr>
          <p:cNvPr id="4" name="Picture 3">
            <a:extLst>
              <a:ext uri="{FF2B5EF4-FFF2-40B4-BE49-F238E27FC236}">
                <a16:creationId xmlns:a16="http://schemas.microsoft.com/office/drawing/2014/main" id="{850ABB78-CC03-4B6F-9D54-005980F8950E}"/>
              </a:ext>
            </a:extLst>
          </p:cNvPr>
          <p:cNvPicPr>
            <a:picLocks noChangeAspect="1"/>
          </p:cNvPicPr>
          <p:nvPr/>
        </p:nvPicPr>
        <p:blipFill>
          <a:blip r:embed="rId2"/>
          <a:stretch>
            <a:fillRect/>
          </a:stretch>
        </p:blipFill>
        <p:spPr>
          <a:xfrm>
            <a:off x="6554114" y="3395723"/>
            <a:ext cx="1771350" cy="1401429"/>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196649455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47AD0-4563-4462-B682-3D3969DC90E3}"/>
              </a:ext>
            </a:extLst>
          </p:cNvPr>
          <p:cNvSpPr>
            <a:spLocks noGrp="1"/>
          </p:cNvSpPr>
          <p:nvPr>
            <p:ph type="title"/>
          </p:nvPr>
        </p:nvSpPr>
        <p:spPr/>
        <p:txBody>
          <a:bodyPr>
            <a:normAutofit fontScale="90000"/>
          </a:bodyPr>
          <a:lstStyle/>
          <a:p>
            <a:pPr algn="ctr"/>
            <a:r>
              <a:rPr lang="en-GB" dirty="0"/>
              <a:t>Knowing Your Strengths and Weaknesses</a:t>
            </a:r>
          </a:p>
        </p:txBody>
      </p:sp>
      <p:sp>
        <p:nvSpPr>
          <p:cNvPr id="3" name="Content Placeholder 2">
            <a:extLst>
              <a:ext uri="{FF2B5EF4-FFF2-40B4-BE49-F238E27FC236}">
                <a16:creationId xmlns:a16="http://schemas.microsoft.com/office/drawing/2014/main" id="{300A530A-217D-4517-8D0A-E3F63D0DCE9F}"/>
              </a:ext>
            </a:extLst>
          </p:cNvPr>
          <p:cNvSpPr>
            <a:spLocks noGrp="1"/>
          </p:cNvSpPr>
          <p:nvPr>
            <p:ph idx="1"/>
          </p:nvPr>
        </p:nvSpPr>
        <p:spPr>
          <a:xfrm>
            <a:off x="467544" y="2489200"/>
            <a:ext cx="8424936" cy="4036144"/>
          </a:xfrm>
        </p:spPr>
        <p:txBody>
          <a:bodyPr>
            <a:normAutofit fontScale="92500" lnSpcReduction="20000"/>
          </a:bodyPr>
          <a:lstStyle/>
          <a:p>
            <a:pPr lvl="0">
              <a:lnSpc>
                <a:spcPct val="150000"/>
              </a:lnSpc>
            </a:pPr>
            <a:r>
              <a:rPr lang="en-GB" sz="2400" dirty="0"/>
              <a:t>Consider your relevant strengths and weaknesses carefully, based on the job you are applying for.</a:t>
            </a:r>
          </a:p>
          <a:p>
            <a:pPr lvl="0">
              <a:lnSpc>
                <a:spcPct val="150000"/>
              </a:lnSpc>
            </a:pPr>
            <a:r>
              <a:rPr lang="en-GB" sz="2400" dirty="0">
                <a:solidFill>
                  <a:srgbClr val="7030A0"/>
                </a:solidFill>
              </a:rPr>
              <a:t>Discuss examples of when you have used your strengths.</a:t>
            </a:r>
          </a:p>
          <a:p>
            <a:pPr lvl="0">
              <a:lnSpc>
                <a:spcPct val="150000"/>
              </a:lnSpc>
            </a:pPr>
            <a:r>
              <a:rPr lang="en-GB" sz="2400" dirty="0"/>
              <a:t>Identify weaknesses that you can develop and give examples of when you have developed those skills.</a:t>
            </a:r>
          </a:p>
          <a:p>
            <a:pPr>
              <a:lnSpc>
                <a:spcPct val="150000"/>
              </a:lnSpc>
            </a:pPr>
            <a:r>
              <a:rPr lang="en-GB" sz="2400" dirty="0">
                <a:solidFill>
                  <a:srgbClr val="7030A0"/>
                </a:solidFill>
              </a:rPr>
              <a:t>Answer honestly, but in a manner,  which shows some humility. Even if you are graduating with an MBA, you will still have something to learn</a:t>
            </a:r>
          </a:p>
          <a:p>
            <a:endParaRPr lang="en-GB" dirty="0"/>
          </a:p>
        </p:txBody>
      </p:sp>
    </p:spTree>
    <p:extLst>
      <p:ext uri="{BB962C8B-B14F-4D97-AF65-F5344CB8AC3E}">
        <p14:creationId xmlns:p14="http://schemas.microsoft.com/office/powerpoint/2010/main" val="327768808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58DFAF-5214-4CBC-AFA9-469522C2F2AB}"/>
              </a:ext>
            </a:extLst>
          </p:cNvPr>
          <p:cNvSpPr>
            <a:spLocks noGrp="1"/>
          </p:cNvSpPr>
          <p:nvPr>
            <p:ph type="title"/>
          </p:nvPr>
        </p:nvSpPr>
        <p:spPr>
          <a:xfrm>
            <a:off x="866215" y="973668"/>
            <a:ext cx="6571060" cy="706964"/>
          </a:xfrm>
        </p:spPr>
        <p:txBody>
          <a:bodyPr>
            <a:normAutofit/>
          </a:bodyPr>
          <a:lstStyle/>
          <a:p>
            <a:r>
              <a:rPr lang="en-GB">
                <a:solidFill>
                  <a:srgbClr val="EBEBEB"/>
                </a:solidFill>
              </a:rPr>
              <a:t>Giving Good Answers</a:t>
            </a:r>
          </a:p>
        </p:txBody>
      </p:sp>
      <p:sp>
        <p:nvSpPr>
          <p:cNvPr id="3" name="Content Placeholder 2">
            <a:extLst>
              <a:ext uri="{FF2B5EF4-FFF2-40B4-BE49-F238E27FC236}">
                <a16:creationId xmlns:a16="http://schemas.microsoft.com/office/drawing/2014/main" id="{BBE2BAB9-BC05-400F-9095-2D768B20DE88}"/>
              </a:ext>
            </a:extLst>
          </p:cNvPr>
          <p:cNvSpPr>
            <a:spLocks noGrp="1"/>
          </p:cNvSpPr>
          <p:nvPr>
            <p:ph idx="1"/>
          </p:nvPr>
        </p:nvSpPr>
        <p:spPr>
          <a:xfrm>
            <a:off x="467544" y="2348880"/>
            <a:ext cx="6408711" cy="4509120"/>
          </a:xfrm>
        </p:spPr>
        <p:txBody>
          <a:bodyPr anchor="ctr">
            <a:normAutofit lnSpcReduction="10000"/>
          </a:bodyPr>
          <a:lstStyle/>
          <a:p>
            <a:pPr>
              <a:lnSpc>
                <a:spcPct val="90000"/>
              </a:lnSpc>
            </a:pPr>
            <a:r>
              <a:rPr lang="en-GB" sz="2400" dirty="0"/>
              <a:t>A good answer ‘… is one which provides convincing evidence to an interviewer that you have the capability and potential to do what is needed in the job’.</a:t>
            </a:r>
          </a:p>
          <a:p>
            <a:pPr>
              <a:lnSpc>
                <a:spcPct val="90000"/>
              </a:lnSpc>
            </a:pPr>
            <a:endParaRPr lang="en-GB" sz="2400" dirty="0"/>
          </a:p>
          <a:p>
            <a:pPr>
              <a:lnSpc>
                <a:spcPct val="90000"/>
              </a:lnSpc>
            </a:pPr>
            <a:r>
              <a:rPr lang="en-GB" sz="2800" dirty="0">
                <a:solidFill>
                  <a:srgbClr val="FF0000"/>
                </a:solidFill>
              </a:rPr>
              <a:t>S.T.A.R.</a:t>
            </a:r>
          </a:p>
          <a:p>
            <a:pPr lvl="1">
              <a:lnSpc>
                <a:spcPct val="90000"/>
              </a:lnSpc>
            </a:pPr>
            <a:r>
              <a:rPr lang="en-GB" sz="2400" b="1" dirty="0"/>
              <a:t>S</a:t>
            </a:r>
            <a:r>
              <a:rPr lang="en-GB" sz="2400" dirty="0"/>
              <a:t>ituation: What was happening?</a:t>
            </a:r>
          </a:p>
          <a:p>
            <a:pPr lvl="1">
              <a:lnSpc>
                <a:spcPct val="90000"/>
              </a:lnSpc>
            </a:pPr>
            <a:r>
              <a:rPr lang="en-GB" sz="2400" b="1" dirty="0"/>
              <a:t>T</a:t>
            </a:r>
            <a:r>
              <a:rPr lang="en-GB" sz="2400" dirty="0"/>
              <a:t>ask: What needed to be done?</a:t>
            </a:r>
          </a:p>
          <a:p>
            <a:pPr lvl="1">
              <a:lnSpc>
                <a:spcPct val="90000"/>
              </a:lnSpc>
            </a:pPr>
            <a:r>
              <a:rPr lang="en-GB" sz="2400" b="1" dirty="0"/>
              <a:t>A</a:t>
            </a:r>
            <a:r>
              <a:rPr lang="en-GB" sz="2400" dirty="0"/>
              <a:t>ction: What did you do?</a:t>
            </a:r>
          </a:p>
          <a:p>
            <a:pPr lvl="1">
              <a:lnSpc>
                <a:spcPct val="90000"/>
              </a:lnSpc>
            </a:pPr>
            <a:r>
              <a:rPr lang="en-GB" sz="2400" b="1" dirty="0"/>
              <a:t>R</a:t>
            </a:r>
            <a:r>
              <a:rPr lang="en-GB" sz="2400" dirty="0"/>
              <a:t>esult: What was the impact?</a:t>
            </a:r>
          </a:p>
        </p:txBody>
      </p:sp>
      <p:pic>
        <p:nvPicPr>
          <p:cNvPr id="4" name="Picture 3"/>
          <p:cNvPicPr>
            <a:picLocks noChangeAspect="1"/>
          </p:cNvPicPr>
          <p:nvPr/>
        </p:nvPicPr>
        <p:blipFill>
          <a:blip r:embed="rId3"/>
          <a:stretch>
            <a:fillRect/>
          </a:stretch>
        </p:blipFill>
        <p:spPr>
          <a:xfrm>
            <a:off x="6732240" y="4311650"/>
            <a:ext cx="2310036" cy="1622800"/>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41121456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DE710-BF50-4592-A340-AFF6AB2D27FC}"/>
              </a:ext>
            </a:extLst>
          </p:cNvPr>
          <p:cNvSpPr>
            <a:spLocks noGrp="1"/>
          </p:cNvSpPr>
          <p:nvPr>
            <p:ph type="title"/>
          </p:nvPr>
        </p:nvSpPr>
        <p:spPr/>
        <p:txBody>
          <a:bodyPr/>
          <a:lstStyle/>
          <a:p>
            <a:r>
              <a:rPr lang="en-GB" dirty="0"/>
              <a:t>Giving Good Answers (Cont.)</a:t>
            </a:r>
          </a:p>
        </p:txBody>
      </p:sp>
      <p:sp>
        <p:nvSpPr>
          <p:cNvPr id="3" name="Content Placeholder 2">
            <a:extLst>
              <a:ext uri="{FF2B5EF4-FFF2-40B4-BE49-F238E27FC236}">
                <a16:creationId xmlns:a16="http://schemas.microsoft.com/office/drawing/2014/main" id="{78383B62-FDD0-4E24-9B24-816DD586144D}"/>
              </a:ext>
            </a:extLst>
          </p:cNvPr>
          <p:cNvSpPr>
            <a:spLocks noGrp="1"/>
          </p:cNvSpPr>
          <p:nvPr>
            <p:ph idx="1"/>
          </p:nvPr>
        </p:nvSpPr>
        <p:spPr>
          <a:xfrm>
            <a:off x="539552" y="1847278"/>
            <a:ext cx="7668058" cy="5010721"/>
          </a:xfrm>
        </p:spPr>
        <p:txBody>
          <a:bodyPr>
            <a:noAutofit/>
          </a:bodyPr>
          <a:lstStyle/>
          <a:p>
            <a:pPr lvl="0"/>
            <a:endParaRPr lang="en-GB" sz="2400" dirty="0"/>
          </a:p>
          <a:p>
            <a:pPr lvl="0"/>
            <a:r>
              <a:rPr lang="en-GB" sz="2400" dirty="0"/>
              <a:t>Keep your answers comprehensive but brief</a:t>
            </a:r>
          </a:p>
          <a:p>
            <a:pPr lvl="0"/>
            <a:r>
              <a:rPr lang="en-GB" sz="2400" dirty="0"/>
              <a:t>Watch the speed of your speech</a:t>
            </a:r>
          </a:p>
          <a:p>
            <a:pPr lvl="0"/>
            <a:r>
              <a:rPr lang="en-GB" sz="2400" dirty="0"/>
              <a:t>Imagine the issues you might face in doing the job, and prepare examples of how you might handle those issues in the workplace</a:t>
            </a:r>
          </a:p>
          <a:p>
            <a:pPr lvl="0"/>
            <a:r>
              <a:rPr lang="en-GB" sz="2400" dirty="0"/>
              <a:t>Focus on </a:t>
            </a:r>
            <a:r>
              <a:rPr lang="en-GB" sz="2400" i="1" dirty="0"/>
              <a:t>your</a:t>
            </a:r>
            <a:r>
              <a:rPr lang="en-GB" sz="2400" dirty="0"/>
              <a:t> contribution to group activities</a:t>
            </a:r>
          </a:p>
          <a:p>
            <a:r>
              <a:rPr lang="en-GB" sz="2400" dirty="0"/>
              <a:t>Be honest</a:t>
            </a:r>
          </a:p>
          <a:p>
            <a:r>
              <a:rPr lang="en-GB" sz="2400" dirty="0"/>
              <a:t>Give relevant answers</a:t>
            </a:r>
          </a:p>
        </p:txBody>
      </p:sp>
    </p:spTree>
    <p:extLst>
      <p:ext uri="{BB962C8B-B14F-4D97-AF65-F5344CB8AC3E}">
        <p14:creationId xmlns:p14="http://schemas.microsoft.com/office/powerpoint/2010/main" val="305402382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F227C-6B22-4414-B09A-6C6E08EB6541}"/>
              </a:ext>
            </a:extLst>
          </p:cNvPr>
          <p:cNvSpPr>
            <a:spLocks noGrp="1"/>
          </p:cNvSpPr>
          <p:nvPr>
            <p:ph type="title"/>
          </p:nvPr>
        </p:nvSpPr>
        <p:spPr/>
        <p:txBody>
          <a:bodyPr>
            <a:normAutofit fontScale="90000"/>
          </a:bodyPr>
          <a:lstStyle/>
          <a:p>
            <a:pPr algn="ctr"/>
            <a:r>
              <a:rPr lang="en-GB" dirty="0"/>
              <a:t>Potential Work-related Issues to Ask About</a:t>
            </a:r>
          </a:p>
        </p:txBody>
      </p:sp>
      <p:sp>
        <p:nvSpPr>
          <p:cNvPr id="3" name="Content Placeholder 2">
            <a:extLst>
              <a:ext uri="{FF2B5EF4-FFF2-40B4-BE49-F238E27FC236}">
                <a16:creationId xmlns:a16="http://schemas.microsoft.com/office/drawing/2014/main" id="{E5CCCCEC-6F93-43F5-9525-CF8DC3CAAA61}"/>
              </a:ext>
            </a:extLst>
          </p:cNvPr>
          <p:cNvSpPr>
            <a:spLocks noGrp="1"/>
          </p:cNvSpPr>
          <p:nvPr>
            <p:ph idx="1"/>
          </p:nvPr>
        </p:nvSpPr>
        <p:spPr>
          <a:xfrm>
            <a:off x="395536" y="2132856"/>
            <a:ext cx="8424936" cy="4608512"/>
          </a:xfrm>
        </p:spPr>
        <p:txBody>
          <a:bodyPr>
            <a:normAutofit fontScale="92500" lnSpcReduction="10000"/>
          </a:bodyPr>
          <a:lstStyle/>
          <a:p>
            <a:pPr lvl="0">
              <a:lnSpc>
                <a:spcPct val="150000"/>
              </a:lnSpc>
            </a:pPr>
            <a:r>
              <a:rPr lang="en-GB" sz="2400" dirty="0"/>
              <a:t>What kind of training might I receive?</a:t>
            </a:r>
          </a:p>
          <a:p>
            <a:pPr lvl="0">
              <a:lnSpc>
                <a:spcPct val="150000"/>
              </a:lnSpc>
            </a:pPr>
            <a:r>
              <a:rPr lang="en-GB" sz="2400" dirty="0"/>
              <a:t>What assistance is available for me in terms of finding accommodation?</a:t>
            </a:r>
          </a:p>
          <a:p>
            <a:pPr lvl="0">
              <a:lnSpc>
                <a:spcPct val="150000"/>
              </a:lnSpc>
            </a:pPr>
            <a:r>
              <a:rPr lang="en-GB" sz="2400" dirty="0"/>
              <a:t>What is it like to work for this organisation?</a:t>
            </a:r>
          </a:p>
          <a:p>
            <a:pPr lvl="0">
              <a:lnSpc>
                <a:spcPct val="150000"/>
              </a:lnSpc>
            </a:pPr>
            <a:r>
              <a:rPr lang="en-GB" sz="2400" dirty="0"/>
              <a:t>Would I be working with a team or largely independently?</a:t>
            </a:r>
          </a:p>
          <a:p>
            <a:pPr lvl="0">
              <a:lnSpc>
                <a:spcPct val="150000"/>
              </a:lnSpc>
            </a:pPr>
            <a:r>
              <a:rPr lang="en-GB" sz="2400" dirty="0"/>
              <a:t>How formal are relationships between junior and senior management?</a:t>
            </a:r>
          </a:p>
          <a:p>
            <a:pPr>
              <a:lnSpc>
                <a:spcPct val="150000"/>
              </a:lnSpc>
            </a:pPr>
            <a:r>
              <a:rPr lang="en-GB" sz="2400" dirty="0"/>
              <a:t>How would my performance in the job be evaluated?</a:t>
            </a:r>
          </a:p>
          <a:p>
            <a:endParaRPr lang="en-GB" dirty="0"/>
          </a:p>
        </p:txBody>
      </p:sp>
    </p:spTree>
    <p:extLst>
      <p:ext uri="{BB962C8B-B14F-4D97-AF65-F5344CB8AC3E}">
        <p14:creationId xmlns:p14="http://schemas.microsoft.com/office/powerpoint/2010/main" val="207770165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FA055-5341-4BCB-BA69-3210893460DF}"/>
              </a:ext>
            </a:extLst>
          </p:cNvPr>
          <p:cNvSpPr>
            <a:spLocks noGrp="1"/>
          </p:cNvSpPr>
          <p:nvPr>
            <p:ph type="title"/>
          </p:nvPr>
        </p:nvSpPr>
        <p:spPr>
          <a:xfrm>
            <a:off x="866215" y="973668"/>
            <a:ext cx="6571060" cy="706964"/>
          </a:xfrm>
        </p:spPr>
        <p:txBody>
          <a:bodyPr>
            <a:normAutofit/>
          </a:bodyPr>
          <a:lstStyle/>
          <a:p>
            <a:r>
              <a:rPr lang="en-GB" dirty="0"/>
              <a:t>General Behaviour at Interviews</a:t>
            </a:r>
          </a:p>
        </p:txBody>
      </p:sp>
      <p:sp>
        <p:nvSpPr>
          <p:cNvPr id="3" name="Content Placeholder 2">
            <a:extLst>
              <a:ext uri="{FF2B5EF4-FFF2-40B4-BE49-F238E27FC236}">
                <a16:creationId xmlns:a16="http://schemas.microsoft.com/office/drawing/2014/main" id="{F925C416-93D6-4887-B87F-7211983A36B8}"/>
              </a:ext>
            </a:extLst>
          </p:cNvPr>
          <p:cNvSpPr>
            <a:spLocks noGrp="1"/>
          </p:cNvSpPr>
          <p:nvPr>
            <p:ph idx="1"/>
          </p:nvPr>
        </p:nvSpPr>
        <p:spPr>
          <a:xfrm>
            <a:off x="251520" y="2276872"/>
            <a:ext cx="6297629" cy="4464496"/>
          </a:xfrm>
        </p:spPr>
        <p:txBody>
          <a:bodyPr anchor="ctr">
            <a:noAutofit/>
          </a:bodyPr>
          <a:lstStyle/>
          <a:p>
            <a:pPr>
              <a:lnSpc>
                <a:spcPct val="90000"/>
              </a:lnSpc>
            </a:pPr>
            <a:r>
              <a:rPr lang="en-GB" sz="2400" dirty="0"/>
              <a:t>Dress smartly</a:t>
            </a:r>
          </a:p>
          <a:p>
            <a:pPr>
              <a:lnSpc>
                <a:spcPct val="90000"/>
              </a:lnSpc>
            </a:pPr>
            <a:r>
              <a:rPr lang="en-GB" sz="2400" dirty="0"/>
              <a:t>Go to the bathroom before the interview</a:t>
            </a:r>
          </a:p>
          <a:p>
            <a:pPr>
              <a:lnSpc>
                <a:spcPct val="90000"/>
              </a:lnSpc>
            </a:pPr>
            <a:r>
              <a:rPr lang="en-GB" sz="2400" dirty="0"/>
              <a:t>Use formal language</a:t>
            </a:r>
          </a:p>
          <a:p>
            <a:pPr>
              <a:lnSpc>
                <a:spcPct val="90000"/>
              </a:lnSpc>
            </a:pPr>
            <a:r>
              <a:rPr lang="en-GB" sz="2400" dirty="0"/>
              <a:t>Maintain eye contact</a:t>
            </a:r>
          </a:p>
          <a:p>
            <a:pPr>
              <a:lnSpc>
                <a:spcPct val="90000"/>
              </a:lnSpc>
            </a:pPr>
            <a:r>
              <a:rPr lang="en-GB" sz="2400" dirty="0"/>
              <a:t>Communicate effectively and respond appropriately to the interviewer</a:t>
            </a:r>
          </a:p>
          <a:p>
            <a:pPr>
              <a:lnSpc>
                <a:spcPct val="90000"/>
              </a:lnSpc>
            </a:pPr>
            <a:r>
              <a:rPr lang="en-GB" sz="2400" dirty="0"/>
              <a:t>Sit upright and lean forward</a:t>
            </a:r>
          </a:p>
          <a:p>
            <a:pPr>
              <a:lnSpc>
                <a:spcPct val="90000"/>
              </a:lnSpc>
            </a:pPr>
            <a:r>
              <a:rPr lang="en-GB" sz="2400" dirty="0"/>
              <a:t>Prepare some questions</a:t>
            </a:r>
          </a:p>
          <a:p>
            <a:pPr>
              <a:lnSpc>
                <a:spcPct val="90000"/>
              </a:lnSpc>
            </a:pPr>
            <a:r>
              <a:rPr lang="en-GB" sz="2400" dirty="0"/>
              <a:t>Turn your phone off</a:t>
            </a:r>
          </a:p>
        </p:txBody>
      </p:sp>
      <p:pic>
        <p:nvPicPr>
          <p:cNvPr id="4" name="Picture 3"/>
          <p:cNvPicPr>
            <a:picLocks noChangeAspect="1"/>
          </p:cNvPicPr>
          <p:nvPr/>
        </p:nvPicPr>
        <p:blipFill rotWithShape="1">
          <a:blip r:embed="rId3"/>
          <a:srcRect r="42571" b="-3"/>
          <a:stretch/>
        </p:blipFill>
        <p:spPr>
          <a:xfrm>
            <a:off x="6549150" y="2789268"/>
            <a:ext cx="2310036" cy="3067163"/>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103457916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2B5BE-E8C4-4114-A49B-9EC8E5420CB9}"/>
              </a:ext>
            </a:extLst>
          </p:cNvPr>
          <p:cNvSpPr>
            <a:spLocks noGrp="1"/>
          </p:cNvSpPr>
          <p:nvPr>
            <p:ph type="title"/>
          </p:nvPr>
        </p:nvSpPr>
        <p:spPr/>
        <p:txBody>
          <a:bodyPr/>
          <a:lstStyle/>
          <a:p>
            <a:r>
              <a:rPr lang="en-GB" dirty="0"/>
              <a:t>After the whole process is over…</a:t>
            </a:r>
          </a:p>
        </p:txBody>
      </p:sp>
      <p:pic>
        <p:nvPicPr>
          <p:cNvPr id="5" name="Picture 4">
            <a:extLst>
              <a:ext uri="{FF2B5EF4-FFF2-40B4-BE49-F238E27FC236}">
                <a16:creationId xmlns:a16="http://schemas.microsoft.com/office/drawing/2014/main" id="{E076D63C-1FAD-4829-B9BD-8A13218A93F5}"/>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283968" y="3140968"/>
            <a:ext cx="4700014" cy="2643758"/>
          </a:xfrm>
          <a:prstGeom prst="rect">
            <a:avLst/>
          </a:prstGeom>
        </p:spPr>
      </p:pic>
      <p:sp>
        <p:nvSpPr>
          <p:cNvPr id="7" name="TextBox 6">
            <a:extLst>
              <a:ext uri="{FF2B5EF4-FFF2-40B4-BE49-F238E27FC236}">
                <a16:creationId xmlns:a16="http://schemas.microsoft.com/office/drawing/2014/main" id="{C651D512-A7D0-4709-AEAB-57038E187DF3}"/>
              </a:ext>
            </a:extLst>
          </p:cNvPr>
          <p:cNvSpPr txBox="1"/>
          <p:nvPr/>
        </p:nvSpPr>
        <p:spPr>
          <a:xfrm>
            <a:off x="251520" y="2132856"/>
            <a:ext cx="4088850" cy="4216539"/>
          </a:xfrm>
          <a:prstGeom prst="rect">
            <a:avLst/>
          </a:prstGeom>
          <a:noFill/>
        </p:spPr>
        <p:txBody>
          <a:bodyPr wrap="square" rtlCol="0">
            <a:spAutoFit/>
          </a:bodyPr>
          <a:lstStyle/>
          <a:p>
            <a:r>
              <a:rPr lang="en-GB" sz="2800" b="1" i="1" dirty="0">
                <a:solidFill>
                  <a:srgbClr val="7030A0"/>
                </a:solidFill>
              </a:rPr>
              <a:t>…Reflect…Learn!</a:t>
            </a:r>
          </a:p>
          <a:p>
            <a:endParaRPr lang="en-GB" sz="2400" b="1" dirty="0">
              <a:solidFill>
                <a:srgbClr val="7030A0"/>
              </a:solidFill>
            </a:endParaRPr>
          </a:p>
          <a:p>
            <a:pPr marL="342900" indent="-342900">
              <a:buFont typeface="Arial" panose="020B0604020202020204" pitchFamily="34" charset="0"/>
              <a:buChar char="•"/>
            </a:pPr>
            <a:r>
              <a:rPr lang="en-GB" sz="2400" b="1" dirty="0">
                <a:solidFill>
                  <a:srgbClr val="7030A0"/>
                </a:solidFill>
              </a:rPr>
              <a:t>What went well?</a:t>
            </a:r>
          </a:p>
          <a:p>
            <a:pPr marL="342900" indent="-342900">
              <a:buFont typeface="Arial" panose="020B0604020202020204" pitchFamily="34" charset="0"/>
              <a:buChar char="•"/>
            </a:pPr>
            <a:r>
              <a:rPr lang="en-GB" sz="2400" b="1" dirty="0">
                <a:solidFill>
                  <a:srgbClr val="7030A0"/>
                </a:solidFill>
              </a:rPr>
              <a:t>What didn’t go well?</a:t>
            </a:r>
          </a:p>
          <a:p>
            <a:pPr marL="342900" indent="-342900">
              <a:buFont typeface="Arial" panose="020B0604020202020204" pitchFamily="34" charset="0"/>
              <a:buChar char="•"/>
            </a:pPr>
            <a:r>
              <a:rPr lang="en-GB" sz="2400" b="1" dirty="0">
                <a:solidFill>
                  <a:srgbClr val="7030A0"/>
                </a:solidFill>
              </a:rPr>
              <a:t>What have you learned?</a:t>
            </a:r>
          </a:p>
          <a:p>
            <a:pPr marL="342900" indent="-342900">
              <a:buFont typeface="Arial" panose="020B0604020202020204" pitchFamily="34" charset="0"/>
              <a:buChar char="•"/>
            </a:pPr>
            <a:r>
              <a:rPr lang="en-GB" sz="2400" b="1" dirty="0">
                <a:solidFill>
                  <a:srgbClr val="7030A0"/>
                </a:solidFill>
              </a:rPr>
              <a:t>What would you do differently next time?</a:t>
            </a:r>
          </a:p>
          <a:p>
            <a:pPr marL="342900" indent="-342900">
              <a:buFont typeface="Arial" panose="020B0604020202020204" pitchFamily="34" charset="0"/>
              <a:buChar char="•"/>
            </a:pPr>
            <a:r>
              <a:rPr lang="en-GB" sz="2400" b="1" dirty="0">
                <a:solidFill>
                  <a:srgbClr val="7030A0"/>
                </a:solidFill>
              </a:rPr>
              <a:t>How could you maximise your chances of success?</a:t>
            </a:r>
          </a:p>
        </p:txBody>
      </p:sp>
    </p:spTree>
    <p:extLst>
      <p:ext uri="{BB962C8B-B14F-4D97-AF65-F5344CB8AC3E}">
        <p14:creationId xmlns:p14="http://schemas.microsoft.com/office/powerpoint/2010/main" val="153659231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38826-ED55-41C7-8693-AA03B1DC1F0D}"/>
              </a:ext>
            </a:extLst>
          </p:cNvPr>
          <p:cNvSpPr>
            <a:spLocks noGrp="1"/>
          </p:cNvSpPr>
          <p:nvPr>
            <p:ph type="title"/>
          </p:nvPr>
        </p:nvSpPr>
        <p:spPr/>
        <p:txBody>
          <a:bodyPr/>
          <a:lstStyle/>
          <a:p>
            <a:r>
              <a:rPr lang="en-US" dirty="0"/>
              <a:t>After the Interview</a:t>
            </a:r>
            <a:endParaRPr lang="en-GB" dirty="0"/>
          </a:p>
        </p:txBody>
      </p:sp>
      <p:sp>
        <p:nvSpPr>
          <p:cNvPr id="3" name="Content Placeholder 2">
            <a:extLst>
              <a:ext uri="{FF2B5EF4-FFF2-40B4-BE49-F238E27FC236}">
                <a16:creationId xmlns:a16="http://schemas.microsoft.com/office/drawing/2014/main" id="{562C0506-E458-49B5-94BD-74C74524A479}"/>
              </a:ext>
            </a:extLst>
          </p:cNvPr>
          <p:cNvSpPr>
            <a:spLocks noGrp="1"/>
          </p:cNvSpPr>
          <p:nvPr>
            <p:ph idx="1"/>
          </p:nvPr>
        </p:nvSpPr>
        <p:spPr>
          <a:xfrm>
            <a:off x="513184" y="2489200"/>
            <a:ext cx="6345260" cy="3530600"/>
          </a:xfrm>
        </p:spPr>
        <p:txBody>
          <a:bodyPr>
            <a:noAutofit/>
          </a:bodyPr>
          <a:lstStyle/>
          <a:p>
            <a:pPr marL="0" indent="0">
              <a:lnSpc>
                <a:spcPct val="150000"/>
              </a:lnSpc>
              <a:buNone/>
            </a:pPr>
            <a:r>
              <a:rPr lang="en-US" sz="2400" dirty="0"/>
              <a:t>What comes next?</a:t>
            </a:r>
          </a:p>
          <a:p>
            <a:pPr>
              <a:lnSpc>
                <a:spcPct val="150000"/>
              </a:lnSpc>
            </a:pPr>
            <a:r>
              <a:rPr lang="en-US" sz="2400" dirty="0"/>
              <a:t>Fairly deciding on the ‘right’ person</a:t>
            </a:r>
          </a:p>
          <a:p>
            <a:pPr>
              <a:lnSpc>
                <a:spcPct val="150000"/>
              </a:lnSpc>
            </a:pPr>
            <a:r>
              <a:rPr lang="en-US" sz="2400" dirty="0"/>
              <a:t>Offer letter/written particulars of employment/references</a:t>
            </a:r>
          </a:p>
          <a:p>
            <a:pPr>
              <a:lnSpc>
                <a:spcPct val="150000"/>
              </a:lnSpc>
            </a:pPr>
            <a:r>
              <a:rPr lang="en-US" sz="2400" dirty="0"/>
              <a:t>Induction</a:t>
            </a:r>
          </a:p>
          <a:p>
            <a:pPr>
              <a:lnSpc>
                <a:spcPct val="150000"/>
              </a:lnSpc>
            </a:pPr>
            <a:r>
              <a:rPr lang="en-US" sz="2400" dirty="0"/>
              <a:t>Probationary period</a:t>
            </a:r>
            <a:endParaRPr lang="en-GB" sz="2400" dirty="0"/>
          </a:p>
        </p:txBody>
      </p:sp>
      <p:pic>
        <p:nvPicPr>
          <p:cNvPr id="4" name="Picture 3"/>
          <p:cNvPicPr>
            <a:picLocks noChangeAspect="1"/>
          </p:cNvPicPr>
          <p:nvPr/>
        </p:nvPicPr>
        <p:blipFill>
          <a:blip r:embed="rId2"/>
          <a:stretch>
            <a:fillRect/>
          </a:stretch>
        </p:blipFill>
        <p:spPr>
          <a:xfrm>
            <a:off x="6372200" y="3462180"/>
            <a:ext cx="2351441" cy="2520280"/>
          </a:xfrm>
          <a:prstGeom prst="rect">
            <a:avLst/>
          </a:prstGeom>
        </p:spPr>
      </p:pic>
    </p:spTree>
    <p:extLst>
      <p:ext uri="{BB962C8B-B14F-4D97-AF65-F5344CB8AC3E}">
        <p14:creationId xmlns:p14="http://schemas.microsoft.com/office/powerpoint/2010/main" val="362187734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CD38A-EC06-493E-9B98-829245F7005A}"/>
              </a:ext>
            </a:extLst>
          </p:cNvPr>
          <p:cNvSpPr>
            <a:spLocks noGrp="1"/>
          </p:cNvSpPr>
          <p:nvPr>
            <p:ph type="title"/>
          </p:nvPr>
        </p:nvSpPr>
        <p:spPr/>
        <p:txBody>
          <a:bodyPr/>
          <a:lstStyle/>
          <a:p>
            <a:r>
              <a:rPr lang="en-GB" altLang="en-US" dirty="0">
                <a:cs typeface="Arial" panose="020B0604020202020204" pitchFamily="34" charset="0"/>
              </a:rPr>
              <a:t>Bibliography</a:t>
            </a:r>
            <a:endParaRPr lang="en-GB" dirty="0"/>
          </a:p>
        </p:txBody>
      </p:sp>
      <p:sp>
        <p:nvSpPr>
          <p:cNvPr id="3" name="Content Placeholder 2">
            <a:extLst>
              <a:ext uri="{FF2B5EF4-FFF2-40B4-BE49-F238E27FC236}">
                <a16:creationId xmlns:a16="http://schemas.microsoft.com/office/drawing/2014/main" id="{D87116B1-DDE8-460C-BF5D-D162B458B42A}"/>
              </a:ext>
            </a:extLst>
          </p:cNvPr>
          <p:cNvSpPr>
            <a:spLocks noGrp="1"/>
          </p:cNvSpPr>
          <p:nvPr>
            <p:ph idx="1"/>
          </p:nvPr>
        </p:nvSpPr>
        <p:spPr>
          <a:xfrm>
            <a:off x="864382" y="2489200"/>
            <a:ext cx="7596050" cy="3964136"/>
          </a:xfrm>
        </p:spPr>
        <p:txBody>
          <a:bodyPr>
            <a:normAutofit fontScale="92500" lnSpcReduction="20000"/>
          </a:bodyPr>
          <a:lstStyle/>
          <a:p>
            <a:pPr marL="117475" indent="0">
              <a:spcBef>
                <a:spcPct val="0"/>
              </a:spcBef>
              <a:buFont typeface="Arial" charset="0"/>
              <a:buNone/>
            </a:pPr>
            <a:endParaRPr lang="en-GB" altLang="en-US" sz="1800" dirty="0">
              <a:cs typeface="Arial" charset="0"/>
            </a:endParaRPr>
          </a:p>
          <a:p>
            <a:pPr marL="117475" indent="0">
              <a:spcBef>
                <a:spcPct val="0"/>
              </a:spcBef>
              <a:buFont typeface="Arial" charset="0"/>
              <a:buNone/>
            </a:pPr>
            <a:r>
              <a:rPr lang="en-GB" altLang="en-US" sz="2300" dirty="0">
                <a:cs typeface="Arial" charset="0"/>
              </a:rPr>
              <a:t>Armstrong, M. (2001).  </a:t>
            </a:r>
            <a:r>
              <a:rPr lang="en-GB" altLang="en-US" sz="2300" i="1" dirty="0">
                <a:cs typeface="Arial" charset="0"/>
              </a:rPr>
              <a:t>A handbook of Human Resources Management &amp; Practice</a:t>
            </a:r>
            <a:r>
              <a:rPr lang="en-GB" altLang="en-US" sz="2300" dirty="0">
                <a:cs typeface="Arial" charset="0"/>
              </a:rPr>
              <a:t>. 8</a:t>
            </a:r>
            <a:r>
              <a:rPr lang="en-GB" altLang="en-US" sz="2300" baseline="30000" dirty="0">
                <a:cs typeface="Arial" charset="0"/>
              </a:rPr>
              <a:t>th</a:t>
            </a:r>
            <a:r>
              <a:rPr lang="en-GB" altLang="en-US" sz="2300" dirty="0">
                <a:cs typeface="Arial" charset="0"/>
              </a:rPr>
              <a:t> ed. London. Kogan Page. </a:t>
            </a:r>
          </a:p>
          <a:p>
            <a:pPr marL="117475" indent="0">
              <a:spcBef>
                <a:spcPct val="0"/>
              </a:spcBef>
              <a:buFont typeface="Arial" charset="0"/>
              <a:buNone/>
            </a:pPr>
            <a:endParaRPr lang="en-GB" altLang="en-US" sz="2300" dirty="0">
              <a:cs typeface="Arial" charset="0"/>
            </a:endParaRPr>
          </a:p>
          <a:p>
            <a:pPr marL="117475" indent="0">
              <a:spcBef>
                <a:spcPct val="0"/>
              </a:spcBef>
              <a:buNone/>
            </a:pPr>
            <a:r>
              <a:rPr lang="en-GB" altLang="en-US" sz="2300" dirty="0" err="1">
                <a:cs typeface="Arial" charset="0"/>
              </a:rPr>
              <a:t>Bolles</a:t>
            </a:r>
            <a:r>
              <a:rPr lang="en-GB" altLang="en-US" sz="2300" dirty="0">
                <a:cs typeface="Arial" charset="0"/>
              </a:rPr>
              <a:t>, R.N. (1994). </a:t>
            </a:r>
            <a:r>
              <a:rPr lang="en-GB" altLang="en-US" sz="2300" i="1" dirty="0">
                <a:cs typeface="Arial" charset="0"/>
              </a:rPr>
              <a:t>What colour is your parachute?: A practical manual for job hunters &amp; career changers. </a:t>
            </a:r>
            <a:r>
              <a:rPr lang="en-GB" altLang="en-US" sz="2300" dirty="0">
                <a:cs typeface="Arial" charset="0"/>
              </a:rPr>
              <a:t>Berkeley. Ten Speed Press.</a:t>
            </a:r>
          </a:p>
          <a:p>
            <a:pPr marL="117475" indent="0">
              <a:spcBef>
                <a:spcPct val="0"/>
              </a:spcBef>
              <a:buNone/>
            </a:pPr>
            <a:endParaRPr lang="en-GB" altLang="en-US" sz="2300" dirty="0">
              <a:cs typeface="Arial" charset="0"/>
            </a:endParaRPr>
          </a:p>
          <a:p>
            <a:pPr marL="117475" indent="0">
              <a:spcBef>
                <a:spcPct val="0"/>
              </a:spcBef>
              <a:buNone/>
            </a:pPr>
            <a:r>
              <a:rPr lang="en-GB" altLang="en-US" sz="2300" dirty="0">
                <a:cs typeface="Arial" charset="0"/>
              </a:rPr>
              <a:t>Morgan, P. (2017) </a:t>
            </a:r>
            <a:r>
              <a:rPr lang="en-GB" altLang="en-US" sz="2300" i="1" dirty="0">
                <a:cs typeface="Arial" charset="0"/>
              </a:rPr>
              <a:t>The Business Student’s Guide To Study And Employability.</a:t>
            </a:r>
            <a:r>
              <a:rPr lang="en-GB" altLang="en-US" sz="2300" dirty="0">
                <a:cs typeface="Arial" charset="0"/>
              </a:rPr>
              <a:t>  London: Sage Publications Ltd</a:t>
            </a:r>
          </a:p>
          <a:p>
            <a:pPr marL="117475" indent="0">
              <a:spcBef>
                <a:spcPct val="0"/>
              </a:spcBef>
              <a:buFont typeface="Arial" charset="0"/>
              <a:buNone/>
            </a:pPr>
            <a:endParaRPr lang="en-GB" altLang="en-US" sz="2300" dirty="0">
              <a:cs typeface="Arial" charset="0"/>
            </a:endParaRPr>
          </a:p>
          <a:p>
            <a:pPr marL="117475" indent="0">
              <a:spcBef>
                <a:spcPct val="0"/>
              </a:spcBef>
              <a:buFont typeface="Arial" charset="0"/>
              <a:buNone/>
            </a:pPr>
            <a:endParaRPr lang="en-GB" altLang="en-US" sz="2300" dirty="0">
              <a:cs typeface="Arial" charset="0"/>
            </a:endParaRPr>
          </a:p>
          <a:p>
            <a:pPr marL="117475" indent="0">
              <a:spcBef>
                <a:spcPct val="0"/>
              </a:spcBef>
              <a:buFont typeface="Arial" charset="0"/>
              <a:buNone/>
            </a:pPr>
            <a:r>
              <a:rPr lang="en-GB" altLang="en-US" sz="2300" dirty="0">
                <a:cs typeface="Arial" charset="0"/>
              </a:rPr>
              <a:t>Torrington, D. and Hall, L. (1998). </a:t>
            </a:r>
            <a:r>
              <a:rPr lang="en-GB" altLang="en-US" sz="2300" i="1" dirty="0">
                <a:cs typeface="Arial" charset="0"/>
              </a:rPr>
              <a:t>Human Resource Management</a:t>
            </a:r>
            <a:r>
              <a:rPr lang="en-GB" altLang="en-US" sz="2300" dirty="0">
                <a:cs typeface="Arial" charset="0"/>
              </a:rPr>
              <a:t>. 4th ed. London: Prentice Hall Europe.</a:t>
            </a:r>
          </a:p>
          <a:p>
            <a:endParaRPr lang="en-GB" dirty="0"/>
          </a:p>
        </p:txBody>
      </p:sp>
    </p:spTree>
    <p:extLst>
      <p:ext uri="{BB962C8B-B14F-4D97-AF65-F5344CB8AC3E}">
        <p14:creationId xmlns:p14="http://schemas.microsoft.com/office/powerpoint/2010/main" val="2987760432"/>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3.jpeg"/></Relationships>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303dbf9b-b85b-46a0-94f1-894078c07ecd"/>
    <ds:schemaRef ds:uri="http://purl.org/dc/term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6</TotalTime>
  <Words>2758</Words>
  <Application>Microsoft Office PowerPoint</Application>
  <PresentationFormat>On-screen Show (4:3)</PresentationFormat>
  <Paragraphs>403</Paragraphs>
  <Slides>55</Slides>
  <Notes>18</Notes>
  <HiddenSlides>0</HiddenSlides>
  <MMClips>1</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55</vt:i4>
      </vt:variant>
    </vt:vector>
  </HeadingPairs>
  <TitlesOfParts>
    <vt:vector size="63" baseType="lpstr">
      <vt:lpstr>Arial</vt:lpstr>
      <vt:lpstr>Calibri</vt:lpstr>
      <vt:lpstr>Century Gothic</vt:lpstr>
      <vt:lpstr>Myriad Pro</vt:lpstr>
      <vt:lpstr>Wingdings 2</vt:lpstr>
      <vt:lpstr>Wingdings 3</vt:lpstr>
      <vt:lpstr>20140311PresentationUWTSDTemplate</vt:lpstr>
      <vt:lpstr>Ion Boardroom</vt:lpstr>
      <vt:lpstr>CertHE Skills for the Workplace Module: BMSK4005</vt:lpstr>
      <vt:lpstr>Overview of Workshop</vt:lpstr>
      <vt:lpstr>master at work… how does he present? What does he do right?</vt:lpstr>
      <vt:lpstr>Policy</vt:lpstr>
      <vt:lpstr>Recruitment Policy Things to consider (cont’d)</vt:lpstr>
      <vt:lpstr>Recruitment Policy - things to consider</vt:lpstr>
      <vt:lpstr>Planning</vt:lpstr>
      <vt:lpstr>The Process</vt:lpstr>
      <vt:lpstr>What is job analysis?</vt:lpstr>
      <vt:lpstr>Job Analysis Tool The Competency Model</vt:lpstr>
      <vt:lpstr>The Six Types of Competencies  </vt:lpstr>
      <vt:lpstr>The Six Types of Competencies  </vt:lpstr>
      <vt:lpstr> An individual can acquire more than just one type of competency, because all these types can be utilized independently, or altogether </vt:lpstr>
      <vt:lpstr>Business Competencies  </vt:lpstr>
      <vt:lpstr> Management Competencies  </vt:lpstr>
      <vt:lpstr>Leadership Competencies  </vt:lpstr>
      <vt:lpstr>Functional Competencies  </vt:lpstr>
      <vt:lpstr>Core Competencies  </vt:lpstr>
      <vt:lpstr>The person specification </vt:lpstr>
      <vt:lpstr>Person Specification Classification Schemes</vt:lpstr>
      <vt:lpstr>Sourcing Candidates</vt:lpstr>
      <vt:lpstr>Sourcing Candidates</vt:lpstr>
      <vt:lpstr>Sifting/Screening</vt:lpstr>
      <vt:lpstr>What Type of Selection?</vt:lpstr>
      <vt:lpstr>Interviews</vt:lpstr>
      <vt:lpstr>The Three Key Questions</vt:lpstr>
      <vt:lpstr>Why employment legislation?</vt:lpstr>
      <vt:lpstr>Purpose</vt:lpstr>
      <vt:lpstr>Employment Legislation</vt:lpstr>
      <vt:lpstr>Employment Legislation (continued)</vt:lpstr>
      <vt:lpstr>UK Employment Law</vt:lpstr>
      <vt:lpstr>Common Law</vt:lpstr>
      <vt:lpstr>What is a statute UK? </vt:lpstr>
      <vt:lpstr>European Union law </vt:lpstr>
      <vt:lpstr>Discrimination</vt:lpstr>
      <vt:lpstr>What are the 9 ‘protected characteristics’ of the Equality Act (2010)?</vt:lpstr>
      <vt:lpstr>Potential Issues</vt:lpstr>
      <vt:lpstr>Advanced Methods of Selection</vt:lpstr>
      <vt:lpstr>How an Organisation Develops a Selection Process</vt:lpstr>
      <vt:lpstr>So, what about interviews?</vt:lpstr>
      <vt:lpstr>A selection interview is …</vt:lpstr>
      <vt:lpstr>Performing Well: Employer Objectives</vt:lpstr>
      <vt:lpstr>Performing Well: Interviewee Perspective</vt:lpstr>
      <vt:lpstr>Performing Well: Interviewee Perspective (Cont.)</vt:lpstr>
      <vt:lpstr>Performing Well: Interviewee Perspective (Cont.)</vt:lpstr>
      <vt:lpstr>Performing Well: Interview Questions</vt:lpstr>
      <vt:lpstr>Interview Questions</vt:lpstr>
      <vt:lpstr>Knowing Your Strengths and Weaknesses</vt:lpstr>
      <vt:lpstr>Giving Good Answers</vt:lpstr>
      <vt:lpstr>Giving Good Answers (Cont.)</vt:lpstr>
      <vt:lpstr>Potential Work-related Issues to Ask About</vt:lpstr>
      <vt:lpstr>General Behaviour at Interviews</vt:lpstr>
      <vt:lpstr>After the whole process is over…</vt:lpstr>
      <vt:lpstr>After the Interview</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BMSK4005</dc:title>
  <dc:creator>Deborah Jenkins</dc:creator>
  <cp:lastModifiedBy>Deborah Jenkins</cp:lastModifiedBy>
  <cp:revision>1</cp:revision>
  <dcterms:created xsi:type="dcterms:W3CDTF">2019-06-26T11:28:57Z</dcterms:created>
  <dcterms:modified xsi:type="dcterms:W3CDTF">2019-06-26T11:35:43Z</dcterms:modified>
</cp:coreProperties>
</file>