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16"/>
  </p:notesMasterIdLst>
  <p:handoutMasterIdLst>
    <p:handoutMasterId r:id="rId17"/>
  </p:handoutMasterIdLst>
  <p:sldIdLst>
    <p:sldId id="352" r:id="rId2"/>
    <p:sldId id="278" r:id="rId3"/>
    <p:sldId id="279" r:id="rId4"/>
    <p:sldId id="282" r:id="rId5"/>
    <p:sldId id="281" r:id="rId6"/>
    <p:sldId id="267" r:id="rId7"/>
    <p:sldId id="280" r:id="rId8"/>
    <p:sldId id="276" r:id="rId9"/>
    <p:sldId id="283" r:id="rId10"/>
    <p:sldId id="372" r:id="rId11"/>
    <p:sldId id="371" r:id="rId12"/>
    <p:sldId id="286" r:id="rId13"/>
    <p:sldId id="370" r:id="rId14"/>
    <p:sldId id="373" r:id="rId15"/>
  </p:sldIdLst>
  <p:sldSz cx="12192000" cy="6858000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860" autoAdjust="0"/>
    <p:restoredTop sz="95969" autoAdjust="0"/>
  </p:normalViewPr>
  <p:slideViewPr>
    <p:cSldViewPr>
      <p:cViewPr varScale="1">
        <p:scale>
          <a:sx n="60" d="100"/>
          <a:sy n="60" d="100"/>
        </p:scale>
        <p:origin x="960" y="44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988" y="744538"/>
            <a:ext cx="6615112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26988" y="744538"/>
            <a:ext cx="6615112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pPr>
              <a:defRPr/>
            </a:pPr>
            <a:fld id="{7C3DDFB0-CA19-40E7-9CA7-E0D7BE541619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12353F-7203-4E7E-8F13-5D798470F1C8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A83220-4FC0-40E3-91B2-B4CD5384E2A0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945B34-3222-460D-AEB5-F4C5F7522CA3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E86A91-A20B-4B6E-BA7E-7711C2150BB2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936FF-88FB-4448-8B0C-F5FD8356DBD6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89595-765B-4294-9964-FC1ADF5A0E1D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A97CEE-9127-4A16-9683-8382E67F03BB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F8B6D7-319A-4FF0-8283-5D1E16F097E7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1864E-7A48-4496-9F59-2E5AF76DCF7F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F71008-74F8-46C9-8A16-8B4A91B25DC9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CD5B6D-C011-498D-BD70-484CA2096224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2286000" y="1447801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>
          <a:xfrm>
            <a:off x="1905000" y="2896977"/>
            <a:ext cx="8534400" cy="1752600"/>
          </a:xfrm>
        </p:spPr>
        <p:txBody>
          <a:bodyPr/>
          <a:lstStyle/>
          <a:p>
            <a:pPr eaLnBrk="1" hangingPunct="1"/>
            <a:r>
              <a:rPr lang="en-US" altLang="en-US" dirty="0"/>
              <a:t>LCLM 6003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CHANGE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E2442FC-8B98-4BA7-BDF3-DAF4936FD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921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4E27A-CE9F-4E59-A703-273914699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1600201"/>
            <a:ext cx="9465501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/>
              <a:t>By the end of this session, you should be able to:</a:t>
            </a:r>
          </a:p>
          <a:p>
            <a:pPr eaLnBrk="1" hangingPunct="1">
              <a:defRPr/>
            </a:pPr>
            <a:r>
              <a:rPr lang="en-GB" dirty="0"/>
              <a:t>Explore the meaning of change in organisations</a:t>
            </a:r>
          </a:p>
          <a:p>
            <a:pPr eaLnBrk="1" hangingPunct="1">
              <a:defRPr/>
            </a:pPr>
            <a:r>
              <a:rPr lang="en-GB" dirty="0"/>
              <a:t>Explore the origin and impact of change</a:t>
            </a:r>
          </a:p>
          <a:p>
            <a:pPr eaLnBrk="1" hangingPunct="1">
              <a:defRPr/>
            </a:pPr>
            <a:r>
              <a:rPr lang="en-GB" dirty="0"/>
              <a:t>Identify the fundamentals, key thematic areas and differences of change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B1B6AD-1882-4D04-851E-90B436AE63E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78198D43-2EC1-4675-A3D5-9105FD97925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688784-18D0-41FD-8503-8B59343A28C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A31C6579-7E50-47C1-8FD9-8F4F6ED1844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992314" y="1143001"/>
            <a:ext cx="8424167" cy="6102350"/>
          </a:xfrm>
        </p:spPr>
        <p:txBody>
          <a:bodyPr/>
          <a:lstStyle/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r>
              <a:rPr lang="en-GB" altLang="en-US" sz="2800" b="1" dirty="0"/>
              <a:t>Change is viewed in different perspectives</a:t>
            </a:r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9691FC10-0014-4CC4-8A11-FCFEB201931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What is your view of change?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6E60A4-56CF-4DA6-B63C-65F6FB0C291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6827CE83-49EA-4551-AB36-AAAE6514F1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509374-4846-4C9F-BD4E-472067D2943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2AF4BD-BB66-8D5A-5018-F54507332C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67000" y="1417638"/>
            <a:ext cx="6629400" cy="36189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8BB4106-29A3-4189-B56C-E8A9ACC88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b="1" dirty="0"/>
              <a:t>What exactly is Change?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BF2E4-FA50-4F6E-A3F0-45B70EF7D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417638"/>
            <a:ext cx="6934200" cy="3916363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dirty="0"/>
              <a:t>If always do what you’ve done, you’ll get what you’ve always got …..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If it </a:t>
            </a:r>
            <a:r>
              <a:rPr lang="en-GB" dirty="0" err="1"/>
              <a:t>ain’t</a:t>
            </a:r>
            <a:r>
              <a:rPr lang="en-GB" dirty="0"/>
              <a:t> </a:t>
            </a:r>
            <a:r>
              <a:rPr lang="en-GB" dirty="0" err="1"/>
              <a:t>broek</a:t>
            </a:r>
            <a:r>
              <a:rPr lang="en-GB" dirty="0"/>
              <a:t> don’t fox it…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If you are changing, what are you doing?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AA3CF-8290-42E6-80C1-31CC14730A9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3242A6A5-7DCD-48FC-9777-AD43F649B5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DAAD82E-0AB2-4543-AE33-0EDF8158854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49F3A4-FE3E-AB39-8675-82221A3A6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4754" y="1417637"/>
            <a:ext cx="3916364" cy="391636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522F5FE-B776-40A0-AD30-7CDFA4277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098241"/>
            <a:ext cx="4362893" cy="3916363"/>
          </a:xfrm>
        </p:spPr>
        <p:txBody>
          <a:bodyPr>
            <a:normAutofit/>
          </a:bodyPr>
          <a:lstStyle/>
          <a:p>
            <a:pPr marL="0" indent="0" algn="ctr" eaLnBrk="1" hangingPunct="1">
              <a:buNone/>
            </a:pPr>
            <a:r>
              <a:rPr lang="en-GB" altLang="en-US" sz="4000" b="1" dirty="0"/>
              <a:t>We are constantly learning even when we are not constantly trying… </a:t>
            </a:r>
          </a:p>
          <a:p>
            <a:pPr marL="0" indent="0" algn="ctr" eaLnBrk="1" hangingPunct="1">
              <a:buNone/>
            </a:pPr>
            <a:endParaRPr lang="en-GB" altLang="en-US" sz="4000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A8D91A-4C53-43FD-B924-DDD5089FB53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9698AA1-816D-4558-B002-81B2045279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8986D9-AD0A-4D27-8373-19D5CFFE5C7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1FD7F6-DA11-F020-048E-998DB7695A7D}"/>
              </a:ext>
            </a:extLst>
          </p:cNvPr>
          <p:cNvSpPr txBox="1"/>
          <p:nvPr/>
        </p:nvSpPr>
        <p:spPr>
          <a:xfrm>
            <a:off x="6096000" y="609600"/>
            <a:ext cx="51054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CH4NG3 EM3RG3S WH3N F0RC3S OF ST4GN4T10N C0LL1D3 W1TH N3W V1S10NS, CR34T1NG P4TT3RNS N0T Y3T UND3RST00D. </a:t>
            </a:r>
          </a:p>
          <a:p>
            <a:pPr algn="ctr"/>
            <a:r>
              <a:rPr lang="en-GB" dirty="0"/>
              <a:t>TH0S3 WH0 R3S1ST CH4NG3 0FT3N F1ND TH3MS3LV3S TR4PP3D 1N L00PS 0F TH31R 0WN M4K1NG, WH1L3 TH0S3 WH0 4CC3PT 1T R3WR1T3 TH31R P4THS. </a:t>
            </a:r>
            <a:br>
              <a:rPr lang="en-GB" dirty="0"/>
            </a:br>
            <a:r>
              <a:rPr lang="en-GB" dirty="0"/>
              <a:t>1N TH3 3ND, CH4NG3 1S N0T 4 CH01C3 BUT 4 C0NST4NT, 4LW4YS PR3SS1NG US T0 B3C0M3 S0M3TH1NG M0R3.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>
            <a:extLst>
              <a:ext uri="{FF2B5EF4-FFF2-40B4-BE49-F238E27FC236}">
                <a16:creationId xmlns:a16="http://schemas.microsoft.com/office/drawing/2014/main" id="{20E2FEF2-AE87-400A-8168-CE1FB8667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6059"/>
            <a:ext cx="109728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Discussion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B6E10-0911-C518-6E01-B092D226D3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2209800"/>
            <a:ext cx="4419600" cy="1447800"/>
          </a:xfrm>
        </p:spPr>
        <p:txBody>
          <a:bodyPr>
            <a:noAutofit/>
          </a:bodyPr>
          <a:lstStyle/>
          <a:p>
            <a:pPr algn="ctr"/>
            <a:r>
              <a:rPr lang="en-GB" sz="4000" b="0" dirty="0"/>
              <a:t>Why bother with change?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9819FF-AF63-4ECF-9C85-104BB2604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D4EB34-0449-4C0B-B25C-48F62B4C285E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1269" name="Slide Number Placeholder 2">
            <a:extLst>
              <a:ext uri="{FF2B5EF4-FFF2-40B4-BE49-F238E27FC236}">
                <a16:creationId xmlns:a16="http://schemas.microsoft.com/office/drawing/2014/main" id="{1F09C15E-8E32-486D-B312-2C19C3BC3F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A99CA0D-01D1-497D-AFF1-7285D344346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D3D4A90-44F7-5BDB-82A6-66162B94A4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5638" y="1600200"/>
            <a:ext cx="6285454" cy="342194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6290299-17B6-40B8-AA63-5E758CD59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Cost Gaps / Opportunity Gaps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6490E-2525-48D1-84FD-EF985636E7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101D040-07EB-4244-BDC1-1D0A8A056BF4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2293" name="Slide Number Placeholder 2">
            <a:extLst>
              <a:ext uri="{FF2B5EF4-FFF2-40B4-BE49-F238E27FC236}">
                <a16:creationId xmlns:a16="http://schemas.microsoft.com/office/drawing/2014/main" id="{99B86F88-8BA0-4FE6-87D2-58EFFD5B9E9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EA10AE-8954-4F92-AF9B-2E4EA1BE937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4313457-126F-6E1C-71DB-2A17C176C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6609" y="1600200"/>
            <a:ext cx="3429000" cy="3429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C266CD-1687-A825-49DC-DF4C036F0F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632098"/>
            <a:ext cx="5333028" cy="351527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DFD697-68D0-4E28-9B7E-7C82EB52346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836CE2C-8482-4A0C-B170-AFFDBE38358C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03E3F717-AE8B-4CCE-A99A-5650CF6216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DE3199-C4AC-4EF1-AE32-E550D043A82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379178-00A4-EF8F-5A0F-DC102D239142}"/>
              </a:ext>
            </a:extLst>
          </p:cNvPr>
          <p:cNvSpPr txBox="1"/>
          <p:nvPr/>
        </p:nvSpPr>
        <p:spPr>
          <a:xfrm>
            <a:off x="1076037" y="762000"/>
            <a:ext cx="9982199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b="1" dirty="0" err="1">
                <a:latin typeface="Abad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SweetRise</a:t>
            </a:r>
            <a:r>
              <a:rPr lang="en-GB" b="1" dirty="0">
                <a:latin typeface="Abadi" panose="020F05020202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Bakery is a mid-sized company in Birmingham that produces artisan cakes for corporate events and weddings. Over the past year, the company’s profits have declined despite steady sales. A financial review reveals that outdated equipment and inefficient supply contracts have increased production costs by 25%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46A5C8-7E1D-96A4-8355-CD48D68A9B7A}"/>
              </a:ext>
            </a:extLst>
          </p:cNvPr>
          <p:cNvSpPr txBox="1"/>
          <p:nvPr/>
        </p:nvSpPr>
        <p:spPr>
          <a:xfrm>
            <a:off x="1113251" y="3276600"/>
            <a:ext cx="9982199" cy="1569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Does Strategies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SweetRise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need to change?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Why? Opportunity Gap / Cost Gap? 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strategies should could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SweetRise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use to bridge both gaps simultaneously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D4D581BC-C49D-45BC-921F-7A4C77F21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0197" y="298046"/>
            <a:ext cx="8763000" cy="6397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</a:rPr>
              <a:t>Performance and Opportunity Gap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6F933-5170-4C9D-BA49-29C67D8E96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E8F0753A-928A-412B-9780-218028A2DE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27E5130-C606-47D7-867E-AD8062AA45D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FE9141D-056E-A6B0-2507-2B1499AB5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6038833"/>
              </p:ext>
            </p:extLst>
          </p:nvPr>
        </p:nvGraphicFramePr>
        <p:xfrm>
          <a:off x="685800" y="1219200"/>
          <a:ext cx="11048999" cy="42672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83399">
                  <a:extLst>
                    <a:ext uri="{9D8B030D-6E8A-4147-A177-3AD203B41FA5}">
                      <a16:colId xmlns:a16="http://schemas.microsoft.com/office/drawing/2014/main" val="1201137866"/>
                    </a:ext>
                  </a:extLst>
                </a:gridCol>
                <a:gridCol w="4183635">
                  <a:extLst>
                    <a:ext uri="{9D8B030D-6E8A-4147-A177-3AD203B41FA5}">
                      <a16:colId xmlns:a16="http://schemas.microsoft.com/office/drawing/2014/main" val="3495368521"/>
                    </a:ext>
                  </a:extLst>
                </a:gridCol>
                <a:gridCol w="4281965">
                  <a:extLst>
                    <a:ext uri="{9D8B030D-6E8A-4147-A177-3AD203B41FA5}">
                      <a16:colId xmlns:a16="http://schemas.microsoft.com/office/drawing/2014/main" val="2098959352"/>
                    </a:ext>
                  </a:extLst>
                </a:gridCol>
              </a:tblGrid>
              <a:tr h="487680"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Performance Gap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Opportunity Gap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5838156"/>
                  </a:ext>
                </a:extLst>
              </a:tr>
              <a:tr h="1259840">
                <a:tc>
                  <a:txBody>
                    <a:bodyPr/>
                    <a:lstStyle/>
                    <a:p>
                      <a:r>
                        <a:rPr lang="en-GB" sz="2400" b="1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Difference between expected and actual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Potential future problem or missed chance for creating value.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0352323"/>
                  </a:ext>
                </a:extLst>
              </a:tr>
              <a:tr h="1259840">
                <a:tc>
                  <a:txBody>
                    <a:bodyPr/>
                    <a:lstStyle/>
                    <a:p>
                      <a:r>
                        <a:rPr lang="en-GB" sz="2400" b="1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Often based on lack of efficiency.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Often based on shifts or complacency in the way value is created.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6308836"/>
                  </a:ext>
                </a:extLst>
              </a:tr>
              <a:tr h="1259840">
                <a:tc>
                  <a:txBody>
                    <a:bodyPr/>
                    <a:lstStyle/>
                    <a:p>
                      <a:r>
                        <a:rPr lang="en-GB" sz="2400" b="1" dirty="0"/>
                        <a:t>Required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Change that improves current organisational routines and practices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Change that creates new routines and practices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16668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C5E92-B698-474C-89C5-D5FE530AB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Origin and Scope of Change</a:t>
            </a:r>
            <a:endParaRPr lang="en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DF09C-DBB4-42A2-AFA8-0471C5F5A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200" y="1600201"/>
            <a:ext cx="8991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Planned                                                      Emergent</a:t>
            </a:r>
          </a:p>
          <a:p>
            <a:pPr eaLnBrk="1" hangingPunct="1">
              <a:defRPr/>
            </a:pPr>
            <a:endParaRPr lang="en-GB" sz="2800" dirty="0"/>
          </a:p>
          <a:p>
            <a:pPr marL="0" indent="0" eaLnBrk="1" hangingPunct="1">
              <a:buNone/>
              <a:defRPr/>
            </a:pPr>
            <a:endParaRPr lang="en-GB" sz="2800" dirty="0"/>
          </a:p>
          <a:p>
            <a:pPr eaLnBrk="1" hangingPunct="1">
              <a:defRPr/>
            </a:pPr>
            <a:r>
              <a:rPr lang="en-GB" sz="2800" dirty="0"/>
              <a:t>Incremental                                                Radical</a:t>
            </a:r>
          </a:p>
          <a:p>
            <a:pPr marL="0" indent="0" eaLnBrk="1" hangingPunct="1">
              <a:buNone/>
              <a:defRPr/>
            </a:pPr>
            <a:endParaRPr lang="en-GB" sz="2800" dirty="0"/>
          </a:p>
          <a:p>
            <a:pPr marL="0" indent="0" eaLnBrk="1" hangingPunct="1">
              <a:buNone/>
              <a:defRPr/>
            </a:pPr>
            <a:endParaRPr lang="en-GB" sz="2800" dirty="0"/>
          </a:p>
          <a:p>
            <a:pPr eaLnBrk="1" hangingPunct="1">
              <a:defRPr/>
            </a:pPr>
            <a:r>
              <a:rPr lang="en-GB" sz="2800" dirty="0"/>
              <a:t>Bottom-up                                                  Top-down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EE5A5B-BF08-4F2D-ACD7-2410421C6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987A432-F9AF-4D34-06E2-0BEDB2968FBE}"/>
              </a:ext>
            </a:extLst>
          </p:cNvPr>
          <p:cNvCxnSpPr/>
          <p:nvPr/>
        </p:nvCxnSpPr>
        <p:spPr>
          <a:xfrm>
            <a:off x="2147777" y="2286000"/>
            <a:ext cx="7467600" cy="0"/>
          </a:xfrm>
          <a:prstGeom prst="line">
            <a:avLst/>
          </a:prstGeom>
          <a:ln w="38100">
            <a:headEnd type="diamond" w="med" len="med"/>
            <a:tailEnd type="diamond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A77B430-82FF-FB25-EB0C-EBF21393DA62}"/>
              </a:ext>
            </a:extLst>
          </p:cNvPr>
          <p:cNvCxnSpPr/>
          <p:nvPr/>
        </p:nvCxnSpPr>
        <p:spPr>
          <a:xfrm>
            <a:off x="2147777" y="3733800"/>
            <a:ext cx="7467600" cy="0"/>
          </a:xfrm>
          <a:prstGeom prst="line">
            <a:avLst/>
          </a:prstGeom>
          <a:ln w="38100">
            <a:headEnd type="diamond" w="med" len="med"/>
            <a:tailEnd type="diamond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33B25B4-21A5-CCB3-40F7-8CEFB4D30243}"/>
              </a:ext>
            </a:extLst>
          </p:cNvPr>
          <p:cNvCxnSpPr/>
          <p:nvPr/>
        </p:nvCxnSpPr>
        <p:spPr>
          <a:xfrm>
            <a:off x="2147777" y="5334000"/>
            <a:ext cx="7467600" cy="0"/>
          </a:xfrm>
          <a:prstGeom prst="line">
            <a:avLst/>
          </a:prstGeom>
          <a:ln w="38100">
            <a:headEnd type="diamond" w="med" len="med"/>
            <a:tailEnd type="diamond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2973A3BF-DF31-30EB-90DB-4628C6E7D5B9}"/>
              </a:ext>
            </a:extLst>
          </p:cNvPr>
          <p:cNvSpPr txBox="1">
            <a:spLocks/>
          </p:cNvSpPr>
          <p:nvPr/>
        </p:nvSpPr>
        <p:spPr>
          <a:xfrm>
            <a:off x="4800600" y="1523999"/>
            <a:ext cx="2362200" cy="792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z="2400" b="1" dirty="0"/>
              <a:t>Scope</a:t>
            </a:r>
            <a:endParaRPr lang="en-GB" sz="2400" b="1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555836E-4261-C78C-7BD9-B4F29267EA59}"/>
              </a:ext>
            </a:extLst>
          </p:cNvPr>
          <p:cNvSpPr txBox="1">
            <a:spLocks/>
          </p:cNvSpPr>
          <p:nvPr/>
        </p:nvSpPr>
        <p:spPr>
          <a:xfrm>
            <a:off x="4700477" y="3001960"/>
            <a:ext cx="2362200" cy="792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z="2400" b="1" dirty="0"/>
              <a:t>Origin</a:t>
            </a:r>
            <a:endParaRPr lang="en-GB" sz="2400" b="1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F0961B8-E2C8-933A-4252-A5F49E06FDAB}"/>
              </a:ext>
            </a:extLst>
          </p:cNvPr>
          <p:cNvSpPr txBox="1">
            <a:spLocks/>
          </p:cNvSpPr>
          <p:nvPr/>
        </p:nvSpPr>
        <p:spPr>
          <a:xfrm>
            <a:off x="4725286" y="4541838"/>
            <a:ext cx="2362200" cy="792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z="2400" b="1" dirty="0"/>
              <a:t>Origin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092780584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AE00622-CDEB-4B3B-BBD4-00B2F76D3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97" y="1143000"/>
            <a:ext cx="2819400" cy="2286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dirty="0"/>
              <a:t>Types of Change based on Scope and Origin</a:t>
            </a:r>
            <a:endParaRPr lang="en-GB" altLang="en-US" sz="2000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548C7-A9C6-409B-B4E1-3D88F8EB691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DFEAEC-0508-4260-9A82-9EA3C7F8694B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89116134-BF9B-4F0A-A1A6-1B9C294BFA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F3EBCC-FF54-4925-ABE3-692BE074363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912BCA-5DCA-42EC-CAC8-95F1D4FEFF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221772"/>
              </p:ext>
            </p:extLst>
          </p:nvPr>
        </p:nvGraphicFramePr>
        <p:xfrm>
          <a:off x="4847050" y="685800"/>
          <a:ext cx="6248400" cy="431292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3124200">
                  <a:extLst>
                    <a:ext uri="{9D8B030D-6E8A-4147-A177-3AD203B41FA5}">
                      <a16:colId xmlns:a16="http://schemas.microsoft.com/office/drawing/2014/main" val="1525977014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1611479696"/>
                    </a:ext>
                  </a:extLst>
                </a:gridCol>
              </a:tblGrid>
              <a:tr h="23142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709935"/>
                  </a:ext>
                </a:extLst>
              </a:tr>
              <a:tr h="199867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37501393"/>
                  </a:ext>
                </a:extLst>
              </a:tr>
            </a:tbl>
          </a:graphicData>
        </a:graphic>
      </p:graphicFrame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31C1FAE-C18A-4D25-BF6E-90B707F33DC6}"/>
              </a:ext>
            </a:extLst>
          </p:cNvPr>
          <p:cNvCxnSpPr>
            <a:cxnSpLocks/>
          </p:cNvCxnSpPr>
          <p:nvPr/>
        </p:nvCxnSpPr>
        <p:spPr>
          <a:xfrm>
            <a:off x="5840174" y="5257800"/>
            <a:ext cx="4294426" cy="0"/>
          </a:xfrm>
          <a:prstGeom prst="line">
            <a:avLst/>
          </a:prstGeom>
          <a:ln w="6350">
            <a:headEnd type="diamond" w="med" len="med"/>
            <a:tailEnd type="diamond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9E677CF-9E2B-4E28-2806-CC32EEF74405}"/>
              </a:ext>
            </a:extLst>
          </p:cNvPr>
          <p:cNvSpPr txBox="1"/>
          <p:nvPr/>
        </p:nvSpPr>
        <p:spPr>
          <a:xfrm>
            <a:off x="4482697" y="5073134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Incremental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653CF1-BFB3-435F-946A-62A572D418C7}"/>
              </a:ext>
            </a:extLst>
          </p:cNvPr>
          <p:cNvSpPr txBox="1"/>
          <p:nvPr/>
        </p:nvSpPr>
        <p:spPr>
          <a:xfrm>
            <a:off x="10447750" y="5050479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Radical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CCE657-D361-0C10-D73B-4832AAA41E32}"/>
              </a:ext>
            </a:extLst>
          </p:cNvPr>
          <p:cNvSpPr txBox="1"/>
          <p:nvPr/>
        </p:nvSpPr>
        <p:spPr>
          <a:xfrm rot="5400000">
            <a:off x="3860761" y="614690"/>
            <a:ext cx="12631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Top-down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2862BD-DECA-FC07-77F6-76BA8A6B66FE}"/>
              </a:ext>
            </a:extLst>
          </p:cNvPr>
          <p:cNvSpPr txBox="1"/>
          <p:nvPr/>
        </p:nvSpPr>
        <p:spPr>
          <a:xfrm rot="16200000">
            <a:off x="3812143" y="4249635"/>
            <a:ext cx="12631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Bottom-up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9E80FFB-17A0-96AF-9135-3333976C0959}"/>
              </a:ext>
            </a:extLst>
          </p:cNvPr>
          <p:cNvCxnSpPr>
            <a:cxnSpLocks/>
          </p:cNvCxnSpPr>
          <p:nvPr/>
        </p:nvCxnSpPr>
        <p:spPr>
          <a:xfrm>
            <a:off x="4443710" y="1295400"/>
            <a:ext cx="0" cy="2590800"/>
          </a:xfrm>
          <a:prstGeom prst="line">
            <a:avLst/>
          </a:prstGeom>
          <a:ln w="6350">
            <a:headEnd type="diamond" w="med" len="med"/>
            <a:tailEnd type="diamond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C8BDC3A4-0544-C999-5AF7-7D896C85C795}"/>
              </a:ext>
            </a:extLst>
          </p:cNvPr>
          <p:cNvSpPr txBox="1"/>
          <p:nvPr/>
        </p:nvSpPr>
        <p:spPr>
          <a:xfrm>
            <a:off x="7465223" y="5235145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Scope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D265BD4-E97B-885A-D26C-036C44F9D75B}"/>
              </a:ext>
            </a:extLst>
          </p:cNvPr>
          <p:cNvSpPr txBox="1"/>
          <p:nvPr/>
        </p:nvSpPr>
        <p:spPr>
          <a:xfrm rot="16200000">
            <a:off x="3208115" y="2418545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/>
              <a:t>Origin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9FAF16-9F2D-831C-490D-D0FD228C4CFD}"/>
              </a:ext>
            </a:extLst>
          </p:cNvPr>
          <p:cNvSpPr txBox="1"/>
          <p:nvPr/>
        </p:nvSpPr>
        <p:spPr>
          <a:xfrm>
            <a:off x="5436083" y="3855421"/>
            <a:ext cx="198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solidFill>
                  <a:schemeClr val="accent5">
                    <a:lumMod val="50000"/>
                  </a:schemeClr>
                </a:solidFill>
              </a:rPr>
              <a:t>Evolutionary Change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261BBC-E3EB-E4C1-048C-6C0710042355}"/>
              </a:ext>
            </a:extLst>
          </p:cNvPr>
          <p:cNvSpPr txBox="1"/>
          <p:nvPr/>
        </p:nvSpPr>
        <p:spPr>
          <a:xfrm>
            <a:off x="8455823" y="3846907"/>
            <a:ext cx="198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solidFill>
                  <a:schemeClr val="accent5">
                    <a:lumMod val="50000"/>
                  </a:schemeClr>
                </a:solidFill>
              </a:rPr>
              <a:t>Revolutionary Change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90ACC8-AE66-C80E-D30E-F425F0780C9C}"/>
              </a:ext>
            </a:extLst>
          </p:cNvPr>
          <p:cNvSpPr txBox="1"/>
          <p:nvPr/>
        </p:nvSpPr>
        <p:spPr>
          <a:xfrm>
            <a:off x="8590087" y="1406675"/>
            <a:ext cx="198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solidFill>
                  <a:schemeClr val="accent5">
                    <a:lumMod val="50000"/>
                  </a:schemeClr>
                </a:solidFill>
              </a:rPr>
              <a:t>Transformational Change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EF29D4B-A46F-6A18-BD8C-DC629F511B6E}"/>
              </a:ext>
            </a:extLst>
          </p:cNvPr>
          <p:cNvSpPr txBox="1"/>
          <p:nvPr/>
        </p:nvSpPr>
        <p:spPr>
          <a:xfrm>
            <a:off x="5436083" y="1380290"/>
            <a:ext cx="198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solidFill>
                  <a:schemeClr val="accent5">
                    <a:lumMod val="50000"/>
                  </a:schemeClr>
                </a:solidFill>
              </a:rPr>
              <a:t>Tactical</a:t>
            </a:r>
          </a:p>
          <a:p>
            <a:pPr algn="ctr"/>
            <a:r>
              <a:rPr lang="en-GB" sz="1800" b="1" dirty="0">
                <a:solidFill>
                  <a:schemeClr val="accent5">
                    <a:lumMod val="50000"/>
                  </a:schemeClr>
                </a:solidFill>
              </a:rPr>
              <a:t> Change</a:t>
            </a:r>
          </a:p>
        </p:txBody>
      </p:sp>
    </p:spTree>
    <p:extLst>
      <p:ext uri="{BB962C8B-B14F-4D97-AF65-F5344CB8AC3E}">
        <p14:creationId xmlns:p14="http://schemas.microsoft.com/office/powerpoint/2010/main" val="3867783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7BFFAB1-71D8-4AED-9FD3-866F51117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 dirty="0"/>
              <a:t>Is Change A Single Event?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3D2BE9-2A73-4231-82B0-C818E99F2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484" y="1600201"/>
            <a:ext cx="3917032" cy="3917032"/>
          </a:xfrm>
          <a:prstGeom prst="rect">
            <a:avLst/>
          </a:prstGeom>
          <a:noFill/>
        </p:spPr>
      </p:pic>
      <p:sp>
        <p:nvSpPr>
          <p:cNvPr id="16394" name="Footer Placeholder 3">
            <a:extLst>
              <a:ext uri="{FF2B5EF4-FFF2-40B4-BE49-F238E27FC236}">
                <a16:creationId xmlns:a16="http://schemas.microsoft.com/office/drawing/2014/main" id="{9DFA4EF2-50CD-62FF-8E49-1B985439D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6A59513-B810-4B06-9A86-3850E16F3E4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C95B7BA9-DD55-4FDE-810A-7EFF33C1C1E8}" type="datetime1">
              <a:rPr lang="en-GB" altLang="en-US"/>
              <a:pPr>
                <a:spcAft>
                  <a:spcPts val="600"/>
                </a:spcAft>
                <a:defRPr/>
              </a:pPr>
              <a:t>08/05/2026</a:t>
            </a:fld>
            <a:endParaRPr lang="en-GB" altLang="en-US"/>
          </a:p>
        </p:txBody>
      </p:sp>
      <p:sp>
        <p:nvSpPr>
          <p:cNvPr id="16389" name="Slide Number Placeholder 5" hidden="1">
            <a:extLst>
              <a:ext uri="{FF2B5EF4-FFF2-40B4-BE49-F238E27FC236}">
                <a16:creationId xmlns:a16="http://schemas.microsoft.com/office/drawing/2014/main" id="{8074C3C3-7952-49F6-ABBA-0D0A1E7616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A7CFDD2A-D73A-4E42-AF8D-DE25F3A9811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49913-BB9E-4965-A64E-625F1907B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HorizonWear</a:t>
            </a:r>
            <a:r>
              <a:rPr lang="en-GB" dirty="0"/>
              <a:t> Apparel Ltd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F5B90-7592-493F-800B-EFC3C0BA1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17638"/>
            <a:ext cx="7924800" cy="4114799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2000" b="1" dirty="0" err="1"/>
              <a:t>HorizonWear</a:t>
            </a:r>
            <a:r>
              <a:rPr lang="en-GB" sz="2000" b="1" dirty="0"/>
              <a:t> is a UK-based mid‑range clothing brand. The company had enjoyed steady sales for nearly a decade. But within two years, the market around them shifted dramatically. A new competitor, </a:t>
            </a:r>
            <a:r>
              <a:rPr lang="en-GB" sz="2000" b="1" dirty="0" err="1"/>
              <a:t>SwiftFit</a:t>
            </a:r>
            <a:r>
              <a:rPr lang="en-GB" sz="2000" b="1" dirty="0"/>
              <a:t>, entered the market offering affordable, AI‑recommended personalised outfits delivered within 24 hours. At the same time, external pressures intensified: rising fabric costs, new sustainability regulations, and a sudden shift in consumer behaviour toward eco‑friendly, fast‑delivery fashion.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Jeff, who manages the outlet realises that these changing circumstance will affect the team and the </a:t>
            </a:r>
            <a:r>
              <a:rPr lang="en-GB" sz="2000" b="1" dirty="0" err="1"/>
              <a:t>businesss</a:t>
            </a:r>
            <a:r>
              <a:rPr lang="en-GB" sz="2000" b="1" dirty="0"/>
              <a:t> in an ongoing basis.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0DEB2F-554D-498C-96A1-7273F2FED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C0CEFF9-1F98-FA72-C8F8-E47D73267777}"/>
              </a:ext>
            </a:extLst>
          </p:cNvPr>
          <p:cNvSpPr txBox="1">
            <a:spLocks/>
          </p:cNvSpPr>
          <p:nvPr/>
        </p:nvSpPr>
        <p:spPr>
          <a:xfrm>
            <a:off x="8546805" y="1417637"/>
            <a:ext cx="3352800" cy="411479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000" b="1" dirty="0"/>
              <a:t>Are there any triggers for change? What are they?</a:t>
            </a:r>
          </a:p>
          <a:p>
            <a:pPr fontAlgn="auto">
              <a:spcAft>
                <a:spcPts val="0"/>
              </a:spcAft>
            </a:pPr>
            <a:r>
              <a:rPr lang="en-GB" sz="2000" b="1" dirty="0"/>
              <a:t>What can Jeff and the team do to respond to these changes.</a:t>
            </a:r>
          </a:p>
          <a:p>
            <a:pPr fontAlgn="auto">
              <a:spcAft>
                <a:spcPts val="0"/>
              </a:spcAft>
            </a:pPr>
            <a:r>
              <a:rPr lang="en-GB" sz="2000" b="1" dirty="0"/>
              <a:t>What skills should the team consider to help them navigate these changes. </a:t>
            </a:r>
          </a:p>
        </p:txBody>
      </p:sp>
    </p:spTree>
    <p:extLst>
      <p:ext uri="{BB962C8B-B14F-4D97-AF65-F5344CB8AC3E}">
        <p14:creationId xmlns:p14="http://schemas.microsoft.com/office/powerpoint/2010/main" val="285913785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6569D-C79E-E410-7DF6-854D29414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END OF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07BD4-2BA1-6C33-C578-42D9781F2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</a:t>
            </a:r>
          </a:p>
          <a:p>
            <a:r>
              <a:rPr lang="en-GB" dirty="0"/>
              <a:t>Next Week: Assessment Specification Review.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E5FB47-D32D-9BFC-FA2A-D008E529B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657519499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571</Words>
  <Application>Microsoft Office PowerPoint</Application>
  <PresentationFormat>Widescreen</PresentationFormat>
  <Paragraphs>116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Abadi</vt:lpstr>
      <vt:lpstr>Arial</vt:lpstr>
      <vt:lpstr>Myriad Pro</vt:lpstr>
      <vt:lpstr>Times New Roman</vt:lpstr>
      <vt:lpstr>20140311PresentationUWTSDTemplate</vt:lpstr>
      <vt:lpstr>Leading and implementing change</vt:lpstr>
      <vt:lpstr>Lesson Aims</vt:lpstr>
      <vt:lpstr>What is your view of change?</vt:lpstr>
      <vt:lpstr>What exactly is Change? </vt:lpstr>
      <vt:lpstr>PowerPoint Presentation</vt:lpstr>
      <vt:lpstr>Discussion</vt:lpstr>
      <vt:lpstr>Cost Gaps / Opportunity Gaps</vt:lpstr>
      <vt:lpstr>PowerPoint Presentation</vt:lpstr>
      <vt:lpstr>Performance and Opportunity Gap</vt:lpstr>
      <vt:lpstr>Origin and Scope of Change</vt:lpstr>
      <vt:lpstr>Types of Change based on Scope and Origin</vt:lpstr>
      <vt:lpstr>Is Change A Single Event?</vt:lpstr>
      <vt:lpstr>Case Study: HorizonWear Apparel Ltd</vt:lpstr>
      <vt:lpstr>END OF SESSION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Eric Osei</cp:lastModifiedBy>
  <cp:revision>341</cp:revision>
  <cp:lastPrinted>2015-05-08T17:50:00Z</cp:lastPrinted>
  <dcterms:created xsi:type="dcterms:W3CDTF">2002-09-05T14:12:18Z</dcterms:created>
  <dcterms:modified xsi:type="dcterms:W3CDTF">2026-05-08T12:58:13Z</dcterms:modified>
</cp:coreProperties>
</file>