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40"/>
  </p:notesMasterIdLst>
  <p:sldIdLst>
    <p:sldId id="256" r:id="rId16"/>
    <p:sldId id="259" r:id="rId17"/>
    <p:sldId id="260" r:id="rId18"/>
    <p:sldId id="289" r:id="rId19"/>
    <p:sldId id="290" r:id="rId20"/>
    <p:sldId id="306" r:id="rId21"/>
    <p:sldId id="307" r:id="rId22"/>
    <p:sldId id="291" r:id="rId23"/>
    <p:sldId id="293" r:id="rId24"/>
    <p:sldId id="294" r:id="rId25"/>
    <p:sldId id="308" r:id="rId26"/>
    <p:sldId id="295" r:id="rId27"/>
    <p:sldId id="298" r:id="rId28"/>
    <p:sldId id="296" r:id="rId29"/>
    <p:sldId id="299" r:id="rId30"/>
    <p:sldId id="300" r:id="rId31"/>
    <p:sldId id="301" r:id="rId32"/>
    <p:sldId id="304" r:id="rId33"/>
    <p:sldId id="303" r:id="rId34"/>
    <p:sldId id="302" r:id="rId35"/>
    <p:sldId id="297" r:id="rId36"/>
    <p:sldId id="305" r:id="rId37"/>
    <p:sldId id="292" r:id="rId38"/>
    <p:sldId id="258" r:id="rId3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467" autoAdjust="0"/>
    <p:restoredTop sz="94610" autoAdjust="0"/>
  </p:normalViewPr>
  <p:slideViewPr>
    <p:cSldViewPr snapToGrid="0" snapToObjects="1">
      <p:cViewPr varScale="1">
        <p:scale>
          <a:sx n="94" d="100"/>
          <a:sy n="94" d="100"/>
        </p:scale>
        <p:origin x="1252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" d="100"/>
        <a:sy n="2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Process Time and Colour Intensity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Mean Colour intensity (0-10)</c:v>
                </c:pt>
              </c:strCache>
            </c:strRef>
          </c:tx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Sheet1!$A$2:$A$6</c:f>
              <c:numCache>
                <c:formatCode>General</c:formatCode>
                <c:ptCount val="5"/>
                <c:pt idx="0">
                  <c:v>5</c:v>
                </c:pt>
                <c:pt idx="1">
                  <c:v>10</c:v>
                </c:pt>
                <c:pt idx="2">
                  <c:v>15</c:v>
                </c:pt>
                <c:pt idx="3">
                  <c:v>20</c:v>
                </c:pt>
                <c:pt idx="4">
                  <c:v>25</c:v>
                </c:pt>
              </c:numCache>
            </c:numRef>
          </c:xVal>
          <c:yVal>
            <c:numRef>
              <c:f>Sheet1!$B$2:$B$6</c:f>
              <c:numCache>
                <c:formatCode>General</c:formatCode>
                <c:ptCount val="5"/>
                <c:pt idx="0">
                  <c:v>0.7</c:v>
                </c:pt>
                <c:pt idx="1">
                  <c:v>2.7</c:v>
                </c:pt>
                <c:pt idx="2">
                  <c:v>5</c:v>
                </c:pt>
                <c:pt idx="3">
                  <c:v>7.7</c:v>
                </c:pt>
                <c:pt idx="4">
                  <c:v>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29CF-4A15-8937-146A41E46D4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56771392"/>
        <c:axId val="656772640"/>
      </c:scatterChart>
      <c:valAx>
        <c:axId val="656771392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 (mins)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6772640"/>
        <c:crosses val="autoZero"/>
        <c:crossBetween val="midCat"/>
      </c:valAx>
      <c:valAx>
        <c:axId val="656772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Colour</a:t>
                </a:r>
                <a:r>
                  <a:rPr lang="en-GB" baseline="0"/>
                  <a:t> intensity (0-10 scale)</a:t>
                </a:r>
              </a:p>
              <a:p>
                <a:pPr>
                  <a:defRPr/>
                </a:pP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56771392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7698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7290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273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897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83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2953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689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8269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5244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645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625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609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148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345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2283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9481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99690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2406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27236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264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dataservice.ac.uk/" TargetMode="External"/><Relationship Id="rId7" Type="http://schemas.openxmlformats.org/officeDocument/2006/relationships/hyperlink" Target="http://www.statistics.gov.uk/default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kaggle.com/datasets" TargetMode="External"/><Relationship Id="rId5" Type="http://schemas.openxmlformats.org/officeDocument/2006/relationships/hyperlink" Target="http://www.esds.ac.uk/findingData/majorStudies.asp" TargetMode="External"/><Relationship Id="rId4" Type="http://schemas.openxmlformats.org/officeDocument/2006/relationships/hyperlink" Target="http://www.data-archive.ac.uk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atacatalog.worldbank.org/home" TargetMode="External"/><Relationship Id="rId3" Type="http://schemas.openxmlformats.org/officeDocument/2006/relationships/hyperlink" Target="https://www.ons.gov.uk/" TargetMode="External"/><Relationship Id="rId7" Type="http://schemas.openxmlformats.org/officeDocument/2006/relationships/hyperlink" Target="https://ec.europa.eu/info/business-economy-euro_en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ec.europa.eu/info/business-economy-euro/indicators-statistics/economic-databases/business-and-consumer-surveys/download-business-and-consumer-survey-data/time-series_en" TargetMode="External"/><Relationship Id="rId5" Type="http://schemas.openxmlformats.org/officeDocument/2006/relationships/hyperlink" Target="https://www.gov.uk/government/collections/data-forecasts" TargetMode="External"/><Relationship Id="rId4" Type="http://schemas.openxmlformats.org/officeDocument/2006/relationships/hyperlink" Target="https://www.bankofengland.co.uk/statistics/tables" TargetMode="External"/><Relationship Id="rId9" Type="http://schemas.openxmlformats.org/officeDocument/2006/relationships/hyperlink" Target="https://www.imf.org/en/Dat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ug.nl/ggdc/productivity/pwt/" TargetMode="External"/><Relationship Id="rId7" Type="http://schemas.openxmlformats.org/officeDocument/2006/relationships/hyperlink" Target="https://devinit.org/data/" TargetMode="External"/><Relationship Id="rId2" Type="http://schemas.openxmlformats.org/officeDocument/2006/relationships/hyperlink" Target="https://www.gapminder.org/tools/#$chart-type=bubbles&amp;url=v1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data.nasdaq.com/publishers/QDL" TargetMode="External"/><Relationship Id="rId5" Type="http://schemas.openxmlformats.org/officeDocument/2006/relationships/hyperlink" Target="https://ukdataservice.ac.uk/find-data/browse/" TargetMode="External"/><Relationship Id="rId4" Type="http://schemas.openxmlformats.org/officeDocument/2006/relationships/hyperlink" Target="https://www.statista.com/market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2		4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February  2025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5782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2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Introducing secondary data and quantitative analysis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Calibri" panose="020F0502020204030204" pitchFamily="34" charset="0"/>
              </a:rPr>
              <a:t>Homework - The use of MS Excel for descriptive analysis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463198"/>
            <a:ext cx="7886700" cy="1325563"/>
          </a:xfrm>
        </p:spPr>
        <p:txBody>
          <a:bodyPr/>
          <a:lstStyle/>
          <a:p>
            <a:pPr algn="ctr"/>
            <a: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  <a:cs typeface="Arial" panose="020B0604020202020204" pitchFamily="34" charset="0"/>
              </a:rPr>
              <a:t>Secondary data</a:t>
            </a:r>
            <a:br>
              <a:rPr lang="en-GB" sz="4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CD738-0269-4F1C-B90C-B9F16D19E7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1F497D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Using secondary data: why?</a:t>
            </a:r>
            <a:b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902347-CF66-4AD7-B2A2-1B846F0B0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902478" y="-35962"/>
            <a:ext cx="3274391" cy="7139712"/>
          </a:xfrm>
        </p:spPr>
        <p:txBody>
          <a:bodyPr/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Efficiencies of time and cost 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Different contexts can be explored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Source of new ideas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Large-scale studies from government related bodies usually provide data with high reliability and validity </a:t>
            </a:r>
          </a:p>
        </p:txBody>
      </p:sp>
    </p:spTree>
    <p:extLst>
      <p:ext uri="{BB962C8B-B14F-4D97-AF65-F5344CB8AC3E}">
        <p14:creationId xmlns:p14="http://schemas.microsoft.com/office/powerpoint/2010/main" val="2994105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C98E7-74DF-433A-800B-5CF4C52D5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2" y="152690"/>
            <a:ext cx="7886700" cy="586220"/>
          </a:xfrm>
        </p:spPr>
        <p:txBody>
          <a:bodyPr/>
          <a:lstStyle/>
          <a:p>
            <a:r>
              <a:rPr lang="en-GB" dirty="0"/>
              <a:t>Sources of secondary data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E488DB-9924-445C-8A26-7317DE41B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184291" y="-646076"/>
            <a:ext cx="4515644" cy="78867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UK data service (</a:t>
            </a:r>
            <a:r>
              <a:rPr lang="en-GB" dirty="0">
                <a:hlinkClick r:id="rId3"/>
              </a:rPr>
              <a:t>https://www.ukdataservice.ac.uk</a:t>
            </a:r>
            <a:r>
              <a:rPr lang="en-GB" dirty="0"/>
              <a:t>  ) </a:t>
            </a:r>
          </a:p>
          <a:p>
            <a:pPr marL="0" indent="0">
              <a:buNone/>
            </a:pPr>
            <a:r>
              <a:rPr lang="en-GB" dirty="0"/>
              <a:t>UK Data Archive (</a:t>
            </a:r>
            <a:r>
              <a:rPr lang="en-GB" dirty="0">
                <a:hlinkClick r:id="rId4"/>
              </a:rPr>
              <a:t>www.data-archive.ac.uk</a:t>
            </a:r>
            <a:r>
              <a:rPr lang="en-GB" dirty="0"/>
              <a:t>  ) </a:t>
            </a:r>
          </a:p>
          <a:p>
            <a:pPr marL="0" indent="0">
              <a:buNone/>
            </a:pPr>
            <a:r>
              <a:rPr lang="en-GB" dirty="0"/>
              <a:t>Economic and Social Data Service (</a:t>
            </a:r>
            <a:r>
              <a:rPr lang="en-GB" dirty="0">
                <a:hlinkClick r:id="rId5"/>
              </a:rPr>
              <a:t>www.esds.ac.uk/findingData/majorStudies.asp</a:t>
            </a:r>
            <a:r>
              <a:rPr lang="en-GB" dirty="0"/>
              <a:t> ) </a:t>
            </a:r>
          </a:p>
          <a:p>
            <a:pPr marL="0" indent="0">
              <a:buNone/>
            </a:pPr>
            <a:r>
              <a:rPr lang="en-GB" dirty="0"/>
              <a:t> Kaggle (</a:t>
            </a:r>
            <a:r>
              <a:rPr lang="en-GB" dirty="0">
                <a:hlinkClick r:id="rId6"/>
              </a:rPr>
              <a:t>https://www.kaggle.com/datasets</a:t>
            </a:r>
            <a:r>
              <a:rPr lang="en-GB" dirty="0"/>
              <a:t> )</a:t>
            </a:r>
          </a:p>
          <a:p>
            <a:pPr marL="0" indent="0">
              <a:buNone/>
            </a:pPr>
            <a:r>
              <a:rPr lang="en-GB" dirty="0"/>
              <a:t>Office of National Statistics (</a:t>
            </a:r>
            <a:r>
              <a:rPr lang="en-GB" dirty="0">
                <a:hlinkClick r:id="rId7"/>
              </a:rPr>
              <a:t>www.statistics.gov.uk/default.asp</a:t>
            </a:r>
            <a:r>
              <a:rPr lang="en-GB" dirty="0"/>
              <a:t>  )</a:t>
            </a:r>
          </a:p>
          <a:p>
            <a:pPr marL="0" indent="0">
              <a:buNone/>
            </a:pPr>
            <a:r>
              <a:rPr lang="en-GB" dirty="0"/>
              <a:t>British Household Survey</a:t>
            </a:r>
          </a:p>
          <a:p>
            <a:pPr marL="0" indent="0">
              <a:buNone/>
            </a:pPr>
            <a:r>
              <a:rPr lang="en-GB" dirty="0"/>
              <a:t>British crime Survey</a:t>
            </a:r>
          </a:p>
          <a:p>
            <a:pPr marL="0" indent="0">
              <a:buNone/>
            </a:pPr>
            <a:r>
              <a:rPr lang="en-GB" dirty="0"/>
              <a:t>British social Attitudes Survey</a:t>
            </a:r>
          </a:p>
          <a:p>
            <a:pPr marL="0" indent="0">
              <a:buNone/>
            </a:pPr>
            <a:r>
              <a:rPr lang="en-GB" dirty="0"/>
              <a:t>Labour Force Survey</a:t>
            </a:r>
          </a:p>
        </p:txBody>
      </p:sp>
    </p:spTree>
    <p:extLst>
      <p:ext uri="{BB962C8B-B14F-4D97-AF65-F5344CB8AC3E}">
        <p14:creationId xmlns:p14="http://schemas.microsoft.com/office/powerpoint/2010/main" val="3144647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0C458A-DA61-4B96-BA99-18F5A06730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74903" y="-1308811"/>
            <a:ext cx="5394193" cy="8718741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Office for National Statistics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https://www.ons.gov.uk/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Bank of England statistics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https://www.bankofengland.co.uk/statistics/tables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Treasury - 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https://www.gov.uk/government/collections/data-forecasts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European </a:t>
            </a:r>
            <a:r>
              <a:rPr lang="en-GB" sz="21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Centrl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Bank Statistics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https://ec.europa.eu/info/business-economy-euro/indicators-statistics/economic-databases/business-and-consumer-surveys/download-business-and-consumer-survey-data/time-series_en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European Economy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https://ec.europa.eu/info/business-economy-euro_en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World bank Dataset - </a:t>
            </a:r>
            <a:r>
              <a:rPr lang="en-GB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https://datacatalog.worldbank.org/home</a:t>
            </a:r>
            <a:r>
              <a:rPr lang="en-GB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1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de-DE" sz="21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IMF Data Sets - </a:t>
            </a:r>
            <a:r>
              <a:rPr lang="de-DE" sz="21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https://www.imf.org/en/Data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940560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B55D35-C8DB-46D4-A24B-BEEEBBE171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219533" y="-1314498"/>
            <a:ext cx="4704933" cy="8835392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da-DK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Gapminder</a:t>
            </a:r>
            <a:r>
              <a:rPr lang="da-DK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da-DK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https://www.gapminder.org/tools/#$chart-type=bubbles&amp;url=v1</a:t>
            </a:r>
            <a:r>
              <a:rPr lang="da-DK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600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Penn World </a:t>
            </a:r>
            <a:r>
              <a:rPr lang="en-GB" sz="2600" b="1" dirty="0"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- </a:t>
            </a:r>
            <a:r>
              <a:rPr lang="en-GB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https://www.rug.nl/ggdc/productivity/pwt/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Statista - </a:t>
            </a:r>
            <a:r>
              <a:rPr lang="it-IT" sz="2600" u="sng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  <a:hlinkClick r:id="rId4"/>
              </a:rPr>
              <a:t>https://www.statista.com/markets/</a:t>
            </a:r>
            <a:r>
              <a:rPr lang="it-IT" sz="26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it-IT" sz="260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UK Data Service </a:t>
            </a: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it-IT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https://ukdataservice.ac.uk/find-data/browse/</a:t>
            </a:r>
            <a:r>
              <a:rPr lang="it-I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pt-PT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Quandl</a:t>
            </a:r>
            <a:r>
              <a:rPr lang="pt-PT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pt-PT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https://data.nasdaq.com/publishers/QDL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40"/>
              </a:spcAft>
            </a:pP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Developmental </a:t>
            </a:r>
            <a:r>
              <a:rPr lang="en-GB" sz="26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Initatives</a:t>
            </a:r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- </a:t>
            </a:r>
            <a:r>
              <a:rPr lang="en-GB" sz="26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https://devinit.org/data/</a:t>
            </a:r>
            <a:endParaRPr lang="en-GB" sz="2600" dirty="0"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87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D9D9B-8936-48ED-B504-107614E3E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99" y="191175"/>
            <a:ext cx="7886700" cy="903999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Selecting Data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E7D8D-9CF8-4528-AFB3-8717939134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889362" y="-514350"/>
            <a:ext cx="4667652" cy="7886700"/>
          </a:xfrm>
        </p:spPr>
        <p:txBody>
          <a:bodyPr/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You need interval / ration date for individuals (not means) 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Ideally need to select a large data set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Which set(s) match your field of interest?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In huge data-sets, how do you decide which data to use?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Should you ‘correct’ data, </a:t>
            </a: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eg.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Over-sampling (counting the same data more than once), or </a:t>
            </a: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undersampling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 (reducing the entries in one or more categories)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D10049-E84A-480D-AADE-D26D6538726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661275" y="1727493"/>
            <a:ext cx="1482725" cy="163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066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BC80D-5A52-4E91-A893-B90DD7C11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64870"/>
            <a:ext cx="7886700" cy="1325563"/>
          </a:xfrm>
        </p:spPr>
        <p:txBody>
          <a:bodyPr/>
          <a:lstStyle/>
          <a:p>
            <a:pPr algn="ctr"/>
            <a:r>
              <a:rPr lang="en-GB" sz="4000" dirty="0">
                <a:latin typeface="+mn-lt"/>
              </a:rPr>
              <a:t>Analysing and presenting data : descriptive statistics </a:t>
            </a:r>
          </a:p>
        </p:txBody>
      </p:sp>
    </p:spTree>
    <p:extLst>
      <p:ext uri="{BB962C8B-B14F-4D97-AF65-F5344CB8AC3E}">
        <p14:creationId xmlns:p14="http://schemas.microsoft.com/office/powerpoint/2010/main" val="7268011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F0584-1A28-4D75-B2F7-6B4FD8A1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667" y="160173"/>
            <a:ext cx="7886700" cy="675399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Key types of data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68D47692-9C3A-44D8-B3FD-F53545ACEE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211163"/>
              </p:ext>
            </p:extLst>
          </p:nvPr>
        </p:nvGraphicFramePr>
        <p:xfrm>
          <a:off x="425667" y="1027906"/>
          <a:ext cx="8497615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67518">
                  <a:extLst>
                    <a:ext uri="{9D8B030D-6E8A-4147-A177-3AD203B41FA5}">
                      <a16:colId xmlns:a16="http://schemas.microsoft.com/office/drawing/2014/main" val="3743532319"/>
                    </a:ext>
                  </a:extLst>
                </a:gridCol>
                <a:gridCol w="4730097">
                  <a:extLst>
                    <a:ext uri="{9D8B030D-6E8A-4147-A177-3AD203B41FA5}">
                      <a16:colId xmlns:a16="http://schemas.microsoft.com/office/drawing/2014/main" val="8087338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type</a:t>
                      </a:r>
                    </a:p>
                    <a:p>
                      <a:endParaRPr lang="en-GB" sz="2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3132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‘Scale’, or ‘Interval/ratio’ data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Numerical data with clear, fixed intervals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1,2,3).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11117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Ordinal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which can be rank ordered, but with differences that are not clear/fixed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agree strongly; quite confident)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62360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Nominal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Data which describes categories (categorical/ qualitative data) (</a:t>
                      </a:r>
                      <a:r>
                        <a:rPr lang="en-GB" sz="260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eg.</a:t>
                      </a:r>
                      <a:r>
                        <a:rPr lang="en-GB" sz="2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red, green, blue).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378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9954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E81617-E011-E92E-4CB1-9EFB47B10A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77570"/>
            <a:ext cx="9144000" cy="390285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888B3B21-AD23-C20B-F052-CC0EEC567C73}"/>
              </a:ext>
            </a:extLst>
          </p:cNvPr>
          <p:cNvSpPr txBox="1">
            <a:spLocks/>
          </p:cNvSpPr>
          <p:nvPr/>
        </p:nvSpPr>
        <p:spPr>
          <a:xfrm>
            <a:off x="425667" y="160173"/>
            <a:ext cx="7886700" cy="6753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Key types of data - Examples</a:t>
            </a:r>
          </a:p>
        </p:txBody>
      </p:sp>
    </p:spTree>
    <p:extLst>
      <p:ext uri="{BB962C8B-B14F-4D97-AF65-F5344CB8AC3E}">
        <p14:creationId xmlns:p14="http://schemas.microsoft.com/office/powerpoint/2010/main" val="4162426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915A6C-5AA6-4B5A-88E6-3A566BF11E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12323" y="1072028"/>
            <a:ext cx="2349065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Graph summaries: Tables, graphs </a:t>
            </a:r>
            <a: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plots/graphs</a:t>
            </a:r>
            <a:endParaRPr lang="en-GB" sz="36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F06700-F280-4CB0-AB3B-1F858A15B1D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4962525" y="336177"/>
            <a:ext cx="3488055" cy="25876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9B9251-9BF9-470A-AA1E-F6FADBC1F3F8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618973" y="3429000"/>
            <a:ext cx="2634615" cy="197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642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A94CD-84F2-4101-8773-437A20657D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Recording Data: Frequency tables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4613F5-1B6E-4D4D-B7BB-B43BE4486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4707446" y="1577755"/>
            <a:ext cx="4465116" cy="3453118"/>
          </a:xfrm>
        </p:spPr>
        <p:txBody>
          <a:bodyPr/>
          <a:lstStyle/>
          <a:p>
            <a:r>
              <a:rPr lang="en-GB" dirty="0"/>
              <a:t>These are </a:t>
            </a:r>
            <a:r>
              <a:rPr lang="en-GB" dirty="0">
                <a:solidFill>
                  <a:srgbClr val="0070C0"/>
                </a:solidFill>
              </a:rPr>
              <a:t>‘semi-quantitative</a:t>
            </a:r>
            <a:r>
              <a:rPr lang="en-GB" dirty="0"/>
              <a:t>’ data because one </a:t>
            </a:r>
            <a:r>
              <a:rPr lang="en-GB" dirty="0">
                <a:solidFill>
                  <a:srgbClr val="0070C0"/>
                </a:solidFill>
              </a:rPr>
              <a:t>variable</a:t>
            </a:r>
            <a:r>
              <a:rPr lang="en-GB" dirty="0"/>
              <a:t> is </a:t>
            </a:r>
            <a:r>
              <a:rPr lang="en-GB" i="1" dirty="0"/>
              <a:t>quantitative</a:t>
            </a:r>
            <a:r>
              <a:rPr lang="en-GB" dirty="0"/>
              <a:t> (frequency), and the other (jobs) is </a:t>
            </a:r>
            <a:r>
              <a:rPr lang="en-GB" i="1" dirty="0"/>
              <a:t>qualitative</a:t>
            </a:r>
            <a:r>
              <a:rPr lang="en-GB" dirty="0"/>
              <a:t>, this can also be described as ‘nominal’ or categorical data.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F4E402A-F433-4A11-A5FC-DB2B866D8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88962"/>
              </p:ext>
            </p:extLst>
          </p:nvPr>
        </p:nvGraphicFramePr>
        <p:xfrm>
          <a:off x="477437" y="2242594"/>
          <a:ext cx="458052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817">
                  <a:extLst>
                    <a:ext uri="{9D8B030D-6E8A-4147-A177-3AD203B41FA5}">
                      <a16:colId xmlns:a16="http://schemas.microsoft.com/office/drawing/2014/main" val="515564173"/>
                    </a:ext>
                  </a:extLst>
                </a:gridCol>
                <a:gridCol w="1216978">
                  <a:extLst>
                    <a:ext uri="{9D8B030D-6E8A-4147-A177-3AD203B41FA5}">
                      <a16:colId xmlns:a16="http://schemas.microsoft.com/office/drawing/2014/main" val="4257734820"/>
                    </a:ext>
                  </a:extLst>
                </a:gridCol>
                <a:gridCol w="1525729">
                  <a:extLst>
                    <a:ext uri="{9D8B030D-6E8A-4147-A177-3AD203B41FA5}">
                      <a16:colId xmlns:a16="http://schemas.microsoft.com/office/drawing/2014/main" val="726401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Jobs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Cummulative</a:t>
                      </a:r>
                      <a:r>
                        <a:rPr lang="en-GB" dirty="0"/>
                        <a:t>-frequency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736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Admin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5756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Engineer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8281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Product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269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9267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1597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23011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6568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FBE15-C72A-4CDD-84EA-14C756C72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996" y="239002"/>
            <a:ext cx="7886700" cy="769992"/>
          </a:xfrm>
        </p:spPr>
        <p:txBody>
          <a:bodyPr/>
          <a:lstStyle/>
          <a:p>
            <a:pPr algn="ctr"/>
            <a:r>
              <a:rPr lang="en-GB" sz="3600" dirty="0"/>
              <a:t>Descriptive Statistics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7BC63A-01F3-4B7D-A96D-0832711FF2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127633" y="-995911"/>
            <a:ext cx="4449274" cy="8010852"/>
          </a:xfrm>
        </p:spPr>
        <p:txBody>
          <a:bodyPr/>
          <a:lstStyle/>
          <a:p>
            <a:pPr marL="342900" lvl="0" indent="-342900" rtl="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Number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the number of measurements/values in the sample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Range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Range of values from minimum to maximum 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9250" indent="-6350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(measure of dispersion)</a:t>
            </a:r>
            <a:endParaRPr lang="en-GB" sz="22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Mean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the sum of all values divided by the number of values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x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Standard deviation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Average spread of values about the mean (measure of dispersion) (symbol = </a:t>
            </a:r>
            <a:r>
              <a:rPr lang="en-GB" sz="2200" u="none" strike="noStrike" dirty="0">
                <a:solidFill>
                  <a:srgbClr val="1F497D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SD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, s)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800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[</a:t>
            </a:r>
            <a:r>
              <a:rPr lang="en-GB" sz="22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Variance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, s</a:t>
            </a:r>
            <a:r>
              <a:rPr lang="en-GB" sz="22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2</a:t>
            </a: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Calibri" panose="020F0502020204030204" pitchFamily="34" charset="0"/>
                <a:ea typeface="Segoe UI" panose="020B0502040204020203" pitchFamily="34" charset="0"/>
                <a:cs typeface="Calibri" panose="020F0502020204030204" pitchFamily="34" charset="0"/>
              </a:rPr>
              <a:t>: square of the standard deviation]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Calibri" panose="020F0502020204030204" pitchFamily="34" charset="0"/>
              <a:ea typeface="Arial" panose="020B0604020202020204" pitchFamily="34" charset="0"/>
              <a:cs typeface="Calibri" panose="020F0502020204030204" pitchFamily="34" charset="0"/>
            </a:endParaRP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0C2A5FDA-2CF9-430E-8E5D-138B5E4C7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4711"/>
            <a:ext cx="76411" cy="1391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9FB21C64-CFBE-4886-BFC4-9EC696A40A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47398" y="5436468"/>
            <a:ext cx="713389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NB: these statistics and symbols relate mainly to samples rather than populations, and are best used with interval/ratio (or scale) data</a:t>
            </a: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0274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281F842-05F7-4769-9F08-C5142A6EBA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9868"/>
            <a:ext cx="6858000" cy="847132"/>
          </a:xfrm>
        </p:spPr>
        <p:txBody>
          <a:bodyPr/>
          <a:lstStyle/>
          <a:p>
            <a:r>
              <a:rPr lang="en-GB" sz="4000" dirty="0"/>
              <a:t>Table 1: Example Results table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AF01C62-FC68-4550-9EE1-55047ABAB4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4871110"/>
              </p:ext>
            </p:extLst>
          </p:nvPr>
        </p:nvGraphicFramePr>
        <p:xfrm>
          <a:off x="1219199" y="1542473"/>
          <a:ext cx="6858000" cy="32130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770">
                  <a:extLst>
                    <a:ext uri="{9D8B030D-6E8A-4147-A177-3AD203B41FA5}">
                      <a16:colId xmlns:a16="http://schemas.microsoft.com/office/drawing/2014/main" val="1095999575"/>
                    </a:ext>
                  </a:extLst>
                </a:gridCol>
                <a:gridCol w="1494430">
                  <a:extLst>
                    <a:ext uri="{9D8B030D-6E8A-4147-A177-3AD203B41FA5}">
                      <a16:colId xmlns:a16="http://schemas.microsoft.com/office/drawing/2014/main" val="4177066255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66677972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3869596744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1419817825"/>
                    </a:ext>
                  </a:extLst>
                </a:gridCol>
              </a:tblGrid>
              <a:tr h="968518">
                <a:tc>
                  <a:txBody>
                    <a:bodyPr/>
                    <a:lstStyle/>
                    <a:p>
                      <a:r>
                        <a:rPr lang="en-GB" sz="2200" dirty="0"/>
                        <a:t>Time (mins)</a:t>
                      </a:r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r>
                        <a:rPr lang="en-GB" sz="2200" dirty="0"/>
                        <a:t>Colour intensity (scale 0-10)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1768994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Trial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Average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1097510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2968899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635492"/>
                  </a:ext>
                </a:extLst>
              </a:tr>
              <a:tr h="561126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32858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229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AF5CB-5142-4ADC-932B-36CACF727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2 : Summary table showing mean values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BABE719-0428-44B3-A9EE-55A8E04437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3778273"/>
              </p:ext>
            </p:extLst>
          </p:nvPr>
        </p:nvGraphicFramePr>
        <p:xfrm>
          <a:off x="1173162" y="2121186"/>
          <a:ext cx="6797675" cy="32636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29742">
                  <a:extLst>
                    <a:ext uri="{9D8B030D-6E8A-4147-A177-3AD203B41FA5}">
                      <a16:colId xmlns:a16="http://schemas.microsoft.com/office/drawing/2014/main" val="2578859478"/>
                    </a:ext>
                  </a:extLst>
                </a:gridCol>
                <a:gridCol w="3567933">
                  <a:extLst>
                    <a:ext uri="{9D8B030D-6E8A-4147-A177-3AD203B41FA5}">
                      <a16:colId xmlns:a16="http://schemas.microsoft.com/office/drawing/2014/main" val="1558622258"/>
                    </a:ext>
                  </a:extLst>
                </a:gridCol>
              </a:tblGrid>
              <a:tr h="543936">
                <a:tc>
                  <a:txBody>
                    <a:bodyPr/>
                    <a:lstStyle/>
                    <a:p>
                      <a:r>
                        <a:rPr lang="en-GB" sz="2200" dirty="0"/>
                        <a:t>Time (mins)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Mean Colour intensity (0-10)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389817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17986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2283137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6503289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7.7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4472506"/>
                  </a:ext>
                </a:extLst>
              </a:tr>
              <a:tr h="543936">
                <a:tc>
                  <a:txBody>
                    <a:bodyPr/>
                    <a:lstStyle/>
                    <a:p>
                      <a:r>
                        <a:rPr lang="en-GB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4467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1458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240304-AB01-4980-ABC3-F88ECED26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 1: Scatter plot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636EFBD-5080-4D1A-AE41-6C1B66EB90A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9378610"/>
              </p:ext>
            </p:extLst>
          </p:nvPr>
        </p:nvGraphicFramePr>
        <p:xfrm>
          <a:off x="77118" y="1690688"/>
          <a:ext cx="5123532" cy="31099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3EC57DC-A4EB-44A0-8EBC-AD352F8FEA25}"/>
              </a:ext>
            </a:extLst>
          </p:cNvPr>
          <p:cNvSpPr txBox="1"/>
          <p:nvPr/>
        </p:nvSpPr>
        <p:spPr>
          <a:xfrm>
            <a:off x="5552501" y="1404250"/>
            <a:ext cx="320522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scatter plot shows the relationship between two quantitative variables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Time – Independent variable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Plot on x axis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Colour intensity – Dependent variable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Plot on  y axis</a:t>
            </a:r>
          </a:p>
        </p:txBody>
      </p:sp>
    </p:spTree>
    <p:extLst>
      <p:ext uri="{BB962C8B-B14F-4D97-AF65-F5344CB8AC3E}">
        <p14:creationId xmlns:p14="http://schemas.microsoft.com/office/powerpoint/2010/main" val="4279477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50AD0E6-9FFD-4131-B6C4-F1502DDA9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55" y="1418422"/>
            <a:ext cx="8448490" cy="4021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1538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6E5EA-8825-4376-A9D7-6DCF2DDFB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74" y="77040"/>
            <a:ext cx="8956025" cy="1325563"/>
          </a:xfrm>
        </p:spPr>
        <p:txBody>
          <a:bodyPr/>
          <a:lstStyle/>
          <a:p>
            <a:r>
              <a:rPr lang="en-GB" dirty="0"/>
              <a:t>Study Time vs Test Scores (0-100 scale)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50201-AF98-4D13-89DB-B7B96B80A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942" y="1844484"/>
            <a:ext cx="2445056" cy="1986211"/>
          </a:xfrm>
        </p:spPr>
        <p:txBody>
          <a:bodyPr/>
          <a:lstStyle/>
          <a:p>
            <a:r>
              <a:rPr lang="en-GB" dirty="0"/>
              <a:t>What does the data show here?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A5C2A5-1ACA-41DA-9F59-F769F1E680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413" y="980501"/>
            <a:ext cx="6293529" cy="494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0096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712CD-B44A-4EA5-AA2D-0A95DB98D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16" y="365125"/>
            <a:ext cx="8310634" cy="1325563"/>
          </a:xfrm>
        </p:spPr>
        <p:txBody>
          <a:bodyPr/>
          <a:lstStyle/>
          <a:p>
            <a:r>
              <a:rPr lang="en-GB" dirty="0"/>
              <a:t>Think about larger data sets: an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A0348-83EF-4ED5-8253-0BA12FB04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2818" y="1825625"/>
            <a:ext cx="4052532" cy="2882853"/>
          </a:xfrm>
        </p:spPr>
        <p:txBody>
          <a:bodyPr/>
          <a:lstStyle/>
          <a:p>
            <a:r>
              <a:rPr lang="en-GB" dirty="0"/>
              <a:t>What is the sample size here, and what do you conclude about it?</a:t>
            </a:r>
          </a:p>
          <a:p>
            <a:r>
              <a:rPr lang="en-GB" dirty="0"/>
              <a:t>What sort of descriptive statistics could be obtained?</a:t>
            </a:r>
          </a:p>
          <a:p>
            <a:r>
              <a:rPr lang="en-GB" dirty="0"/>
              <a:t>What sort of inferential statistics could be obtained (given  a larger sample)?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0DE6E5-73CD-4008-B5AD-B48373D8ED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21" y="1825625"/>
            <a:ext cx="4239297" cy="404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6230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1026A95-A638-4B61-95FB-47A29BC15277}"/>
              </a:ext>
            </a:extLst>
          </p:cNvPr>
          <p:cNvSpPr txBox="1"/>
          <p:nvPr/>
        </p:nvSpPr>
        <p:spPr>
          <a:xfrm>
            <a:off x="969578" y="2325442"/>
            <a:ext cx="709448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Descriptive Statistics in MS Excel (refer to video) located </a:t>
            </a:r>
          </a:p>
          <a:p>
            <a:pPr algn="ctr"/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</a:rPr>
              <a:t>in the same module tile</a:t>
            </a:r>
          </a:p>
        </p:txBody>
      </p:sp>
    </p:spTree>
    <p:extLst>
      <p:ext uri="{BB962C8B-B14F-4D97-AF65-F5344CB8AC3E}">
        <p14:creationId xmlns:p14="http://schemas.microsoft.com/office/powerpoint/2010/main" val="10228620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D3FC6CE-51FC-4C79-B5B0-0DFB1BEB97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3" y="0"/>
            <a:ext cx="71993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5361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DA387-9B36-4827-A872-418EB3FA3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514" y="211936"/>
            <a:ext cx="7886700" cy="711116"/>
          </a:xfrm>
        </p:spPr>
        <p:txBody>
          <a:bodyPr/>
          <a:lstStyle/>
          <a:p>
            <a:pPr algn="ctr"/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A455D83-FC6D-4459-AB1A-A87E4F6E1902}"/>
              </a:ext>
            </a:extLst>
          </p:cNvPr>
          <p:cNvSpPr txBox="1"/>
          <p:nvPr/>
        </p:nvSpPr>
        <p:spPr>
          <a:xfrm>
            <a:off x="454243" y="994582"/>
            <a:ext cx="8002971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Bryman, A. (2012) Social Research methods (4th edition). Oxford University Press, Oxford. [chapter 7, 14]</a:t>
            </a:r>
          </a:p>
          <a:p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Byrne, D. (2002) Interpreting Quantitative Data. Sage, London. [chapter 1]</a:t>
            </a:r>
          </a:p>
          <a:p>
            <a:endParaRPr lang="en-GB" sz="3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000" dirty="0" err="1">
                <a:latin typeface="Calibri" panose="020F0502020204030204" pitchFamily="34" charset="0"/>
                <a:cs typeface="Calibri" panose="020F0502020204030204" pitchFamily="34" charset="0"/>
              </a:rPr>
              <a:t>Gorard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, S. (2001) Quantitative methods in educational Research. Continuum, London and New York</a:t>
            </a:r>
          </a:p>
        </p:txBody>
      </p:sp>
    </p:spTree>
    <p:extLst>
      <p:ext uri="{BB962C8B-B14F-4D97-AF65-F5344CB8AC3E}">
        <p14:creationId xmlns:p14="http://schemas.microsoft.com/office/powerpoint/2010/main" val="32495837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8" y="2380129"/>
            <a:ext cx="6516953" cy="1575292"/>
          </a:xfrm>
        </p:spPr>
        <p:txBody>
          <a:bodyPr/>
          <a:lstStyle/>
          <a:p>
            <a: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  <a:t>Summing up / Further Thoughts</a:t>
            </a:r>
            <a:b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0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1001</Words>
  <Application>Microsoft Office PowerPoint</Application>
  <PresentationFormat>On-screen Show (4:3)</PresentationFormat>
  <Paragraphs>160</Paragraphs>
  <Slides>24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24</vt:i4>
      </vt:variant>
    </vt:vector>
  </HeadingPairs>
  <TitlesOfParts>
    <vt:vector size="41" baseType="lpstr">
      <vt:lpstr>DengXian</vt:lpstr>
      <vt:lpstr>Arial</vt:lpstr>
      <vt:lpstr>Calibri</vt:lpstr>
      <vt:lpstr>Segoe UI</vt:lpstr>
      <vt:lpstr>Times New Roman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Secondary data </vt:lpstr>
      <vt:lpstr>Using secondary data: why? </vt:lpstr>
      <vt:lpstr>Sources of secondary data</vt:lpstr>
      <vt:lpstr>PowerPoint Presentation</vt:lpstr>
      <vt:lpstr>PowerPoint Presentation</vt:lpstr>
      <vt:lpstr>Selecting Data</vt:lpstr>
      <vt:lpstr>Analysing and presenting data : descriptive statistics </vt:lpstr>
      <vt:lpstr>Key types of data</vt:lpstr>
      <vt:lpstr>PowerPoint Presentation</vt:lpstr>
      <vt:lpstr>PowerPoint Presentation</vt:lpstr>
      <vt:lpstr>Recording Data: Frequency tables</vt:lpstr>
      <vt:lpstr>Descriptive Statistics</vt:lpstr>
      <vt:lpstr>PowerPoint Presentation</vt:lpstr>
      <vt:lpstr>Table 2 : Summary table showing mean values</vt:lpstr>
      <vt:lpstr>Figure 1: Scatter plot</vt:lpstr>
      <vt:lpstr>PowerPoint Presentation</vt:lpstr>
      <vt:lpstr>Study Time vs Test Scores (0-100 scale)</vt:lpstr>
      <vt:lpstr>Think about larger data sets: an example</vt:lpstr>
      <vt:lpstr>PowerPoint Presentation</vt:lpstr>
      <vt:lpstr>PowerPoint Presentation</vt:lpstr>
      <vt:lpstr>References</vt:lpstr>
      <vt:lpstr>Summing up / Further Thoughts  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129</cp:revision>
  <dcterms:created xsi:type="dcterms:W3CDTF">2021-03-10T12:10:47Z</dcterms:created>
  <dcterms:modified xsi:type="dcterms:W3CDTF">2025-01-30T14:55:31Z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