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75F55C-1406-4A49-9303-C993F7362E06}" v="174" dt="2025-10-13T05:45:31.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4" d="100"/>
          <a:sy n="74" d="100"/>
        </p:scale>
        <p:origin x="226"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A2D33A-D740-4E1E-9873-3EC103B1BD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0DD6C8-65FA-431C-AF26-32BFA1B36B49}">
      <dgm:prSet/>
      <dgm:spPr/>
      <dgm:t>
        <a:bodyPr/>
        <a:lstStyle/>
        <a:p>
          <a:r>
            <a:rPr lang="en-IN" b="1" dirty="0">
              <a:latin typeface="Arial" panose="020B0604020202020204" pitchFamily="34" charset="0"/>
              <a:cs typeface="Arial" panose="020B0604020202020204" pitchFamily="34" charset="0"/>
            </a:rPr>
            <a:t>Name: Hemanshi Talaviya</a:t>
          </a:r>
          <a:endParaRPr lang="en-US" dirty="0">
            <a:latin typeface="Arial" panose="020B0604020202020204" pitchFamily="34" charset="0"/>
            <a:cs typeface="Arial" panose="020B0604020202020204" pitchFamily="34" charset="0"/>
          </a:endParaRPr>
        </a:p>
      </dgm:t>
    </dgm:pt>
    <dgm:pt modelId="{959B6D12-B120-420F-A875-22C71CAD75C8}" type="parTrans" cxnId="{83025811-0C73-4E8C-B944-855526F1C798}">
      <dgm:prSet/>
      <dgm:spPr/>
      <dgm:t>
        <a:bodyPr/>
        <a:lstStyle/>
        <a:p>
          <a:endParaRPr lang="en-US"/>
        </a:p>
      </dgm:t>
    </dgm:pt>
    <dgm:pt modelId="{0574058D-A580-4CBE-A596-81A6621844F5}" type="sibTrans" cxnId="{83025811-0C73-4E8C-B944-855526F1C798}">
      <dgm:prSet/>
      <dgm:spPr/>
      <dgm:t>
        <a:bodyPr/>
        <a:lstStyle/>
        <a:p>
          <a:endParaRPr lang="en-US"/>
        </a:p>
      </dgm:t>
    </dgm:pt>
    <dgm:pt modelId="{7D3518CB-4B31-429C-B6D6-A40BAA875013}">
      <dgm:prSet/>
      <dgm:spPr/>
      <dgm:t>
        <a:bodyPr/>
        <a:lstStyle/>
        <a:p>
          <a:r>
            <a:rPr lang="en-IN" b="1" dirty="0">
              <a:latin typeface="Arial" panose="020B0604020202020204" pitchFamily="34" charset="0"/>
              <a:cs typeface="Arial" panose="020B0604020202020204" pitchFamily="34" charset="0"/>
            </a:rPr>
            <a:t>Programme: MSc Public Health and Social Care in Practice</a:t>
          </a:r>
          <a:endParaRPr lang="en-US" dirty="0">
            <a:latin typeface="Arial" panose="020B0604020202020204" pitchFamily="34" charset="0"/>
            <a:cs typeface="Arial" panose="020B0604020202020204" pitchFamily="34" charset="0"/>
          </a:endParaRPr>
        </a:p>
      </dgm:t>
    </dgm:pt>
    <dgm:pt modelId="{146C82FB-5443-4166-9C93-B5C61A7CF096}" type="parTrans" cxnId="{D402E51D-D7F6-4F44-A4F7-897ECAF45B95}">
      <dgm:prSet/>
      <dgm:spPr/>
      <dgm:t>
        <a:bodyPr/>
        <a:lstStyle/>
        <a:p>
          <a:endParaRPr lang="en-US"/>
        </a:p>
      </dgm:t>
    </dgm:pt>
    <dgm:pt modelId="{43719610-7849-4983-ADAC-5532282F2C13}" type="sibTrans" cxnId="{D402E51D-D7F6-4F44-A4F7-897ECAF45B95}">
      <dgm:prSet/>
      <dgm:spPr/>
      <dgm:t>
        <a:bodyPr/>
        <a:lstStyle/>
        <a:p>
          <a:endParaRPr lang="en-US"/>
        </a:p>
      </dgm:t>
    </dgm:pt>
    <dgm:pt modelId="{EE672FDC-0699-4AB2-8FA4-86A3EF6D381F}">
      <dgm:prSet/>
      <dgm:spPr/>
      <dgm:t>
        <a:bodyPr/>
        <a:lstStyle/>
        <a:p>
          <a:r>
            <a:rPr lang="en-IN" b="1" dirty="0">
              <a:latin typeface="Arial" panose="020B0604020202020204" pitchFamily="34" charset="0"/>
              <a:cs typeface="Arial" panose="020B0604020202020204" pitchFamily="34" charset="0"/>
            </a:rPr>
            <a:t>Student ID: 2430270</a:t>
          </a:r>
          <a:endParaRPr lang="en-US" dirty="0">
            <a:latin typeface="Arial" panose="020B0604020202020204" pitchFamily="34" charset="0"/>
            <a:cs typeface="Arial" panose="020B0604020202020204" pitchFamily="34" charset="0"/>
          </a:endParaRPr>
        </a:p>
      </dgm:t>
    </dgm:pt>
    <dgm:pt modelId="{47D8CA1F-566F-4753-89B9-D7DB1E83EC5E}" type="parTrans" cxnId="{DF9DB380-0295-4C0F-99D2-68427E6DDC7A}">
      <dgm:prSet/>
      <dgm:spPr/>
      <dgm:t>
        <a:bodyPr/>
        <a:lstStyle/>
        <a:p>
          <a:endParaRPr lang="en-US"/>
        </a:p>
      </dgm:t>
    </dgm:pt>
    <dgm:pt modelId="{6EF880F5-416E-4E2D-8664-4482610B40E1}" type="sibTrans" cxnId="{DF9DB380-0295-4C0F-99D2-68427E6DDC7A}">
      <dgm:prSet/>
      <dgm:spPr/>
      <dgm:t>
        <a:bodyPr/>
        <a:lstStyle/>
        <a:p>
          <a:endParaRPr lang="en-US"/>
        </a:p>
      </dgm:t>
    </dgm:pt>
    <dgm:pt modelId="{6A6D58FD-E9B1-4517-82B4-AFDD32753B87}">
      <dgm:prSet/>
      <dgm:spPr/>
      <dgm:t>
        <a:bodyPr/>
        <a:lstStyle/>
        <a:p>
          <a:r>
            <a:rPr lang="en-IN" b="1" dirty="0">
              <a:latin typeface="Arial" panose="020B0604020202020204" pitchFamily="34" charset="0"/>
              <a:cs typeface="Arial" panose="020B0604020202020204" pitchFamily="34" charset="0"/>
            </a:rPr>
            <a:t>Module: Practice Base Research (LCHS7008)</a:t>
          </a:r>
          <a:endParaRPr lang="en-US" dirty="0">
            <a:latin typeface="Arial" panose="020B0604020202020204" pitchFamily="34" charset="0"/>
            <a:cs typeface="Arial" panose="020B0604020202020204" pitchFamily="34" charset="0"/>
          </a:endParaRPr>
        </a:p>
      </dgm:t>
    </dgm:pt>
    <dgm:pt modelId="{A90B1C0F-2E4C-4513-873B-808B7C6C3C45}" type="parTrans" cxnId="{00556FB0-4802-4D45-A71C-47281A67253B}">
      <dgm:prSet/>
      <dgm:spPr/>
      <dgm:t>
        <a:bodyPr/>
        <a:lstStyle/>
        <a:p>
          <a:endParaRPr lang="en-US"/>
        </a:p>
      </dgm:t>
    </dgm:pt>
    <dgm:pt modelId="{2C8E8F06-E248-407C-926A-A048B863E9D0}" type="sibTrans" cxnId="{00556FB0-4802-4D45-A71C-47281A67253B}">
      <dgm:prSet/>
      <dgm:spPr/>
      <dgm:t>
        <a:bodyPr/>
        <a:lstStyle/>
        <a:p>
          <a:endParaRPr lang="en-US"/>
        </a:p>
      </dgm:t>
    </dgm:pt>
    <dgm:pt modelId="{D8BCC7DE-3E44-4B31-968E-8A404D5461BE}">
      <dgm:prSet/>
      <dgm:spPr/>
      <dgm:t>
        <a:bodyPr/>
        <a:lstStyle/>
        <a:p>
          <a:r>
            <a:rPr lang="en-IN" b="1" dirty="0">
              <a:latin typeface="Arial" panose="020B0604020202020204" pitchFamily="34" charset="0"/>
              <a:cs typeface="Arial" panose="020B0604020202020204" pitchFamily="34" charset="0"/>
            </a:rPr>
            <a:t>Lecturer: Dr Zeno Leung</a:t>
          </a:r>
          <a:endParaRPr lang="en-US" dirty="0">
            <a:latin typeface="Arial" panose="020B0604020202020204" pitchFamily="34" charset="0"/>
            <a:cs typeface="Arial" panose="020B0604020202020204" pitchFamily="34" charset="0"/>
          </a:endParaRPr>
        </a:p>
      </dgm:t>
    </dgm:pt>
    <dgm:pt modelId="{9901E907-81DC-484D-99D7-2C81CF598A92}" type="parTrans" cxnId="{CBA0DC3F-98EA-483D-828A-1FCCE9805D47}">
      <dgm:prSet/>
      <dgm:spPr/>
      <dgm:t>
        <a:bodyPr/>
        <a:lstStyle/>
        <a:p>
          <a:endParaRPr lang="en-US"/>
        </a:p>
      </dgm:t>
    </dgm:pt>
    <dgm:pt modelId="{B478D51D-F0F5-485A-9ED4-0E8BA8B26E2C}" type="sibTrans" cxnId="{CBA0DC3F-98EA-483D-828A-1FCCE9805D47}">
      <dgm:prSet/>
      <dgm:spPr/>
      <dgm:t>
        <a:bodyPr/>
        <a:lstStyle/>
        <a:p>
          <a:endParaRPr lang="en-US"/>
        </a:p>
      </dgm:t>
    </dgm:pt>
    <dgm:pt modelId="{331B0F7F-5138-486F-9B63-87D3D705D074}" type="pres">
      <dgm:prSet presAssocID="{1CA2D33A-D740-4E1E-9873-3EC103B1BDA7}" presName="root" presStyleCnt="0">
        <dgm:presLayoutVars>
          <dgm:dir/>
          <dgm:resizeHandles val="exact"/>
        </dgm:presLayoutVars>
      </dgm:prSet>
      <dgm:spPr/>
    </dgm:pt>
    <dgm:pt modelId="{471C1E26-77E4-442B-B0DD-EAF88CAB3814}" type="pres">
      <dgm:prSet presAssocID="{7B0DD6C8-65FA-431C-AF26-32BFA1B36B49}" presName="compNode" presStyleCnt="0"/>
      <dgm:spPr/>
    </dgm:pt>
    <dgm:pt modelId="{E0FA968F-921E-4B61-B243-BA5340C67BF6}" type="pres">
      <dgm:prSet presAssocID="{7B0DD6C8-65FA-431C-AF26-32BFA1B36B49}" presName="bgRect" presStyleLbl="bgShp" presStyleIdx="0" presStyleCnt="5" custLinFactNeighborX="735" custLinFactNeighborY="3936"/>
      <dgm:spPr/>
    </dgm:pt>
    <dgm:pt modelId="{DADFD2E6-7BDC-4CED-950A-29C2D0E2AAE1}" type="pres">
      <dgm:prSet presAssocID="{7B0DD6C8-65FA-431C-AF26-32BFA1B36B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4710190A-F4C9-484C-80B0-BCAE7663E8AF}" type="pres">
      <dgm:prSet presAssocID="{7B0DD6C8-65FA-431C-AF26-32BFA1B36B49}" presName="spaceRect" presStyleCnt="0"/>
      <dgm:spPr/>
    </dgm:pt>
    <dgm:pt modelId="{35AA32F3-C9C3-48F8-8F26-A4A5B78609E2}" type="pres">
      <dgm:prSet presAssocID="{7B0DD6C8-65FA-431C-AF26-32BFA1B36B49}" presName="parTx" presStyleLbl="revTx" presStyleIdx="0" presStyleCnt="5">
        <dgm:presLayoutVars>
          <dgm:chMax val="0"/>
          <dgm:chPref val="0"/>
        </dgm:presLayoutVars>
      </dgm:prSet>
      <dgm:spPr/>
    </dgm:pt>
    <dgm:pt modelId="{0F790C1A-F997-400C-8EA9-4FE8877AEEC1}" type="pres">
      <dgm:prSet presAssocID="{0574058D-A580-4CBE-A596-81A6621844F5}" presName="sibTrans" presStyleCnt="0"/>
      <dgm:spPr/>
    </dgm:pt>
    <dgm:pt modelId="{81F58AF1-E6D8-4340-8859-9F7853A5476D}" type="pres">
      <dgm:prSet presAssocID="{7D3518CB-4B31-429C-B6D6-A40BAA875013}" presName="compNode" presStyleCnt="0"/>
      <dgm:spPr/>
    </dgm:pt>
    <dgm:pt modelId="{F450208E-5E9B-4A25-B2A3-B2F771EE11E5}" type="pres">
      <dgm:prSet presAssocID="{7D3518CB-4B31-429C-B6D6-A40BAA875013}" presName="bgRect" presStyleLbl="bgShp" presStyleIdx="1" presStyleCnt="5" custLinFactNeighborX="8238" custLinFactNeighborY="13931"/>
      <dgm:spPr/>
    </dgm:pt>
    <dgm:pt modelId="{E3E72A9C-B1A3-4B11-A91B-15F9B9D354DA}" type="pres">
      <dgm:prSet presAssocID="{7D3518CB-4B31-429C-B6D6-A40BAA875013}" presName="iconRect" presStyleLbl="node1" presStyleIdx="1" presStyleCnt="5" custLinFactNeighborX="-9097" custLinFactNeighborY="1608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7140DC19-3C20-4C85-87C8-A4282D4EA57D}" type="pres">
      <dgm:prSet presAssocID="{7D3518CB-4B31-429C-B6D6-A40BAA875013}" presName="spaceRect" presStyleCnt="0"/>
      <dgm:spPr/>
    </dgm:pt>
    <dgm:pt modelId="{7FF93C02-F573-459C-9F0D-6B2BD2DE4FED}" type="pres">
      <dgm:prSet presAssocID="{7D3518CB-4B31-429C-B6D6-A40BAA875013}" presName="parTx" presStyleLbl="revTx" presStyleIdx="1" presStyleCnt="5" custLinFactNeighborX="-3878" custLinFactNeighborY="12162">
        <dgm:presLayoutVars>
          <dgm:chMax val="0"/>
          <dgm:chPref val="0"/>
        </dgm:presLayoutVars>
      </dgm:prSet>
      <dgm:spPr/>
    </dgm:pt>
    <dgm:pt modelId="{392127A0-22AC-4589-A46C-CA795796F9BC}" type="pres">
      <dgm:prSet presAssocID="{43719610-7849-4983-ADAC-5532282F2C13}" presName="sibTrans" presStyleCnt="0"/>
      <dgm:spPr/>
    </dgm:pt>
    <dgm:pt modelId="{067AC94E-92A1-4F2E-B127-44044D24A122}" type="pres">
      <dgm:prSet presAssocID="{EE672FDC-0699-4AB2-8FA4-86A3EF6D381F}" presName="compNode" presStyleCnt="0"/>
      <dgm:spPr/>
    </dgm:pt>
    <dgm:pt modelId="{D7EB8F85-899C-4047-ABED-E9712793EDB8}" type="pres">
      <dgm:prSet presAssocID="{EE672FDC-0699-4AB2-8FA4-86A3EF6D381F}" presName="bgRect" presStyleLbl="bgShp" presStyleIdx="2" presStyleCnt="5"/>
      <dgm:spPr/>
    </dgm:pt>
    <dgm:pt modelId="{83ECA4E3-2CDF-43C7-BE0A-13E5BA964E9B}" type="pres">
      <dgm:prSet presAssocID="{EE672FDC-0699-4AB2-8FA4-86A3EF6D381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mployee Badge"/>
        </a:ext>
      </dgm:extLst>
    </dgm:pt>
    <dgm:pt modelId="{1ACE3599-5A68-4094-AB6C-9DB1983900AD}" type="pres">
      <dgm:prSet presAssocID="{EE672FDC-0699-4AB2-8FA4-86A3EF6D381F}" presName="spaceRect" presStyleCnt="0"/>
      <dgm:spPr/>
    </dgm:pt>
    <dgm:pt modelId="{72F6D708-9270-48FC-AFF9-0AD419794D5E}" type="pres">
      <dgm:prSet presAssocID="{EE672FDC-0699-4AB2-8FA4-86A3EF6D381F}" presName="parTx" presStyleLbl="revTx" presStyleIdx="2" presStyleCnt="5">
        <dgm:presLayoutVars>
          <dgm:chMax val="0"/>
          <dgm:chPref val="0"/>
        </dgm:presLayoutVars>
      </dgm:prSet>
      <dgm:spPr/>
    </dgm:pt>
    <dgm:pt modelId="{66332911-56AA-4D1E-A121-343E2BB67398}" type="pres">
      <dgm:prSet presAssocID="{6EF880F5-416E-4E2D-8664-4482610B40E1}" presName="sibTrans" presStyleCnt="0"/>
      <dgm:spPr/>
    </dgm:pt>
    <dgm:pt modelId="{8F2B806D-7648-4A4C-9DF7-223471CCB1BA}" type="pres">
      <dgm:prSet presAssocID="{6A6D58FD-E9B1-4517-82B4-AFDD32753B87}" presName="compNode" presStyleCnt="0"/>
      <dgm:spPr/>
    </dgm:pt>
    <dgm:pt modelId="{5CAEE3C8-D553-44F9-8F4C-E77EC7BFF58E}" type="pres">
      <dgm:prSet presAssocID="{6A6D58FD-E9B1-4517-82B4-AFDD32753B87}" presName="bgRect" presStyleLbl="bgShp" presStyleIdx="3" presStyleCnt="5"/>
      <dgm:spPr/>
    </dgm:pt>
    <dgm:pt modelId="{2A315892-60A2-467D-B597-8CF410CF4779}" type="pres">
      <dgm:prSet presAssocID="{6A6D58FD-E9B1-4517-82B4-AFDD32753B8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B93EC70D-1C19-4800-AA22-4D8774FEBEF2}" type="pres">
      <dgm:prSet presAssocID="{6A6D58FD-E9B1-4517-82B4-AFDD32753B87}" presName="spaceRect" presStyleCnt="0"/>
      <dgm:spPr/>
    </dgm:pt>
    <dgm:pt modelId="{D11085E8-D502-4E58-AC16-37B0DDC6B993}" type="pres">
      <dgm:prSet presAssocID="{6A6D58FD-E9B1-4517-82B4-AFDD32753B87}" presName="parTx" presStyleLbl="revTx" presStyleIdx="3" presStyleCnt="5">
        <dgm:presLayoutVars>
          <dgm:chMax val="0"/>
          <dgm:chPref val="0"/>
        </dgm:presLayoutVars>
      </dgm:prSet>
      <dgm:spPr/>
    </dgm:pt>
    <dgm:pt modelId="{20CE4681-975F-42A4-8430-F5027E97B737}" type="pres">
      <dgm:prSet presAssocID="{2C8E8F06-E248-407C-926A-A048B863E9D0}" presName="sibTrans" presStyleCnt="0"/>
      <dgm:spPr/>
    </dgm:pt>
    <dgm:pt modelId="{305EB471-164B-48E4-B2B8-4953ADAB7166}" type="pres">
      <dgm:prSet presAssocID="{D8BCC7DE-3E44-4B31-968E-8A404D5461BE}" presName="compNode" presStyleCnt="0"/>
      <dgm:spPr/>
    </dgm:pt>
    <dgm:pt modelId="{2893C77E-E0E4-4889-AAE9-B93A2A999223}" type="pres">
      <dgm:prSet presAssocID="{D8BCC7DE-3E44-4B31-968E-8A404D5461BE}" presName="bgRect" presStyleLbl="bgShp" presStyleIdx="4" presStyleCnt="5"/>
      <dgm:spPr/>
    </dgm:pt>
    <dgm:pt modelId="{5FF8BF98-05B6-42F4-95E1-88E05F0DADEF}" type="pres">
      <dgm:prSet presAssocID="{D8BCC7DE-3E44-4B31-968E-8A404D5461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C3403113-1985-4988-92CC-0702349BB77A}" type="pres">
      <dgm:prSet presAssocID="{D8BCC7DE-3E44-4B31-968E-8A404D5461BE}" presName="spaceRect" presStyleCnt="0"/>
      <dgm:spPr/>
    </dgm:pt>
    <dgm:pt modelId="{8FB17AA5-EE0A-408F-873E-4E82B6561756}" type="pres">
      <dgm:prSet presAssocID="{D8BCC7DE-3E44-4B31-968E-8A404D5461BE}" presName="parTx" presStyleLbl="revTx" presStyleIdx="4" presStyleCnt="5">
        <dgm:presLayoutVars>
          <dgm:chMax val="0"/>
          <dgm:chPref val="0"/>
        </dgm:presLayoutVars>
      </dgm:prSet>
      <dgm:spPr/>
    </dgm:pt>
  </dgm:ptLst>
  <dgm:cxnLst>
    <dgm:cxn modelId="{83025811-0C73-4E8C-B944-855526F1C798}" srcId="{1CA2D33A-D740-4E1E-9873-3EC103B1BDA7}" destId="{7B0DD6C8-65FA-431C-AF26-32BFA1B36B49}" srcOrd="0" destOrd="0" parTransId="{959B6D12-B120-420F-A875-22C71CAD75C8}" sibTransId="{0574058D-A580-4CBE-A596-81A6621844F5}"/>
    <dgm:cxn modelId="{D402E51D-D7F6-4F44-A4F7-897ECAF45B95}" srcId="{1CA2D33A-D740-4E1E-9873-3EC103B1BDA7}" destId="{7D3518CB-4B31-429C-B6D6-A40BAA875013}" srcOrd="1" destOrd="0" parTransId="{146C82FB-5443-4166-9C93-B5C61A7CF096}" sibTransId="{43719610-7849-4983-ADAC-5532282F2C13}"/>
    <dgm:cxn modelId="{71612134-5DDD-4BED-A387-644FECFF52B6}" type="presOf" srcId="{D8BCC7DE-3E44-4B31-968E-8A404D5461BE}" destId="{8FB17AA5-EE0A-408F-873E-4E82B6561756}" srcOrd="0" destOrd="0" presId="urn:microsoft.com/office/officeart/2018/2/layout/IconVerticalSolidList"/>
    <dgm:cxn modelId="{CBA0DC3F-98EA-483D-828A-1FCCE9805D47}" srcId="{1CA2D33A-D740-4E1E-9873-3EC103B1BDA7}" destId="{D8BCC7DE-3E44-4B31-968E-8A404D5461BE}" srcOrd="4" destOrd="0" parTransId="{9901E907-81DC-484D-99D7-2C81CF598A92}" sibTransId="{B478D51D-F0F5-485A-9ED4-0E8BA8B26E2C}"/>
    <dgm:cxn modelId="{7F3E7760-3712-4D74-9B60-20B757907D92}" type="presOf" srcId="{7D3518CB-4B31-429C-B6D6-A40BAA875013}" destId="{7FF93C02-F573-459C-9F0D-6B2BD2DE4FED}" srcOrd="0" destOrd="0" presId="urn:microsoft.com/office/officeart/2018/2/layout/IconVerticalSolidList"/>
    <dgm:cxn modelId="{F281E171-F55C-41E4-A133-E5292233D23C}" type="presOf" srcId="{6A6D58FD-E9B1-4517-82B4-AFDD32753B87}" destId="{D11085E8-D502-4E58-AC16-37B0DDC6B993}" srcOrd="0" destOrd="0" presId="urn:microsoft.com/office/officeart/2018/2/layout/IconVerticalSolidList"/>
    <dgm:cxn modelId="{DF9DB380-0295-4C0F-99D2-68427E6DDC7A}" srcId="{1CA2D33A-D740-4E1E-9873-3EC103B1BDA7}" destId="{EE672FDC-0699-4AB2-8FA4-86A3EF6D381F}" srcOrd="2" destOrd="0" parTransId="{47D8CA1F-566F-4753-89B9-D7DB1E83EC5E}" sibTransId="{6EF880F5-416E-4E2D-8664-4482610B40E1}"/>
    <dgm:cxn modelId="{00556FB0-4802-4D45-A71C-47281A67253B}" srcId="{1CA2D33A-D740-4E1E-9873-3EC103B1BDA7}" destId="{6A6D58FD-E9B1-4517-82B4-AFDD32753B87}" srcOrd="3" destOrd="0" parTransId="{A90B1C0F-2E4C-4513-873B-808B7C6C3C45}" sibTransId="{2C8E8F06-E248-407C-926A-A048B863E9D0}"/>
    <dgm:cxn modelId="{299E00CD-F050-41B1-AE7B-E2FDC447FD9A}" type="presOf" srcId="{1CA2D33A-D740-4E1E-9873-3EC103B1BDA7}" destId="{331B0F7F-5138-486F-9B63-87D3D705D074}" srcOrd="0" destOrd="0" presId="urn:microsoft.com/office/officeart/2018/2/layout/IconVerticalSolidList"/>
    <dgm:cxn modelId="{5F0135DC-7D40-4FF4-81C8-85FB9B209EAD}" type="presOf" srcId="{EE672FDC-0699-4AB2-8FA4-86A3EF6D381F}" destId="{72F6D708-9270-48FC-AFF9-0AD419794D5E}" srcOrd="0" destOrd="0" presId="urn:microsoft.com/office/officeart/2018/2/layout/IconVerticalSolidList"/>
    <dgm:cxn modelId="{037998F6-F8DA-4799-B1FC-A83ED726F35C}" type="presOf" srcId="{7B0DD6C8-65FA-431C-AF26-32BFA1B36B49}" destId="{35AA32F3-C9C3-48F8-8F26-A4A5B78609E2}" srcOrd="0" destOrd="0" presId="urn:microsoft.com/office/officeart/2018/2/layout/IconVerticalSolidList"/>
    <dgm:cxn modelId="{D4F7F254-FD20-4F6F-9975-9EED122D1A89}" type="presParOf" srcId="{331B0F7F-5138-486F-9B63-87D3D705D074}" destId="{471C1E26-77E4-442B-B0DD-EAF88CAB3814}" srcOrd="0" destOrd="0" presId="urn:microsoft.com/office/officeart/2018/2/layout/IconVerticalSolidList"/>
    <dgm:cxn modelId="{F3E9A004-38D4-426F-85FC-8958D75DD8E8}" type="presParOf" srcId="{471C1E26-77E4-442B-B0DD-EAF88CAB3814}" destId="{E0FA968F-921E-4B61-B243-BA5340C67BF6}" srcOrd="0" destOrd="0" presId="urn:microsoft.com/office/officeart/2018/2/layout/IconVerticalSolidList"/>
    <dgm:cxn modelId="{C6E4E173-233C-4345-BA30-7A28513740DE}" type="presParOf" srcId="{471C1E26-77E4-442B-B0DD-EAF88CAB3814}" destId="{DADFD2E6-7BDC-4CED-950A-29C2D0E2AAE1}" srcOrd="1" destOrd="0" presId="urn:microsoft.com/office/officeart/2018/2/layout/IconVerticalSolidList"/>
    <dgm:cxn modelId="{14B19199-28AC-4006-AB6B-8556196837E2}" type="presParOf" srcId="{471C1E26-77E4-442B-B0DD-EAF88CAB3814}" destId="{4710190A-F4C9-484C-80B0-BCAE7663E8AF}" srcOrd="2" destOrd="0" presId="urn:microsoft.com/office/officeart/2018/2/layout/IconVerticalSolidList"/>
    <dgm:cxn modelId="{82E4DC1E-FA4A-4894-BEA0-E9B8B20A134C}" type="presParOf" srcId="{471C1E26-77E4-442B-B0DD-EAF88CAB3814}" destId="{35AA32F3-C9C3-48F8-8F26-A4A5B78609E2}" srcOrd="3" destOrd="0" presId="urn:microsoft.com/office/officeart/2018/2/layout/IconVerticalSolidList"/>
    <dgm:cxn modelId="{32796EF1-1BB1-4A91-863B-B7427817BEF9}" type="presParOf" srcId="{331B0F7F-5138-486F-9B63-87D3D705D074}" destId="{0F790C1A-F997-400C-8EA9-4FE8877AEEC1}" srcOrd="1" destOrd="0" presId="urn:microsoft.com/office/officeart/2018/2/layout/IconVerticalSolidList"/>
    <dgm:cxn modelId="{3F8CA570-3766-4B1E-9C28-0C719F22FA69}" type="presParOf" srcId="{331B0F7F-5138-486F-9B63-87D3D705D074}" destId="{81F58AF1-E6D8-4340-8859-9F7853A5476D}" srcOrd="2" destOrd="0" presId="urn:microsoft.com/office/officeart/2018/2/layout/IconVerticalSolidList"/>
    <dgm:cxn modelId="{0E2F8556-93CF-4928-912F-6BEDBEBC8391}" type="presParOf" srcId="{81F58AF1-E6D8-4340-8859-9F7853A5476D}" destId="{F450208E-5E9B-4A25-B2A3-B2F771EE11E5}" srcOrd="0" destOrd="0" presId="urn:microsoft.com/office/officeart/2018/2/layout/IconVerticalSolidList"/>
    <dgm:cxn modelId="{868E3001-3B8A-4B6A-955C-8FD6189CEE71}" type="presParOf" srcId="{81F58AF1-E6D8-4340-8859-9F7853A5476D}" destId="{E3E72A9C-B1A3-4B11-A91B-15F9B9D354DA}" srcOrd="1" destOrd="0" presId="urn:microsoft.com/office/officeart/2018/2/layout/IconVerticalSolidList"/>
    <dgm:cxn modelId="{150F24A8-2F5F-40E9-B7E1-1F81C2915512}" type="presParOf" srcId="{81F58AF1-E6D8-4340-8859-9F7853A5476D}" destId="{7140DC19-3C20-4C85-87C8-A4282D4EA57D}" srcOrd="2" destOrd="0" presId="urn:microsoft.com/office/officeart/2018/2/layout/IconVerticalSolidList"/>
    <dgm:cxn modelId="{228B9F32-2B9F-4DF3-9037-FF468524BECD}" type="presParOf" srcId="{81F58AF1-E6D8-4340-8859-9F7853A5476D}" destId="{7FF93C02-F573-459C-9F0D-6B2BD2DE4FED}" srcOrd="3" destOrd="0" presId="urn:microsoft.com/office/officeart/2018/2/layout/IconVerticalSolidList"/>
    <dgm:cxn modelId="{919A9060-3798-4B94-BBF9-7943F70D1F36}" type="presParOf" srcId="{331B0F7F-5138-486F-9B63-87D3D705D074}" destId="{392127A0-22AC-4589-A46C-CA795796F9BC}" srcOrd="3" destOrd="0" presId="urn:microsoft.com/office/officeart/2018/2/layout/IconVerticalSolidList"/>
    <dgm:cxn modelId="{20B26984-3413-465A-97B3-BC5E9249F204}" type="presParOf" srcId="{331B0F7F-5138-486F-9B63-87D3D705D074}" destId="{067AC94E-92A1-4F2E-B127-44044D24A122}" srcOrd="4" destOrd="0" presId="urn:microsoft.com/office/officeart/2018/2/layout/IconVerticalSolidList"/>
    <dgm:cxn modelId="{1F40723D-F806-4479-8749-50ED455D6D13}" type="presParOf" srcId="{067AC94E-92A1-4F2E-B127-44044D24A122}" destId="{D7EB8F85-899C-4047-ABED-E9712793EDB8}" srcOrd="0" destOrd="0" presId="urn:microsoft.com/office/officeart/2018/2/layout/IconVerticalSolidList"/>
    <dgm:cxn modelId="{C6C83119-65CA-4008-B3A9-AD9CD712DD72}" type="presParOf" srcId="{067AC94E-92A1-4F2E-B127-44044D24A122}" destId="{83ECA4E3-2CDF-43C7-BE0A-13E5BA964E9B}" srcOrd="1" destOrd="0" presId="urn:microsoft.com/office/officeart/2018/2/layout/IconVerticalSolidList"/>
    <dgm:cxn modelId="{2EA57C3D-8DC3-4CDC-BCE6-5E742C71BA12}" type="presParOf" srcId="{067AC94E-92A1-4F2E-B127-44044D24A122}" destId="{1ACE3599-5A68-4094-AB6C-9DB1983900AD}" srcOrd="2" destOrd="0" presId="urn:microsoft.com/office/officeart/2018/2/layout/IconVerticalSolidList"/>
    <dgm:cxn modelId="{F650014F-6CA9-4B7C-AA6D-EAF5E7417B6B}" type="presParOf" srcId="{067AC94E-92A1-4F2E-B127-44044D24A122}" destId="{72F6D708-9270-48FC-AFF9-0AD419794D5E}" srcOrd="3" destOrd="0" presId="urn:microsoft.com/office/officeart/2018/2/layout/IconVerticalSolidList"/>
    <dgm:cxn modelId="{B7F4DCBA-62FA-45C4-AEEB-23AC70A0E906}" type="presParOf" srcId="{331B0F7F-5138-486F-9B63-87D3D705D074}" destId="{66332911-56AA-4D1E-A121-343E2BB67398}" srcOrd="5" destOrd="0" presId="urn:microsoft.com/office/officeart/2018/2/layout/IconVerticalSolidList"/>
    <dgm:cxn modelId="{ED14797B-3CDF-4FFA-996D-D512A2115047}" type="presParOf" srcId="{331B0F7F-5138-486F-9B63-87D3D705D074}" destId="{8F2B806D-7648-4A4C-9DF7-223471CCB1BA}" srcOrd="6" destOrd="0" presId="urn:microsoft.com/office/officeart/2018/2/layout/IconVerticalSolidList"/>
    <dgm:cxn modelId="{525C1C15-E5CC-486B-ADF1-7863048F24A5}" type="presParOf" srcId="{8F2B806D-7648-4A4C-9DF7-223471CCB1BA}" destId="{5CAEE3C8-D553-44F9-8F4C-E77EC7BFF58E}" srcOrd="0" destOrd="0" presId="urn:microsoft.com/office/officeart/2018/2/layout/IconVerticalSolidList"/>
    <dgm:cxn modelId="{12EA37C1-3C71-4F1B-B8D9-F835B9DDD577}" type="presParOf" srcId="{8F2B806D-7648-4A4C-9DF7-223471CCB1BA}" destId="{2A315892-60A2-467D-B597-8CF410CF4779}" srcOrd="1" destOrd="0" presId="urn:microsoft.com/office/officeart/2018/2/layout/IconVerticalSolidList"/>
    <dgm:cxn modelId="{17139045-D393-485A-8BAD-F605D9F0C7AD}" type="presParOf" srcId="{8F2B806D-7648-4A4C-9DF7-223471CCB1BA}" destId="{B93EC70D-1C19-4800-AA22-4D8774FEBEF2}" srcOrd="2" destOrd="0" presId="urn:microsoft.com/office/officeart/2018/2/layout/IconVerticalSolidList"/>
    <dgm:cxn modelId="{0D2AEE4F-4896-4D8C-A248-BA6D75D560F0}" type="presParOf" srcId="{8F2B806D-7648-4A4C-9DF7-223471CCB1BA}" destId="{D11085E8-D502-4E58-AC16-37B0DDC6B993}" srcOrd="3" destOrd="0" presId="urn:microsoft.com/office/officeart/2018/2/layout/IconVerticalSolidList"/>
    <dgm:cxn modelId="{C1DAF4F4-55A9-456D-8D48-E16D0A2CDC1A}" type="presParOf" srcId="{331B0F7F-5138-486F-9B63-87D3D705D074}" destId="{20CE4681-975F-42A4-8430-F5027E97B737}" srcOrd="7" destOrd="0" presId="urn:microsoft.com/office/officeart/2018/2/layout/IconVerticalSolidList"/>
    <dgm:cxn modelId="{C07BB8A1-AB6E-4BF8-AA6C-FDAE48CFCA54}" type="presParOf" srcId="{331B0F7F-5138-486F-9B63-87D3D705D074}" destId="{305EB471-164B-48E4-B2B8-4953ADAB7166}" srcOrd="8" destOrd="0" presId="urn:microsoft.com/office/officeart/2018/2/layout/IconVerticalSolidList"/>
    <dgm:cxn modelId="{4D89461C-F37B-4EC5-8E73-14A549245DA5}" type="presParOf" srcId="{305EB471-164B-48E4-B2B8-4953ADAB7166}" destId="{2893C77E-E0E4-4889-AAE9-B93A2A999223}" srcOrd="0" destOrd="0" presId="urn:microsoft.com/office/officeart/2018/2/layout/IconVerticalSolidList"/>
    <dgm:cxn modelId="{24400D8A-157F-4CD3-A6FF-3551B6DEEAE1}" type="presParOf" srcId="{305EB471-164B-48E4-B2B8-4953ADAB7166}" destId="{5FF8BF98-05B6-42F4-95E1-88E05F0DADEF}" srcOrd="1" destOrd="0" presId="urn:microsoft.com/office/officeart/2018/2/layout/IconVerticalSolidList"/>
    <dgm:cxn modelId="{A59E1744-44EA-4A37-AD66-88B195AB14B6}" type="presParOf" srcId="{305EB471-164B-48E4-B2B8-4953ADAB7166}" destId="{C3403113-1985-4988-92CC-0702349BB77A}" srcOrd="2" destOrd="0" presId="urn:microsoft.com/office/officeart/2018/2/layout/IconVerticalSolidList"/>
    <dgm:cxn modelId="{23CA6F42-2E6C-42E4-85A6-621A64A1375B}" type="presParOf" srcId="{305EB471-164B-48E4-B2B8-4953ADAB7166}" destId="{8FB17AA5-EE0A-408F-873E-4E82B656175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A968F-921E-4B61-B243-BA5340C67BF6}">
      <dsp:nvSpPr>
        <dsp:cNvPr id="0" name=""/>
        <dsp:cNvSpPr/>
      </dsp:nvSpPr>
      <dsp:spPr>
        <a:xfrm>
          <a:off x="0" y="41401"/>
          <a:ext cx="5372101" cy="9397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DFD2E6-7BDC-4CED-950A-29C2D0E2AAE1}">
      <dsp:nvSpPr>
        <dsp:cNvPr id="0" name=""/>
        <dsp:cNvSpPr/>
      </dsp:nvSpPr>
      <dsp:spPr>
        <a:xfrm>
          <a:off x="284281" y="215860"/>
          <a:ext cx="516874" cy="516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AA32F3-C9C3-48F8-8F26-A4A5B78609E2}">
      <dsp:nvSpPr>
        <dsp:cNvPr id="0" name=""/>
        <dsp:cNvSpPr/>
      </dsp:nvSpPr>
      <dsp:spPr>
        <a:xfrm>
          <a:off x="1085437" y="4412"/>
          <a:ext cx="4286663" cy="93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59" tIns="99459" rIns="99459" bIns="99459"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Name: Hemanshi Talaviya</a:t>
          </a:r>
          <a:endParaRPr lang="en-US" sz="1900" kern="1200" dirty="0">
            <a:latin typeface="Arial" panose="020B0604020202020204" pitchFamily="34" charset="0"/>
            <a:cs typeface="Arial" panose="020B0604020202020204" pitchFamily="34" charset="0"/>
          </a:endParaRPr>
        </a:p>
      </dsp:txBody>
      <dsp:txXfrm>
        <a:off x="1085437" y="4412"/>
        <a:ext cx="4286663" cy="939772"/>
      </dsp:txXfrm>
    </dsp:sp>
    <dsp:sp modelId="{F450208E-5E9B-4A25-B2A3-B2F771EE11E5}">
      <dsp:nvSpPr>
        <dsp:cNvPr id="0" name=""/>
        <dsp:cNvSpPr/>
      </dsp:nvSpPr>
      <dsp:spPr>
        <a:xfrm>
          <a:off x="0" y="1310047"/>
          <a:ext cx="5372101" cy="9397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E72A9C-B1A3-4B11-A91B-15F9B9D354DA}">
      <dsp:nvSpPr>
        <dsp:cNvPr id="0" name=""/>
        <dsp:cNvSpPr/>
      </dsp:nvSpPr>
      <dsp:spPr>
        <a:xfrm>
          <a:off x="237261" y="1473705"/>
          <a:ext cx="516874" cy="516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93C02-F573-459C-9F0D-6B2BD2DE4FED}">
      <dsp:nvSpPr>
        <dsp:cNvPr id="0" name=""/>
        <dsp:cNvSpPr/>
      </dsp:nvSpPr>
      <dsp:spPr>
        <a:xfrm>
          <a:off x="919200" y="1293423"/>
          <a:ext cx="4286663" cy="93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59" tIns="99459" rIns="99459" bIns="99459"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Programme: MSc Public Health and Social Care in Practice</a:t>
          </a:r>
          <a:endParaRPr lang="en-US" sz="1900" kern="1200" dirty="0">
            <a:latin typeface="Arial" panose="020B0604020202020204" pitchFamily="34" charset="0"/>
            <a:cs typeface="Arial" panose="020B0604020202020204" pitchFamily="34" charset="0"/>
          </a:endParaRPr>
        </a:p>
      </dsp:txBody>
      <dsp:txXfrm>
        <a:off x="919200" y="1293423"/>
        <a:ext cx="4286663" cy="939772"/>
      </dsp:txXfrm>
    </dsp:sp>
    <dsp:sp modelId="{D7EB8F85-899C-4047-ABED-E9712793EDB8}">
      <dsp:nvSpPr>
        <dsp:cNvPr id="0" name=""/>
        <dsp:cNvSpPr/>
      </dsp:nvSpPr>
      <dsp:spPr>
        <a:xfrm>
          <a:off x="0" y="2353843"/>
          <a:ext cx="5372101" cy="9397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ECA4E3-2CDF-43C7-BE0A-13E5BA964E9B}">
      <dsp:nvSpPr>
        <dsp:cNvPr id="0" name=""/>
        <dsp:cNvSpPr/>
      </dsp:nvSpPr>
      <dsp:spPr>
        <a:xfrm>
          <a:off x="284281" y="2565292"/>
          <a:ext cx="516874" cy="516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6D708-9270-48FC-AFF9-0AD419794D5E}">
      <dsp:nvSpPr>
        <dsp:cNvPr id="0" name=""/>
        <dsp:cNvSpPr/>
      </dsp:nvSpPr>
      <dsp:spPr>
        <a:xfrm>
          <a:off x="1085437" y="2353843"/>
          <a:ext cx="4286663" cy="93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59" tIns="99459" rIns="99459" bIns="99459"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Student ID: 2430270</a:t>
          </a:r>
          <a:endParaRPr lang="en-US" sz="1900" kern="1200" dirty="0">
            <a:latin typeface="Arial" panose="020B0604020202020204" pitchFamily="34" charset="0"/>
            <a:cs typeface="Arial" panose="020B0604020202020204" pitchFamily="34" charset="0"/>
          </a:endParaRPr>
        </a:p>
      </dsp:txBody>
      <dsp:txXfrm>
        <a:off x="1085437" y="2353843"/>
        <a:ext cx="4286663" cy="939772"/>
      </dsp:txXfrm>
    </dsp:sp>
    <dsp:sp modelId="{5CAEE3C8-D553-44F9-8F4C-E77EC7BFF58E}">
      <dsp:nvSpPr>
        <dsp:cNvPr id="0" name=""/>
        <dsp:cNvSpPr/>
      </dsp:nvSpPr>
      <dsp:spPr>
        <a:xfrm>
          <a:off x="0" y="3528559"/>
          <a:ext cx="5372101" cy="9397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315892-60A2-467D-B597-8CF410CF4779}">
      <dsp:nvSpPr>
        <dsp:cNvPr id="0" name=""/>
        <dsp:cNvSpPr/>
      </dsp:nvSpPr>
      <dsp:spPr>
        <a:xfrm>
          <a:off x="284281" y="3740008"/>
          <a:ext cx="516874" cy="51687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1085E8-D502-4E58-AC16-37B0DDC6B993}">
      <dsp:nvSpPr>
        <dsp:cNvPr id="0" name=""/>
        <dsp:cNvSpPr/>
      </dsp:nvSpPr>
      <dsp:spPr>
        <a:xfrm>
          <a:off x="1085437" y="3528559"/>
          <a:ext cx="4286663" cy="93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59" tIns="99459" rIns="99459" bIns="99459"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Module: Practice Base Research (LCHS7008)</a:t>
          </a:r>
          <a:endParaRPr lang="en-US" sz="1900" kern="1200" dirty="0">
            <a:latin typeface="Arial" panose="020B0604020202020204" pitchFamily="34" charset="0"/>
            <a:cs typeface="Arial" panose="020B0604020202020204" pitchFamily="34" charset="0"/>
          </a:endParaRPr>
        </a:p>
      </dsp:txBody>
      <dsp:txXfrm>
        <a:off x="1085437" y="3528559"/>
        <a:ext cx="4286663" cy="939772"/>
      </dsp:txXfrm>
    </dsp:sp>
    <dsp:sp modelId="{2893C77E-E0E4-4889-AAE9-B93A2A999223}">
      <dsp:nvSpPr>
        <dsp:cNvPr id="0" name=""/>
        <dsp:cNvSpPr/>
      </dsp:nvSpPr>
      <dsp:spPr>
        <a:xfrm>
          <a:off x="0" y="4703275"/>
          <a:ext cx="5372101" cy="9397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8BF98-05B6-42F4-95E1-88E05F0DADEF}">
      <dsp:nvSpPr>
        <dsp:cNvPr id="0" name=""/>
        <dsp:cNvSpPr/>
      </dsp:nvSpPr>
      <dsp:spPr>
        <a:xfrm>
          <a:off x="284281" y="4914724"/>
          <a:ext cx="516874" cy="51687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B17AA5-EE0A-408F-873E-4E82B6561756}">
      <dsp:nvSpPr>
        <dsp:cNvPr id="0" name=""/>
        <dsp:cNvSpPr/>
      </dsp:nvSpPr>
      <dsp:spPr>
        <a:xfrm>
          <a:off x="1085437" y="4703275"/>
          <a:ext cx="4286663" cy="939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459" tIns="99459" rIns="99459" bIns="99459" numCol="1" spcCol="1270" anchor="ctr" anchorCtr="0">
          <a:noAutofit/>
        </a:bodyPr>
        <a:lstStyle/>
        <a:p>
          <a:pPr marL="0" lvl="0" indent="0" algn="l" defTabSz="844550">
            <a:lnSpc>
              <a:spcPct val="90000"/>
            </a:lnSpc>
            <a:spcBef>
              <a:spcPct val="0"/>
            </a:spcBef>
            <a:spcAft>
              <a:spcPct val="35000"/>
            </a:spcAft>
            <a:buNone/>
          </a:pPr>
          <a:r>
            <a:rPr lang="en-IN" sz="1900" b="1" kern="1200" dirty="0">
              <a:latin typeface="Arial" panose="020B0604020202020204" pitchFamily="34" charset="0"/>
              <a:cs typeface="Arial" panose="020B0604020202020204" pitchFamily="34" charset="0"/>
            </a:rPr>
            <a:t>Lecturer: Dr Zeno Leung</a:t>
          </a:r>
          <a:endParaRPr lang="en-US" sz="1900" kern="1200" dirty="0">
            <a:latin typeface="Arial" panose="020B0604020202020204" pitchFamily="34" charset="0"/>
            <a:cs typeface="Arial" panose="020B0604020202020204" pitchFamily="34" charset="0"/>
          </a:endParaRPr>
        </a:p>
      </dsp:txBody>
      <dsp:txXfrm>
        <a:off x="1085437" y="4703275"/>
        <a:ext cx="4286663" cy="9397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D947C-D5DC-4967-AFDB-84CE21653C9F}" type="datetimeFigureOut">
              <a:rPr lang="en-IN" smtClean="0"/>
              <a:t>13-10-2025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F398B-56FF-4608-8C38-7AF5473A3DD6}" type="slidenum">
              <a:rPr lang="en-IN" smtClean="0"/>
              <a:t>‹#›</a:t>
            </a:fld>
            <a:endParaRPr lang="en-IN"/>
          </a:p>
        </p:txBody>
      </p:sp>
    </p:spTree>
    <p:extLst>
      <p:ext uri="{BB962C8B-B14F-4D97-AF65-F5344CB8AC3E}">
        <p14:creationId xmlns:p14="http://schemas.microsoft.com/office/powerpoint/2010/main" val="8117053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FBF398B-56FF-4608-8C38-7AF5473A3DD6}" type="slidenum">
              <a:rPr lang="en-IN" smtClean="0"/>
              <a:t>2</a:t>
            </a:fld>
            <a:endParaRPr lang="en-IN"/>
          </a:p>
        </p:txBody>
      </p:sp>
    </p:spTree>
    <p:extLst>
      <p:ext uri="{BB962C8B-B14F-4D97-AF65-F5344CB8AC3E}">
        <p14:creationId xmlns:p14="http://schemas.microsoft.com/office/powerpoint/2010/main" val="296261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FBF398B-56FF-4608-8C38-7AF5473A3DD6}" type="slidenum">
              <a:rPr lang="en-IN" smtClean="0"/>
              <a:t>4</a:t>
            </a:fld>
            <a:endParaRPr lang="en-IN"/>
          </a:p>
        </p:txBody>
      </p:sp>
    </p:spTree>
    <p:extLst>
      <p:ext uri="{BB962C8B-B14F-4D97-AF65-F5344CB8AC3E}">
        <p14:creationId xmlns:p14="http://schemas.microsoft.com/office/powerpoint/2010/main" val="3358894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D5CA9-413E-E7C7-9138-53D7AD8FFB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07DE1B7-37A4-839F-5D55-F43A1DC365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0E8B2E1D-28A8-E7AB-26DA-B88A721C1B1D}"/>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7D51B100-325B-6A43-4952-6233C0F8A77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10EA135-41C3-2FB0-53BF-FE99AB6F981C}"/>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856133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5F790-FA7E-AD67-FA45-C4CB3D2A33DF}"/>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6054247-D1CA-C0F1-0DB8-8456DD975A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9BD5E34-114A-3F00-BAF1-E2019A7215CE}"/>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5A31B4A8-D1F6-6B2D-9F0C-30D429E73E7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CB08914-0D8C-9DB6-2394-C82966167FC7}"/>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64777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5513-4904-0E5A-D323-3A11EB24DF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0CD96C1-58DD-9954-49FE-D86D958BA4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DFCFACC-A913-6DAF-A1E4-6C4B313BBC84}"/>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86740CDB-7ECD-E027-A8B0-91FE159134C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330D6B2-6D02-0B1C-828A-9281275B5F67}"/>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3119961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C5FCB-C32C-2CF1-796F-58D2F0BF0E0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CC646BD-FF83-09A3-389B-CF9129CED6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D03CBD7-0024-4D13-C3C7-99A9B26695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7E810DF-A7B3-1428-9612-D16D4C1DB70B}"/>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6" name="Footer Placeholder 5">
            <a:extLst>
              <a:ext uri="{FF2B5EF4-FFF2-40B4-BE49-F238E27FC236}">
                <a16:creationId xmlns:a16="http://schemas.microsoft.com/office/drawing/2014/main" id="{4988F832-FF4E-8610-71A1-5A297A3F27D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A90CDC3-E159-9B6D-9CAE-28EC1A381B34}"/>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3919100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BD995-C41F-DFF2-F6C8-858906B4CAAF}"/>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FBACF5B-C8FA-B5B5-9512-0B5FA507A9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EDD636-E4F2-2938-AC7F-9F4B30B77CA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F753DD1-143E-9072-3C86-94AFB97E88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F161E8-070F-E39B-151D-7FAA70F515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992382C-DF6F-77E6-295E-4DD062E39E0B}"/>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8" name="Footer Placeholder 7">
            <a:extLst>
              <a:ext uri="{FF2B5EF4-FFF2-40B4-BE49-F238E27FC236}">
                <a16:creationId xmlns:a16="http://schemas.microsoft.com/office/drawing/2014/main" id="{27E0DE45-DDEE-F2A1-C09A-19CA237E37B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C049A59-766E-2471-920B-232D38641CD8}"/>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34288076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D55E1-120B-905D-C5ED-82C77C5990FE}"/>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3E9E76D9-D899-750F-C208-369F1F25E46D}"/>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4" name="Footer Placeholder 3">
            <a:extLst>
              <a:ext uri="{FF2B5EF4-FFF2-40B4-BE49-F238E27FC236}">
                <a16:creationId xmlns:a16="http://schemas.microsoft.com/office/drawing/2014/main" id="{D7A34F2B-93EE-ED3C-AA54-5C113600B54F}"/>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D792490-95D1-D0EE-213D-7B548985701D}"/>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4096341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65F226-ACBC-4011-1F14-9BFECD02A873}"/>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3" name="Footer Placeholder 2">
            <a:extLst>
              <a:ext uri="{FF2B5EF4-FFF2-40B4-BE49-F238E27FC236}">
                <a16:creationId xmlns:a16="http://schemas.microsoft.com/office/drawing/2014/main" id="{AA4F9E1B-6353-81E4-87C2-14D76FE1AB4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EE261F9-0F32-7FA0-E222-89209282339C}"/>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3332012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90768-AC25-3ECC-84F2-2AEFF430DA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14556BE4-853B-3BDB-323D-7CA1B2BD27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85B737B8-F275-D982-C723-7D0F8DD62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CAD413-6555-1FFF-E738-78C05CA52D59}"/>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6" name="Footer Placeholder 5">
            <a:extLst>
              <a:ext uri="{FF2B5EF4-FFF2-40B4-BE49-F238E27FC236}">
                <a16:creationId xmlns:a16="http://schemas.microsoft.com/office/drawing/2014/main" id="{EF96B428-0EC9-E1DB-5BEC-990C40447D5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ADFFC96-F58E-EA51-34E6-BAC07628E91E}"/>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229806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F4635-6CB2-FCA2-81A0-6209B6E1DA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B2CB6BEA-0AD3-1852-7B76-4894211BEA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DFAB64B2-07B7-CE4C-1B0E-9B39EC88C7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47D738-77FC-444E-E67D-C279C2FB43A7}"/>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6" name="Footer Placeholder 5">
            <a:extLst>
              <a:ext uri="{FF2B5EF4-FFF2-40B4-BE49-F238E27FC236}">
                <a16:creationId xmlns:a16="http://schemas.microsoft.com/office/drawing/2014/main" id="{5A708B95-D284-792C-D9F9-133EA3CC18CA}"/>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2520FC4-DE85-8097-8852-9BC0D2732614}"/>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2726921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A1D4-21C7-5704-4A1A-2026E86C6A5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B5A575F-1A98-30E4-981E-FA9B42DB62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5A8615A-D043-5A04-462B-F5B7382427CC}"/>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974D15C2-A0D8-54EB-B789-10EE555D6C6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519419A-6E2E-7B1A-EF5C-CBFE80503012}"/>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21662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50BD61-C80A-1543-2959-6DC4B3330C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06C77FE-FB6A-3ECC-B6BC-B417B74F20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D68E8D1-AB92-758F-31D5-314E1F205B79}"/>
              </a:ext>
            </a:extLst>
          </p:cNvPr>
          <p:cNvSpPr>
            <a:spLocks noGrp="1"/>
          </p:cNvSpPr>
          <p:nvPr>
            <p:ph type="dt" sz="half" idx="10"/>
          </p:nvPr>
        </p:nvSpPr>
        <p:spPr/>
        <p:txBody>
          <a:body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08638F08-0374-AAF5-A372-3CF1A7C2E64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1AAC8F5-4A70-A01F-5E74-D4EE65EB69B6}"/>
              </a:ext>
            </a:extLst>
          </p:cNvPr>
          <p:cNvSpPr>
            <a:spLocks noGrp="1"/>
          </p:cNvSpPr>
          <p:nvPr>
            <p:ph type="sldNum" sz="quarter" idx="12"/>
          </p:nvPr>
        </p:nvSpPr>
        <p:spPr/>
        <p:txBody>
          <a:bodyPr/>
          <a:lstStyle/>
          <a:p>
            <a:fld id="{12F9C291-4612-4625-9102-2F8C1E4336D3}" type="slidenum">
              <a:rPr lang="en-IN" smtClean="0"/>
              <a:t>‹#›</a:t>
            </a:fld>
            <a:endParaRPr lang="en-IN"/>
          </a:p>
        </p:txBody>
      </p:sp>
    </p:spTree>
    <p:extLst>
      <p:ext uri="{BB962C8B-B14F-4D97-AF65-F5344CB8AC3E}">
        <p14:creationId xmlns:p14="http://schemas.microsoft.com/office/powerpoint/2010/main" val="880721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E895B3-A2AD-12E9-0ACA-C2CCDC2877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FB83330-413F-DB7E-85E4-27140F1A28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B535B9D-005E-CE2F-4CEC-5749A51270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8A6F77-4D07-45C8-B99C-45847EAFAB08}" type="datetimeFigureOut">
              <a:rPr lang="en-IN" smtClean="0"/>
              <a:t>13-10-2025</a:t>
            </a:fld>
            <a:endParaRPr lang="en-IN"/>
          </a:p>
        </p:txBody>
      </p:sp>
      <p:sp>
        <p:nvSpPr>
          <p:cNvPr id="5" name="Footer Placeholder 4">
            <a:extLst>
              <a:ext uri="{FF2B5EF4-FFF2-40B4-BE49-F238E27FC236}">
                <a16:creationId xmlns:a16="http://schemas.microsoft.com/office/drawing/2014/main" id="{AACBAAB0-C3D1-3C64-37B2-FE52861382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ED81EAB-B4E4-1F4E-7EE5-A73280FA92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F9C291-4612-4625-9102-2F8C1E4336D3}" type="slidenum">
              <a:rPr lang="en-IN" smtClean="0"/>
              <a:t>‹#›</a:t>
            </a:fld>
            <a:endParaRPr lang="en-IN"/>
          </a:p>
        </p:txBody>
      </p:sp>
    </p:spTree>
    <p:extLst>
      <p:ext uri="{BB962C8B-B14F-4D97-AF65-F5344CB8AC3E}">
        <p14:creationId xmlns:p14="http://schemas.microsoft.com/office/powerpoint/2010/main" val="3042676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2" Type="http://schemas.openxmlformats.org/officeDocument/2006/relationships/hyperlink" Target="https://carers.org/"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ons.gov.uk/" TargetMode="External"/><Relationship Id="rId2" Type="http://schemas.openxmlformats.org/officeDocument/2006/relationships/hyperlink" Target="https://digital.nhs.uk/"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672BDE-A9E7-5CC0-8674-3D978E09E88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92103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7411A7-17C4-3B54-7AD2-7C5B9C71E7D2}"/>
              </a:ext>
            </a:extLst>
          </p:cNvPr>
          <p:cNvSpPr/>
          <p:nvPr/>
        </p:nvSpPr>
        <p:spPr>
          <a:xfrm>
            <a:off x="0" y="0"/>
            <a:ext cx="12192000" cy="6857999"/>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graphicFrame>
        <p:nvGraphicFramePr>
          <p:cNvPr id="7" name="Content Placeholder 2">
            <a:extLst>
              <a:ext uri="{FF2B5EF4-FFF2-40B4-BE49-F238E27FC236}">
                <a16:creationId xmlns:a16="http://schemas.microsoft.com/office/drawing/2014/main" id="{8C08811F-C073-1233-A944-631DC24F30C2}"/>
              </a:ext>
            </a:extLst>
          </p:cNvPr>
          <p:cNvGraphicFramePr>
            <a:graphicFrameLocks noGrp="1"/>
          </p:cNvGraphicFramePr>
          <p:nvPr>
            <p:extLst>
              <p:ext uri="{D42A27DB-BD31-4B8C-83A1-F6EECF244321}">
                <p14:modId xmlns:p14="http://schemas.microsoft.com/office/powerpoint/2010/main" val="581781716"/>
              </p:ext>
            </p:extLst>
          </p:nvPr>
        </p:nvGraphicFramePr>
        <p:xfrm>
          <a:off x="6546272" y="605269"/>
          <a:ext cx="5372101" cy="5647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1" name="Picture 10">
            <a:extLst>
              <a:ext uri="{FF2B5EF4-FFF2-40B4-BE49-F238E27FC236}">
                <a16:creationId xmlns:a16="http://schemas.microsoft.com/office/drawing/2014/main" id="{1A9CC8F7-1973-1F8D-A81F-EA867805C28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8036" y="605269"/>
            <a:ext cx="5647460" cy="5647460"/>
          </a:xfrm>
          <a:prstGeom prst="rect">
            <a:avLst/>
          </a:prstGeom>
        </p:spPr>
      </p:pic>
    </p:spTree>
    <p:extLst>
      <p:ext uri="{BB962C8B-B14F-4D97-AF65-F5344CB8AC3E}">
        <p14:creationId xmlns:p14="http://schemas.microsoft.com/office/powerpoint/2010/main" val="3508916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9BD21CB-6242-067A-BBB3-591E01EEC2A7}"/>
              </a:ext>
            </a:extLst>
          </p:cNvPr>
          <p:cNvSpPr/>
          <p:nvPr/>
        </p:nvSpPr>
        <p:spPr>
          <a:xfrm>
            <a:off x="0" y="-166255"/>
            <a:ext cx="12191999"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ln w="0"/>
              <a:solidFill>
                <a:schemeClr val="tx1"/>
              </a:solidFill>
              <a:effectLst>
                <a:outerShdw blurRad="38100" dist="19050" dir="2700000" algn="tl" rotWithShape="0">
                  <a:schemeClr val="dk1">
                    <a:alpha val="40000"/>
                  </a:schemeClr>
                </a:outerShdw>
              </a:effectLst>
            </a:endParaRPr>
          </a:p>
        </p:txBody>
      </p:sp>
      <p:pic>
        <p:nvPicPr>
          <p:cNvPr id="8" name="Picture 7">
            <a:extLst>
              <a:ext uri="{FF2B5EF4-FFF2-40B4-BE49-F238E27FC236}">
                <a16:creationId xmlns:a16="http://schemas.microsoft.com/office/drawing/2014/main" id="{B00F4110-CBFD-BA5E-FA75-88F595E6DD98}"/>
              </a:ext>
            </a:extLst>
          </p:cNvPr>
          <p:cNvPicPr>
            <a:picLocks noChangeAspect="1"/>
          </p:cNvPicPr>
          <p:nvPr/>
        </p:nvPicPr>
        <p:blipFill>
          <a:blip r:embed="rId2">
            <a:extLst>
              <a:ext uri="{28A0092B-C50C-407E-A947-70E740481C1C}">
                <a14:useLocalDpi xmlns:a14="http://schemas.microsoft.com/office/drawing/2010/main" val="0"/>
              </a:ext>
            </a:extLst>
          </a:blip>
          <a:srcRect l="31421" r="20191" b="-505"/>
          <a:stretch>
            <a:fillRect/>
          </a:stretch>
        </p:blipFill>
        <p:spPr>
          <a:xfrm>
            <a:off x="429254" y="881905"/>
            <a:ext cx="4408560" cy="5643760"/>
          </a:xfrm>
          <a:prstGeom prst="rect">
            <a:avLst/>
          </a:prstGeom>
        </p:spPr>
      </p:pic>
      <p:sp>
        <p:nvSpPr>
          <p:cNvPr id="11" name="Rectangle 10">
            <a:extLst>
              <a:ext uri="{FF2B5EF4-FFF2-40B4-BE49-F238E27FC236}">
                <a16:creationId xmlns:a16="http://schemas.microsoft.com/office/drawing/2014/main" id="{AD797E8C-B60C-68FB-F87E-F8727A98E92D}"/>
              </a:ext>
            </a:extLst>
          </p:cNvPr>
          <p:cNvSpPr/>
          <p:nvPr/>
        </p:nvSpPr>
        <p:spPr>
          <a:xfrm>
            <a:off x="5826642" y="372140"/>
            <a:ext cx="5560828" cy="595423"/>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b="1" dirty="0">
                <a:latin typeface="Arial" panose="020B0604020202020204" pitchFamily="34" charset="0"/>
                <a:cs typeface="Arial" panose="020B0604020202020204" pitchFamily="34" charset="0"/>
              </a:rPr>
              <a:t>Introduction</a:t>
            </a:r>
            <a:endParaRPr lang="en-IN" dirty="0"/>
          </a:p>
        </p:txBody>
      </p:sp>
      <p:sp>
        <p:nvSpPr>
          <p:cNvPr id="12" name="Rectangle 11">
            <a:extLst>
              <a:ext uri="{FF2B5EF4-FFF2-40B4-BE49-F238E27FC236}">
                <a16:creationId xmlns:a16="http://schemas.microsoft.com/office/drawing/2014/main" id="{CA94DC90-CF07-F2AB-34F7-D47F43CD4EAF}"/>
              </a:ext>
            </a:extLst>
          </p:cNvPr>
          <p:cNvSpPr/>
          <p:nvPr/>
        </p:nvSpPr>
        <p:spPr>
          <a:xfrm>
            <a:off x="5228911" y="1243699"/>
            <a:ext cx="6709145" cy="147718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latin typeface="Arial" panose="020B0604020202020204" pitchFamily="34" charset="0"/>
                <a:cs typeface="Arial" panose="020B0604020202020204" pitchFamily="34" charset="0"/>
              </a:rPr>
              <a:t>Young carers are children and adolescents under 18 who take care of a family member who is sick, disabled, or has a mental health problem (Children's Society, 2022).  They may have to do things like clean the house, help with personal care, and give emotional support (Department for Education, 2021).</a:t>
            </a:r>
            <a:endParaRPr lang="en-IN" sz="1600" dirty="0">
              <a:solidFill>
                <a:schemeClr val="tx1"/>
              </a:solidFill>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5E31A7D8-D738-904C-4AD6-AAE6DD88B032}"/>
              </a:ext>
            </a:extLst>
          </p:cNvPr>
          <p:cNvPicPr>
            <a:picLocks noChangeAspect="1"/>
          </p:cNvPicPr>
          <p:nvPr/>
        </p:nvPicPr>
        <p:blipFill>
          <a:blip r:embed="rId3"/>
          <a:stretch>
            <a:fillRect/>
          </a:stretch>
        </p:blipFill>
        <p:spPr>
          <a:xfrm>
            <a:off x="5247869" y="2922487"/>
            <a:ext cx="6671230" cy="1923565"/>
          </a:xfrm>
          <a:prstGeom prst="rect">
            <a:avLst/>
          </a:prstGeom>
        </p:spPr>
      </p:pic>
      <p:pic>
        <p:nvPicPr>
          <p:cNvPr id="14" name="Picture 13">
            <a:extLst>
              <a:ext uri="{FF2B5EF4-FFF2-40B4-BE49-F238E27FC236}">
                <a16:creationId xmlns:a16="http://schemas.microsoft.com/office/drawing/2014/main" id="{499EBF00-F029-7FA5-AA60-B3E7527B3C3C}"/>
              </a:ext>
            </a:extLst>
          </p:cNvPr>
          <p:cNvPicPr>
            <a:picLocks noChangeAspect="1"/>
          </p:cNvPicPr>
          <p:nvPr/>
        </p:nvPicPr>
        <p:blipFill>
          <a:blip r:embed="rId3"/>
          <a:stretch>
            <a:fillRect/>
          </a:stretch>
        </p:blipFill>
        <p:spPr>
          <a:xfrm>
            <a:off x="5247869" y="5115854"/>
            <a:ext cx="6718374" cy="1297678"/>
          </a:xfrm>
          <a:prstGeom prst="rect">
            <a:avLst/>
          </a:prstGeom>
        </p:spPr>
      </p:pic>
      <p:sp>
        <p:nvSpPr>
          <p:cNvPr id="15" name="TextBox 14">
            <a:extLst>
              <a:ext uri="{FF2B5EF4-FFF2-40B4-BE49-F238E27FC236}">
                <a16:creationId xmlns:a16="http://schemas.microsoft.com/office/drawing/2014/main" id="{ACB1DCB9-B628-67E4-825C-3CF9105FDB25}"/>
              </a:ext>
            </a:extLst>
          </p:cNvPr>
          <p:cNvSpPr txBox="1"/>
          <p:nvPr/>
        </p:nvSpPr>
        <p:spPr>
          <a:xfrm>
            <a:off x="7065818" y="1797627"/>
            <a:ext cx="184731" cy="369332"/>
          </a:xfrm>
          <a:prstGeom prst="rect">
            <a:avLst/>
          </a:prstGeom>
          <a:noFill/>
        </p:spPr>
        <p:txBody>
          <a:bodyPr wrap="none" rtlCol="0">
            <a:spAutoFit/>
          </a:bodyPr>
          <a:lstStyle/>
          <a:p>
            <a:endParaRPr lang="en-IN" dirty="0"/>
          </a:p>
        </p:txBody>
      </p:sp>
      <p:sp>
        <p:nvSpPr>
          <p:cNvPr id="18" name="TextBox 17">
            <a:extLst>
              <a:ext uri="{FF2B5EF4-FFF2-40B4-BE49-F238E27FC236}">
                <a16:creationId xmlns:a16="http://schemas.microsoft.com/office/drawing/2014/main" id="{9DA53E4E-1D63-66BB-E4C0-6E5BF98B45A0}"/>
              </a:ext>
            </a:extLst>
          </p:cNvPr>
          <p:cNvSpPr txBox="1"/>
          <p:nvPr/>
        </p:nvSpPr>
        <p:spPr>
          <a:xfrm>
            <a:off x="5317541" y="3099439"/>
            <a:ext cx="6652030" cy="1569660"/>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There are almost 800,000 teenage carers in the UK, however many of them are not officially registered (Carers Trust, 2023).  Taking care of someone while going to school and hanging out with friends can make you feel stressed, anxious, and down (NHS Digital, 2022).  Young carers often face fatigue, isolation, and difficulties in managing their studies (Aldridge, 2018).</a:t>
            </a:r>
            <a:endParaRPr lang="en-IN" sz="1600"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819622D0-7F0F-E9DF-2EA7-861179E6E503}"/>
              </a:ext>
            </a:extLst>
          </p:cNvPr>
          <p:cNvSpPr txBox="1"/>
          <p:nvPr/>
        </p:nvSpPr>
        <p:spPr>
          <a:xfrm>
            <a:off x="5320870" y="5207671"/>
            <a:ext cx="6645373" cy="1077218"/>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But caring for others can also help them become more mature, strong, and understanding (Becker &amp; </a:t>
            </a:r>
            <a:r>
              <a:rPr lang="en-US" sz="1600" dirty="0" err="1">
                <a:latin typeface="Arial" panose="020B0604020202020204" pitchFamily="34" charset="0"/>
                <a:cs typeface="Arial" panose="020B0604020202020204" pitchFamily="34" charset="0"/>
              </a:rPr>
              <a:t>Sempik</a:t>
            </a:r>
            <a:r>
              <a:rPr lang="en-US" sz="1600" dirty="0">
                <a:latin typeface="Arial" panose="020B0604020202020204" pitchFamily="34" charset="0"/>
                <a:cs typeface="Arial" panose="020B0604020202020204" pitchFamily="34" charset="0"/>
              </a:rPr>
              <a:t>, 2019).  Schools and health services need to know what they need and give them the necessary help to keep their mental health safe.</a:t>
            </a:r>
            <a:endParaRPr lang="en-IN" sz="16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09D846C2-5F12-C16F-91CF-450D9A5175B3}"/>
              </a:ext>
            </a:extLst>
          </p:cNvPr>
          <p:cNvSpPr txBox="1"/>
          <p:nvPr/>
        </p:nvSpPr>
        <p:spPr>
          <a:xfrm>
            <a:off x="7442786" y="406111"/>
            <a:ext cx="2281394" cy="523220"/>
          </a:xfrm>
          <a:prstGeom prst="rect">
            <a:avLst/>
          </a:prstGeom>
          <a:noFill/>
        </p:spPr>
        <p:txBody>
          <a:bodyPr wrap="none" rtlCol="0">
            <a:spAutoFit/>
          </a:bodyPr>
          <a:lstStyle/>
          <a:p>
            <a:r>
              <a:rPr lang="en-IN" sz="2800" b="1" dirty="0">
                <a:latin typeface="Arial" panose="020B0604020202020204" pitchFamily="34" charset="0"/>
                <a:cs typeface="Arial" panose="020B0604020202020204" pitchFamily="34" charset="0"/>
              </a:rPr>
              <a:t>Introduction</a:t>
            </a:r>
            <a:endParaRPr lang="en-IN" sz="2800" dirty="0"/>
          </a:p>
        </p:txBody>
      </p:sp>
    </p:spTree>
    <p:extLst>
      <p:ext uri="{BB962C8B-B14F-4D97-AF65-F5344CB8AC3E}">
        <p14:creationId xmlns:p14="http://schemas.microsoft.com/office/powerpoint/2010/main" val="2412679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0169FD8-1A33-E382-0705-B736EC86ECB9}"/>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Rectangle 2">
            <a:extLst>
              <a:ext uri="{FF2B5EF4-FFF2-40B4-BE49-F238E27FC236}">
                <a16:creationId xmlns:a16="http://schemas.microsoft.com/office/drawing/2014/main" id="{5ECBCC74-8897-30C7-F62A-2958F904D7D9}"/>
              </a:ext>
            </a:extLst>
          </p:cNvPr>
          <p:cNvSpPr/>
          <p:nvPr/>
        </p:nvSpPr>
        <p:spPr>
          <a:xfrm>
            <a:off x="238991" y="270164"/>
            <a:ext cx="5725391" cy="6265718"/>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 name="Rectangle 3">
            <a:extLst>
              <a:ext uri="{FF2B5EF4-FFF2-40B4-BE49-F238E27FC236}">
                <a16:creationId xmlns:a16="http://schemas.microsoft.com/office/drawing/2014/main" id="{EA1770B1-4E3A-8518-377D-732F4A4EFDFF}"/>
              </a:ext>
            </a:extLst>
          </p:cNvPr>
          <p:cNvSpPr/>
          <p:nvPr/>
        </p:nvSpPr>
        <p:spPr>
          <a:xfrm>
            <a:off x="6109854" y="270164"/>
            <a:ext cx="5936673" cy="6265718"/>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Rectangle 4">
            <a:extLst>
              <a:ext uri="{FF2B5EF4-FFF2-40B4-BE49-F238E27FC236}">
                <a16:creationId xmlns:a16="http://schemas.microsoft.com/office/drawing/2014/main" id="{3B435CCC-9BC1-A4CB-4B44-0F7BF891FD14}"/>
              </a:ext>
            </a:extLst>
          </p:cNvPr>
          <p:cNvSpPr/>
          <p:nvPr/>
        </p:nvSpPr>
        <p:spPr>
          <a:xfrm>
            <a:off x="935183" y="113179"/>
            <a:ext cx="4021282" cy="62345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Symptoms</a:t>
            </a:r>
            <a:endParaRPr lang="en-IN" dirty="0">
              <a:solidFill>
                <a:schemeClr val="tx1"/>
              </a:solidFill>
            </a:endParaRPr>
          </a:p>
        </p:txBody>
      </p:sp>
      <p:sp>
        <p:nvSpPr>
          <p:cNvPr id="6" name="Rectangle 5">
            <a:extLst>
              <a:ext uri="{FF2B5EF4-FFF2-40B4-BE49-F238E27FC236}">
                <a16:creationId xmlns:a16="http://schemas.microsoft.com/office/drawing/2014/main" id="{757CF93E-5D86-F466-7742-691E9EF4AE60}"/>
              </a:ext>
            </a:extLst>
          </p:cNvPr>
          <p:cNvSpPr/>
          <p:nvPr/>
        </p:nvSpPr>
        <p:spPr>
          <a:xfrm>
            <a:off x="6227620" y="113179"/>
            <a:ext cx="5687291" cy="51435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anose="020B0604020202020204" pitchFamily="34" charset="0"/>
                <a:cs typeface="Arial" panose="020B0604020202020204" pitchFamily="34" charset="0"/>
              </a:rPr>
              <a:t>Lifestyle and Environmental Factors</a:t>
            </a:r>
            <a:endParaRPr lang="en-IN" dirty="0">
              <a:solidFill>
                <a:schemeClr val="tx1"/>
              </a:solidFill>
            </a:endParaRPr>
          </a:p>
        </p:txBody>
      </p:sp>
      <p:sp>
        <p:nvSpPr>
          <p:cNvPr id="10" name="Rectangle 9">
            <a:extLst>
              <a:ext uri="{FF2B5EF4-FFF2-40B4-BE49-F238E27FC236}">
                <a16:creationId xmlns:a16="http://schemas.microsoft.com/office/drawing/2014/main" id="{CB6D9126-A1EF-BEB8-15DD-058BE66F2E7C}"/>
              </a:ext>
            </a:extLst>
          </p:cNvPr>
          <p:cNvSpPr/>
          <p:nvPr/>
        </p:nvSpPr>
        <p:spPr>
          <a:xfrm>
            <a:off x="363681" y="849812"/>
            <a:ext cx="5600699" cy="595623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Anxiety and emotional distress, often linked to constant worry about the health of the person they care for </a:t>
            </a:r>
          </a:p>
          <a:p>
            <a:r>
              <a:rPr lang="en-US" sz="1600" dirty="0">
                <a:solidFill>
                  <a:schemeClr val="tx1"/>
                </a:solidFill>
                <a:latin typeface="Arial" panose="020B0604020202020204" pitchFamily="34" charset="0"/>
                <a:cs typeface="Arial" panose="020B0604020202020204" pitchFamily="34" charset="0"/>
              </a:rPr>
              <a:t>     (Lacey et al., 2022).</a:t>
            </a:r>
          </a:p>
          <a:p>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Low mood or depression, particularly among those providing high levels of care or lacking social support (Phelps et al., 2022).</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Sleep problems and fatigue, due to late-night caring duties or stress (Carers Trust, 2023).</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Social withdrawal and loneliness, as many young carers have less time for friendships or social activities </a:t>
            </a:r>
          </a:p>
          <a:p>
            <a:r>
              <a:rPr lang="en-US" sz="1600" dirty="0">
                <a:solidFill>
                  <a:schemeClr val="tx1"/>
                </a:solidFill>
                <a:latin typeface="Arial" panose="020B0604020202020204" pitchFamily="34" charset="0"/>
                <a:cs typeface="Arial" panose="020B0604020202020204" pitchFamily="34" charset="0"/>
              </a:rPr>
              <a:t>     (Janes et al., 2022).</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Poor concentration and academic difficulties, resulting from tiredness or anxiety (NHS Digital, 2022).</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Feelings of guilt or helplessness, especially when the cared-for person’s condition worsens</a:t>
            </a:r>
          </a:p>
          <a:p>
            <a:r>
              <a:rPr lang="en-US" sz="1600" dirty="0">
                <a:solidFill>
                  <a:schemeClr val="tx1"/>
                </a:solidFill>
                <a:latin typeface="Arial" panose="020B0604020202020204" pitchFamily="34" charset="0"/>
                <a:cs typeface="Arial" panose="020B0604020202020204" pitchFamily="34" charset="0"/>
              </a:rPr>
              <a:t>     (Stevens et al., 2024).</a:t>
            </a:r>
          </a:p>
          <a:p>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Low self-esteem, which can affect confidence and wellbeing (The Children’s Society, 2022).</a:t>
            </a:r>
            <a:endParaRPr lang="en-IN" sz="1600" dirty="0">
              <a:solidFill>
                <a:schemeClr val="tx1"/>
              </a:solidFill>
              <a:latin typeface="Arial" panose="020B0604020202020204" pitchFamily="34" charset="0"/>
              <a:cs typeface="Arial" panose="020B0604020202020204" pitchFamily="34" charset="0"/>
            </a:endParaRPr>
          </a:p>
        </p:txBody>
      </p:sp>
      <p:pic>
        <p:nvPicPr>
          <p:cNvPr id="12" name="Picture 11" descr="High caregiving burden: Caring for long hours or handling complex medical needs increases stress, anxiety, and emotional exhaustion (Lacey et al., 2022).&#10;&#10;Lack of social support: Limited friendships and social isolation reduce emotional resilience and increase the risk of depression (Janes et al., 2022).&#10;&#10;Family circumstances: Living in low-income or single-parent households adds extra pressure and financial stress (The Children’s Society, 2022).&#10;&#10;Poor sleep and fatigue: Interrupted sleep due to night-time caring duties contributes to low mood and reduced concentration (Phelps et al., 2022).&#10;&#10;Academic challenges: Difficulty balancing schoolwork and caring responsibilities often leads to poor academic performance and feelings of failure (NHS Digital, 2022).&#10;&#10;Parental mental illness: Caring for a parent with mental health problems can increase the carer’s emotional vulnerability and lead to feelings of guilt or helplessness (Stevens et al., 2024).High caregiving burden: Caring for long hours or handling complex medical needs increases stress, anxiety, and emotional exhaustion (Lacey et al., 2022).&#10;&#10;Lack of social support: Limited friendships and social isolation reduce emotional resilience and increase the risk of depression (Janes et al., 2022).&#10;&#10;Family circumstances: Living in low-income or single-parent households adds extra pressure and financial stress (The Children’s Society, 2022).&#10;&#10;Poor sleep and fatigue: Interrupted sleep due to night-time caring duties contributes to low mood and reduced concentration (Phelps et al., 2022).&#10;&#10;Academic challenges: Difficulty balancing schoolwork and caring responsibilities often leads to poor academic performance and feelings of failure (NHS Digital, 2022).&#10;&#10;Parental mental illness: Caring for a parent with mental health problems can increase the carer’s emotional vulnerability and lead to feelings of guilt or helplessness (Stevens et al., 2024).">
            <a:extLst>
              <a:ext uri="{FF2B5EF4-FFF2-40B4-BE49-F238E27FC236}">
                <a16:creationId xmlns:a16="http://schemas.microsoft.com/office/drawing/2014/main" id="{1A723F0F-5B8C-FA15-9258-E8A0D3896BFA}"/>
              </a:ext>
            </a:extLst>
          </p:cNvPr>
          <p:cNvPicPr>
            <a:picLocks noChangeAspect="1"/>
          </p:cNvPicPr>
          <p:nvPr/>
        </p:nvPicPr>
        <p:blipFill>
          <a:blip r:embed="rId3"/>
          <a:stretch>
            <a:fillRect/>
          </a:stretch>
        </p:blipFill>
        <p:spPr>
          <a:xfrm>
            <a:off x="6156612" y="671691"/>
            <a:ext cx="5936673" cy="6186309"/>
          </a:xfrm>
          <a:prstGeom prst="rect">
            <a:avLst/>
          </a:prstGeom>
        </p:spPr>
      </p:pic>
      <p:sp>
        <p:nvSpPr>
          <p:cNvPr id="17" name="TextBox 16">
            <a:extLst>
              <a:ext uri="{FF2B5EF4-FFF2-40B4-BE49-F238E27FC236}">
                <a16:creationId xmlns:a16="http://schemas.microsoft.com/office/drawing/2014/main" id="{388996DF-5744-FC63-C6BB-A22743E46951}"/>
              </a:ext>
            </a:extLst>
          </p:cNvPr>
          <p:cNvSpPr txBox="1"/>
          <p:nvPr/>
        </p:nvSpPr>
        <p:spPr>
          <a:xfrm>
            <a:off x="6328061" y="715853"/>
            <a:ext cx="5292310" cy="6186309"/>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High caregiving burden</a:t>
            </a:r>
            <a:r>
              <a:rPr lang="en-US" dirty="0">
                <a:latin typeface="Arial" panose="020B0604020202020204" pitchFamily="34" charset="0"/>
                <a:cs typeface="Arial" panose="020B0604020202020204" pitchFamily="34" charset="0"/>
              </a:rPr>
              <a:t>: Caring for long hours or handling complex medical needs increases stress, anxiety, and emotional exhaustion (Lacey et al., 2022).</a:t>
            </a:r>
          </a:p>
          <a:p>
            <a:r>
              <a:rPr lang="en-US" b="1" dirty="0">
                <a:latin typeface="Arial" panose="020B0604020202020204" pitchFamily="34" charset="0"/>
                <a:cs typeface="Arial" panose="020B0604020202020204" pitchFamily="34" charset="0"/>
              </a:rPr>
              <a:t>Lack of social support</a:t>
            </a:r>
            <a:r>
              <a:rPr lang="en-US" dirty="0">
                <a:latin typeface="Arial" panose="020B0604020202020204" pitchFamily="34" charset="0"/>
                <a:cs typeface="Arial" panose="020B0604020202020204" pitchFamily="34" charset="0"/>
              </a:rPr>
              <a:t>: Limited friendships and social isolation reduce emotional resilience and increase the risk of depression (Janes et al., 2022).</a:t>
            </a:r>
          </a:p>
          <a:p>
            <a:r>
              <a:rPr lang="en-US" b="1" dirty="0">
                <a:latin typeface="Arial" panose="020B0604020202020204" pitchFamily="34" charset="0"/>
                <a:cs typeface="Arial" panose="020B0604020202020204" pitchFamily="34" charset="0"/>
              </a:rPr>
              <a:t>Family circumstances</a:t>
            </a:r>
            <a:r>
              <a:rPr lang="en-US" dirty="0">
                <a:latin typeface="Arial" panose="020B0604020202020204" pitchFamily="34" charset="0"/>
                <a:cs typeface="Arial" panose="020B0604020202020204" pitchFamily="34" charset="0"/>
              </a:rPr>
              <a:t>: Living in low-income or </a:t>
            </a:r>
            <a:r>
              <a:rPr lang="en-US" sz="1600" dirty="0">
                <a:latin typeface="Arial" panose="020B0604020202020204" pitchFamily="34" charset="0"/>
                <a:cs typeface="Arial" panose="020B0604020202020204" pitchFamily="34" charset="0"/>
              </a:rPr>
              <a:t>single-parent</a:t>
            </a:r>
            <a:r>
              <a:rPr lang="en-US" dirty="0">
                <a:latin typeface="Arial" panose="020B0604020202020204" pitchFamily="34" charset="0"/>
                <a:cs typeface="Arial" panose="020B0604020202020204" pitchFamily="34" charset="0"/>
              </a:rPr>
              <a:t> households adds extra pressure and financial stress (The Children’s Society, 2022).</a:t>
            </a:r>
          </a:p>
          <a:p>
            <a:r>
              <a:rPr lang="en-US" b="1" dirty="0">
                <a:latin typeface="Arial" panose="020B0604020202020204" pitchFamily="34" charset="0"/>
                <a:cs typeface="Arial" panose="020B0604020202020204" pitchFamily="34" charset="0"/>
              </a:rPr>
              <a:t>Poor sleep and fatigue</a:t>
            </a:r>
            <a:r>
              <a:rPr lang="en-US" dirty="0">
                <a:latin typeface="Arial" panose="020B0604020202020204" pitchFamily="34" charset="0"/>
                <a:cs typeface="Arial" panose="020B0604020202020204" pitchFamily="34" charset="0"/>
              </a:rPr>
              <a:t>: Interrupted sleep due to night-time caring duties contributes to low mood and reduced concentration (Phelps et al., 2022).</a:t>
            </a:r>
          </a:p>
          <a:p>
            <a:r>
              <a:rPr lang="en-US" b="1" dirty="0">
                <a:latin typeface="Arial" panose="020B0604020202020204" pitchFamily="34" charset="0"/>
                <a:cs typeface="Arial" panose="020B0604020202020204" pitchFamily="34" charset="0"/>
              </a:rPr>
              <a:t>Academic challenges</a:t>
            </a:r>
            <a:r>
              <a:rPr lang="en-US" dirty="0">
                <a:latin typeface="Arial" panose="020B0604020202020204" pitchFamily="34" charset="0"/>
                <a:cs typeface="Arial" panose="020B0604020202020204" pitchFamily="34" charset="0"/>
              </a:rPr>
              <a:t>: Difficulty balancing schoolwork and caring responsibilities often leads to poor academic performance and feelings of failure (NHS Digital, 2022).</a:t>
            </a:r>
          </a:p>
          <a:p>
            <a:r>
              <a:rPr lang="en-US" b="1" dirty="0">
                <a:latin typeface="Arial" panose="020B0604020202020204" pitchFamily="34" charset="0"/>
                <a:cs typeface="Arial" panose="020B0604020202020204" pitchFamily="34" charset="0"/>
              </a:rPr>
              <a:t>Parental mental illness</a:t>
            </a:r>
            <a:r>
              <a:rPr lang="en-US" dirty="0">
                <a:latin typeface="Arial" panose="020B0604020202020204" pitchFamily="34" charset="0"/>
                <a:cs typeface="Arial" panose="020B0604020202020204" pitchFamily="34" charset="0"/>
              </a:rPr>
              <a:t>: Caring for a parent with mental health problems can increase the carer’s emotional vulnerability and lead to feelings of guilt or helplessness (Stevens et al.,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71013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CE466C2-12EF-6FDB-C290-52A73134CA03}"/>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sz="1600" dirty="0">
              <a:solidFill>
                <a:schemeClr val="tx1"/>
              </a:solidFill>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EEF8C02-822D-0E00-1FA0-1BF3926F4F5B}"/>
              </a:ext>
            </a:extLst>
          </p:cNvPr>
          <p:cNvSpPr/>
          <p:nvPr/>
        </p:nvSpPr>
        <p:spPr>
          <a:xfrm>
            <a:off x="322118" y="342900"/>
            <a:ext cx="6078682" cy="609946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 the United Kingdom, around 800,000 young carers under the age of 18 provide unpaid care for relatives with illness, disability, or mental health problems (Carers Trust, 2023). </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The real number is likely higher because many young carers are not officially identified (The Children’s Society, 2022).</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Research shows that young carers are more likely to face mental health challenges than their peers. Studies found that caring roles can lead to stress, anxiety, and emotional exhaustion, especially for those giving intensive care or supporting a parent with poor health (Lacey et al., 2022; Janes et al., 2025).</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In Scotland, around one in ten pupils reported caring responsibilities, with many showing lower wellbeing and higher psychological distress (Carers Trust Scotland, 2022). </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Reviews also suggest that up to 40% of young carers experience symptoms of mental health problems, such as depression and loneliness (Alfonzo et al., 2022).</a:t>
            </a:r>
          </a:p>
        </p:txBody>
      </p:sp>
      <p:sp>
        <p:nvSpPr>
          <p:cNvPr id="7" name="TextBox 6">
            <a:extLst>
              <a:ext uri="{FF2B5EF4-FFF2-40B4-BE49-F238E27FC236}">
                <a16:creationId xmlns:a16="http://schemas.microsoft.com/office/drawing/2014/main" id="{80F06900-E159-DC37-568C-E3DCC2C34079}"/>
              </a:ext>
            </a:extLst>
          </p:cNvPr>
          <p:cNvSpPr txBox="1"/>
          <p:nvPr/>
        </p:nvSpPr>
        <p:spPr>
          <a:xfrm>
            <a:off x="2015836" y="415636"/>
            <a:ext cx="2084225" cy="523220"/>
          </a:xfrm>
          <a:prstGeom prst="rect">
            <a:avLst/>
          </a:prstGeom>
          <a:noFill/>
        </p:spPr>
        <p:txBody>
          <a:bodyPr wrap="none" rtlCol="0">
            <a:spAutoFit/>
          </a:bodyPr>
          <a:lstStyle/>
          <a:p>
            <a:r>
              <a:rPr lang="en-US" sz="2800" b="1" dirty="0">
                <a:latin typeface="Arial" panose="020B0604020202020204" pitchFamily="34" charset="0"/>
                <a:cs typeface="Arial" panose="020B0604020202020204" pitchFamily="34" charset="0"/>
              </a:rPr>
              <a:t>Prevalence</a:t>
            </a:r>
            <a:endParaRPr lang="en-IN" sz="2800" b="1"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33EAC5F8-0BA1-FD1C-1B3E-768466397A32}"/>
              </a:ext>
            </a:extLst>
          </p:cNvPr>
          <p:cNvPicPr>
            <a:picLocks noChangeAspect="1"/>
          </p:cNvPicPr>
          <p:nvPr/>
        </p:nvPicPr>
        <p:blipFill>
          <a:blip r:embed="rId2"/>
          <a:stretch>
            <a:fillRect/>
          </a:stretch>
        </p:blipFill>
        <p:spPr>
          <a:xfrm>
            <a:off x="6528522" y="2387910"/>
            <a:ext cx="5535756" cy="2082180"/>
          </a:xfrm>
          <a:prstGeom prst="rect">
            <a:avLst/>
          </a:prstGeom>
        </p:spPr>
      </p:pic>
    </p:spTree>
    <p:extLst>
      <p:ext uri="{BB962C8B-B14F-4D97-AF65-F5344CB8AC3E}">
        <p14:creationId xmlns:p14="http://schemas.microsoft.com/office/powerpoint/2010/main" val="3207010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6E8BC0-6B19-030C-7F99-7D90B2D16C6E}"/>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3" name="Rectangle 2">
            <a:extLst>
              <a:ext uri="{FF2B5EF4-FFF2-40B4-BE49-F238E27FC236}">
                <a16:creationId xmlns:a16="http://schemas.microsoft.com/office/drawing/2014/main" id="{E6F5DA03-ABB2-1204-B740-E761D1D09968}"/>
              </a:ext>
            </a:extLst>
          </p:cNvPr>
          <p:cNvSpPr/>
          <p:nvPr/>
        </p:nvSpPr>
        <p:spPr>
          <a:xfrm>
            <a:off x="176646" y="187036"/>
            <a:ext cx="11876810" cy="652549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1600" b="1" dirty="0">
                <a:solidFill>
                  <a:schemeClr val="tx1"/>
                </a:solidFill>
                <a:latin typeface="Arial" panose="020B0604020202020204" pitchFamily="34" charset="0"/>
                <a:cs typeface="Arial" panose="020B0604020202020204" pitchFamily="34" charset="0"/>
              </a:rPr>
              <a:t>                                                                                         </a:t>
            </a:r>
            <a:r>
              <a:rPr lang="en-US" sz="2800" dirty="0">
                <a:solidFill>
                  <a:schemeClr val="tx1"/>
                </a:solidFill>
                <a:latin typeface="Arial" panose="020B0604020202020204" pitchFamily="34" charset="0"/>
                <a:cs typeface="Arial" panose="020B0604020202020204" pitchFamily="34" charset="0"/>
              </a:rPr>
              <a:t>Rationale</a:t>
            </a:r>
          </a:p>
          <a:p>
            <a:endParaRPr lang="en-US" sz="28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The </a:t>
            </a:r>
            <a:r>
              <a:rPr lang="en-US" sz="1600" b="1" dirty="0">
                <a:solidFill>
                  <a:schemeClr val="tx1"/>
                </a:solidFill>
                <a:latin typeface="Arial" panose="020B0604020202020204" pitchFamily="34" charset="0"/>
                <a:cs typeface="Arial" panose="020B0604020202020204" pitchFamily="34" charset="0"/>
              </a:rPr>
              <a:t>mental health of young carers</a:t>
            </a:r>
            <a:r>
              <a:rPr lang="en-US" sz="1600" dirty="0">
                <a:solidFill>
                  <a:schemeClr val="tx1"/>
                </a:solidFill>
                <a:latin typeface="Arial" panose="020B0604020202020204" pitchFamily="34" charset="0"/>
                <a:cs typeface="Arial" panose="020B0604020202020204" pitchFamily="34" charset="0"/>
              </a:rPr>
              <a:t> has become an emerging public health concern in the United Kingdom. Many children and adolescents provide </a:t>
            </a:r>
            <a:r>
              <a:rPr lang="en-US" sz="1600" b="1" dirty="0">
                <a:solidFill>
                  <a:schemeClr val="tx1"/>
                </a:solidFill>
                <a:latin typeface="Arial" panose="020B0604020202020204" pitchFamily="34" charset="0"/>
                <a:cs typeface="Arial" panose="020B0604020202020204" pitchFamily="34" charset="0"/>
              </a:rPr>
              <a:t>unpaid care</a:t>
            </a:r>
            <a:r>
              <a:rPr lang="en-US" sz="1600" dirty="0">
                <a:solidFill>
                  <a:schemeClr val="tx1"/>
                </a:solidFill>
                <a:latin typeface="Arial" panose="020B0604020202020204" pitchFamily="34" charset="0"/>
                <a:cs typeface="Arial" panose="020B0604020202020204" pitchFamily="34" charset="0"/>
              </a:rPr>
              <a:t> for relatives with long-term illnesses, disabilities, or mental health conditions, while also managing education and social responsibilities (Carers Trust, 2023). Evidence shows that such early caregiving roles can lead to </a:t>
            </a:r>
            <a:r>
              <a:rPr lang="en-US" sz="1600" b="1" dirty="0">
                <a:solidFill>
                  <a:schemeClr val="tx1"/>
                </a:solidFill>
                <a:latin typeface="Arial" panose="020B0604020202020204" pitchFamily="34" charset="0"/>
                <a:cs typeface="Arial" panose="020B0604020202020204" pitchFamily="34" charset="0"/>
              </a:rPr>
              <a:t>chronic stress, anxiety, and emotional exhaustion</a:t>
            </a:r>
            <a:r>
              <a:rPr lang="en-US" sz="1600" dirty="0">
                <a:solidFill>
                  <a:schemeClr val="tx1"/>
                </a:solidFill>
                <a:latin typeface="Arial" panose="020B0604020202020204" pitchFamily="34" charset="0"/>
                <a:cs typeface="Arial" panose="020B0604020202020204" pitchFamily="34" charset="0"/>
              </a:rPr>
              <a:t>, which may persist into adulthood if unaddressed (Lacey et al., 2022; Janes et al., 2025).</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UK and international research demonstrates that </a:t>
            </a:r>
            <a:r>
              <a:rPr lang="en-US" sz="1600" b="1" dirty="0">
                <a:solidFill>
                  <a:schemeClr val="tx1"/>
                </a:solidFill>
                <a:latin typeface="Arial" panose="020B0604020202020204" pitchFamily="34" charset="0"/>
                <a:cs typeface="Arial" panose="020B0604020202020204" pitchFamily="34" charset="0"/>
              </a:rPr>
              <a:t>young carers are at significantly higher risk of depression and psychological distress</a:t>
            </a:r>
            <a:r>
              <a:rPr lang="en-US" sz="1600" dirty="0">
                <a:solidFill>
                  <a:schemeClr val="tx1"/>
                </a:solidFill>
                <a:latin typeface="Arial" panose="020B0604020202020204" pitchFamily="34" charset="0"/>
                <a:cs typeface="Arial" panose="020B0604020202020204" pitchFamily="34" charset="0"/>
              </a:rPr>
              <a:t> compared with their non-carer peers (Alfonzo et al., 2022; Phelps et al., 2022). The emotional burden is greater when caring involves supporting a parent with </a:t>
            </a:r>
            <a:r>
              <a:rPr lang="en-US" sz="1600" b="1" dirty="0">
                <a:solidFill>
                  <a:schemeClr val="tx1"/>
                </a:solidFill>
                <a:latin typeface="Arial" panose="020B0604020202020204" pitchFamily="34" charset="0"/>
                <a:cs typeface="Arial" panose="020B0604020202020204" pitchFamily="34" charset="0"/>
              </a:rPr>
              <a:t>mental illness</a:t>
            </a:r>
            <a:r>
              <a:rPr lang="en-US" sz="1600" dirty="0">
                <a:solidFill>
                  <a:schemeClr val="tx1"/>
                </a:solidFill>
                <a:latin typeface="Arial" panose="020B0604020202020204" pitchFamily="34" charset="0"/>
                <a:cs typeface="Arial" panose="020B0604020202020204" pitchFamily="34" charset="0"/>
              </a:rPr>
              <a:t> or providing </a:t>
            </a:r>
            <a:r>
              <a:rPr lang="en-US" sz="1600" b="1" dirty="0">
                <a:solidFill>
                  <a:schemeClr val="tx1"/>
                </a:solidFill>
                <a:latin typeface="Arial" panose="020B0604020202020204" pitchFamily="34" charset="0"/>
                <a:cs typeface="Arial" panose="020B0604020202020204" pitchFamily="34" charset="0"/>
              </a:rPr>
              <a:t>intensive physical care</a:t>
            </a:r>
            <a:r>
              <a:rPr lang="en-US" sz="1600" dirty="0">
                <a:solidFill>
                  <a:schemeClr val="tx1"/>
                </a:solidFill>
                <a:latin typeface="Arial" panose="020B0604020202020204" pitchFamily="34" charset="0"/>
                <a:cs typeface="Arial" panose="020B0604020202020204" pitchFamily="34" charset="0"/>
              </a:rPr>
              <a:t> (Becker &amp; </a:t>
            </a:r>
            <a:r>
              <a:rPr lang="en-US" sz="1600" dirty="0" err="1">
                <a:solidFill>
                  <a:schemeClr val="tx1"/>
                </a:solidFill>
                <a:latin typeface="Arial" panose="020B0604020202020204" pitchFamily="34" charset="0"/>
                <a:cs typeface="Arial" panose="020B0604020202020204" pitchFamily="34" charset="0"/>
              </a:rPr>
              <a:t>Sempik</a:t>
            </a:r>
            <a:r>
              <a:rPr lang="en-US" sz="1600" dirty="0">
                <a:solidFill>
                  <a:schemeClr val="tx1"/>
                </a:solidFill>
                <a:latin typeface="Arial" panose="020B0604020202020204" pitchFamily="34" charset="0"/>
                <a:cs typeface="Arial" panose="020B0604020202020204" pitchFamily="34" charset="0"/>
              </a:rPr>
              <a:t>, 2019). Moreover, the </a:t>
            </a:r>
            <a:r>
              <a:rPr lang="en-US" sz="1600" b="1" dirty="0">
                <a:solidFill>
                  <a:schemeClr val="tx1"/>
                </a:solidFill>
                <a:latin typeface="Arial" panose="020B0604020202020204" pitchFamily="34" charset="0"/>
                <a:cs typeface="Arial" panose="020B0604020202020204" pitchFamily="34" charset="0"/>
              </a:rPr>
              <a:t>COVID-19 pandemic</a:t>
            </a:r>
            <a:r>
              <a:rPr lang="en-US" sz="1600" dirty="0">
                <a:solidFill>
                  <a:schemeClr val="tx1"/>
                </a:solidFill>
                <a:latin typeface="Arial" panose="020B0604020202020204" pitchFamily="34" charset="0"/>
                <a:cs typeface="Arial" panose="020B0604020202020204" pitchFamily="34" charset="0"/>
              </a:rPr>
              <a:t> intensified caregiving demands, disrupted access to professional support, and worsened the psychological wellbeing of young carers (NHS Digital, 2022).</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Despite growing recognition, </a:t>
            </a:r>
            <a:r>
              <a:rPr lang="en-US" sz="1600" b="1" dirty="0">
                <a:solidFill>
                  <a:schemeClr val="tx1"/>
                </a:solidFill>
                <a:latin typeface="Arial" panose="020B0604020202020204" pitchFamily="34" charset="0"/>
                <a:cs typeface="Arial" panose="020B0604020202020204" pitchFamily="34" charset="0"/>
              </a:rPr>
              <a:t>mental health support for young carers remains inconsistent</a:t>
            </a:r>
            <a:r>
              <a:rPr lang="en-US" sz="1600" dirty="0">
                <a:solidFill>
                  <a:schemeClr val="tx1"/>
                </a:solidFill>
                <a:latin typeface="Arial" panose="020B0604020202020204" pitchFamily="34" charset="0"/>
                <a:cs typeface="Arial" panose="020B0604020202020204" pitchFamily="34" charset="0"/>
              </a:rPr>
              <a:t> across UK regions. Schools, healthcare providers, and local authorities often lack clear systems for identification, referral, and ongoing mental health support (Office for National Statistics, 2021). Without timely interventions, long-term effects may include </a:t>
            </a:r>
            <a:r>
              <a:rPr lang="en-US" sz="1600" b="1" dirty="0">
                <a:solidFill>
                  <a:schemeClr val="tx1"/>
                </a:solidFill>
                <a:latin typeface="Arial" panose="020B0604020202020204" pitchFamily="34" charset="0"/>
                <a:cs typeface="Arial" panose="020B0604020202020204" pitchFamily="34" charset="0"/>
              </a:rPr>
              <a:t>reduced educational attainment, social isolation, and lower life satisfaction</a:t>
            </a:r>
            <a:r>
              <a:rPr lang="en-US" sz="1600" dirty="0">
                <a:solidFill>
                  <a:schemeClr val="tx1"/>
                </a:solidFill>
                <a:latin typeface="Arial" panose="020B0604020202020204" pitchFamily="34" charset="0"/>
                <a:cs typeface="Arial" panose="020B0604020202020204" pitchFamily="34" charset="0"/>
              </a:rPr>
              <a:t> (Laird et al., 2022).</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Therefore, this research aims to evaluate the </a:t>
            </a:r>
            <a:r>
              <a:rPr lang="en-US" sz="1600" b="1" dirty="0">
                <a:solidFill>
                  <a:schemeClr val="tx1"/>
                </a:solidFill>
                <a:latin typeface="Arial" panose="020B0604020202020204" pitchFamily="34" charset="0"/>
                <a:cs typeface="Arial" panose="020B0604020202020204" pitchFamily="34" charset="0"/>
              </a:rPr>
              <a:t>psychological outcomes</a:t>
            </a:r>
            <a:r>
              <a:rPr lang="en-US" sz="1600" dirty="0">
                <a:solidFill>
                  <a:schemeClr val="tx1"/>
                </a:solidFill>
                <a:latin typeface="Arial" panose="020B0604020202020204" pitchFamily="34" charset="0"/>
                <a:cs typeface="Arial" panose="020B0604020202020204" pitchFamily="34" charset="0"/>
              </a:rPr>
              <a:t> of young carers and identify </a:t>
            </a:r>
            <a:r>
              <a:rPr lang="en-US" sz="1600" b="1" dirty="0">
                <a:solidFill>
                  <a:schemeClr val="tx1"/>
                </a:solidFill>
                <a:latin typeface="Arial" panose="020B0604020202020204" pitchFamily="34" charset="0"/>
                <a:cs typeface="Arial" panose="020B0604020202020204" pitchFamily="34" charset="0"/>
              </a:rPr>
              <a:t>protective factors</a:t>
            </a:r>
            <a:r>
              <a:rPr lang="en-US" sz="1600" dirty="0">
                <a:solidFill>
                  <a:schemeClr val="tx1"/>
                </a:solidFill>
                <a:latin typeface="Arial" panose="020B0604020202020204" pitchFamily="34" charset="0"/>
                <a:cs typeface="Arial" panose="020B0604020202020204" pitchFamily="34" charset="0"/>
              </a:rPr>
              <a:t>—such as peer networks, respite care, and educational inclusion—that promote </a:t>
            </a:r>
            <a:r>
              <a:rPr lang="en-US" sz="1600" b="1" dirty="0">
                <a:solidFill>
                  <a:schemeClr val="tx1"/>
                </a:solidFill>
                <a:latin typeface="Arial" panose="020B0604020202020204" pitchFamily="34" charset="0"/>
                <a:cs typeface="Arial" panose="020B0604020202020204" pitchFamily="34" charset="0"/>
              </a:rPr>
              <a:t>resilience and positive wellbeing</a:t>
            </a:r>
            <a:r>
              <a:rPr lang="en-US" sz="1600" dirty="0">
                <a:solidFill>
                  <a:schemeClr val="tx1"/>
                </a:solidFill>
                <a:latin typeface="Arial" panose="020B0604020202020204" pitchFamily="34" charset="0"/>
                <a:cs typeface="Arial" panose="020B0604020202020204" pitchFamily="34" charset="0"/>
              </a:rPr>
              <a:t>. Findings will help develop </a:t>
            </a:r>
            <a:r>
              <a:rPr lang="en-US" sz="1600" b="1" dirty="0">
                <a:solidFill>
                  <a:schemeClr val="tx1"/>
                </a:solidFill>
                <a:latin typeface="Arial" panose="020B0604020202020204" pitchFamily="34" charset="0"/>
                <a:cs typeface="Arial" panose="020B0604020202020204" pitchFamily="34" charset="0"/>
              </a:rPr>
              <a:t>evidence-based, equitable support strategies</a:t>
            </a:r>
            <a:r>
              <a:rPr lang="en-US" sz="1600" dirty="0">
                <a:solidFill>
                  <a:schemeClr val="tx1"/>
                </a:solidFill>
                <a:latin typeface="Arial" panose="020B0604020202020204" pitchFamily="34" charset="0"/>
                <a:cs typeface="Arial" panose="020B0604020202020204" pitchFamily="34" charset="0"/>
              </a:rPr>
              <a:t> to enhance mental health outcomes for young carers across the UK.</a:t>
            </a:r>
          </a:p>
        </p:txBody>
      </p:sp>
    </p:spTree>
    <p:extLst>
      <p:ext uri="{BB962C8B-B14F-4D97-AF65-F5344CB8AC3E}">
        <p14:creationId xmlns:p14="http://schemas.microsoft.com/office/powerpoint/2010/main" val="3498625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41ADAC-88A5-C1A3-A360-5CEF0773F11D}"/>
              </a:ext>
            </a:extLst>
          </p:cNvPr>
          <p:cNvSpPr/>
          <p:nvPr/>
        </p:nvSpPr>
        <p:spPr>
          <a:xfrm>
            <a:off x="0" y="1"/>
            <a:ext cx="12191999" cy="6857999"/>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Rectangle 2">
            <a:extLst>
              <a:ext uri="{FF2B5EF4-FFF2-40B4-BE49-F238E27FC236}">
                <a16:creationId xmlns:a16="http://schemas.microsoft.com/office/drawing/2014/main" id="{D00AE2EE-7F11-5DB2-A248-65F3B9939341}"/>
              </a:ext>
            </a:extLst>
          </p:cNvPr>
          <p:cNvSpPr/>
          <p:nvPr/>
        </p:nvSpPr>
        <p:spPr>
          <a:xfrm>
            <a:off x="623454" y="1932709"/>
            <a:ext cx="11128663" cy="872836"/>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To explore and evaluate the mental health outcomes of young carers in the United Kingdom and identify factors influencing their wellbeing.</a:t>
            </a:r>
          </a:p>
        </p:txBody>
      </p:sp>
      <p:sp>
        <p:nvSpPr>
          <p:cNvPr id="4" name="Rectangle 3">
            <a:extLst>
              <a:ext uri="{FF2B5EF4-FFF2-40B4-BE49-F238E27FC236}">
                <a16:creationId xmlns:a16="http://schemas.microsoft.com/office/drawing/2014/main" id="{E63D97F5-4FD5-FFF8-12D9-D4F6EDF54250}"/>
              </a:ext>
            </a:extLst>
          </p:cNvPr>
          <p:cNvSpPr/>
          <p:nvPr/>
        </p:nvSpPr>
        <p:spPr>
          <a:xfrm>
            <a:off x="623454" y="3532909"/>
            <a:ext cx="11128663" cy="10287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IN" dirty="0">
                <a:solidFill>
                  <a:schemeClr val="tx1"/>
                </a:solidFill>
                <a:latin typeface="Arial" panose="020B0604020202020204" pitchFamily="34" charset="0"/>
                <a:cs typeface="Arial" panose="020B0604020202020204" pitchFamily="34" charset="0"/>
              </a:rPr>
              <a:t>What are the main mental health impacts experienced by young carers in the United Kingdom, and what support strategies are most effective in promoting their wellbeing?</a:t>
            </a:r>
          </a:p>
        </p:txBody>
      </p:sp>
      <p:sp>
        <p:nvSpPr>
          <p:cNvPr id="5" name="Rectangle 4">
            <a:extLst>
              <a:ext uri="{FF2B5EF4-FFF2-40B4-BE49-F238E27FC236}">
                <a16:creationId xmlns:a16="http://schemas.microsoft.com/office/drawing/2014/main" id="{52C95432-1B9A-A924-0B0D-9009A2154A3A}"/>
              </a:ext>
            </a:extLst>
          </p:cNvPr>
          <p:cNvSpPr/>
          <p:nvPr/>
        </p:nvSpPr>
        <p:spPr>
          <a:xfrm>
            <a:off x="623455" y="5288973"/>
            <a:ext cx="11128663" cy="123651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IN" sz="1600" dirty="0">
                <a:solidFill>
                  <a:schemeClr val="tx1"/>
                </a:solidFill>
                <a:latin typeface="Arial" panose="020B0604020202020204" pitchFamily="34" charset="0"/>
                <a:cs typeface="Arial" panose="020B0604020202020204" pitchFamily="34" charset="0"/>
              </a:rPr>
              <a:t>To assess the prevalence and types of mental health challenges faced by young carers in the UK.</a:t>
            </a:r>
          </a:p>
          <a:p>
            <a:pPr marL="285750" indent="-285750">
              <a:buFont typeface="Arial" panose="020B0604020202020204" pitchFamily="34" charset="0"/>
              <a:buChar char="•"/>
            </a:pPr>
            <a:r>
              <a:rPr lang="en-IN" sz="1600" dirty="0">
                <a:solidFill>
                  <a:schemeClr val="tx1"/>
                </a:solidFill>
                <a:latin typeface="Arial" panose="020B0604020202020204" pitchFamily="34" charset="0"/>
                <a:cs typeface="Arial" panose="020B0604020202020204" pitchFamily="34" charset="0"/>
              </a:rPr>
              <a:t>To identify key social, educational, and family-related factors influencing their mental health outcomes. </a:t>
            </a:r>
          </a:p>
          <a:p>
            <a:pPr marL="285750" indent="-285750">
              <a:buFont typeface="Arial" panose="020B0604020202020204" pitchFamily="34" charset="0"/>
              <a:buChar char="•"/>
            </a:pPr>
            <a:r>
              <a:rPr lang="en-IN" sz="1600" dirty="0">
                <a:solidFill>
                  <a:schemeClr val="tx1"/>
                </a:solidFill>
                <a:latin typeface="Arial" panose="020B0604020202020204" pitchFamily="34" charset="0"/>
                <a:cs typeface="Arial" panose="020B0604020202020204" pitchFamily="34" charset="0"/>
              </a:rPr>
              <a:t>To evaluate the effectiveness of current support services and interventions for young carers.</a:t>
            </a:r>
          </a:p>
          <a:p>
            <a:pPr marL="285750" indent="-285750">
              <a:buFont typeface="Arial" panose="020B0604020202020204" pitchFamily="34" charset="0"/>
              <a:buChar char="•"/>
            </a:pPr>
            <a:r>
              <a:rPr lang="en-IN" sz="1600" dirty="0">
                <a:solidFill>
                  <a:schemeClr val="tx1"/>
                </a:solidFill>
                <a:latin typeface="Arial" panose="020B0604020202020204" pitchFamily="34" charset="0"/>
                <a:cs typeface="Arial" panose="020B0604020202020204" pitchFamily="34" charset="0"/>
              </a:rPr>
              <a:t>To provide recommendations for improving mental health support and policy frameworks targeting young carers.</a:t>
            </a:r>
          </a:p>
        </p:txBody>
      </p:sp>
      <p:sp>
        <p:nvSpPr>
          <p:cNvPr id="11" name="TextBox 10">
            <a:extLst>
              <a:ext uri="{FF2B5EF4-FFF2-40B4-BE49-F238E27FC236}">
                <a16:creationId xmlns:a16="http://schemas.microsoft.com/office/drawing/2014/main" id="{0953E6AF-CF8A-8977-0494-3CEA70F5393D}"/>
              </a:ext>
            </a:extLst>
          </p:cNvPr>
          <p:cNvSpPr txBox="1"/>
          <p:nvPr/>
        </p:nvSpPr>
        <p:spPr>
          <a:xfrm>
            <a:off x="623454" y="1433945"/>
            <a:ext cx="2660073" cy="461665"/>
          </a:xfrm>
          <a:prstGeom prst="rect">
            <a:avLst/>
          </a:prstGeom>
          <a:noFill/>
        </p:spPr>
        <p:txBody>
          <a:bodyPr wrap="square" rtlCol="0">
            <a:spAutoFit/>
          </a:bodyPr>
          <a:lstStyle/>
          <a:p>
            <a:r>
              <a:rPr lang="en-IN" sz="2400" b="1" dirty="0">
                <a:solidFill>
                  <a:schemeClr val="bg1"/>
                </a:solidFill>
                <a:latin typeface="Arial" panose="020B0604020202020204" pitchFamily="34" charset="0"/>
                <a:cs typeface="Arial" panose="020B0604020202020204" pitchFamily="34" charset="0"/>
              </a:rPr>
              <a:t>Aim</a:t>
            </a:r>
            <a:endParaRPr lang="en-IN" sz="2400" dirty="0">
              <a:solidFill>
                <a:schemeClr val="bg1"/>
              </a:solidFill>
            </a:endParaRPr>
          </a:p>
        </p:txBody>
      </p:sp>
      <p:sp>
        <p:nvSpPr>
          <p:cNvPr id="12" name="TextBox 11">
            <a:extLst>
              <a:ext uri="{FF2B5EF4-FFF2-40B4-BE49-F238E27FC236}">
                <a16:creationId xmlns:a16="http://schemas.microsoft.com/office/drawing/2014/main" id="{9A6D8D01-6646-9FEB-C648-CB5CD142CCC3}"/>
              </a:ext>
            </a:extLst>
          </p:cNvPr>
          <p:cNvSpPr txBox="1"/>
          <p:nvPr/>
        </p:nvSpPr>
        <p:spPr>
          <a:xfrm>
            <a:off x="623454" y="2969567"/>
            <a:ext cx="2660073" cy="461665"/>
          </a:xfrm>
          <a:prstGeom prst="rect">
            <a:avLst/>
          </a:prstGeom>
          <a:noFill/>
        </p:spPr>
        <p:txBody>
          <a:bodyPr wrap="square" rtlCol="0">
            <a:spAutoFit/>
          </a:bodyPr>
          <a:lstStyle/>
          <a:p>
            <a:r>
              <a:rPr lang="en-IN" sz="2400" b="1" dirty="0">
                <a:solidFill>
                  <a:schemeClr val="bg1"/>
                </a:solidFill>
              </a:rPr>
              <a:t>Objective</a:t>
            </a:r>
          </a:p>
        </p:txBody>
      </p:sp>
      <p:sp>
        <p:nvSpPr>
          <p:cNvPr id="14" name="TextBox 13">
            <a:extLst>
              <a:ext uri="{FF2B5EF4-FFF2-40B4-BE49-F238E27FC236}">
                <a16:creationId xmlns:a16="http://schemas.microsoft.com/office/drawing/2014/main" id="{232FA7B2-259A-462A-5E7C-F2D7A28D4514}"/>
              </a:ext>
            </a:extLst>
          </p:cNvPr>
          <p:cNvSpPr txBox="1"/>
          <p:nvPr/>
        </p:nvSpPr>
        <p:spPr>
          <a:xfrm>
            <a:off x="623454" y="4738253"/>
            <a:ext cx="2660073" cy="830997"/>
          </a:xfrm>
          <a:prstGeom prst="rect">
            <a:avLst/>
          </a:prstGeom>
          <a:noFill/>
        </p:spPr>
        <p:txBody>
          <a:bodyPr wrap="square" rtlCol="0">
            <a:spAutoFit/>
          </a:bodyPr>
          <a:lstStyle/>
          <a:p>
            <a:r>
              <a:rPr lang="en-IN" sz="2400" b="1" dirty="0">
                <a:solidFill>
                  <a:schemeClr val="bg1"/>
                </a:solidFill>
              </a:rPr>
              <a:t>Research Question</a:t>
            </a:r>
            <a:br>
              <a:rPr lang="en-IN" sz="2400" b="1" dirty="0">
                <a:latin typeface="Arial" panose="020B0604020202020204" pitchFamily="34" charset="0"/>
                <a:cs typeface="Arial" panose="020B0604020202020204" pitchFamily="34" charset="0"/>
              </a:rPr>
            </a:br>
            <a:endParaRPr lang="en-IN" sz="2400" b="1" dirty="0">
              <a:solidFill>
                <a:schemeClr val="bg1"/>
              </a:solidFill>
            </a:endParaRPr>
          </a:p>
        </p:txBody>
      </p:sp>
      <p:sp>
        <p:nvSpPr>
          <p:cNvPr id="17" name="Rectangle 16">
            <a:extLst>
              <a:ext uri="{FF2B5EF4-FFF2-40B4-BE49-F238E27FC236}">
                <a16:creationId xmlns:a16="http://schemas.microsoft.com/office/drawing/2014/main" id="{038DB5CC-CF61-1EC3-15A1-382DB3CB4FD9}"/>
              </a:ext>
            </a:extLst>
          </p:cNvPr>
          <p:cNvSpPr/>
          <p:nvPr/>
        </p:nvSpPr>
        <p:spPr>
          <a:xfrm>
            <a:off x="727364" y="342900"/>
            <a:ext cx="10837718" cy="633568"/>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3600" dirty="0">
                <a:latin typeface="Arial" panose="020B0604020202020204" pitchFamily="34" charset="0"/>
                <a:cs typeface="Arial" panose="020B0604020202020204" pitchFamily="34" charset="0"/>
              </a:rPr>
              <a:t>Research Question, Aim and Objectives</a:t>
            </a:r>
            <a:endParaRPr lang="en-IN" dirty="0">
              <a:solidFill>
                <a:schemeClr val="bg1"/>
              </a:solidFill>
            </a:endParaRPr>
          </a:p>
        </p:txBody>
      </p:sp>
    </p:spTree>
    <p:extLst>
      <p:ext uri="{BB962C8B-B14F-4D97-AF65-F5344CB8AC3E}">
        <p14:creationId xmlns:p14="http://schemas.microsoft.com/office/powerpoint/2010/main" val="3658715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0F8512A-4A9B-3ECA-DF03-5F971BF2538E}"/>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 name="Rectangle 2">
            <a:extLst>
              <a:ext uri="{FF2B5EF4-FFF2-40B4-BE49-F238E27FC236}">
                <a16:creationId xmlns:a16="http://schemas.microsoft.com/office/drawing/2014/main" id="{C2E6C51C-7ECB-4CB8-200D-3BBD4D1E0EF1}"/>
              </a:ext>
            </a:extLst>
          </p:cNvPr>
          <p:cNvSpPr/>
          <p:nvPr/>
        </p:nvSpPr>
        <p:spPr>
          <a:xfrm>
            <a:off x="235527" y="129886"/>
            <a:ext cx="6380018" cy="6598227"/>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Arial" panose="020B0604020202020204" pitchFamily="34" charset="0"/>
                <a:cs typeface="Arial" panose="020B0604020202020204" pitchFamily="34" charset="0"/>
              </a:rPr>
              <a:t>Methodology</a:t>
            </a:r>
          </a:p>
          <a:p>
            <a:pPr algn="ctr"/>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This research will adopt a qualitative systematic literature review design to explore and evaluate the mental health outcomes of young carers in the United Kingdom. A comprehensive search will be conducted across key academic databases, including PubMed, CINAHL, Scopus, and Google Scholar, as well as government and third-sector sources such as the NHS, Carers Trust, and The Children’s Society. The search will include peer-reviewed studies, policy documents, and reports published between 2000 and 2025.</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The Preferred Reporting Items for Systematic Reviews and Meta-Analyses (PRISMA) guidelines will be used to ensure transparency and replicability in the selection process. Studies will be screened based on relevance to young carers’ mental health, UK context, and quality of evidence.</a:t>
            </a:r>
          </a:p>
          <a:p>
            <a:endParaRPr lang="en-US" sz="1600" dirty="0">
              <a:solidFill>
                <a:schemeClr val="tx1"/>
              </a:solidFill>
              <a:latin typeface="Arial" panose="020B0604020202020204" pitchFamily="34" charset="0"/>
              <a:cs typeface="Arial" panose="020B0604020202020204" pitchFamily="34" charset="0"/>
            </a:endParaRPr>
          </a:p>
          <a:p>
            <a:r>
              <a:rPr lang="en-US" sz="1600" dirty="0">
                <a:solidFill>
                  <a:schemeClr val="tx1"/>
                </a:solidFill>
                <a:latin typeface="Arial" panose="020B0604020202020204" pitchFamily="34" charset="0"/>
                <a:cs typeface="Arial" panose="020B0604020202020204" pitchFamily="34" charset="0"/>
              </a:rPr>
              <a:t>A thematic analysis will be employed to identify recurring patterns and themes in the literature, following the Framework Method for systematic coding and interpretation (Gale et al., 2013). This approach allows for both inductive (data-driven) and deductive (theory-driven) analysis to </a:t>
            </a:r>
            <a:r>
              <a:rPr lang="en-US" sz="1600" dirty="0" err="1">
                <a:solidFill>
                  <a:schemeClr val="tx1"/>
                </a:solidFill>
                <a:latin typeface="Arial" panose="020B0604020202020204" pitchFamily="34" charset="0"/>
                <a:cs typeface="Arial" panose="020B0604020202020204" pitchFamily="34" charset="0"/>
              </a:rPr>
              <a:t>synthesise</a:t>
            </a:r>
            <a:r>
              <a:rPr lang="en-US" sz="1600" dirty="0">
                <a:solidFill>
                  <a:schemeClr val="tx1"/>
                </a:solidFill>
                <a:latin typeface="Arial" panose="020B0604020202020204" pitchFamily="34" charset="0"/>
                <a:cs typeface="Arial" panose="020B0604020202020204" pitchFamily="34" charset="0"/>
              </a:rPr>
              <a:t>  insights into key psychological outcomes and effective support mechanisms.</a:t>
            </a:r>
            <a:endParaRPr lang="en-IN" sz="1600" dirty="0">
              <a:solidFill>
                <a:schemeClr val="tx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8C2BF12-D6CB-F874-23C5-C19C6D12136D}"/>
              </a:ext>
            </a:extLst>
          </p:cNvPr>
          <p:cNvSpPr/>
          <p:nvPr/>
        </p:nvSpPr>
        <p:spPr>
          <a:xfrm>
            <a:off x="6920345" y="296141"/>
            <a:ext cx="4966855" cy="276398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Inclusion Criteria</a:t>
            </a:r>
          </a:p>
          <a:p>
            <a:pPr marL="285750" indent="-285750">
              <a:buFont typeface="Arial" panose="020B0604020202020204" pitchFamily="34" charset="0"/>
              <a:buChar char="•"/>
            </a:pPr>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Studies conducted in the United Kingdom between 2000 and 2025</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Participants aged under 18 identified as young carers</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Research addressing mental health outcomes, wellbeing, or resilience</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Peer-reviewed articles, policy papers, and NGO/government reports in English</a:t>
            </a:r>
            <a:endParaRPr lang="en-IN" sz="1600" dirty="0">
              <a:solidFill>
                <a:schemeClr val="tx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3E4E52-A1D3-B20B-0720-045E1AF5757A}"/>
              </a:ext>
            </a:extLst>
          </p:cNvPr>
          <p:cNvSpPr/>
          <p:nvPr/>
        </p:nvSpPr>
        <p:spPr>
          <a:xfrm>
            <a:off x="6920345" y="3283528"/>
            <a:ext cx="5036128" cy="3075709"/>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1600" b="1" dirty="0">
                <a:solidFill>
                  <a:schemeClr val="tx1"/>
                </a:solidFill>
                <a:latin typeface="Arial" panose="020B0604020202020204" pitchFamily="34" charset="0"/>
                <a:cs typeface="Arial" panose="020B0604020202020204" pitchFamily="34" charset="0"/>
              </a:rPr>
              <a:t>Exclusion </a:t>
            </a:r>
            <a:r>
              <a:rPr lang="en-US" sz="1600" b="1" dirty="0" err="1">
                <a:solidFill>
                  <a:schemeClr val="tx1"/>
                </a:solidFill>
                <a:latin typeface="Arial" panose="020B0604020202020204" pitchFamily="34" charset="0"/>
                <a:cs typeface="Arial" panose="020B0604020202020204" pitchFamily="34" charset="0"/>
              </a:rPr>
              <a:t>CriteriaStudies</a:t>
            </a:r>
            <a:r>
              <a:rPr lang="en-US" sz="1600" b="1" dirty="0">
                <a:solidFill>
                  <a:schemeClr val="tx1"/>
                </a:solidFill>
                <a:latin typeface="Arial" panose="020B0604020202020204" pitchFamily="34" charset="0"/>
                <a:cs typeface="Arial" panose="020B0604020202020204" pitchFamily="34" charset="0"/>
              </a:rPr>
              <a:t> </a:t>
            </a:r>
          </a:p>
          <a:p>
            <a:endParaRPr lang="en-US" sz="16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outside the UK or focusing on adult carers (18+)</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Articles addressing only physical health or economic outcomes</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Non-English language publications</a:t>
            </a:r>
          </a:p>
          <a:p>
            <a:pPr marL="285750" indent="-285750">
              <a:buFont typeface="Arial" panose="020B0604020202020204" pitchFamily="34" charset="0"/>
              <a:buChar char="•"/>
            </a:pPr>
            <a:r>
              <a:rPr lang="en-US" sz="1600" dirty="0">
                <a:solidFill>
                  <a:schemeClr val="tx1"/>
                </a:solidFill>
                <a:latin typeface="Arial" panose="020B0604020202020204" pitchFamily="34" charset="0"/>
                <a:cs typeface="Arial" panose="020B0604020202020204" pitchFamily="34" charset="0"/>
              </a:rPr>
              <a:t>Editorials, commentaries, or papers without empirical data</a:t>
            </a:r>
            <a:endParaRPr lang="en-IN" sz="1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98240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C3CABB-6D20-AB59-7D0B-20CCF406C182}"/>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Rectangle 2">
            <a:extLst>
              <a:ext uri="{FF2B5EF4-FFF2-40B4-BE49-F238E27FC236}">
                <a16:creationId xmlns:a16="http://schemas.microsoft.com/office/drawing/2014/main" id="{50D643E7-7999-C93A-C112-126FCE0B65CA}"/>
              </a:ext>
            </a:extLst>
          </p:cNvPr>
          <p:cNvSpPr/>
          <p:nvPr/>
        </p:nvSpPr>
        <p:spPr>
          <a:xfrm>
            <a:off x="488373" y="270164"/>
            <a:ext cx="6317672" cy="841663"/>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3200" b="1" dirty="0">
                <a:latin typeface="Arial" panose="020B0604020202020204" pitchFamily="34" charset="0"/>
                <a:cs typeface="Arial" panose="020B0604020202020204" pitchFamily="34" charset="0"/>
              </a:rPr>
              <a:t>Research Impact</a:t>
            </a:r>
          </a:p>
        </p:txBody>
      </p:sp>
      <p:sp>
        <p:nvSpPr>
          <p:cNvPr id="4" name="Rectangle 3">
            <a:extLst>
              <a:ext uri="{FF2B5EF4-FFF2-40B4-BE49-F238E27FC236}">
                <a16:creationId xmlns:a16="http://schemas.microsoft.com/office/drawing/2014/main" id="{E34C6E8F-3004-997A-7C13-ADC2820C9CCB}"/>
              </a:ext>
            </a:extLst>
          </p:cNvPr>
          <p:cNvSpPr/>
          <p:nvPr/>
        </p:nvSpPr>
        <p:spPr>
          <a:xfrm>
            <a:off x="488373" y="1288473"/>
            <a:ext cx="5504585" cy="473825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This research will help improve understanding of how caring responsibilities affect young carers’ mental wellbeing in the UK. By identifying risk and protective factors, the findings can guide schools, healthcare professionals, and policymakers to design more effective, accessible mental health support. Evidence from this study can inform national strategies to reduce stress, anxiety, and isolation among young carers, promoting resilience and emotional wellbeing. Ultimately, the results aim to create fairer, evidence-based support systems that allow young carers to thrive both emotionally and educationally.</a:t>
            </a:r>
          </a:p>
        </p:txBody>
      </p:sp>
      <p:pic>
        <p:nvPicPr>
          <p:cNvPr id="5" name="Picture 4">
            <a:extLst>
              <a:ext uri="{FF2B5EF4-FFF2-40B4-BE49-F238E27FC236}">
                <a16:creationId xmlns:a16="http://schemas.microsoft.com/office/drawing/2014/main" id="{96766DE6-036F-7366-D2B4-1269ED4FB97C}"/>
              </a:ext>
            </a:extLst>
          </p:cNvPr>
          <p:cNvPicPr>
            <a:picLocks noChangeAspect="1"/>
          </p:cNvPicPr>
          <p:nvPr/>
        </p:nvPicPr>
        <p:blipFill>
          <a:blip r:embed="rId2"/>
          <a:stretch>
            <a:fillRect/>
          </a:stretch>
        </p:blipFill>
        <p:spPr>
          <a:xfrm>
            <a:off x="6340186" y="1712768"/>
            <a:ext cx="5504585" cy="3669723"/>
          </a:xfrm>
          <a:prstGeom prst="rect">
            <a:avLst/>
          </a:prstGeom>
        </p:spPr>
      </p:pic>
    </p:spTree>
    <p:extLst>
      <p:ext uri="{BB962C8B-B14F-4D97-AF65-F5344CB8AC3E}">
        <p14:creationId xmlns:p14="http://schemas.microsoft.com/office/powerpoint/2010/main" val="27026297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E773F96-BDDF-DB7B-DB29-22610CAE3325}"/>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dirty="0"/>
          </a:p>
        </p:txBody>
      </p:sp>
      <p:sp>
        <p:nvSpPr>
          <p:cNvPr id="3" name="Rectangle 2">
            <a:extLst>
              <a:ext uri="{FF2B5EF4-FFF2-40B4-BE49-F238E27FC236}">
                <a16:creationId xmlns:a16="http://schemas.microsoft.com/office/drawing/2014/main" id="{84156268-834B-0EBD-729F-51A4CDCF6BE8}"/>
              </a:ext>
            </a:extLst>
          </p:cNvPr>
          <p:cNvSpPr/>
          <p:nvPr/>
        </p:nvSpPr>
        <p:spPr>
          <a:xfrm>
            <a:off x="332509" y="353291"/>
            <a:ext cx="11336482" cy="82088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b="1" dirty="0">
                <a:latin typeface="Arial" panose="020B0604020202020204" pitchFamily="34" charset="0"/>
                <a:cs typeface="Arial" panose="020B0604020202020204" pitchFamily="34" charset="0"/>
              </a:rPr>
              <a:t>Conclusion</a:t>
            </a:r>
          </a:p>
        </p:txBody>
      </p:sp>
      <p:sp>
        <p:nvSpPr>
          <p:cNvPr id="5" name="Rectangle 4">
            <a:extLst>
              <a:ext uri="{FF2B5EF4-FFF2-40B4-BE49-F238E27FC236}">
                <a16:creationId xmlns:a16="http://schemas.microsoft.com/office/drawing/2014/main" id="{6F8139F9-DB64-FFFA-48B3-CB47DB17CB0C}"/>
              </a:ext>
            </a:extLst>
          </p:cNvPr>
          <p:cNvSpPr/>
          <p:nvPr/>
        </p:nvSpPr>
        <p:spPr>
          <a:xfrm>
            <a:off x="333127" y="1361209"/>
            <a:ext cx="11565082" cy="2483428"/>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dirty="0">
                <a:solidFill>
                  <a:schemeClr val="tx1"/>
                </a:solidFill>
                <a:latin typeface="Arial" panose="020B0604020202020204" pitchFamily="34" charset="0"/>
                <a:cs typeface="Arial" panose="020B0604020202020204" pitchFamily="34" charset="0"/>
              </a:rPr>
              <a:t>The mental health of young carers is a growing concern that requires urgent attention and targeted support. This research highlights the emotional strain, social isolation, and educational challenges faced by young carers, emphasizing the need for consistent, accessible mental health services across the UK. Strengthening identification systems in schools and communities, along with promoting peer and respite support, can help reduce psychological distress and build resilience. By addressing these needs through evidence-based interventions, we can ensure that young carers are supported to lead healthier, more fulfilling lives.</a:t>
            </a:r>
          </a:p>
        </p:txBody>
      </p:sp>
      <p:pic>
        <p:nvPicPr>
          <p:cNvPr id="3074" name="Picture 2" descr="How can we develop interventions to improve mental health amongst children  and young people with experience of care? Findings from the CHIMES  systematic review - DECIPHer">
            <a:extLst>
              <a:ext uri="{FF2B5EF4-FFF2-40B4-BE49-F238E27FC236}">
                <a16:creationId xmlns:a16="http://schemas.microsoft.com/office/drawing/2014/main" id="{28DD0129-6521-54EF-46C7-598E591C3A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509" y="3948545"/>
            <a:ext cx="11563845" cy="2805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56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F810AF-E1BE-4EDA-302B-FC9469C3E795}"/>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sz="2400" b="1" dirty="0">
                <a:latin typeface="Arial" panose="020B0604020202020204" pitchFamily="34" charset="0"/>
                <a:cs typeface="Arial" panose="020B0604020202020204" pitchFamily="34" charset="0"/>
              </a:rPr>
              <a:t>    References</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Aldridge, J. (2018) </a:t>
            </a:r>
            <a:r>
              <a:rPr lang="en-US" sz="1600" i="1" dirty="0">
                <a:latin typeface="Arial" panose="020B0604020202020204" pitchFamily="34" charset="0"/>
                <a:cs typeface="Arial" panose="020B0604020202020204" pitchFamily="34" charset="0"/>
              </a:rPr>
              <a:t>Where are we now? Twenty-five years of research, policy and practice on young carers.</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Critical Social Policy</a:t>
            </a:r>
            <a:r>
              <a:rPr lang="en-US" sz="1600" dirty="0">
                <a:latin typeface="Arial" panose="020B0604020202020204" pitchFamily="34" charset="0"/>
                <a:cs typeface="Arial" panose="020B0604020202020204" pitchFamily="34" charset="0"/>
              </a:rPr>
              <a:t>, 38(1), pp.155–165. [PubMed PMID: 29492845]</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Alfonzo, L., Phelps, D. &amp; Janes, E. (2022) </a:t>
            </a:r>
            <a:r>
              <a:rPr lang="en-US" sz="1600" i="1" dirty="0">
                <a:latin typeface="Arial" panose="020B0604020202020204" pitchFamily="34" charset="0"/>
                <a:cs typeface="Arial" panose="020B0604020202020204" pitchFamily="34" charset="0"/>
              </a:rPr>
              <a:t>Mental health outcomes in young carers: a systematic review of risk and resilience factors.</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Child and Adolescent Mental Health</a:t>
            </a:r>
            <a:r>
              <a:rPr lang="en-US" sz="1600" dirty="0">
                <a:latin typeface="Arial" panose="020B0604020202020204" pitchFamily="34" charset="0"/>
                <a:cs typeface="Arial" panose="020B0604020202020204" pitchFamily="34" charset="0"/>
              </a:rPr>
              <a:t>, 27(4), pp.312–322. [PubMed PMID: 35402087]</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Becker, F. &amp; </a:t>
            </a:r>
            <a:r>
              <a:rPr lang="en-US" sz="1600" dirty="0" err="1">
                <a:latin typeface="Arial" panose="020B0604020202020204" pitchFamily="34" charset="0"/>
                <a:cs typeface="Arial" panose="020B0604020202020204" pitchFamily="34" charset="0"/>
              </a:rPr>
              <a:t>Sempik</a:t>
            </a:r>
            <a:r>
              <a:rPr lang="en-US" sz="1600" dirty="0">
                <a:latin typeface="Arial" panose="020B0604020202020204" pitchFamily="34" charset="0"/>
                <a:cs typeface="Arial" panose="020B0604020202020204" pitchFamily="34" charset="0"/>
              </a:rPr>
              <a:t>, J. (2019) </a:t>
            </a:r>
            <a:r>
              <a:rPr lang="en-US" sz="1600" i="1" dirty="0">
                <a:latin typeface="Arial" panose="020B0604020202020204" pitchFamily="34" charset="0"/>
                <a:cs typeface="Arial" panose="020B0604020202020204" pitchFamily="34" charset="0"/>
              </a:rPr>
              <a:t>Young adult carers: The impact of caring on health and education.</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Child: Care, Health and Development</a:t>
            </a:r>
            <a:r>
              <a:rPr lang="en-US" sz="1600" dirty="0">
                <a:latin typeface="Arial" panose="020B0604020202020204" pitchFamily="34" charset="0"/>
                <a:cs typeface="Arial" panose="020B0604020202020204" pitchFamily="34" charset="0"/>
              </a:rPr>
              <a:t>, 45(5), pp.712–721. [PubMed PMID: 30977159]</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Carers Trust (2023) </a:t>
            </a:r>
            <a:r>
              <a:rPr lang="en-US" sz="1600" i="1" dirty="0">
                <a:latin typeface="Arial" panose="020B0604020202020204" pitchFamily="34" charset="0"/>
                <a:cs typeface="Arial" panose="020B0604020202020204" pitchFamily="34" charset="0"/>
              </a:rPr>
              <a:t>Young Carers in the UK: Understanding Mental Health Challenges and Support Needs.</a:t>
            </a:r>
            <a:r>
              <a:rPr lang="en-US" sz="1600" dirty="0">
                <a:latin typeface="Arial" panose="020B0604020202020204" pitchFamily="34" charset="0"/>
                <a:cs typeface="Arial" panose="020B0604020202020204" pitchFamily="34" charset="0"/>
              </a:rPr>
              <a:t> London: Carers Trust. Available at: </a:t>
            </a:r>
            <a:r>
              <a:rPr lang="en-US" sz="1600" dirty="0">
                <a:latin typeface="Arial" panose="020B0604020202020204" pitchFamily="34" charset="0"/>
                <a:cs typeface="Arial" panose="020B0604020202020204" pitchFamily="34" charset="0"/>
                <a:hlinkClick r:id="rId2"/>
              </a:rPr>
              <a:t>https://carers.org</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Carers Trust Scotland (2022) </a:t>
            </a:r>
            <a:r>
              <a:rPr lang="en-US" sz="1600" i="1" dirty="0">
                <a:latin typeface="Arial" panose="020B0604020202020204" pitchFamily="34" charset="0"/>
                <a:cs typeface="Arial" panose="020B0604020202020204" pitchFamily="34" charset="0"/>
              </a:rPr>
              <a:t>Young Carers and Mental Wellbeing Report 2022.</a:t>
            </a:r>
            <a:r>
              <a:rPr lang="en-US" sz="1600" dirty="0">
                <a:latin typeface="Arial" panose="020B0604020202020204" pitchFamily="34" charset="0"/>
                <a:cs typeface="Arial" panose="020B0604020202020204" pitchFamily="34" charset="0"/>
              </a:rPr>
              <a:t> Edinburgh: Carers Trust Scotland. Available at: </a:t>
            </a:r>
            <a:r>
              <a:rPr lang="en-US" sz="1600" dirty="0">
                <a:latin typeface="Arial" panose="020B0604020202020204" pitchFamily="34" charset="0"/>
                <a:cs typeface="Arial" panose="020B0604020202020204" pitchFamily="34" charset="0"/>
                <a:hlinkClick r:id="rId2"/>
              </a:rPr>
              <a:t>https://carers.org</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Department for Education (2021) </a:t>
            </a:r>
            <a:r>
              <a:rPr lang="en-US" sz="1600" i="1" dirty="0">
                <a:latin typeface="Arial" panose="020B0604020202020204" pitchFamily="34" charset="0"/>
                <a:cs typeface="Arial" panose="020B0604020202020204" pitchFamily="34" charset="0"/>
              </a:rPr>
              <a:t>Supporting Young Carers in Schools: A Step-by-Step Guide for Leaders, Teachers and Non-Teaching Staff.</a:t>
            </a:r>
            <a:r>
              <a:rPr lang="en-US" sz="1600" dirty="0">
                <a:latin typeface="Arial" panose="020B0604020202020204" pitchFamily="34" charset="0"/>
                <a:cs typeface="Arial" panose="020B0604020202020204" pitchFamily="34" charset="0"/>
              </a:rPr>
              <a:t> London: DfE. Available at: </a:t>
            </a:r>
            <a:r>
              <a:rPr lang="en-US" sz="1600" dirty="0">
                <a:latin typeface="Arial" panose="020B0604020202020204" pitchFamily="34" charset="0"/>
                <a:cs typeface="Arial" panose="020B0604020202020204" pitchFamily="34" charset="0"/>
                <a:hlinkClick r:id="rId3"/>
              </a:rPr>
              <a:t>https://www.gov.uk/government/publications</a:t>
            </a: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Gale, N.K., Heath, G., Cameron, E., Rashid, S. &amp; Redwood, S. (2013) </a:t>
            </a:r>
            <a:r>
              <a:rPr lang="en-US" sz="1600" i="1" dirty="0">
                <a:latin typeface="Arial" panose="020B0604020202020204" pitchFamily="34" charset="0"/>
                <a:cs typeface="Arial" panose="020B0604020202020204" pitchFamily="34" charset="0"/>
              </a:rPr>
              <a:t>Using the framework method for the analysis of qualitative data in multi-disciplinary health research.</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BMC Medical Research Methodology</a:t>
            </a:r>
            <a:r>
              <a:rPr lang="en-US" sz="1600" dirty="0">
                <a:latin typeface="Arial" panose="020B0604020202020204" pitchFamily="34" charset="0"/>
                <a:cs typeface="Arial" panose="020B0604020202020204" pitchFamily="34" charset="0"/>
              </a:rPr>
              <a:t>, 13, p.117. [PubMed PMID: 24047204]</a:t>
            </a:r>
            <a:r>
              <a:rPr lang="en-US" sz="1600" dirty="0"/>
              <a:t> </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dirty="0"/>
              <a:t>Greenhalgh, T., Thorne, S. &amp; </a:t>
            </a:r>
            <a:r>
              <a:rPr lang="en-US" sz="1600" dirty="0" err="1"/>
              <a:t>Malterud</a:t>
            </a:r>
            <a:r>
              <a:rPr lang="en-US" sz="1600" dirty="0"/>
              <a:t>, K. (2018) </a:t>
            </a:r>
            <a:r>
              <a:rPr lang="en-US" sz="1600" i="1" dirty="0"/>
              <a:t>Time to challenge the spurious hierarchy of systematic over narrative reviews?</a:t>
            </a:r>
            <a:r>
              <a:rPr lang="en-US" sz="1600" dirty="0"/>
              <a:t> </a:t>
            </a:r>
            <a:r>
              <a:rPr lang="en-US" sz="1600" b="1" dirty="0"/>
              <a:t>European Journal of Clinical Investigation</a:t>
            </a:r>
            <a:r>
              <a:rPr lang="en-US" sz="1600" dirty="0"/>
              <a:t>, 48(6), e12931. [PubMed PMID: 29708515]</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70312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13F34-CD71-8E22-E245-CF5448A4348F}"/>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77DAD5C1-42C4-DB54-D919-9378B487A812}"/>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dirty="0"/>
              <a:t>Janes, E., Melendez-Torres, G.J., Phelps, D. &amp; Alfonzo, L. (2022) </a:t>
            </a:r>
            <a:r>
              <a:rPr lang="en-US" i="1" dirty="0"/>
              <a:t>Psychological distress and coping mechanisms among young carers in the UK: A longitudinal study.</a:t>
            </a:r>
            <a:r>
              <a:rPr lang="en-US" dirty="0"/>
              <a:t> </a:t>
            </a:r>
            <a:r>
              <a:rPr lang="en-US" b="1" dirty="0"/>
              <a:t>Journal of Adolescence</a:t>
            </a:r>
            <a:r>
              <a:rPr lang="en-US" dirty="0"/>
              <a:t>, 94, pp.89–101. [PubMed PMID: 35570201]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Lacey, R.E., </a:t>
            </a:r>
            <a:r>
              <a:rPr lang="en-US" dirty="0" err="1"/>
              <a:t>Patalay</a:t>
            </a:r>
            <a:r>
              <a:rPr lang="en-US" dirty="0"/>
              <a:t>, P. &amp; Sweeney, J. (2022) </a:t>
            </a:r>
            <a:r>
              <a:rPr lang="en-US" i="1" dirty="0"/>
              <a:t>Psychological distress and support needs among young carers in the UK.</a:t>
            </a:r>
            <a:r>
              <a:rPr lang="en-US" dirty="0"/>
              <a:t> </a:t>
            </a:r>
            <a:r>
              <a:rPr lang="en-US" b="1" dirty="0"/>
              <a:t>BMC Public Health</a:t>
            </a:r>
            <a:r>
              <a:rPr lang="en-US" dirty="0"/>
              <a:t>, 22(1), p.1543. [PubMed PMID: 35923964]</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Laird, Y., Bell, S.L. &amp; Hunt, K. (2022) </a:t>
            </a:r>
            <a:r>
              <a:rPr lang="en-US" i="1" dirty="0"/>
              <a:t>Health and educational inequalities among young carers in the UK: A scoping review.</a:t>
            </a:r>
            <a:r>
              <a:rPr lang="en-US" dirty="0"/>
              <a:t> </a:t>
            </a:r>
            <a:r>
              <a:rPr lang="en-US" b="1" dirty="0"/>
              <a:t>Health and Social Care in the Community</a:t>
            </a:r>
            <a:r>
              <a:rPr lang="en-US" dirty="0"/>
              <a:t>, 30(4), pp.1256–1267. [PubMed PMID: 35275192]</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NHS Digital (2022) </a:t>
            </a:r>
            <a:r>
              <a:rPr lang="en-US" i="1" dirty="0"/>
              <a:t>Mental Health of Children and Young People in England, 2022.</a:t>
            </a:r>
            <a:r>
              <a:rPr lang="en-US" dirty="0"/>
              <a:t> Leeds: NHS Digital. Available at: </a:t>
            </a:r>
            <a:r>
              <a:rPr lang="en-US" dirty="0">
                <a:hlinkClick r:id="rId2"/>
              </a:rPr>
              <a:t>https://digital.nhs.uk</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Office for National Statistics (2021) </a:t>
            </a:r>
            <a:r>
              <a:rPr lang="en-US" i="1" dirty="0"/>
              <a:t>Providing Unpaid Care in England and Wales: Census 2021.</a:t>
            </a:r>
            <a:r>
              <a:rPr lang="en-US" dirty="0"/>
              <a:t> London: ONS. Available at: </a:t>
            </a:r>
            <a:r>
              <a:rPr lang="en-US" dirty="0">
                <a:hlinkClick r:id="rId3"/>
              </a:rPr>
              <a:t>https://www.ons.gov.uk</a:t>
            </a: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Phelps, D., Alfonzo, L. &amp; Janes, E. (2022) </a:t>
            </a:r>
            <a:r>
              <a:rPr lang="en-US" i="1" dirty="0"/>
              <a:t>Mental health outcomes in young carers: The role of resilience and social support.</a:t>
            </a:r>
            <a:r>
              <a:rPr lang="en-US" dirty="0"/>
              <a:t> </a:t>
            </a:r>
            <a:r>
              <a:rPr lang="en-US" b="1" dirty="0"/>
              <a:t>BMC Psychology</a:t>
            </a:r>
            <a:r>
              <a:rPr lang="en-US" dirty="0"/>
              <a:t>, 10(1), p.187. [PubMed PMID: 36200451]</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Stevens, K., Lacey, R. &amp; Janes, E. (2024) </a:t>
            </a:r>
            <a:r>
              <a:rPr lang="en-US" i="1" dirty="0"/>
              <a:t>Parental mental illness and emotional outcomes among young carers: a UK-based study.</a:t>
            </a:r>
            <a:r>
              <a:rPr lang="en-US" dirty="0"/>
              <a:t> </a:t>
            </a:r>
            <a:r>
              <a:rPr lang="en-US" b="1" dirty="0"/>
              <a:t>BMC Psychiatry</a:t>
            </a:r>
            <a:r>
              <a:rPr lang="en-US" dirty="0"/>
              <a:t>, 24(2), pp.1–10. [PubMed PMID: 38201724]</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Children’s Society (2022) </a:t>
            </a:r>
            <a:r>
              <a:rPr lang="en-US" i="1" dirty="0"/>
              <a:t>Young Carers Report 2022: Hidden Help.</a:t>
            </a:r>
            <a:r>
              <a:rPr lang="en-US" dirty="0"/>
              <a:t> London: The Children’s Society. Available at: https://www.childrenssociety.org.uk</a:t>
            </a:r>
          </a:p>
        </p:txBody>
      </p:sp>
    </p:spTree>
    <p:extLst>
      <p:ext uri="{BB962C8B-B14F-4D97-AF65-F5344CB8AC3E}">
        <p14:creationId xmlns:p14="http://schemas.microsoft.com/office/powerpoint/2010/main" val="31825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2B8E6E-300B-044F-6A20-20BFCD8118A2}"/>
              </a:ext>
            </a:extLst>
          </p:cNvPr>
          <p:cNvSpPr/>
          <p:nvPr/>
        </p:nvSpPr>
        <p:spPr>
          <a:xfrm>
            <a:off x="0" y="0"/>
            <a:ext cx="12192000" cy="6858000"/>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3" name="Picture 2">
            <a:extLst>
              <a:ext uri="{FF2B5EF4-FFF2-40B4-BE49-F238E27FC236}">
                <a16:creationId xmlns:a16="http://schemas.microsoft.com/office/drawing/2014/main" id="{50F7676F-1306-C923-472A-8CA7E38943FD}"/>
              </a:ext>
            </a:extLst>
          </p:cNvPr>
          <p:cNvPicPr>
            <a:picLocks noChangeAspect="1"/>
          </p:cNvPicPr>
          <p:nvPr/>
        </p:nvPicPr>
        <p:blipFill>
          <a:blip r:embed="rId2"/>
          <a:stretch>
            <a:fillRect/>
          </a:stretch>
        </p:blipFill>
        <p:spPr>
          <a:xfrm>
            <a:off x="0" y="-1"/>
            <a:ext cx="12192000" cy="7702945"/>
          </a:xfrm>
          <a:prstGeom prst="rect">
            <a:avLst/>
          </a:prstGeom>
        </p:spPr>
      </p:pic>
    </p:spTree>
    <p:extLst>
      <p:ext uri="{BB962C8B-B14F-4D97-AF65-F5344CB8AC3E}">
        <p14:creationId xmlns:p14="http://schemas.microsoft.com/office/powerpoint/2010/main" val="39707823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306</TotalTime>
  <Words>2287</Words>
  <Application>Microsoft Office PowerPoint</Application>
  <PresentationFormat>Widescreen</PresentationFormat>
  <Paragraphs>120</Paragraphs>
  <Slides>13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Talaviya Kishan</dc:creator>
  <cp:lastModifiedBy>Talaviya Kishan</cp:lastModifiedBy>
  <cp:revision>2</cp:revision>
  <dcterms:created xsi:type="dcterms:W3CDTF">2025-10-13T00:33:33Z</dcterms:created>
  <dcterms:modified xsi:type="dcterms:W3CDTF">2025-10-13T05:48:31Z</dcterms:modified>
</cp:coreProperties>
</file>