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9" r:id="rId2"/>
    <p:sldId id="310" r:id="rId3"/>
    <p:sldId id="311" r:id="rId4"/>
    <p:sldId id="312" r:id="rId5"/>
    <p:sldId id="314" r:id="rId6"/>
    <p:sldId id="315" r:id="rId7"/>
    <p:sldId id="316" r:id="rId8"/>
    <p:sldId id="317" r:id="rId9"/>
    <p:sldId id="318" r:id="rId10"/>
    <p:sldId id="319" r:id="rId11"/>
    <p:sldId id="320" r:id="rId12"/>
    <p:sldId id="321" r:id="rId13"/>
    <p:sldId id="322" r:id="rId14"/>
    <p:sldId id="324" r:id="rId15"/>
    <p:sldId id="313" r:id="rId16"/>
    <p:sldId id="325" r:id="rId17"/>
    <p:sldId id="326" r:id="rId18"/>
    <p:sldId id="327" r:id="rId19"/>
    <p:sldId id="328" r:id="rId20"/>
    <p:sldId id="329" r:id="rId21"/>
    <p:sldId id="330" r:id="rId22"/>
    <p:sldId id="331" r:id="rId23"/>
    <p:sldId id="332" r:id="rId24"/>
    <p:sldId id="337" r:id="rId25"/>
    <p:sldId id="339" r:id="rId26"/>
    <p:sldId id="340" r:id="rId27"/>
    <p:sldId id="33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C0B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ECBAD5-F947-4E51-B993-BE7547F4FFA9}" v="8" dt="2024-11-11T21:20:15.3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A857B3-942D-4E2E-8229-D1327E4604DA}" type="doc">
      <dgm:prSet loTypeId="urn:microsoft.com/office/officeart/2005/8/layout/list1" loCatId="list" qsTypeId="urn:microsoft.com/office/officeart/2005/8/quickstyle/simple1" qsCatId="simple" csTypeId="urn:microsoft.com/office/officeart/2005/8/colors/colorful4" csCatId="colorful"/>
      <dgm:spPr/>
      <dgm:t>
        <a:bodyPr/>
        <a:lstStyle/>
        <a:p>
          <a:endParaRPr lang="en-US"/>
        </a:p>
      </dgm:t>
    </dgm:pt>
    <dgm:pt modelId="{D47C6855-4133-4488-A95E-D021F41DCEB6}">
      <dgm:prSet/>
      <dgm:spPr/>
      <dgm:t>
        <a:bodyPr/>
        <a:lstStyle/>
        <a:p>
          <a:r>
            <a:rPr lang="en-GB" b="1" u="sng"/>
            <a:t>POWER </a:t>
          </a:r>
          <a:endParaRPr lang="en-US" b="1"/>
        </a:p>
      </dgm:t>
    </dgm:pt>
    <dgm:pt modelId="{557D8A9E-8EBE-43F7-818F-1EFB7CB4EF3A}" type="parTrans" cxnId="{B4E26963-91F7-4116-B9CE-62D6A3709DA7}">
      <dgm:prSet/>
      <dgm:spPr/>
      <dgm:t>
        <a:bodyPr/>
        <a:lstStyle/>
        <a:p>
          <a:endParaRPr lang="en-US"/>
        </a:p>
      </dgm:t>
    </dgm:pt>
    <dgm:pt modelId="{4802BF38-6DC2-4072-A37A-FA851C49704F}" type="sibTrans" cxnId="{B4E26963-91F7-4116-B9CE-62D6A3709DA7}">
      <dgm:prSet/>
      <dgm:spPr/>
      <dgm:t>
        <a:bodyPr/>
        <a:lstStyle/>
        <a:p>
          <a:endParaRPr lang="en-US"/>
        </a:p>
      </dgm:t>
    </dgm:pt>
    <dgm:pt modelId="{FFAC96BC-D5B0-40F7-AA2D-7E6BEA38DF73}">
      <dgm:prSet/>
      <dgm:spPr/>
      <dgm:t>
        <a:bodyPr/>
        <a:lstStyle/>
        <a:p>
          <a:r>
            <a:rPr lang="en-GB"/>
            <a:t>The chance of detecting a statistically significant effect (if there is one). Power should be 70%+. </a:t>
          </a:r>
          <a:endParaRPr lang="en-US"/>
        </a:p>
      </dgm:t>
    </dgm:pt>
    <dgm:pt modelId="{5ACB9C38-C09A-497F-8AAE-FA1C1A29BAD3}" type="parTrans" cxnId="{588E2EBE-1C1E-410F-A002-461B2F0F8862}">
      <dgm:prSet/>
      <dgm:spPr/>
      <dgm:t>
        <a:bodyPr/>
        <a:lstStyle/>
        <a:p>
          <a:endParaRPr lang="en-US"/>
        </a:p>
      </dgm:t>
    </dgm:pt>
    <dgm:pt modelId="{F3A0E6A1-EF6F-42B5-8984-5605423EB234}" type="sibTrans" cxnId="{588E2EBE-1C1E-410F-A002-461B2F0F8862}">
      <dgm:prSet/>
      <dgm:spPr/>
      <dgm:t>
        <a:bodyPr/>
        <a:lstStyle/>
        <a:p>
          <a:endParaRPr lang="en-US"/>
        </a:p>
      </dgm:t>
    </dgm:pt>
    <dgm:pt modelId="{3711EC62-D3DB-4147-B69F-DEAB6E1661D2}">
      <dgm:prSet/>
      <dgm:spPr/>
      <dgm:t>
        <a:bodyPr/>
        <a:lstStyle/>
        <a:p>
          <a:r>
            <a:rPr lang="en-GB" b="1" u="sng"/>
            <a:t>SIGNIFICANCE LEVEL </a:t>
          </a:r>
          <a:endParaRPr lang="en-US" b="1"/>
        </a:p>
      </dgm:t>
    </dgm:pt>
    <dgm:pt modelId="{6EC4AAC8-7F36-41DF-AAF2-B0D1FC8EEB4F}" type="parTrans" cxnId="{736D8F1E-AE81-4AB2-AF53-82E79C911131}">
      <dgm:prSet/>
      <dgm:spPr/>
      <dgm:t>
        <a:bodyPr/>
        <a:lstStyle/>
        <a:p>
          <a:endParaRPr lang="en-US"/>
        </a:p>
      </dgm:t>
    </dgm:pt>
    <dgm:pt modelId="{DA11B342-9FE7-456B-8CFE-456E1B349004}" type="sibTrans" cxnId="{736D8F1E-AE81-4AB2-AF53-82E79C911131}">
      <dgm:prSet/>
      <dgm:spPr/>
      <dgm:t>
        <a:bodyPr/>
        <a:lstStyle/>
        <a:p>
          <a:endParaRPr lang="en-US"/>
        </a:p>
      </dgm:t>
    </dgm:pt>
    <dgm:pt modelId="{C538BA58-FF8A-4F79-9370-685E245429D4}">
      <dgm:prSet/>
      <dgm:spPr/>
      <dgm:t>
        <a:bodyPr/>
        <a:lstStyle/>
        <a:p>
          <a:r>
            <a:rPr lang="en-GB"/>
            <a:t>Usually remains at 0.05 (point where we reject the null) </a:t>
          </a:r>
          <a:endParaRPr lang="en-US"/>
        </a:p>
      </dgm:t>
    </dgm:pt>
    <dgm:pt modelId="{4B3FCD0C-5922-4BA8-B444-F7BFFBDEAA6E}" type="parTrans" cxnId="{EE4C9AF1-F5D3-44C5-8B5D-627804E63522}">
      <dgm:prSet/>
      <dgm:spPr/>
      <dgm:t>
        <a:bodyPr/>
        <a:lstStyle/>
        <a:p>
          <a:endParaRPr lang="en-US"/>
        </a:p>
      </dgm:t>
    </dgm:pt>
    <dgm:pt modelId="{BDFE860D-3DC8-4C8F-A101-E895D5267DDE}" type="sibTrans" cxnId="{EE4C9AF1-F5D3-44C5-8B5D-627804E63522}">
      <dgm:prSet/>
      <dgm:spPr/>
      <dgm:t>
        <a:bodyPr/>
        <a:lstStyle/>
        <a:p>
          <a:endParaRPr lang="en-US"/>
        </a:p>
      </dgm:t>
    </dgm:pt>
    <dgm:pt modelId="{1F2AC7F4-2478-4354-AEF7-BC708DCA42D6}">
      <dgm:prSet/>
      <dgm:spPr/>
      <dgm:t>
        <a:bodyPr/>
        <a:lstStyle/>
        <a:p>
          <a:r>
            <a:rPr lang="en-GB" b="1" u="sng"/>
            <a:t>SMALLEST EFFECT OF INTEREST </a:t>
          </a:r>
          <a:endParaRPr lang="en-US" b="1"/>
        </a:p>
      </dgm:t>
    </dgm:pt>
    <dgm:pt modelId="{DDB920CA-40FE-4FC6-AF24-C04FCC513D58}" type="parTrans" cxnId="{E43DD0B4-EAF2-40D6-ADEA-6CE354B41A21}">
      <dgm:prSet/>
      <dgm:spPr/>
      <dgm:t>
        <a:bodyPr/>
        <a:lstStyle/>
        <a:p>
          <a:endParaRPr lang="en-US"/>
        </a:p>
      </dgm:t>
    </dgm:pt>
    <dgm:pt modelId="{4E2D13DA-B49B-4DA3-BFC4-E3B6BAA9DEAF}" type="sibTrans" cxnId="{E43DD0B4-EAF2-40D6-ADEA-6CE354B41A21}">
      <dgm:prSet/>
      <dgm:spPr/>
      <dgm:t>
        <a:bodyPr/>
        <a:lstStyle/>
        <a:p>
          <a:endParaRPr lang="en-US"/>
        </a:p>
      </dgm:t>
    </dgm:pt>
    <dgm:pt modelId="{17CBB9D0-82EE-4BA6-98C3-D3F588DFB628}">
      <dgm:prSet/>
      <dgm:spPr/>
      <dgm:t>
        <a:bodyPr/>
        <a:lstStyle/>
        <a:p>
          <a:r>
            <a:rPr lang="en-GB"/>
            <a:t>Magnitude of the effect that is clinically important – i.e., the difference (this can be expressed as the </a:t>
          </a:r>
          <a:r>
            <a:rPr lang="en-GB" b="1"/>
            <a:t>Standardised Difference</a:t>
          </a:r>
          <a:r>
            <a:rPr lang="en-GB"/>
            <a:t>)</a:t>
          </a:r>
          <a:endParaRPr lang="en-US"/>
        </a:p>
      </dgm:t>
    </dgm:pt>
    <dgm:pt modelId="{1D2F7731-2153-4FA0-B922-C0044DE203AA}" type="parTrans" cxnId="{14B6F9FC-765C-4835-B2DA-3631BFB074C4}">
      <dgm:prSet/>
      <dgm:spPr/>
      <dgm:t>
        <a:bodyPr/>
        <a:lstStyle/>
        <a:p>
          <a:endParaRPr lang="en-US"/>
        </a:p>
      </dgm:t>
    </dgm:pt>
    <dgm:pt modelId="{B1BDDE7B-B6D9-47C8-9F0E-E7EBE81154C2}" type="sibTrans" cxnId="{14B6F9FC-765C-4835-B2DA-3631BFB074C4}">
      <dgm:prSet/>
      <dgm:spPr/>
      <dgm:t>
        <a:bodyPr/>
        <a:lstStyle/>
        <a:p>
          <a:endParaRPr lang="en-US"/>
        </a:p>
      </dgm:t>
    </dgm:pt>
    <dgm:pt modelId="{C812521D-79E9-4E22-8CC0-31A53BA18648}" type="pres">
      <dgm:prSet presAssocID="{79A857B3-942D-4E2E-8229-D1327E4604DA}" presName="linear" presStyleCnt="0">
        <dgm:presLayoutVars>
          <dgm:dir/>
          <dgm:animLvl val="lvl"/>
          <dgm:resizeHandles val="exact"/>
        </dgm:presLayoutVars>
      </dgm:prSet>
      <dgm:spPr/>
    </dgm:pt>
    <dgm:pt modelId="{D1072B26-5962-444C-AA97-E38339924ED8}" type="pres">
      <dgm:prSet presAssocID="{D47C6855-4133-4488-A95E-D021F41DCEB6}" presName="parentLin" presStyleCnt="0"/>
      <dgm:spPr/>
    </dgm:pt>
    <dgm:pt modelId="{C92A11F3-0D23-4263-AEB6-FC706F7F00B3}" type="pres">
      <dgm:prSet presAssocID="{D47C6855-4133-4488-A95E-D021F41DCEB6}" presName="parentLeftMargin" presStyleLbl="node1" presStyleIdx="0" presStyleCnt="3"/>
      <dgm:spPr/>
    </dgm:pt>
    <dgm:pt modelId="{8DF8BBEA-2C13-4A7F-966C-85F3D3AECDF7}" type="pres">
      <dgm:prSet presAssocID="{D47C6855-4133-4488-A95E-D021F41DCEB6}" presName="parentText" presStyleLbl="node1" presStyleIdx="0" presStyleCnt="3">
        <dgm:presLayoutVars>
          <dgm:chMax val="0"/>
          <dgm:bulletEnabled val="1"/>
        </dgm:presLayoutVars>
      </dgm:prSet>
      <dgm:spPr/>
    </dgm:pt>
    <dgm:pt modelId="{7BE95E95-2F84-4F7E-83C1-8AB3A7C3981E}" type="pres">
      <dgm:prSet presAssocID="{D47C6855-4133-4488-A95E-D021F41DCEB6}" presName="negativeSpace" presStyleCnt="0"/>
      <dgm:spPr/>
    </dgm:pt>
    <dgm:pt modelId="{447B48CD-ECB6-4304-BFCE-F155DD89CB84}" type="pres">
      <dgm:prSet presAssocID="{D47C6855-4133-4488-A95E-D021F41DCEB6}" presName="childText" presStyleLbl="conFgAcc1" presStyleIdx="0" presStyleCnt="3">
        <dgm:presLayoutVars>
          <dgm:bulletEnabled val="1"/>
        </dgm:presLayoutVars>
      </dgm:prSet>
      <dgm:spPr/>
    </dgm:pt>
    <dgm:pt modelId="{505A23B7-950D-4551-A7BD-17038AF52A01}" type="pres">
      <dgm:prSet presAssocID="{4802BF38-6DC2-4072-A37A-FA851C49704F}" presName="spaceBetweenRectangles" presStyleCnt="0"/>
      <dgm:spPr/>
    </dgm:pt>
    <dgm:pt modelId="{0911B577-DBBC-4926-B46F-DD0E83840750}" type="pres">
      <dgm:prSet presAssocID="{3711EC62-D3DB-4147-B69F-DEAB6E1661D2}" presName="parentLin" presStyleCnt="0"/>
      <dgm:spPr/>
    </dgm:pt>
    <dgm:pt modelId="{B806D6FB-82D8-412E-9C26-75C27FE57B92}" type="pres">
      <dgm:prSet presAssocID="{3711EC62-D3DB-4147-B69F-DEAB6E1661D2}" presName="parentLeftMargin" presStyleLbl="node1" presStyleIdx="0" presStyleCnt="3"/>
      <dgm:spPr/>
    </dgm:pt>
    <dgm:pt modelId="{1A94E63C-3C16-4DC4-AE2F-C2095633CF86}" type="pres">
      <dgm:prSet presAssocID="{3711EC62-D3DB-4147-B69F-DEAB6E1661D2}" presName="parentText" presStyleLbl="node1" presStyleIdx="1" presStyleCnt="3">
        <dgm:presLayoutVars>
          <dgm:chMax val="0"/>
          <dgm:bulletEnabled val="1"/>
        </dgm:presLayoutVars>
      </dgm:prSet>
      <dgm:spPr/>
    </dgm:pt>
    <dgm:pt modelId="{1905BADE-111A-4458-A060-9D04EC1561CF}" type="pres">
      <dgm:prSet presAssocID="{3711EC62-D3DB-4147-B69F-DEAB6E1661D2}" presName="negativeSpace" presStyleCnt="0"/>
      <dgm:spPr/>
    </dgm:pt>
    <dgm:pt modelId="{AC4824B3-CA90-476C-A617-8EEDF897808D}" type="pres">
      <dgm:prSet presAssocID="{3711EC62-D3DB-4147-B69F-DEAB6E1661D2}" presName="childText" presStyleLbl="conFgAcc1" presStyleIdx="1" presStyleCnt="3">
        <dgm:presLayoutVars>
          <dgm:bulletEnabled val="1"/>
        </dgm:presLayoutVars>
      </dgm:prSet>
      <dgm:spPr/>
    </dgm:pt>
    <dgm:pt modelId="{E43A1F06-EA41-4DA2-889B-2519A3B4C33B}" type="pres">
      <dgm:prSet presAssocID="{DA11B342-9FE7-456B-8CFE-456E1B349004}" presName="spaceBetweenRectangles" presStyleCnt="0"/>
      <dgm:spPr/>
    </dgm:pt>
    <dgm:pt modelId="{2E359701-D8D0-432A-B397-B2CAEC3A76F5}" type="pres">
      <dgm:prSet presAssocID="{1F2AC7F4-2478-4354-AEF7-BC708DCA42D6}" presName="parentLin" presStyleCnt="0"/>
      <dgm:spPr/>
    </dgm:pt>
    <dgm:pt modelId="{A2574CD1-2984-4AFE-9528-8306A9A29D08}" type="pres">
      <dgm:prSet presAssocID="{1F2AC7F4-2478-4354-AEF7-BC708DCA42D6}" presName="parentLeftMargin" presStyleLbl="node1" presStyleIdx="1" presStyleCnt="3"/>
      <dgm:spPr/>
    </dgm:pt>
    <dgm:pt modelId="{09E05505-595A-4EF0-BFC6-3B8ADE1FB728}" type="pres">
      <dgm:prSet presAssocID="{1F2AC7F4-2478-4354-AEF7-BC708DCA42D6}" presName="parentText" presStyleLbl="node1" presStyleIdx="2" presStyleCnt="3">
        <dgm:presLayoutVars>
          <dgm:chMax val="0"/>
          <dgm:bulletEnabled val="1"/>
        </dgm:presLayoutVars>
      </dgm:prSet>
      <dgm:spPr/>
    </dgm:pt>
    <dgm:pt modelId="{DA0BC369-261A-4A5C-84CE-FBAFA8C97079}" type="pres">
      <dgm:prSet presAssocID="{1F2AC7F4-2478-4354-AEF7-BC708DCA42D6}" presName="negativeSpace" presStyleCnt="0"/>
      <dgm:spPr/>
    </dgm:pt>
    <dgm:pt modelId="{E592E57F-DF27-4DB9-8770-609490141941}" type="pres">
      <dgm:prSet presAssocID="{1F2AC7F4-2478-4354-AEF7-BC708DCA42D6}" presName="childText" presStyleLbl="conFgAcc1" presStyleIdx="2" presStyleCnt="3">
        <dgm:presLayoutVars>
          <dgm:bulletEnabled val="1"/>
        </dgm:presLayoutVars>
      </dgm:prSet>
      <dgm:spPr/>
    </dgm:pt>
  </dgm:ptLst>
  <dgm:cxnLst>
    <dgm:cxn modelId="{736D8F1E-AE81-4AB2-AF53-82E79C911131}" srcId="{79A857B3-942D-4E2E-8229-D1327E4604DA}" destId="{3711EC62-D3DB-4147-B69F-DEAB6E1661D2}" srcOrd="1" destOrd="0" parTransId="{6EC4AAC8-7F36-41DF-AAF2-B0D1FC8EEB4F}" sibTransId="{DA11B342-9FE7-456B-8CFE-456E1B349004}"/>
    <dgm:cxn modelId="{886B5837-6337-4FA5-9D28-5A58A4FD012E}" type="presOf" srcId="{C538BA58-FF8A-4F79-9370-685E245429D4}" destId="{AC4824B3-CA90-476C-A617-8EEDF897808D}" srcOrd="0" destOrd="0" presId="urn:microsoft.com/office/officeart/2005/8/layout/list1"/>
    <dgm:cxn modelId="{B4E26963-91F7-4116-B9CE-62D6A3709DA7}" srcId="{79A857B3-942D-4E2E-8229-D1327E4604DA}" destId="{D47C6855-4133-4488-A95E-D021F41DCEB6}" srcOrd="0" destOrd="0" parTransId="{557D8A9E-8EBE-43F7-818F-1EFB7CB4EF3A}" sibTransId="{4802BF38-6DC2-4072-A37A-FA851C49704F}"/>
    <dgm:cxn modelId="{65125C6C-F7E7-4ED0-A961-C5FA4DFBBCB5}" type="presOf" srcId="{1F2AC7F4-2478-4354-AEF7-BC708DCA42D6}" destId="{09E05505-595A-4EF0-BFC6-3B8ADE1FB728}" srcOrd="1" destOrd="0" presId="urn:microsoft.com/office/officeart/2005/8/layout/list1"/>
    <dgm:cxn modelId="{360F0B73-6925-485B-A1DD-BD430D1CBA30}" type="presOf" srcId="{D47C6855-4133-4488-A95E-D021F41DCEB6}" destId="{C92A11F3-0D23-4263-AEB6-FC706F7F00B3}" srcOrd="0" destOrd="0" presId="urn:microsoft.com/office/officeart/2005/8/layout/list1"/>
    <dgm:cxn modelId="{CBB0DC7A-8F9B-4835-B4BA-C7566A862C17}" type="presOf" srcId="{1F2AC7F4-2478-4354-AEF7-BC708DCA42D6}" destId="{A2574CD1-2984-4AFE-9528-8306A9A29D08}" srcOrd="0" destOrd="0" presId="urn:microsoft.com/office/officeart/2005/8/layout/list1"/>
    <dgm:cxn modelId="{16D72AA8-1D66-430B-82CA-39128EAAA3AD}" type="presOf" srcId="{17CBB9D0-82EE-4BA6-98C3-D3F588DFB628}" destId="{E592E57F-DF27-4DB9-8770-609490141941}" srcOrd="0" destOrd="0" presId="urn:microsoft.com/office/officeart/2005/8/layout/list1"/>
    <dgm:cxn modelId="{E43DD0B4-EAF2-40D6-ADEA-6CE354B41A21}" srcId="{79A857B3-942D-4E2E-8229-D1327E4604DA}" destId="{1F2AC7F4-2478-4354-AEF7-BC708DCA42D6}" srcOrd="2" destOrd="0" parTransId="{DDB920CA-40FE-4FC6-AF24-C04FCC513D58}" sibTransId="{4E2D13DA-B49B-4DA3-BFC4-E3B6BAA9DEAF}"/>
    <dgm:cxn modelId="{3999C6BA-E7B2-4D0D-8B7A-878A7B2D41E6}" type="presOf" srcId="{3711EC62-D3DB-4147-B69F-DEAB6E1661D2}" destId="{B806D6FB-82D8-412E-9C26-75C27FE57B92}" srcOrd="0" destOrd="0" presId="urn:microsoft.com/office/officeart/2005/8/layout/list1"/>
    <dgm:cxn modelId="{588E2EBE-1C1E-410F-A002-461B2F0F8862}" srcId="{D47C6855-4133-4488-A95E-D021F41DCEB6}" destId="{FFAC96BC-D5B0-40F7-AA2D-7E6BEA38DF73}" srcOrd="0" destOrd="0" parTransId="{5ACB9C38-C09A-497F-8AAE-FA1C1A29BAD3}" sibTransId="{F3A0E6A1-EF6F-42B5-8984-5605423EB234}"/>
    <dgm:cxn modelId="{936A53BE-25E8-42FE-BB2D-C36AE6A2E0F4}" type="presOf" srcId="{D47C6855-4133-4488-A95E-D021F41DCEB6}" destId="{8DF8BBEA-2C13-4A7F-966C-85F3D3AECDF7}" srcOrd="1" destOrd="0" presId="urn:microsoft.com/office/officeart/2005/8/layout/list1"/>
    <dgm:cxn modelId="{145A45D6-486E-4121-93BA-F04ED197EC10}" type="presOf" srcId="{FFAC96BC-D5B0-40F7-AA2D-7E6BEA38DF73}" destId="{447B48CD-ECB6-4304-BFCE-F155DD89CB84}" srcOrd="0" destOrd="0" presId="urn:microsoft.com/office/officeart/2005/8/layout/list1"/>
    <dgm:cxn modelId="{E8534CF1-ECDD-4470-A417-7B0A1474DBA2}" type="presOf" srcId="{79A857B3-942D-4E2E-8229-D1327E4604DA}" destId="{C812521D-79E9-4E22-8CC0-31A53BA18648}" srcOrd="0" destOrd="0" presId="urn:microsoft.com/office/officeart/2005/8/layout/list1"/>
    <dgm:cxn modelId="{EE4C9AF1-F5D3-44C5-8B5D-627804E63522}" srcId="{3711EC62-D3DB-4147-B69F-DEAB6E1661D2}" destId="{C538BA58-FF8A-4F79-9370-685E245429D4}" srcOrd="0" destOrd="0" parTransId="{4B3FCD0C-5922-4BA8-B444-F7BFFBDEAA6E}" sibTransId="{BDFE860D-3DC8-4C8F-A101-E895D5267DDE}"/>
    <dgm:cxn modelId="{266C74FC-9505-4E2D-B5E3-F53B88874782}" type="presOf" srcId="{3711EC62-D3DB-4147-B69F-DEAB6E1661D2}" destId="{1A94E63C-3C16-4DC4-AE2F-C2095633CF86}" srcOrd="1" destOrd="0" presId="urn:microsoft.com/office/officeart/2005/8/layout/list1"/>
    <dgm:cxn modelId="{14B6F9FC-765C-4835-B2DA-3631BFB074C4}" srcId="{1F2AC7F4-2478-4354-AEF7-BC708DCA42D6}" destId="{17CBB9D0-82EE-4BA6-98C3-D3F588DFB628}" srcOrd="0" destOrd="0" parTransId="{1D2F7731-2153-4FA0-B922-C0044DE203AA}" sibTransId="{B1BDDE7B-B6D9-47C8-9F0E-E7EBE81154C2}"/>
    <dgm:cxn modelId="{67C78C95-801C-4547-9E6A-07CBD5882B7D}" type="presParOf" srcId="{C812521D-79E9-4E22-8CC0-31A53BA18648}" destId="{D1072B26-5962-444C-AA97-E38339924ED8}" srcOrd="0" destOrd="0" presId="urn:microsoft.com/office/officeart/2005/8/layout/list1"/>
    <dgm:cxn modelId="{0DC20C04-8660-4077-95E3-15A5ED29436A}" type="presParOf" srcId="{D1072B26-5962-444C-AA97-E38339924ED8}" destId="{C92A11F3-0D23-4263-AEB6-FC706F7F00B3}" srcOrd="0" destOrd="0" presId="urn:microsoft.com/office/officeart/2005/8/layout/list1"/>
    <dgm:cxn modelId="{9948A1C0-9EC2-4A44-A95C-A1DA41A9EB7B}" type="presParOf" srcId="{D1072B26-5962-444C-AA97-E38339924ED8}" destId="{8DF8BBEA-2C13-4A7F-966C-85F3D3AECDF7}" srcOrd="1" destOrd="0" presId="urn:microsoft.com/office/officeart/2005/8/layout/list1"/>
    <dgm:cxn modelId="{92E27B2F-AB18-40CF-AFB2-7EE05582337C}" type="presParOf" srcId="{C812521D-79E9-4E22-8CC0-31A53BA18648}" destId="{7BE95E95-2F84-4F7E-83C1-8AB3A7C3981E}" srcOrd="1" destOrd="0" presId="urn:microsoft.com/office/officeart/2005/8/layout/list1"/>
    <dgm:cxn modelId="{341D7DD2-9F68-46AA-898B-4D2E37D8440D}" type="presParOf" srcId="{C812521D-79E9-4E22-8CC0-31A53BA18648}" destId="{447B48CD-ECB6-4304-BFCE-F155DD89CB84}" srcOrd="2" destOrd="0" presId="urn:microsoft.com/office/officeart/2005/8/layout/list1"/>
    <dgm:cxn modelId="{2E692DB7-6EC9-42A8-9E90-552759F46EA9}" type="presParOf" srcId="{C812521D-79E9-4E22-8CC0-31A53BA18648}" destId="{505A23B7-950D-4551-A7BD-17038AF52A01}" srcOrd="3" destOrd="0" presId="urn:microsoft.com/office/officeart/2005/8/layout/list1"/>
    <dgm:cxn modelId="{D4F8456D-01DD-4BDE-8AC8-AFE7C4010226}" type="presParOf" srcId="{C812521D-79E9-4E22-8CC0-31A53BA18648}" destId="{0911B577-DBBC-4926-B46F-DD0E83840750}" srcOrd="4" destOrd="0" presId="urn:microsoft.com/office/officeart/2005/8/layout/list1"/>
    <dgm:cxn modelId="{018E6513-4AB7-43FD-AF38-C3CF23F516BE}" type="presParOf" srcId="{0911B577-DBBC-4926-B46F-DD0E83840750}" destId="{B806D6FB-82D8-412E-9C26-75C27FE57B92}" srcOrd="0" destOrd="0" presId="urn:microsoft.com/office/officeart/2005/8/layout/list1"/>
    <dgm:cxn modelId="{96C54B2D-A237-4AAF-B9C2-EC825A2E7E8D}" type="presParOf" srcId="{0911B577-DBBC-4926-B46F-DD0E83840750}" destId="{1A94E63C-3C16-4DC4-AE2F-C2095633CF86}" srcOrd="1" destOrd="0" presId="urn:microsoft.com/office/officeart/2005/8/layout/list1"/>
    <dgm:cxn modelId="{42A3D1ED-B76E-4E7A-B8C5-88A4E7DACEF7}" type="presParOf" srcId="{C812521D-79E9-4E22-8CC0-31A53BA18648}" destId="{1905BADE-111A-4458-A060-9D04EC1561CF}" srcOrd="5" destOrd="0" presId="urn:microsoft.com/office/officeart/2005/8/layout/list1"/>
    <dgm:cxn modelId="{221C02AF-8B6F-4506-B6A2-618E916CF6A8}" type="presParOf" srcId="{C812521D-79E9-4E22-8CC0-31A53BA18648}" destId="{AC4824B3-CA90-476C-A617-8EEDF897808D}" srcOrd="6" destOrd="0" presId="urn:microsoft.com/office/officeart/2005/8/layout/list1"/>
    <dgm:cxn modelId="{32040A25-2415-4CDB-BCDA-9E931D59451B}" type="presParOf" srcId="{C812521D-79E9-4E22-8CC0-31A53BA18648}" destId="{E43A1F06-EA41-4DA2-889B-2519A3B4C33B}" srcOrd="7" destOrd="0" presId="urn:microsoft.com/office/officeart/2005/8/layout/list1"/>
    <dgm:cxn modelId="{48C7F1E3-0FB5-4242-BAE8-37EA4483A890}" type="presParOf" srcId="{C812521D-79E9-4E22-8CC0-31A53BA18648}" destId="{2E359701-D8D0-432A-B397-B2CAEC3A76F5}" srcOrd="8" destOrd="0" presId="urn:microsoft.com/office/officeart/2005/8/layout/list1"/>
    <dgm:cxn modelId="{64CCFA60-B327-4912-9EC2-2C06F3060566}" type="presParOf" srcId="{2E359701-D8D0-432A-B397-B2CAEC3A76F5}" destId="{A2574CD1-2984-4AFE-9528-8306A9A29D08}" srcOrd="0" destOrd="0" presId="urn:microsoft.com/office/officeart/2005/8/layout/list1"/>
    <dgm:cxn modelId="{5E0F9893-A618-49E9-8412-998202579BCC}" type="presParOf" srcId="{2E359701-D8D0-432A-B397-B2CAEC3A76F5}" destId="{09E05505-595A-4EF0-BFC6-3B8ADE1FB728}" srcOrd="1" destOrd="0" presId="urn:microsoft.com/office/officeart/2005/8/layout/list1"/>
    <dgm:cxn modelId="{1FC8B1BB-B1D7-4F22-8F2C-2B57E59371D0}" type="presParOf" srcId="{C812521D-79E9-4E22-8CC0-31A53BA18648}" destId="{DA0BC369-261A-4A5C-84CE-FBAFA8C97079}" srcOrd="9" destOrd="0" presId="urn:microsoft.com/office/officeart/2005/8/layout/list1"/>
    <dgm:cxn modelId="{B91121AB-F9D4-4957-8658-D2250A980976}" type="presParOf" srcId="{C812521D-79E9-4E22-8CC0-31A53BA18648}" destId="{E592E57F-DF27-4DB9-8770-60949014194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7B48CD-ECB6-4304-BFCE-F155DD89CB84}">
      <dsp:nvSpPr>
        <dsp:cNvPr id="0" name=""/>
        <dsp:cNvSpPr/>
      </dsp:nvSpPr>
      <dsp:spPr>
        <a:xfrm>
          <a:off x="0" y="489570"/>
          <a:ext cx="9144000" cy="1047375"/>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9676" tIns="395732" rIns="709676" bIns="135128" numCol="1" spcCol="1270" anchor="t" anchorCtr="0">
          <a:noAutofit/>
        </a:bodyPr>
        <a:lstStyle/>
        <a:p>
          <a:pPr marL="171450" lvl="1" indent="-171450" algn="l" defTabSz="844550">
            <a:lnSpc>
              <a:spcPct val="90000"/>
            </a:lnSpc>
            <a:spcBef>
              <a:spcPct val="0"/>
            </a:spcBef>
            <a:spcAft>
              <a:spcPct val="15000"/>
            </a:spcAft>
            <a:buChar char="•"/>
          </a:pPr>
          <a:r>
            <a:rPr lang="en-GB" sz="1900" kern="1200"/>
            <a:t>The chance of detecting a statistically significant effect (if there is one). Power should be 70%+. </a:t>
          </a:r>
          <a:endParaRPr lang="en-US" sz="1900" kern="1200"/>
        </a:p>
      </dsp:txBody>
      <dsp:txXfrm>
        <a:off x="0" y="489570"/>
        <a:ext cx="9144000" cy="1047375"/>
      </dsp:txXfrm>
    </dsp:sp>
    <dsp:sp modelId="{8DF8BBEA-2C13-4A7F-966C-85F3D3AECDF7}">
      <dsp:nvSpPr>
        <dsp:cNvPr id="0" name=""/>
        <dsp:cNvSpPr/>
      </dsp:nvSpPr>
      <dsp:spPr>
        <a:xfrm>
          <a:off x="457200" y="209130"/>
          <a:ext cx="6400800" cy="5608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935" tIns="0" rIns="241935" bIns="0" numCol="1" spcCol="1270" anchor="ctr" anchorCtr="0">
          <a:noAutofit/>
        </a:bodyPr>
        <a:lstStyle/>
        <a:p>
          <a:pPr marL="0" lvl="0" indent="0" algn="l" defTabSz="844550">
            <a:lnSpc>
              <a:spcPct val="90000"/>
            </a:lnSpc>
            <a:spcBef>
              <a:spcPct val="0"/>
            </a:spcBef>
            <a:spcAft>
              <a:spcPct val="35000"/>
            </a:spcAft>
            <a:buNone/>
          </a:pPr>
          <a:r>
            <a:rPr lang="en-GB" sz="1900" b="1" u="sng" kern="1200"/>
            <a:t>POWER </a:t>
          </a:r>
          <a:endParaRPr lang="en-US" sz="1900" b="1" kern="1200"/>
        </a:p>
      </dsp:txBody>
      <dsp:txXfrm>
        <a:off x="484580" y="236510"/>
        <a:ext cx="6346040" cy="506120"/>
      </dsp:txXfrm>
    </dsp:sp>
    <dsp:sp modelId="{AC4824B3-CA90-476C-A617-8EEDF897808D}">
      <dsp:nvSpPr>
        <dsp:cNvPr id="0" name=""/>
        <dsp:cNvSpPr/>
      </dsp:nvSpPr>
      <dsp:spPr>
        <a:xfrm>
          <a:off x="0" y="1919985"/>
          <a:ext cx="9144000" cy="793012"/>
        </a:xfrm>
        <a:prstGeom prst="rect">
          <a:avLst/>
        </a:prstGeom>
        <a:solidFill>
          <a:schemeClr val="lt1">
            <a:alpha val="90000"/>
            <a:hueOff val="0"/>
            <a:satOff val="0"/>
            <a:lumOff val="0"/>
            <a:alphaOff val="0"/>
          </a:schemeClr>
        </a:solidFill>
        <a:ln w="25400" cap="flat" cmpd="sng" algn="ctr">
          <a:solidFill>
            <a:schemeClr val="accent4">
              <a:hueOff val="1754093"/>
              <a:satOff val="4262"/>
              <a:lumOff val="696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9676" tIns="395732" rIns="709676" bIns="135128" numCol="1" spcCol="1270" anchor="t" anchorCtr="0">
          <a:noAutofit/>
        </a:bodyPr>
        <a:lstStyle/>
        <a:p>
          <a:pPr marL="171450" lvl="1" indent="-171450" algn="l" defTabSz="844550">
            <a:lnSpc>
              <a:spcPct val="90000"/>
            </a:lnSpc>
            <a:spcBef>
              <a:spcPct val="0"/>
            </a:spcBef>
            <a:spcAft>
              <a:spcPct val="15000"/>
            </a:spcAft>
            <a:buChar char="•"/>
          </a:pPr>
          <a:r>
            <a:rPr lang="en-GB" sz="1900" kern="1200"/>
            <a:t>Usually remains at 0.05 (point where we reject the null) </a:t>
          </a:r>
          <a:endParaRPr lang="en-US" sz="1900" kern="1200"/>
        </a:p>
      </dsp:txBody>
      <dsp:txXfrm>
        <a:off x="0" y="1919985"/>
        <a:ext cx="9144000" cy="793012"/>
      </dsp:txXfrm>
    </dsp:sp>
    <dsp:sp modelId="{1A94E63C-3C16-4DC4-AE2F-C2095633CF86}">
      <dsp:nvSpPr>
        <dsp:cNvPr id="0" name=""/>
        <dsp:cNvSpPr/>
      </dsp:nvSpPr>
      <dsp:spPr>
        <a:xfrm>
          <a:off x="457200" y="1639545"/>
          <a:ext cx="6400800" cy="560880"/>
        </a:xfrm>
        <a:prstGeom prst="roundRect">
          <a:avLst/>
        </a:prstGeom>
        <a:solidFill>
          <a:schemeClr val="accent4">
            <a:hueOff val="1754093"/>
            <a:satOff val="4262"/>
            <a:lumOff val="696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935" tIns="0" rIns="241935" bIns="0" numCol="1" spcCol="1270" anchor="ctr" anchorCtr="0">
          <a:noAutofit/>
        </a:bodyPr>
        <a:lstStyle/>
        <a:p>
          <a:pPr marL="0" lvl="0" indent="0" algn="l" defTabSz="844550">
            <a:lnSpc>
              <a:spcPct val="90000"/>
            </a:lnSpc>
            <a:spcBef>
              <a:spcPct val="0"/>
            </a:spcBef>
            <a:spcAft>
              <a:spcPct val="35000"/>
            </a:spcAft>
            <a:buNone/>
          </a:pPr>
          <a:r>
            <a:rPr lang="en-GB" sz="1900" b="1" u="sng" kern="1200"/>
            <a:t>SIGNIFICANCE LEVEL </a:t>
          </a:r>
          <a:endParaRPr lang="en-US" sz="1900" b="1" kern="1200"/>
        </a:p>
      </dsp:txBody>
      <dsp:txXfrm>
        <a:off x="484580" y="1666925"/>
        <a:ext cx="6346040" cy="506120"/>
      </dsp:txXfrm>
    </dsp:sp>
    <dsp:sp modelId="{E592E57F-DF27-4DB9-8770-609490141941}">
      <dsp:nvSpPr>
        <dsp:cNvPr id="0" name=""/>
        <dsp:cNvSpPr/>
      </dsp:nvSpPr>
      <dsp:spPr>
        <a:xfrm>
          <a:off x="0" y="3096038"/>
          <a:ext cx="9144000" cy="1047375"/>
        </a:xfrm>
        <a:prstGeom prst="rect">
          <a:avLst/>
        </a:prstGeom>
        <a:solidFill>
          <a:schemeClr val="lt1">
            <a:alpha val="90000"/>
            <a:hueOff val="0"/>
            <a:satOff val="0"/>
            <a:lumOff val="0"/>
            <a:alphaOff val="0"/>
          </a:schemeClr>
        </a:solidFill>
        <a:ln w="25400" cap="flat" cmpd="sng" algn="ctr">
          <a:solidFill>
            <a:schemeClr val="accent4">
              <a:hueOff val="3508185"/>
              <a:satOff val="8525"/>
              <a:lumOff val="139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9676" tIns="395732" rIns="709676" bIns="135128" numCol="1" spcCol="1270" anchor="t" anchorCtr="0">
          <a:noAutofit/>
        </a:bodyPr>
        <a:lstStyle/>
        <a:p>
          <a:pPr marL="171450" lvl="1" indent="-171450" algn="l" defTabSz="844550">
            <a:lnSpc>
              <a:spcPct val="90000"/>
            </a:lnSpc>
            <a:spcBef>
              <a:spcPct val="0"/>
            </a:spcBef>
            <a:spcAft>
              <a:spcPct val="15000"/>
            </a:spcAft>
            <a:buChar char="•"/>
          </a:pPr>
          <a:r>
            <a:rPr lang="en-GB" sz="1900" kern="1200"/>
            <a:t>Magnitude of the effect that is clinically important – i.e., the difference (this can be expressed as the </a:t>
          </a:r>
          <a:r>
            <a:rPr lang="en-GB" sz="1900" b="1" kern="1200"/>
            <a:t>Standardised Difference</a:t>
          </a:r>
          <a:r>
            <a:rPr lang="en-GB" sz="1900" kern="1200"/>
            <a:t>)</a:t>
          </a:r>
          <a:endParaRPr lang="en-US" sz="1900" kern="1200"/>
        </a:p>
      </dsp:txBody>
      <dsp:txXfrm>
        <a:off x="0" y="3096038"/>
        <a:ext cx="9144000" cy="1047375"/>
      </dsp:txXfrm>
    </dsp:sp>
    <dsp:sp modelId="{09E05505-595A-4EF0-BFC6-3B8ADE1FB728}">
      <dsp:nvSpPr>
        <dsp:cNvPr id="0" name=""/>
        <dsp:cNvSpPr/>
      </dsp:nvSpPr>
      <dsp:spPr>
        <a:xfrm>
          <a:off x="457200" y="2815598"/>
          <a:ext cx="6400800" cy="560880"/>
        </a:xfrm>
        <a:prstGeom prst="roundRect">
          <a:avLst/>
        </a:prstGeom>
        <a:solidFill>
          <a:schemeClr val="accent4">
            <a:hueOff val="3508185"/>
            <a:satOff val="8525"/>
            <a:lumOff val="1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935" tIns="0" rIns="241935" bIns="0" numCol="1" spcCol="1270" anchor="ctr" anchorCtr="0">
          <a:noAutofit/>
        </a:bodyPr>
        <a:lstStyle/>
        <a:p>
          <a:pPr marL="0" lvl="0" indent="0" algn="l" defTabSz="844550">
            <a:lnSpc>
              <a:spcPct val="90000"/>
            </a:lnSpc>
            <a:spcBef>
              <a:spcPct val="0"/>
            </a:spcBef>
            <a:spcAft>
              <a:spcPct val="35000"/>
            </a:spcAft>
            <a:buNone/>
          </a:pPr>
          <a:r>
            <a:rPr lang="en-GB" sz="1900" b="1" u="sng" kern="1200"/>
            <a:t>SMALLEST EFFECT OF INTEREST </a:t>
          </a:r>
          <a:endParaRPr lang="en-US" sz="1900" b="1" kern="1200"/>
        </a:p>
      </dsp:txBody>
      <dsp:txXfrm>
        <a:off x="484580" y="2842978"/>
        <a:ext cx="6346040"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758900" y="2876425"/>
            <a:ext cx="8907200" cy="1546500"/>
          </a:xfrm>
          <a:prstGeom prst="rect">
            <a:avLst/>
          </a:prstGeom>
        </p:spPr>
        <p:txBody>
          <a:bodyPr spcFirstLastPara="1" wrap="square" lIns="91425" tIns="91425" rIns="91425" bIns="91425" anchor="t" anchorCtr="0"/>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cxnSp>
        <p:nvCxnSpPr>
          <p:cNvPr id="11" name="Google Shape;11;p2"/>
          <p:cNvCxnSpPr>
            <a:stCxn id="12" idx="4"/>
          </p:cNvCxnSpPr>
          <p:nvPr/>
        </p:nvCxnSpPr>
        <p:spPr>
          <a:xfrm>
            <a:off x="1205000" y="3563700"/>
            <a:ext cx="0" cy="3294300"/>
          </a:xfrm>
          <a:prstGeom prst="straightConnector1">
            <a:avLst/>
          </a:prstGeom>
          <a:noFill/>
          <a:ln w="9525" cap="flat" cmpd="sng">
            <a:solidFill>
              <a:srgbClr val="999FA9"/>
            </a:solidFill>
            <a:prstDash val="solid"/>
            <a:round/>
            <a:headEnd type="none" w="med" len="med"/>
            <a:tailEnd type="none" w="med" len="med"/>
          </a:ln>
        </p:spPr>
      </p:cxnSp>
      <p:sp>
        <p:nvSpPr>
          <p:cNvPr id="12" name="Google Shape;12;p2"/>
          <p:cNvSpPr/>
          <p:nvPr/>
        </p:nvSpPr>
        <p:spPr>
          <a:xfrm>
            <a:off x="1025400" y="3294300"/>
            <a:ext cx="359200" cy="269400"/>
          </a:xfrm>
          <a:prstGeom prst="ellipse">
            <a:avLst/>
          </a:prstGeom>
          <a:solidFill>
            <a:srgbClr val="39C0BA"/>
          </a:solidFill>
          <a:ln w="28575" cap="flat" cmpd="sng">
            <a:solidFill>
              <a:srgbClr val="2E303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512207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3"/>
        <p:cNvGrpSpPr/>
        <p:nvPr/>
      </p:nvGrpSpPr>
      <p:grpSpPr>
        <a:xfrm>
          <a:off x="0" y="0"/>
          <a:ext cx="0" cy="0"/>
          <a:chOff x="0" y="0"/>
          <a:chExt cx="0" cy="0"/>
        </a:xfrm>
      </p:grpSpPr>
      <p:sp>
        <p:nvSpPr>
          <p:cNvPr id="14" name="Google Shape;14;p3"/>
          <p:cNvSpPr txBox="1">
            <a:spLocks noGrp="1"/>
          </p:cNvSpPr>
          <p:nvPr>
            <p:ph type="ctrTitle"/>
          </p:nvPr>
        </p:nvSpPr>
        <p:spPr>
          <a:xfrm>
            <a:off x="2040233" y="3077050"/>
            <a:ext cx="9022800" cy="709800"/>
          </a:xfrm>
          <a:prstGeom prst="rect">
            <a:avLst/>
          </a:prstGeom>
        </p:spPr>
        <p:txBody>
          <a:bodyPr spcFirstLastPara="1" wrap="square" lIns="91425" tIns="91425" rIns="91425" bIns="91425" anchor="ctr" anchorCtr="0"/>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5" name="Google Shape;15;p3"/>
          <p:cNvSpPr txBox="1">
            <a:spLocks noGrp="1"/>
          </p:cNvSpPr>
          <p:nvPr>
            <p:ph type="subTitle" idx="1"/>
          </p:nvPr>
        </p:nvSpPr>
        <p:spPr>
          <a:xfrm>
            <a:off x="2040233" y="3710550"/>
            <a:ext cx="9237200" cy="470700"/>
          </a:xfrm>
          <a:prstGeom prst="rect">
            <a:avLst/>
          </a:prstGeom>
        </p:spPr>
        <p:txBody>
          <a:bodyPr spcFirstLastPara="1" wrap="square" lIns="91425" tIns="91425" rIns="91425" bIns="91425" anchor="t" anchorCtr="0"/>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cxnSp>
        <p:nvCxnSpPr>
          <p:cNvPr id="16" name="Google Shape;16;p3"/>
          <p:cNvCxnSpPr/>
          <p:nvPr/>
        </p:nvCxnSpPr>
        <p:spPr>
          <a:xfrm>
            <a:off x="1205100" y="-7925"/>
            <a:ext cx="0" cy="6866100"/>
          </a:xfrm>
          <a:prstGeom prst="straightConnector1">
            <a:avLst/>
          </a:prstGeom>
          <a:noFill/>
          <a:ln w="9525" cap="flat" cmpd="sng">
            <a:solidFill>
              <a:srgbClr val="999FA9"/>
            </a:solidFill>
            <a:prstDash val="solid"/>
            <a:round/>
            <a:headEnd type="none" w="med" len="med"/>
            <a:tailEnd type="none" w="med" len="med"/>
          </a:ln>
        </p:spPr>
      </p:cxnSp>
      <p:sp>
        <p:nvSpPr>
          <p:cNvPr id="17" name="Google Shape;17;p3"/>
          <p:cNvSpPr/>
          <p:nvPr/>
        </p:nvSpPr>
        <p:spPr>
          <a:xfrm>
            <a:off x="658133" y="3018850"/>
            <a:ext cx="1093600" cy="820200"/>
          </a:xfrm>
          <a:prstGeom prst="ellipse">
            <a:avLst/>
          </a:prstGeom>
          <a:solidFill>
            <a:srgbClr val="39C0BA"/>
          </a:solidFill>
          <a:ln w="28575" cap="flat" cmpd="sng">
            <a:solidFill>
              <a:srgbClr val="2E303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8" name="Google Shape;18;p3"/>
          <p:cNvSpPr txBox="1">
            <a:spLocks noGrp="1"/>
          </p:cNvSpPr>
          <p:nvPr>
            <p:ph type="sldNum" idx="12"/>
          </p:nvPr>
        </p:nvSpPr>
        <p:spPr>
          <a:xfrm>
            <a:off x="11364209" y="6437775"/>
            <a:ext cx="731600" cy="4203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06500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5"/>
        <p:cNvGrpSpPr/>
        <p:nvPr/>
      </p:nvGrpSpPr>
      <p:grpSpPr>
        <a:xfrm>
          <a:off x="0" y="0"/>
          <a:ext cx="0" cy="0"/>
          <a:chOff x="0" y="0"/>
          <a:chExt cx="0" cy="0"/>
        </a:xfrm>
      </p:grpSpPr>
      <p:cxnSp>
        <p:nvCxnSpPr>
          <p:cNvPr id="26" name="Google Shape;26;p5"/>
          <p:cNvCxnSpPr/>
          <p:nvPr/>
        </p:nvCxnSpPr>
        <p:spPr>
          <a:xfrm>
            <a:off x="1205100" y="-7925"/>
            <a:ext cx="0" cy="6866100"/>
          </a:xfrm>
          <a:prstGeom prst="straightConnector1">
            <a:avLst/>
          </a:prstGeom>
          <a:noFill/>
          <a:ln w="9525" cap="flat" cmpd="sng">
            <a:solidFill>
              <a:srgbClr val="999FA9"/>
            </a:solidFill>
            <a:prstDash val="solid"/>
            <a:round/>
            <a:headEnd type="none" w="med" len="med"/>
            <a:tailEnd type="none" w="med" len="med"/>
          </a:ln>
        </p:spPr>
      </p:cxnSp>
      <p:sp>
        <p:nvSpPr>
          <p:cNvPr id="27" name="Google Shape;27;p5"/>
          <p:cNvSpPr/>
          <p:nvPr/>
        </p:nvSpPr>
        <p:spPr>
          <a:xfrm>
            <a:off x="1078300" y="800750"/>
            <a:ext cx="253600" cy="190200"/>
          </a:xfrm>
          <a:prstGeom prst="ellipse">
            <a:avLst/>
          </a:prstGeom>
          <a:solidFill>
            <a:srgbClr val="39C0BA"/>
          </a:solidFill>
          <a:ln w="28575" cap="flat" cmpd="sng">
            <a:solidFill>
              <a:srgbClr val="2E303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8" name="Google Shape;28;p5"/>
          <p:cNvSpPr/>
          <p:nvPr/>
        </p:nvSpPr>
        <p:spPr>
          <a:xfrm>
            <a:off x="1025400" y="1861900"/>
            <a:ext cx="359200" cy="269400"/>
          </a:xfrm>
          <a:prstGeom prst="ellipse">
            <a:avLst/>
          </a:prstGeom>
          <a:solidFill>
            <a:srgbClr val="2E3037"/>
          </a:solidFill>
          <a:ln w="9525" cap="flat" cmpd="sng">
            <a:solidFill>
              <a:srgbClr val="999FA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9" name="Google Shape;29;p5"/>
          <p:cNvSpPr txBox="1">
            <a:spLocks noGrp="1"/>
          </p:cNvSpPr>
          <p:nvPr>
            <p:ph type="title"/>
          </p:nvPr>
        </p:nvSpPr>
        <p:spPr>
          <a:xfrm>
            <a:off x="1553967" y="665975"/>
            <a:ext cx="9144000" cy="459900"/>
          </a:xfrm>
          <a:prstGeom prst="rect">
            <a:avLst/>
          </a:prstGeom>
        </p:spPr>
        <p:txBody>
          <a:bodyPr spcFirstLastPara="1" wrap="square" lIns="91425" tIns="91425" rIns="91425" bIns="91425" anchor="b" anchorCtr="0"/>
          <a:lstStyle>
            <a:lvl1pPr lvl="0"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1pPr>
            <a:lvl2pPr lvl="1"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2pPr>
            <a:lvl3pPr lvl="2"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3pPr>
            <a:lvl4pPr lvl="3"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4pPr>
            <a:lvl5pPr lvl="4"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5pPr>
            <a:lvl6pPr lvl="5"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6pPr>
            <a:lvl7pPr lvl="6"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7pPr>
            <a:lvl8pPr lvl="7"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8pPr>
            <a:lvl9pPr lvl="8" rt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9pPr>
          </a:lstStyle>
          <a:p>
            <a:endParaRPr/>
          </a:p>
        </p:txBody>
      </p:sp>
      <p:sp>
        <p:nvSpPr>
          <p:cNvPr id="30" name="Google Shape;30;p5"/>
          <p:cNvSpPr txBox="1">
            <a:spLocks noGrp="1"/>
          </p:cNvSpPr>
          <p:nvPr>
            <p:ph type="body" idx="1"/>
          </p:nvPr>
        </p:nvSpPr>
        <p:spPr>
          <a:xfrm>
            <a:off x="1553997" y="1600200"/>
            <a:ext cx="9144000" cy="4967700"/>
          </a:xfrm>
          <a:prstGeom prst="rect">
            <a:avLst/>
          </a:prstGeom>
        </p:spPr>
        <p:txBody>
          <a:bodyPr spcFirstLastPara="1" wrap="square" lIns="91425" tIns="91425" rIns="91425" bIns="91425" anchor="t" anchorCtr="0"/>
          <a:lstStyle>
            <a:lvl1pPr marL="457200" lvl="0" indent="-419100" rtl="0">
              <a:spcBef>
                <a:spcPts val="600"/>
              </a:spcBef>
              <a:spcAft>
                <a:spcPts val="0"/>
              </a:spcAft>
              <a:buClr>
                <a:srgbClr val="F3F3F3"/>
              </a:buClr>
              <a:buSzPts val="3000"/>
              <a:buFont typeface="Quicksand"/>
              <a:buChar char="◦"/>
              <a:defRPr sz="3000">
                <a:solidFill>
                  <a:srgbClr val="F3F3F3"/>
                </a:solidFill>
                <a:latin typeface="Quicksand"/>
                <a:ea typeface="Quicksand"/>
                <a:cs typeface="Quicksand"/>
                <a:sym typeface="Quicksand"/>
              </a:defRPr>
            </a:lvl1pPr>
            <a:lvl2pPr marL="914400" lvl="1" indent="-381000" rtl="0">
              <a:spcBef>
                <a:spcPts val="0"/>
              </a:spcBef>
              <a:spcAft>
                <a:spcPts val="0"/>
              </a:spcAft>
              <a:buClr>
                <a:srgbClr val="F3F3F3"/>
              </a:buClr>
              <a:buSzPts val="2400"/>
              <a:buFont typeface="Quicksand"/>
              <a:buChar char="▫"/>
              <a:defRPr sz="2400">
                <a:solidFill>
                  <a:srgbClr val="F3F3F3"/>
                </a:solidFill>
                <a:latin typeface="Quicksand"/>
                <a:ea typeface="Quicksand"/>
                <a:cs typeface="Quicksand"/>
                <a:sym typeface="Quicksand"/>
              </a:defRPr>
            </a:lvl2pPr>
            <a:lvl3pPr marL="1371600" lvl="2" indent="-381000" rtl="0">
              <a:spcBef>
                <a:spcPts val="0"/>
              </a:spcBef>
              <a:spcAft>
                <a:spcPts val="0"/>
              </a:spcAft>
              <a:buClr>
                <a:srgbClr val="F3F3F3"/>
              </a:buClr>
              <a:buSzPts val="2400"/>
              <a:buFont typeface="Quicksand"/>
              <a:buChar char="■"/>
              <a:defRPr sz="2400">
                <a:solidFill>
                  <a:srgbClr val="F3F3F3"/>
                </a:solidFill>
                <a:latin typeface="Quicksand"/>
                <a:ea typeface="Quicksand"/>
                <a:cs typeface="Quicksand"/>
                <a:sym typeface="Quicksand"/>
              </a:defRPr>
            </a:lvl3pPr>
            <a:lvl4pPr marL="1828800" lvl="3" indent="-342900" rtl="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4pPr>
            <a:lvl5pPr marL="2286000" lvl="4" indent="-342900" rtl="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5pPr>
            <a:lvl6pPr marL="2743200" lvl="5" indent="-342900" rtl="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6pPr>
            <a:lvl7pPr marL="3200400" lvl="6" indent="-342900" rtl="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7pPr>
            <a:lvl8pPr marL="3657600" lvl="7" indent="-342900" rtl="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8pPr>
            <a:lvl9pPr marL="4114800" lvl="8" indent="-342900" rtl="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9pPr>
          </a:lstStyle>
          <a:p>
            <a:endParaRPr/>
          </a:p>
        </p:txBody>
      </p:sp>
      <p:sp>
        <p:nvSpPr>
          <p:cNvPr id="31" name="Google Shape;31;p5"/>
          <p:cNvSpPr txBox="1">
            <a:spLocks noGrp="1"/>
          </p:cNvSpPr>
          <p:nvPr>
            <p:ph type="sldNum" idx="12"/>
          </p:nvPr>
        </p:nvSpPr>
        <p:spPr>
          <a:xfrm>
            <a:off x="11364209" y="6437775"/>
            <a:ext cx="731600" cy="4203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96402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1553967" y="665975"/>
            <a:ext cx="9144000" cy="459900"/>
          </a:xfrm>
          <a:prstGeom prst="rect">
            <a:avLst/>
          </a:prstGeom>
        </p:spPr>
        <p:txBody>
          <a:bodyPr spcFirstLastPara="1" wrap="square" lIns="91425" tIns="91425" rIns="91425" bIns="91425" anchor="b" anchorCtr="0"/>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4" name="Google Shape;34;p6"/>
          <p:cNvSpPr txBox="1">
            <a:spLocks noGrp="1"/>
          </p:cNvSpPr>
          <p:nvPr>
            <p:ph type="body" idx="1"/>
          </p:nvPr>
        </p:nvSpPr>
        <p:spPr>
          <a:xfrm>
            <a:off x="1553967" y="1600200"/>
            <a:ext cx="4409200" cy="4967700"/>
          </a:xfrm>
          <a:prstGeom prst="rect">
            <a:avLst/>
          </a:prstGeom>
        </p:spPr>
        <p:txBody>
          <a:bodyPr spcFirstLastPara="1" wrap="square" lIns="91425" tIns="91425" rIns="91425" bIns="91425" anchor="t" anchorCtr="0"/>
          <a:lstStyle>
            <a:lvl1pPr marL="457200" lvl="0" indent="-393700">
              <a:spcBef>
                <a:spcPts val="600"/>
              </a:spcBef>
              <a:spcAft>
                <a:spcPts val="0"/>
              </a:spcAft>
              <a:buSzPts val="2600"/>
              <a:buChar char="◦"/>
              <a:defRPr sz="2600"/>
            </a:lvl1pPr>
            <a:lvl2pPr marL="914400" lvl="1" indent="-393700">
              <a:spcBef>
                <a:spcPts val="0"/>
              </a:spcBef>
              <a:spcAft>
                <a:spcPts val="0"/>
              </a:spcAft>
              <a:buSzPts val="2600"/>
              <a:buChar char="▫"/>
              <a:defRPr sz="2600"/>
            </a:lvl2pPr>
            <a:lvl3pPr marL="1371600" lvl="2" indent="-393700">
              <a:spcBef>
                <a:spcPts val="0"/>
              </a:spcBef>
              <a:spcAft>
                <a:spcPts val="0"/>
              </a:spcAft>
              <a:buSzPts val="2600"/>
              <a:buChar char="■"/>
              <a:defRPr sz="2600"/>
            </a:lvl3pPr>
            <a:lvl4pPr marL="1828800" lvl="3" indent="-393700">
              <a:spcBef>
                <a:spcPts val="0"/>
              </a:spcBef>
              <a:spcAft>
                <a:spcPts val="0"/>
              </a:spcAft>
              <a:buSzPts val="2600"/>
              <a:buChar char="●"/>
              <a:defRPr sz="2600"/>
            </a:lvl4pPr>
            <a:lvl5pPr marL="2286000" lvl="4" indent="-393700">
              <a:spcBef>
                <a:spcPts val="0"/>
              </a:spcBef>
              <a:spcAft>
                <a:spcPts val="0"/>
              </a:spcAft>
              <a:buSzPts val="2600"/>
              <a:buChar char="○"/>
              <a:defRPr sz="2600"/>
            </a:lvl5pPr>
            <a:lvl6pPr marL="2743200" lvl="5" indent="-393700">
              <a:spcBef>
                <a:spcPts val="0"/>
              </a:spcBef>
              <a:spcAft>
                <a:spcPts val="0"/>
              </a:spcAft>
              <a:buSzPts val="2600"/>
              <a:buChar char="■"/>
              <a:defRPr sz="2600"/>
            </a:lvl6pPr>
            <a:lvl7pPr marL="3200400" lvl="6" indent="-393700">
              <a:spcBef>
                <a:spcPts val="0"/>
              </a:spcBef>
              <a:spcAft>
                <a:spcPts val="0"/>
              </a:spcAft>
              <a:buSzPts val="2600"/>
              <a:buChar char="●"/>
              <a:defRPr sz="2600"/>
            </a:lvl7pPr>
            <a:lvl8pPr marL="3657600" lvl="7" indent="-393700">
              <a:spcBef>
                <a:spcPts val="0"/>
              </a:spcBef>
              <a:spcAft>
                <a:spcPts val="0"/>
              </a:spcAft>
              <a:buSzPts val="2600"/>
              <a:buChar char="○"/>
              <a:defRPr sz="2600"/>
            </a:lvl8pPr>
            <a:lvl9pPr marL="4114800" lvl="8" indent="-393700">
              <a:spcBef>
                <a:spcPts val="0"/>
              </a:spcBef>
              <a:spcAft>
                <a:spcPts val="0"/>
              </a:spcAft>
              <a:buSzPts val="2600"/>
              <a:buChar char="■"/>
              <a:defRPr sz="2600"/>
            </a:lvl9pPr>
          </a:lstStyle>
          <a:p>
            <a:endParaRPr/>
          </a:p>
        </p:txBody>
      </p:sp>
      <p:sp>
        <p:nvSpPr>
          <p:cNvPr id="35" name="Google Shape;35;p6"/>
          <p:cNvSpPr txBox="1">
            <a:spLocks noGrp="1"/>
          </p:cNvSpPr>
          <p:nvPr>
            <p:ph type="body" idx="2"/>
          </p:nvPr>
        </p:nvSpPr>
        <p:spPr>
          <a:xfrm>
            <a:off x="6228760" y="1600200"/>
            <a:ext cx="4409200" cy="4967700"/>
          </a:xfrm>
          <a:prstGeom prst="rect">
            <a:avLst/>
          </a:prstGeom>
        </p:spPr>
        <p:txBody>
          <a:bodyPr spcFirstLastPara="1" wrap="square" lIns="91425" tIns="91425" rIns="91425" bIns="91425" anchor="t" anchorCtr="0"/>
          <a:lstStyle>
            <a:lvl1pPr marL="457200" lvl="0" indent="-393700">
              <a:spcBef>
                <a:spcPts val="600"/>
              </a:spcBef>
              <a:spcAft>
                <a:spcPts val="0"/>
              </a:spcAft>
              <a:buSzPts val="2600"/>
              <a:buChar char="◦"/>
              <a:defRPr sz="2600"/>
            </a:lvl1pPr>
            <a:lvl2pPr marL="914400" lvl="1" indent="-393700">
              <a:spcBef>
                <a:spcPts val="0"/>
              </a:spcBef>
              <a:spcAft>
                <a:spcPts val="0"/>
              </a:spcAft>
              <a:buSzPts val="2600"/>
              <a:buChar char="▫"/>
              <a:defRPr sz="2600"/>
            </a:lvl2pPr>
            <a:lvl3pPr marL="1371600" lvl="2" indent="-393700">
              <a:spcBef>
                <a:spcPts val="0"/>
              </a:spcBef>
              <a:spcAft>
                <a:spcPts val="0"/>
              </a:spcAft>
              <a:buSzPts val="2600"/>
              <a:buChar char="■"/>
              <a:defRPr sz="2600"/>
            </a:lvl3pPr>
            <a:lvl4pPr marL="1828800" lvl="3" indent="-393700">
              <a:spcBef>
                <a:spcPts val="0"/>
              </a:spcBef>
              <a:spcAft>
                <a:spcPts val="0"/>
              </a:spcAft>
              <a:buSzPts val="2600"/>
              <a:buChar char="●"/>
              <a:defRPr sz="2600"/>
            </a:lvl4pPr>
            <a:lvl5pPr marL="2286000" lvl="4" indent="-393700">
              <a:spcBef>
                <a:spcPts val="0"/>
              </a:spcBef>
              <a:spcAft>
                <a:spcPts val="0"/>
              </a:spcAft>
              <a:buSzPts val="2600"/>
              <a:buChar char="○"/>
              <a:defRPr sz="2600"/>
            </a:lvl5pPr>
            <a:lvl6pPr marL="2743200" lvl="5" indent="-393700">
              <a:spcBef>
                <a:spcPts val="0"/>
              </a:spcBef>
              <a:spcAft>
                <a:spcPts val="0"/>
              </a:spcAft>
              <a:buSzPts val="2600"/>
              <a:buChar char="■"/>
              <a:defRPr sz="2600"/>
            </a:lvl6pPr>
            <a:lvl7pPr marL="3200400" lvl="6" indent="-393700">
              <a:spcBef>
                <a:spcPts val="0"/>
              </a:spcBef>
              <a:spcAft>
                <a:spcPts val="0"/>
              </a:spcAft>
              <a:buSzPts val="2600"/>
              <a:buChar char="●"/>
              <a:defRPr sz="2600"/>
            </a:lvl7pPr>
            <a:lvl8pPr marL="3657600" lvl="7" indent="-393700">
              <a:spcBef>
                <a:spcPts val="0"/>
              </a:spcBef>
              <a:spcAft>
                <a:spcPts val="0"/>
              </a:spcAft>
              <a:buSzPts val="2600"/>
              <a:buChar char="○"/>
              <a:defRPr sz="2600"/>
            </a:lvl8pPr>
            <a:lvl9pPr marL="4114800" lvl="8" indent="-393700">
              <a:spcBef>
                <a:spcPts val="0"/>
              </a:spcBef>
              <a:spcAft>
                <a:spcPts val="0"/>
              </a:spcAft>
              <a:buSzPts val="2600"/>
              <a:buChar char="■"/>
              <a:defRPr sz="2600"/>
            </a:lvl9pPr>
          </a:lstStyle>
          <a:p>
            <a:endParaRPr/>
          </a:p>
        </p:txBody>
      </p:sp>
      <p:cxnSp>
        <p:nvCxnSpPr>
          <p:cNvPr id="36" name="Google Shape;36;p6"/>
          <p:cNvCxnSpPr/>
          <p:nvPr/>
        </p:nvCxnSpPr>
        <p:spPr>
          <a:xfrm>
            <a:off x="1205100" y="-7925"/>
            <a:ext cx="0" cy="6866100"/>
          </a:xfrm>
          <a:prstGeom prst="straightConnector1">
            <a:avLst/>
          </a:prstGeom>
          <a:noFill/>
          <a:ln w="9525" cap="flat" cmpd="sng">
            <a:solidFill>
              <a:srgbClr val="999FA9"/>
            </a:solidFill>
            <a:prstDash val="solid"/>
            <a:round/>
            <a:headEnd type="none" w="med" len="med"/>
            <a:tailEnd type="none" w="med" len="med"/>
          </a:ln>
        </p:spPr>
      </p:cxnSp>
      <p:sp>
        <p:nvSpPr>
          <p:cNvPr id="37" name="Google Shape;37;p6"/>
          <p:cNvSpPr/>
          <p:nvPr/>
        </p:nvSpPr>
        <p:spPr>
          <a:xfrm>
            <a:off x="1078300" y="800750"/>
            <a:ext cx="253600" cy="190200"/>
          </a:xfrm>
          <a:prstGeom prst="ellipse">
            <a:avLst/>
          </a:prstGeom>
          <a:solidFill>
            <a:srgbClr val="39C0BA"/>
          </a:solidFill>
          <a:ln w="28575" cap="flat" cmpd="sng">
            <a:solidFill>
              <a:srgbClr val="2E303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8" name="Google Shape;38;p6"/>
          <p:cNvSpPr/>
          <p:nvPr/>
        </p:nvSpPr>
        <p:spPr>
          <a:xfrm>
            <a:off x="1025400" y="1861900"/>
            <a:ext cx="359200" cy="269400"/>
          </a:xfrm>
          <a:prstGeom prst="ellipse">
            <a:avLst/>
          </a:prstGeom>
          <a:solidFill>
            <a:srgbClr val="2E3037"/>
          </a:solidFill>
          <a:ln w="9525" cap="flat" cmpd="sng">
            <a:solidFill>
              <a:srgbClr val="999FA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 name="Google Shape;39;p6"/>
          <p:cNvSpPr txBox="1">
            <a:spLocks noGrp="1"/>
          </p:cNvSpPr>
          <p:nvPr>
            <p:ph type="sldNum" idx="12"/>
          </p:nvPr>
        </p:nvSpPr>
        <p:spPr>
          <a:xfrm>
            <a:off x="11364209" y="6437775"/>
            <a:ext cx="731600" cy="4203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64740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E3037"/>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553967" y="665975"/>
            <a:ext cx="9144000" cy="459900"/>
          </a:xfrm>
          <a:prstGeom prst="rect">
            <a:avLst/>
          </a:prstGeom>
          <a:noFill/>
          <a:ln>
            <a:noFill/>
          </a:ln>
        </p:spPr>
        <p:txBody>
          <a:bodyPr spcFirstLastPara="1" wrap="square" lIns="91425" tIns="91425" rIns="91425" bIns="91425" anchor="b" anchorCtr="0"/>
          <a:lstStyle>
            <a:lvl1pPr lvl="0">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1pPr>
            <a:lvl2pPr lvl="1">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2pPr>
            <a:lvl3pPr lvl="2">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3pPr>
            <a:lvl4pPr lvl="3">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4pPr>
            <a:lvl5pPr lvl="4">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5pPr>
            <a:lvl6pPr lvl="5">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6pPr>
            <a:lvl7pPr lvl="6">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7pPr>
            <a:lvl8pPr lvl="7">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8pPr>
            <a:lvl9pPr lvl="8">
              <a:spcBef>
                <a:spcPts val="0"/>
              </a:spcBef>
              <a:spcAft>
                <a:spcPts val="0"/>
              </a:spcAft>
              <a:buClr>
                <a:srgbClr val="39C0BA"/>
              </a:buClr>
              <a:buSzPts val="1800"/>
              <a:buFont typeface="Quicksand"/>
              <a:buNone/>
              <a:defRPr sz="1800">
                <a:solidFill>
                  <a:srgbClr val="39C0BA"/>
                </a:solidFill>
                <a:latin typeface="Quicksand"/>
                <a:ea typeface="Quicksand"/>
                <a:cs typeface="Quicksand"/>
                <a:sym typeface="Quicksand"/>
              </a:defRPr>
            </a:lvl9pPr>
          </a:lstStyle>
          <a:p>
            <a:endParaRPr/>
          </a:p>
        </p:txBody>
      </p:sp>
      <p:sp>
        <p:nvSpPr>
          <p:cNvPr id="7" name="Google Shape;7;p1"/>
          <p:cNvSpPr txBox="1">
            <a:spLocks noGrp="1"/>
          </p:cNvSpPr>
          <p:nvPr>
            <p:ph type="body" idx="1"/>
          </p:nvPr>
        </p:nvSpPr>
        <p:spPr>
          <a:xfrm>
            <a:off x="1553997" y="1600200"/>
            <a:ext cx="9144000" cy="4967700"/>
          </a:xfrm>
          <a:prstGeom prst="rect">
            <a:avLst/>
          </a:prstGeom>
          <a:noFill/>
          <a:ln>
            <a:noFill/>
          </a:ln>
        </p:spPr>
        <p:txBody>
          <a:bodyPr spcFirstLastPara="1" wrap="square" lIns="91425" tIns="91425" rIns="91425" bIns="91425" anchor="t" anchorCtr="0"/>
          <a:lstStyle>
            <a:lvl1pPr marL="457200" lvl="0" indent="-419100">
              <a:spcBef>
                <a:spcPts val="600"/>
              </a:spcBef>
              <a:spcAft>
                <a:spcPts val="0"/>
              </a:spcAft>
              <a:buClr>
                <a:srgbClr val="F3F3F3"/>
              </a:buClr>
              <a:buSzPts val="3000"/>
              <a:buFont typeface="Quicksand"/>
              <a:buChar char="◦"/>
              <a:defRPr sz="3000">
                <a:solidFill>
                  <a:srgbClr val="F3F3F3"/>
                </a:solidFill>
                <a:latin typeface="Quicksand"/>
                <a:ea typeface="Quicksand"/>
                <a:cs typeface="Quicksand"/>
                <a:sym typeface="Quicksand"/>
              </a:defRPr>
            </a:lvl1pPr>
            <a:lvl2pPr marL="914400" lvl="1" indent="-381000">
              <a:spcBef>
                <a:spcPts val="0"/>
              </a:spcBef>
              <a:spcAft>
                <a:spcPts val="0"/>
              </a:spcAft>
              <a:buClr>
                <a:srgbClr val="F3F3F3"/>
              </a:buClr>
              <a:buSzPts val="2400"/>
              <a:buFont typeface="Quicksand"/>
              <a:buChar char="▫"/>
              <a:defRPr sz="2400">
                <a:solidFill>
                  <a:srgbClr val="F3F3F3"/>
                </a:solidFill>
                <a:latin typeface="Quicksand"/>
                <a:ea typeface="Quicksand"/>
                <a:cs typeface="Quicksand"/>
                <a:sym typeface="Quicksand"/>
              </a:defRPr>
            </a:lvl2pPr>
            <a:lvl3pPr marL="1371600" lvl="2" indent="-381000">
              <a:spcBef>
                <a:spcPts val="0"/>
              </a:spcBef>
              <a:spcAft>
                <a:spcPts val="0"/>
              </a:spcAft>
              <a:buClr>
                <a:srgbClr val="F3F3F3"/>
              </a:buClr>
              <a:buSzPts val="2400"/>
              <a:buFont typeface="Quicksand"/>
              <a:buChar char="■"/>
              <a:defRPr sz="2400">
                <a:solidFill>
                  <a:srgbClr val="F3F3F3"/>
                </a:solidFill>
                <a:latin typeface="Quicksand"/>
                <a:ea typeface="Quicksand"/>
                <a:cs typeface="Quicksand"/>
                <a:sym typeface="Quicksand"/>
              </a:defRPr>
            </a:lvl3pPr>
            <a:lvl4pPr marL="1828800" lvl="3" indent="-34290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4pPr>
            <a:lvl5pPr marL="2286000" lvl="4" indent="-34290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5pPr>
            <a:lvl6pPr marL="2743200" lvl="5" indent="-34290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6pPr>
            <a:lvl7pPr marL="3200400" lvl="6" indent="-34290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7pPr>
            <a:lvl8pPr marL="3657600" lvl="7" indent="-34290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8pPr>
            <a:lvl9pPr marL="4114800" lvl="8" indent="-342900">
              <a:spcBef>
                <a:spcPts val="0"/>
              </a:spcBef>
              <a:spcAft>
                <a:spcPts val="0"/>
              </a:spcAft>
              <a:buClr>
                <a:srgbClr val="F3F3F3"/>
              </a:buClr>
              <a:buSzPts val="1800"/>
              <a:buFont typeface="Quicksand"/>
              <a:buChar char="■"/>
              <a:defRPr sz="1800">
                <a:solidFill>
                  <a:srgbClr val="F3F3F3"/>
                </a:solidFill>
                <a:latin typeface="Quicksand"/>
                <a:ea typeface="Quicksand"/>
                <a:cs typeface="Quicksand"/>
                <a:sym typeface="Quicksand"/>
              </a:defRPr>
            </a:lvl9pPr>
          </a:lstStyle>
          <a:p>
            <a:endParaRPr/>
          </a:p>
        </p:txBody>
      </p:sp>
      <p:sp>
        <p:nvSpPr>
          <p:cNvPr id="8" name="Google Shape;8;p1"/>
          <p:cNvSpPr txBox="1">
            <a:spLocks noGrp="1"/>
          </p:cNvSpPr>
          <p:nvPr>
            <p:ph type="sldNum" idx="12"/>
          </p:nvPr>
        </p:nvSpPr>
        <p:spPr>
          <a:xfrm>
            <a:off x="11364209" y="6437775"/>
            <a:ext cx="731600" cy="420300"/>
          </a:xfrm>
          <a:prstGeom prst="rect">
            <a:avLst/>
          </a:prstGeom>
          <a:noFill/>
          <a:ln>
            <a:noFill/>
          </a:ln>
        </p:spPr>
        <p:txBody>
          <a:bodyPr spcFirstLastPara="1" wrap="square" lIns="91425" tIns="91425" rIns="91425" bIns="91425" anchor="t" anchorCtr="0">
            <a:noAutofit/>
          </a:bodyPr>
          <a:lstStyle>
            <a:lvl1pPr lvl="0" algn="r">
              <a:buNone/>
              <a:defRPr sz="1200">
                <a:solidFill>
                  <a:srgbClr val="39C0BA"/>
                </a:solidFill>
                <a:latin typeface="Quicksand"/>
                <a:ea typeface="Quicksand"/>
                <a:cs typeface="Quicksand"/>
                <a:sym typeface="Quicksand"/>
              </a:defRPr>
            </a:lvl1pPr>
            <a:lvl2pPr lvl="1" algn="r">
              <a:buNone/>
              <a:defRPr sz="1200">
                <a:solidFill>
                  <a:srgbClr val="39C0BA"/>
                </a:solidFill>
                <a:latin typeface="Quicksand"/>
                <a:ea typeface="Quicksand"/>
                <a:cs typeface="Quicksand"/>
                <a:sym typeface="Quicksand"/>
              </a:defRPr>
            </a:lvl2pPr>
            <a:lvl3pPr lvl="2" algn="r">
              <a:buNone/>
              <a:defRPr sz="1200">
                <a:solidFill>
                  <a:srgbClr val="39C0BA"/>
                </a:solidFill>
                <a:latin typeface="Quicksand"/>
                <a:ea typeface="Quicksand"/>
                <a:cs typeface="Quicksand"/>
                <a:sym typeface="Quicksand"/>
              </a:defRPr>
            </a:lvl3pPr>
            <a:lvl4pPr lvl="3" algn="r">
              <a:buNone/>
              <a:defRPr sz="1200">
                <a:solidFill>
                  <a:srgbClr val="39C0BA"/>
                </a:solidFill>
                <a:latin typeface="Quicksand"/>
                <a:ea typeface="Quicksand"/>
                <a:cs typeface="Quicksand"/>
                <a:sym typeface="Quicksand"/>
              </a:defRPr>
            </a:lvl4pPr>
            <a:lvl5pPr lvl="4" algn="r">
              <a:buNone/>
              <a:defRPr sz="1200">
                <a:solidFill>
                  <a:srgbClr val="39C0BA"/>
                </a:solidFill>
                <a:latin typeface="Quicksand"/>
                <a:ea typeface="Quicksand"/>
                <a:cs typeface="Quicksand"/>
                <a:sym typeface="Quicksand"/>
              </a:defRPr>
            </a:lvl5pPr>
            <a:lvl6pPr lvl="5" algn="r">
              <a:buNone/>
              <a:defRPr sz="1200">
                <a:solidFill>
                  <a:srgbClr val="39C0BA"/>
                </a:solidFill>
                <a:latin typeface="Quicksand"/>
                <a:ea typeface="Quicksand"/>
                <a:cs typeface="Quicksand"/>
                <a:sym typeface="Quicksand"/>
              </a:defRPr>
            </a:lvl6pPr>
            <a:lvl7pPr lvl="6" algn="r">
              <a:buNone/>
              <a:defRPr sz="1200">
                <a:solidFill>
                  <a:srgbClr val="39C0BA"/>
                </a:solidFill>
                <a:latin typeface="Quicksand"/>
                <a:ea typeface="Quicksand"/>
                <a:cs typeface="Quicksand"/>
                <a:sym typeface="Quicksand"/>
              </a:defRPr>
            </a:lvl7pPr>
            <a:lvl8pPr lvl="7" algn="r">
              <a:buNone/>
              <a:defRPr sz="1200">
                <a:solidFill>
                  <a:srgbClr val="39C0BA"/>
                </a:solidFill>
                <a:latin typeface="Quicksand"/>
                <a:ea typeface="Quicksand"/>
                <a:cs typeface="Quicksand"/>
                <a:sym typeface="Quicksand"/>
              </a:defRPr>
            </a:lvl8pPr>
            <a:lvl9pPr lvl="8" algn="r">
              <a:buNone/>
              <a:defRPr sz="1200">
                <a:solidFill>
                  <a:srgbClr val="39C0BA"/>
                </a:solidFill>
                <a:latin typeface="Quicksand"/>
                <a:ea typeface="Quicksand"/>
                <a:cs typeface="Quicksand"/>
                <a:sym typeface="Quicksand"/>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390612559"/>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67674" y="1222744"/>
            <a:ext cx="6680400" cy="2302559"/>
          </a:xfrm>
        </p:spPr>
        <p:txBody>
          <a:bodyPr/>
          <a:lstStyle/>
          <a:p>
            <a:pPr algn="ctr"/>
            <a:r>
              <a:rPr lang="en-GB" b="1" dirty="0"/>
              <a:t>Statistical Power, Effect Size and Sample Sizes</a:t>
            </a:r>
            <a:br>
              <a:rPr lang="en-GB" b="1" dirty="0"/>
            </a:br>
            <a:br>
              <a:rPr lang="en-GB" b="1" dirty="0"/>
            </a:br>
            <a:br>
              <a:rPr lang="en-GB" sz="2800" b="1" dirty="0"/>
            </a:br>
            <a:r>
              <a:rPr lang="en-GB" sz="2800" b="1" dirty="0"/>
              <a:t>Stacey Coleman</a:t>
            </a:r>
            <a:endParaRPr lang="en-GB" b="1" dirty="0"/>
          </a:p>
        </p:txBody>
      </p:sp>
    </p:spTree>
    <p:extLst>
      <p:ext uri="{BB962C8B-B14F-4D97-AF65-F5344CB8AC3E}">
        <p14:creationId xmlns:p14="http://schemas.microsoft.com/office/powerpoint/2010/main" val="2678892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51425"/>
            <a:ext cx="10638003" cy="459900"/>
          </a:xfrm>
        </p:spPr>
        <p:txBody>
          <a:bodyPr/>
          <a:lstStyle/>
          <a:p>
            <a:r>
              <a:rPr lang="en-GB" sz="3600" b="1" dirty="0"/>
              <a:t>Statistical Power, Effect and Sample Sizes</a:t>
            </a:r>
          </a:p>
        </p:txBody>
      </p:sp>
      <p:sp>
        <p:nvSpPr>
          <p:cNvPr id="3" name="Text Placeholder 2"/>
          <p:cNvSpPr>
            <a:spLocks noGrp="1"/>
          </p:cNvSpPr>
          <p:nvPr>
            <p:ph type="body" idx="1"/>
          </p:nvPr>
        </p:nvSpPr>
        <p:spPr/>
        <p:txBody>
          <a:bodyPr/>
          <a:lstStyle/>
          <a:p>
            <a:r>
              <a:rPr lang="en-GB" sz="2800" dirty="0"/>
              <a:t>Statistical significance versus clinical significance</a:t>
            </a:r>
          </a:p>
          <a:p>
            <a:endParaRPr lang="en-GB" sz="2800" dirty="0"/>
          </a:p>
          <a:p>
            <a:r>
              <a:rPr lang="en-GB" sz="2800" dirty="0"/>
              <a:t>The importance of sample size and the factors that need to be considered to calculate an appropriate sample size</a:t>
            </a:r>
          </a:p>
          <a:p>
            <a:endParaRPr lang="en-GB" sz="2800" dirty="0"/>
          </a:p>
          <a:p>
            <a:r>
              <a:rPr lang="en-GB" sz="2800" dirty="0"/>
              <a:t>Power</a:t>
            </a:r>
          </a:p>
          <a:p>
            <a:endParaRPr lang="en-GB" sz="2800" dirty="0"/>
          </a:p>
          <a:p>
            <a:r>
              <a:rPr lang="en-GB" sz="2800" dirty="0"/>
              <a:t>Effect sizes</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a:t>
            </a:fld>
            <a:endParaRPr lang="en" kern="0"/>
          </a:p>
        </p:txBody>
      </p:sp>
    </p:spTree>
    <p:extLst>
      <p:ext uri="{BB962C8B-B14F-4D97-AF65-F5344CB8AC3E}">
        <p14:creationId xmlns:p14="http://schemas.microsoft.com/office/powerpoint/2010/main" val="3340415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Statistical Significance</a:t>
            </a:r>
          </a:p>
        </p:txBody>
      </p:sp>
      <p:sp>
        <p:nvSpPr>
          <p:cNvPr id="3" name="Text Placeholder 2"/>
          <p:cNvSpPr>
            <a:spLocks noGrp="1"/>
          </p:cNvSpPr>
          <p:nvPr>
            <p:ph type="body" idx="1"/>
          </p:nvPr>
        </p:nvSpPr>
        <p:spPr/>
        <p:txBody>
          <a:bodyPr/>
          <a:lstStyle/>
          <a:p>
            <a:r>
              <a:rPr lang="en-GB" sz="2800" dirty="0"/>
              <a:t>We are never </a:t>
            </a:r>
            <a:r>
              <a:rPr lang="en-GB" sz="2800" b="1" dirty="0"/>
              <a:t>certain</a:t>
            </a:r>
            <a:r>
              <a:rPr lang="en-GB" sz="2800" dirty="0"/>
              <a:t> of an effect/relation, so we always deal in the area of probability (p-values!)</a:t>
            </a:r>
          </a:p>
          <a:p>
            <a:endParaRPr lang="en-GB" sz="2800" dirty="0"/>
          </a:p>
          <a:p>
            <a:r>
              <a:rPr lang="en-GB" sz="2800" dirty="0"/>
              <a:t>We (usually) test for one of two main things: </a:t>
            </a:r>
          </a:p>
          <a:p>
            <a:pPr lvl="1"/>
            <a:r>
              <a:rPr lang="en-GB" b="1" i="1" dirty="0">
                <a:solidFill>
                  <a:srgbClr val="33CCCC"/>
                </a:solidFill>
              </a:rPr>
              <a:t>Differences between scores </a:t>
            </a:r>
          </a:p>
          <a:p>
            <a:pPr lvl="1"/>
            <a:r>
              <a:rPr lang="en-GB" dirty="0"/>
              <a:t>Usually sets of scores calculated as grand means e.g., t-test</a:t>
            </a:r>
          </a:p>
          <a:p>
            <a:pPr lvl="1"/>
            <a:endParaRPr lang="en-GB" dirty="0"/>
          </a:p>
          <a:p>
            <a:pPr lvl="1"/>
            <a:r>
              <a:rPr lang="en-GB" b="1" i="1" dirty="0">
                <a:solidFill>
                  <a:srgbClr val="33CCCC"/>
                </a:solidFill>
              </a:rPr>
              <a:t>Associations between scores </a:t>
            </a:r>
          </a:p>
          <a:p>
            <a:pPr lvl="1"/>
            <a:r>
              <a:rPr lang="en-GB" dirty="0"/>
              <a:t>Is there a relationship between (x) and (y) e.g., correlation</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3</a:t>
            </a:fld>
            <a:endParaRPr lang="en" kern="0"/>
          </a:p>
        </p:txBody>
      </p:sp>
    </p:spTree>
    <p:extLst>
      <p:ext uri="{BB962C8B-B14F-4D97-AF65-F5344CB8AC3E}">
        <p14:creationId xmlns:p14="http://schemas.microsoft.com/office/powerpoint/2010/main" val="2610273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Reminders!</a:t>
            </a:r>
          </a:p>
        </p:txBody>
      </p:sp>
      <p:sp>
        <p:nvSpPr>
          <p:cNvPr id="3" name="Text Placeholder 2"/>
          <p:cNvSpPr>
            <a:spLocks noGrp="1"/>
          </p:cNvSpPr>
          <p:nvPr>
            <p:ph type="body" idx="1"/>
          </p:nvPr>
        </p:nvSpPr>
        <p:spPr/>
        <p:txBody>
          <a:bodyPr/>
          <a:lstStyle/>
          <a:p>
            <a:r>
              <a:rPr lang="en-GB" sz="2800" dirty="0"/>
              <a:t>0.05 means there is a 5% likelihood that the results were due to chance/random (null hypothesis)</a:t>
            </a:r>
          </a:p>
          <a:p>
            <a:endParaRPr lang="en-GB" sz="2800" dirty="0"/>
          </a:p>
          <a:p>
            <a:r>
              <a:rPr lang="en-GB" sz="2800" dirty="0"/>
              <a:t>1.0 would mean a 100% certainty that the results were down to chance</a:t>
            </a:r>
          </a:p>
          <a:p>
            <a:endParaRPr lang="en-GB" sz="2800" dirty="0"/>
          </a:p>
          <a:p>
            <a:r>
              <a:rPr lang="en-GB" sz="2800" dirty="0"/>
              <a:t>In statistical language, ‘significant’ simply means that there was a less than 5% chance of getting a result under what would be correct for the null hypothesis to be true…</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4</a:t>
            </a:fld>
            <a:endParaRPr lang="en" kern="0"/>
          </a:p>
        </p:txBody>
      </p:sp>
    </p:spTree>
    <p:extLst>
      <p:ext uri="{BB962C8B-B14F-4D97-AF65-F5344CB8AC3E}">
        <p14:creationId xmlns:p14="http://schemas.microsoft.com/office/powerpoint/2010/main" val="3033751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Reminders!</a:t>
            </a:r>
          </a:p>
        </p:txBody>
      </p:sp>
      <p:sp>
        <p:nvSpPr>
          <p:cNvPr id="3" name="Text Placeholder 2"/>
          <p:cNvSpPr>
            <a:spLocks noGrp="1"/>
          </p:cNvSpPr>
          <p:nvPr>
            <p:ph type="body" idx="1"/>
          </p:nvPr>
        </p:nvSpPr>
        <p:spPr/>
        <p:txBody>
          <a:bodyPr/>
          <a:lstStyle/>
          <a:p>
            <a:r>
              <a:rPr lang="en-GB" sz="2800" dirty="0"/>
              <a:t>But! Finding a statistically significant result doesn’t necessarily mean that you can now go out and change the world </a:t>
            </a:r>
          </a:p>
          <a:p>
            <a:endParaRPr lang="en-GB" sz="3600" dirty="0"/>
          </a:p>
          <a:p>
            <a:pPr lvl="1"/>
            <a:r>
              <a:rPr lang="en-GB" dirty="0"/>
              <a:t>Likewise, not finding a statistically significant result doesn’t necessarily mean that there is nothing of interest…Statistical significance is determined through conducting inferential tests (the stuff you’ve been doing), and is noted as the sig. or sig. value in SPSS</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5</a:t>
            </a:fld>
            <a:endParaRPr lang="en" kern="0"/>
          </a:p>
        </p:txBody>
      </p:sp>
    </p:spTree>
    <p:extLst>
      <p:ext uri="{BB962C8B-B14F-4D97-AF65-F5344CB8AC3E}">
        <p14:creationId xmlns:p14="http://schemas.microsoft.com/office/powerpoint/2010/main" val="3659613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Reminders!</a:t>
            </a:r>
          </a:p>
        </p:txBody>
      </p:sp>
      <p:sp>
        <p:nvSpPr>
          <p:cNvPr id="3" name="Text Placeholder 2"/>
          <p:cNvSpPr>
            <a:spLocks noGrp="1"/>
          </p:cNvSpPr>
          <p:nvPr>
            <p:ph type="body" idx="1"/>
          </p:nvPr>
        </p:nvSpPr>
        <p:spPr/>
        <p:txBody>
          <a:bodyPr/>
          <a:lstStyle/>
          <a:p>
            <a:r>
              <a:rPr lang="en-GB" sz="3200" b="1" dirty="0">
                <a:solidFill>
                  <a:srgbClr val="33CCCC"/>
                </a:solidFill>
              </a:rPr>
              <a:t>Type 1 error: </a:t>
            </a:r>
            <a:r>
              <a:rPr lang="en-GB" sz="3200" dirty="0"/>
              <a:t>(find a significant p-value in error) </a:t>
            </a:r>
          </a:p>
          <a:p>
            <a:pPr lvl="1"/>
            <a:r>
              <a:rPr lang="en-GB" dirty="0"/>
              <a:t>Reject the null hypothesis when it is correct </a:t>
            </a:r>
          </a:p>
          <a:p>
            <a:pPr lvl="1"/>
            <a:r>
              <a:rPr lang="en-GB" dirty="0"/>
              <a:t>Accept the alternative hypothesis in error </a:t>
            </a:r>
          </a:p>
          <a:p>
            <a:pPr lvl="1"/>
            <a:r>
              <a:rPr lang="en-GB" dirty="0"/>
              <a:t>Displayed like this: Type I error</a:t>
            </a:r>
          </a:p>
          <a:p>
            <a:pPr lvl="1"/>
            <a:endParaRPr lang="en-GB" dirty="0"/>
          </a:p>
          <a:p>
            <a:r>
              <a:rPr lang="en-GB" sz="3200" b="1" dirty="0">
                <a:solidFill>
                  <a:srgbClr val="33CCCC"/>
                </a:solidFill>
              </a:rPr>
              <a:t>Type 2 error</a:t>
            </a:r>
            <a:r>
              <a:rPr lang="en-GB" sz="3200" dirty="0">
                <a:solidFill>
                  <a:srgbClr val="33CCCC"/>
                </a:solidFill>
              </a:rPr>
              <a:t>: </a:t>
            </a:r>
            <a:r>
              <a:rPr lang="en-GB" sz="3200" dirty="0"/>
              <a:t>(find a non-significant p-value in error) </a:t>
            </a:r>
          </a:p>
          <a:p>
            <a:pPr lvl="1"/>
            <a:r>
              <a:rPr lang="en-GB" dirty="0"/>
              <a:t>Reject the alternative hypothesis in error </a:t>
            </a:r>
          </a:p>
          <a:p>
            <a:pPr lvl="1"/>
            <a:r>
              <a:rPr lang="en-GB" dirty="0"/>
              <a:t>Accept the null hypothesis by mistake when there really is an underlying effect </a:t>
            </a:r>
          </a:p>
          <a:p>
            <a:pPr lvl="1"/>
            <a:r>
              <a:rPr lang="en-GB" dirty="0"/>
              <a:t>Displayed like this: Type II error</a:t>
            </a:r>
            <a:endParaRPr lang="en-GB" sz="1800" dirty="0"/>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6</a:t>
            </a:fld>
            <a:endParaRPr lang="en" kern="0"/>
          </a:p>
        </p:txBody>
      </p:sp>
    </p:spTree>
    <p:extLst>
      <p:ext uri="{BB962C8B-B14F-4D97-AF65-F5344CB8AC3E}">
        <p14:creationId xmlns:p14="http://schemas.microsoft.com/office/powerpoint/2010/main" val="106251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Clinical Significance</a:t>
            </a:r>
          </a:p>
        </p:txBody>
      </p:sp>
      <p:sp>
        <p:nvSpPr>
          <p:cNvPr id="3" name="Text Placeholder 2"/>
          <p:cNvSpPr>
            <a:spLocks noGrp="1"/>
          </p:cNvSpPr>
          <p:nvPr>
            <p:ph type="body" idx="1"/>
          </p:nvPr>
        </p:nvSpPr>
        <p:spPr/>
        <p:txBody>
          <a:bodyPr/>
          <a:lstStyle/>
          <a:p>
            <a:pPr marL="38100" indent="0">
              <a:buNone/>
            </a:pPr>
            <a:r>
              <a:rPr lang="en-GB" sz="2800" b="1" i="1" dirty="0"/>
              <a:t>The practical importance of a study, with a genuine effect on real life!</a:t>
            </a:r>
          </a:p>
          <a:p>
            <a:endParaRPr lang="en-GB" sz="2800" dirty="0"/>
          </a:p>
          <a:p>
            <a:endParaRPr lang="en-GB" sz="2800" dirty="0"/>
          </a:p>
          <a:p>
            <a:r>
              <a:rPr lang="en-GB" sz="2800" dirty="0"/>
              <a:t>E.g., how effective is a new treatment?</a:t>
            </a:r>
          </a:p>
          <a:p>
            <a:endParaRPr lang="en-GB" sz="2800" dirty="0"/>
          </a:p>
          <a:p>
            <a:r>
              <a:rPr lang="en-GB" sz="2800" dirty="0"/>
              <a:t>E.g., does one type of intervention work better than another?</a:t>
            </a:r>
            <a:endParaRPr lang="en-GB" sz="2400" dirty="0"/>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7</a:t>
            </a:fld>
            <a:endParaRPr lang="en" kern="0"/>
          </a:p>
        </p:txBody>
      </p:sp>
    </p:spTree>
    <p:extLst>
      <p:ext uri="{BB962C8B-B14F-4D97-AF65-F5344CB8AC3E}">
        <p14:creationId xmlns:p14="http://schemas.microsoft.com/office/powerpoint/2010/main" val="792061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Clinical Significance</a:t>
            </a:r>
          </a:p>
        </p:txBody>
      </p:sp>
      <p:sp>
        <p:nvSpPr>
          <p:cNvPr id="3" name="Text Placeholder 2"/>
          <p:cNvSpPr>
            <a:spLocks noGrp="1"/>
          </p:cNvSpPr>
          <p:nvPr>
            <p:ph type="body" idx="1"/>
          </p:nvPr>
        </p:nvSpPr>
        <p:spPr/>
        <p:txBody>
          <a:bodyPr/>
          <a:lstStyle/>
          <a:p>
            <a:r>
              <a:rPr lang="en-GB" sz="2800" dirty="0"/>
              <a:t>If findings from research are considered </a:t>
            </a:r>
            <a:r>
              <a:rPr lang="en-GB" sz="2800" b="1" dirty="0">
                <a:solidFill>
                  <a:srgbClr val="33CCCC"/>
                </a:solidFill>
              </a:rPr>
              <a:t>clinically significant </a:t>
            </a:r>
            <a:r>
              <a:rPr lang="en-GB" sz="2800" dirty="0"/>
              <a:t>then they are likely to influence how actual patients in the real world are treated</a:t>
            </a:r>
          </a:p>
          <a:p>
            <a:endParaRPr lang="en-GB" sz="2800" dirty="0"/>
          </a:p>
          <a:p>
            <a:r>
              <a:rPr lang="en-GB" sz="2800" dirty="0"/>
              <a:t>It could amend the way in which health professionals work and what guidance is given from regulatory bodies, and even provide supporting evidence to allow government to pass new or update legislation</a:t>
            </a:r>
            <a:endParaRPr lang="en-GB" sz="2400" dirty="0"/>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8</a:t>
            </a:fld>
            <a:endParaRPr lang="en" kern="0"/>
          </a:p>
        </p:txBody>
      </p:sp>
    </p:spTree>
    <p:extLst>
      <p:ext uri="{BB962C8B-B14F-4D97-AF65-F5344CB8AC3E}">
        <p14:creationId xmlns:p14="http://schemas.microsoft.com/office/powerpoint/2010/main" val="1786963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Sample Size</a:t>
            </a:r>
          </a:p>
        </p:txBody>
      </p:sp>
      <p:sp>
        <p:nvSpPr>
          <p:cNvPr id="3" name="Text Placeholder 2"/>
          <p:cNvSpPr>
            <a:spLocks noGrp="1"/>
          </p:cNvSpPr>
          <p:nvPr>
            <p:ph type="body" idx="1"/>
          </p:nvPr>
        </p:nvSpPr>
        <p:spPr/>
        <p:txBody>
          <a:bodyPr/>
          <a:lstStyle/>
          <a:p>
            <a:r>
              <a:rPr lang="en-GB" sz="2800" dirty="0"/>
              <a:t>We typically use estimates or % chance/confidence</a:t>
            </a:r>
          </a:p>
          <a:p>
            <a:endParaRPr lang="en-GB" sz="2800" dirty="0"/>
          </a:p>
          <a:p>
            <a:r>
              <a:rPr lang="en-GB" sz="2800" dirty="0"/>
              <a:t>It would be great if we could collect data from an entire population – we could remove this chance and estimation element</a:t>
            </a:r>
          </a:p>
          <a:p>
            <a:pPr lvl="1"/>
            <a:r>
              <a:rPr lang="en-GB" sz="2200" dirty="0"/>
              <a:t>This is impossible to achieve in most cases, and not needed</a:t>
            </a:r>
          </a:p>
          <a:p>
            <a:endParaRPr lang="en-GB" sz="2800" dirty="0"/>
          </a:p>
          <a:p>
            <a:r>
              <a:rPr lang="en-GB" sz="2800" dirty="0"/>
              <a:t>So, we select a sample of individuals who we believe are representative of the population we are looking to investigate</a:t>
            </a:r>
            <a:endParaRPr lang="en-GB" sz="2400" dirty="0"/>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9</a:t>
            </a:fld>
            <a:endParaRPr lang="en" kern="0"/>
          </a:p>
        </p:txBody>
      </p:sp>
    </p:spTree>
    <p:extLst>
      <p:ext uri="{BB962C8B-B14F-4D97-AF65-F5344CB8AC3E}">
        <p14:creationId xmlns:p14="http://schemas.microsoft.com/office/powerpoint/2010/main" val="2234849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Sample Size</a:t>
            </a:r>
          </a:p>
        </p:txBody>
      </p:sp>
      <p:sp>
        <p:nvSpPr>
          <p:cNvPr id="3" name="Text Placeholder 2"/>
          <p:cNvSpPr>
            <a:spLocks noGrp="1"/>
          </p:cNvSpPr>
          <p:nvPr>
            <p:ph type="body" idx="1"/>
          </p:nvPr>
        </p:nvSpPr>
        <p:spPr/>
        <p:txBody>
          <a:bodyPr/>
          <a:lstStyle/>
          <a:p>
            <a:r>
              <a:rPr lang="en-GB" sz="2800" dirty="0"/>
              <a:t>Common sense suggests that having the largest sample size possible would be of most benefit in order to make meaningful conclusions about the population</a:t>
            </a:r>
          </a:p>
          <a:p>
            <a:endParaRPr lang="en-GB" sz="2800" dirty="0"/>
          </a:p>
          <a:p>
            <a:pPr lvl="1"/>
            <a:r>
              <a:rPr lang="en-GB" dirty="0"/>
              <a:t>If your sample size is too small, then you may not detect an important underlying effect.</a:t>
            </a:r>
          </a:p>
          <a:p>
            <a:pPr lvl="1"/>
            <a:endParaRPr lang="en-GB" dirty="0"/>
          </a:p>
          <a:p>
            <a:pPr lvl="1"/>
            <a:r>
              <a:rPr lang="en-GB" dirty="0"/>
              <a:t>But – in clinical studies in particular, the population that we can draw our sample from may already be small (e.g., patients with a rare disease).</a:t>
            </a:r>
            <a:endParaRPr lang="en-GB" sz="1800" dirty="0"/>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10</a:t>
            </a:fld>
            <a:endParaRPr lang="en" kern="0"/>
          </a:p>
        </p:txBody>
      </p:sp>
    </p:spTree>
    <p:extLst>
      <p:ext uri="{BB962C8B-B14F-4D97-AF65-F5344CB8AC3E}">
        <p14:creationId xmlns:p14="http://schemas.microsoft.com/office/powerpoint/2010/main" val="882369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Sample Size</a:t>
            </a:r>
          </a:p>
        </p:txBody>
      </p:sp>
      <p:sp>
        <p:nvSpPr>
          <p:cNvPr id="3" name="Text Placeholder 2"/>
          <p:cNvSpPr>
            <a:spLocks noGrp="1"/>
          </p:cNvSpPr>
          <p:nvPr>
            <p:ph type="body" idx="1"/>
          </p:nvPr>
        </p:nvSpPr>
        <p:spPr/>
        <p:txBody>
          <a:bodyPr/>
          <a:lstStyle/>
          <a:p>
            <a:r>
              <a:rPr lang="en-GB" sz="2800" dirty="0"/>
              <a:t>So, we need to try and get the balance right between getting enough P’s to detect an effect without running in to the problem of trying to get an unrealistically large sample.</a:t>
            </a:r>
          </a:p>
          <a:p>
            <a:endParaRPr lang="en-GB" sz="2800" dirty="0"/>
          </a:p>
          <a:p>
            <a:r>
              <a:rPr lang="en-GB" sz="2800" dirty="0"/>
              <a:t>We can calculate an optimal sample size – this must be done during </a:t>
            </a:r>
            <a:r>
              <a:rPr lang="en-GB" sz="2800" b="1" dirty="0">
                <a:solidFill>
                  <a:srgbClr val="33CCCC"/>
                </a:solidFill>
              </a:rPr>
              <a:t>the design stage</a:t>
            </a:r>
            <a:endParaRPr lang="en-GB" sz="18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11</a:t>
            </a:fld>
            <a:endParaRPr lang="en" kern="0"/>
          </a:p>
        </p:txBody>
      </p:sp>
    </p:spTree>
    <p:extLst>
      <p:ext uri="{BB962C8B-B14F-4D97-AF65-F5344CB8AC3E}">
        <p14:creationId xmlns:p14="http://schemas.microsoft.com/office/powerpoint/2010/main" val="2224710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0988" y="557691"/>
            <a:ext cx="9144000" cy="459900"/>
          </a:xfrm>
        </p:spPr>
        <p:txBody>
          <a:bodyPr wrap="square" anchor="ctr">
            <a:noAutofit/>
          </a:bodyPr>
          <a:lstStyle/>
          <a:p>
            <a:pPr>
              <a:lnSpc>
                <a:spcPct val="90000"/>
              </a:lnSpc>
            </a:pPr>
            <a:r>
              <a:rPr lang="en-GB" sz="3600" b="1" dirty="0"/>
              <a:t>Calculating Sample Size</a:t>
            </a:r>
          </a:p>
        </p:txBody>
      </p:sp>
      <p:sp>
        <p:nvSpPr>
          <p:cNvPr id="4" name="Slide Number Placeholder 3" hidden="1"/>
          <p:cNvSpPr>
            <a:spLocks noGrp="1"/>
          </p:cNvSpPr>
          <p:nvPr>
            <p:ph type="sldNum" idx="4294967295"/>
          </p:nvPr>
        </p:nvSpPr>
        <p:spPr>
          <a:xfrm>
            <a:off x="11364209" y="6437775"/>
            <a:ext cx="731600" cy="420300"/>
          </a:xfrm>
        </p:spPr>
        <p:txBody>
          <a:bodyPr/>
          <a:lstStyle/>
          <a:p>
            <a:pPr>
              <a:spcAft>
                <a:spcPts val="600"/>
              </a:spcAft>
              <a:buClr>
                <a:srgbClr val="000000"/>
              </a:buClr>
            </a:pPr>
            <a:fld id="{00000000-1234-1234-1234-123412341234}" type="slidenum">
              <a:rPr lang="en" kern="0"/>
              <a:pPr>
                <a:spcAft>
                  <a:spcPts val="600"/>
                </a:spcAft>
                <a:buClr>
                  <a:srgbClr val="000000"/>
                </a:buClr>
              </a:pPr>
              <a:t>12</a:t>
            </a:fld>
            <a:endParaRPr lang="en" kern="0"/>
          </a:p>
        </p:txBody>
      </p:sp>
      <p:graphicFrame>
        <p:nvGraphicFramePr>
          <p:cNvPr id="6" name="Text Placeholder 2">
            <a:extLst>
              <a:ext uri="{FF2B5EF4-FFF2-40B4-BE49-F238E27FC236}">
                <a16:creationId xmlns:a16="http://schemas.microsoft.com/office/drawing/2014/main" id="{E0350D56-C49E-9566-3F14-7A4EEE25D416}"/>
              </a:ext>
            </a:extLst>
          </p:cNvPr>
          <p:cNvGraphicFramePr/>
          <p:nvPr>
            <p:extLst>
              <p:ext uri="{D42A27DB-BD31-4B8C-83A1-F6EECF244321}">
                <p14:modId xmlns:p14="http://schemas.microsoft.com/office/powerpoint/2010/main" val="2116332366"/>
              </p:ext>
            </p:extLst>
          </p:nvPr>
        </p:nvGraphicFramePr>
        <p:xfrm>
          <a:off x="1941425" y="2272874"/>
          <a:ext cx="91440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55F26231-66BE-5D7E-1A3D-C934BA8B5291}"/>
              </a:ext>
            </a:extLst>
          </p:cNvPr>
          <p:cNvSpPr txBox="1"/>
          <p:nvPr/>
        </p:nvSpPr>
        <p:spPr>
          <a:xfrm>
            <a:off x="1180988" y="1168179"/>
            <a:ext cx="9904437" cy="954107"/>
          </a:xfrm>
          <a:prstGeom prst="rect">
            <a:avLst/>
          </a:prstGeom>
          <a:noFill/>
        </p:spPr>
        <p:txBody>
          <a:bodyPr wrap="square">
            <a:spAutoFit/>
          </a:bodyPr>
          <a:lstStyle/>
          <a:p>
            <a:r>
              <a:rPr lang="en-GB" sz="2800" dirty="0">
                <a:solidFill>
                  <a:schemeClr val="bg1"/>
                </a:solidFill>
              </a:rPr>
              <a:t>We need to specify the following quantities during the</a:t>
            </a:r>
            <a:r>
              <a:rPr lang="en-GB" sz="2800" dirty="0"/>
              <a:t> </a:t>
            </a:r>
            <a:r>
              <a:rPr lang="en-GB" sz="2800" b="1" dirty="0">
                <a:solidFill>
                  <a:srgbClr val="33CCCC"/>
                </a:solidFill>
              </a:rPr>
              <a:t>design stage</a:t>
            </a:r>
            <a:r>
              <a:rPr lang="en-GB" sz="2800" dirty="0"/>
              <a:t>:</a:t>
            </a:r>
          </a:p>
        </p:txBody>
      </p:sp>
    </p:spTree>
    <p:extLst>
      <p:ext uri="{BB962C8B-B14F-4D97-AF65-F5344CB8AC3E}">
        <p14:creationId xmlns:p14="http://schemas.microsoft.com/office/powerpoint/2010/main" val="2401889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Calculating Sample Size</a:t>
            </a:r>
          </a:p>
        </p:txBody>
      </p:sp>
      <p:sp>
        <p:nvSpPr>
          <p:cNvPr id="3" name="Text Placeholder 2"/>
          <p:cNvSpPr>
            <a:spLocks noGrp="1"/>
          </p:cNvSpPr>
          <p:nvPr>
            <p:ph type="body" idx="1"/>
          </p:nvPr>
        </p:nvSpPr>
        <p:spPr/>
        <p:txBody>
          <a:bodyPr/>
          <a:lstStyle/>
          <a:p>
            <a:r>
              <a:rPr lang="en-GB" sz="2400" dirty="0"/>
              <a:t>Power and significance are relatively easy to specify</a:t>
            </a:r>
          </a:p>
          <a:p>
            <a:endParaRPr lang="en-GB" sz="2400" b="1" dirty="0">
              <a:solidFill>
                <a:srgbClr val="33CCCC"/>
              </a:solidFill>
            </a:endParaRPr>
          </a:p>
          <a:p>
            <a:r>
              <a:rPr lang="en-GB" sz="2400" dirty="0">
                <a:solidFill>
                  <a:schemeClr val="bg1"/>
                </a:solidFill>
              </a:rPr>
              <a:t>Obtaining a value for the standardised difference requires two further things:</a:t>
            </a:r>
          </a:p>
          <a:p>
            <a:endParaRPr lang="en-GB" sz="2400" dirty="0">
              <a:solidFill>
                <a:schemeClr val="bg1"/>
              </a:solidFill>
            </a:endParaRPr>
          </a:p>
          <a:p>
            <a:pPr marL="952500" lvl="1" indent="-457200">
              <a:buFont typeface="+mj-lt"/>
              <a:buAutoNum type="arabicPeriod"/>
            </a:pPr>
            <a:r>
              <a:rPr lang="en-GB" sz="2200" dirty="0">
                <a:solidFill>
                  <a:srgbClr val="33CCCC"/>
                </a:solidFill>
              </a:rPr>
              <a:t>An estimate of the smallest difference in means needed </a:t>
            </a:r>
          </a:p>
          <a:p>
            <a:pPr marL="952500" lvl="1" indent="-457200">
              <a:buFont typeface="+mj-lt"/>
              <a:buAutoNum type="arabicPeriod"/>
            </a:pPr>
            <a:r>
              <a:rPr lang="en-GB" sz="2200" dirty="0">
                <a:solidFill>
                  <a:srgbClr val="33CCCC"/>
                </a:solidFill>
              </a:rPr>
              <a:t>An assumed equal standard deviation of the observations (either in groups or across responses)</a:t>
            </a:r>
          </a:p>
          <a:p>
            <a:endParaRPr lang="en-GB" sz="1000" dirty="0">
              <a:solidFill>
                <a:schemeClr val="bg1"/>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13</a:t>
            </a:fld>
            <a:endParaRPr lang="en" kern="0"/>
          </a:p>
        </p:txBody>
      </p:sp>
    </p:spTree>
    <p:extLst>
      <p:ext uri="{BB962C8B-B14F-4D97-AF65-F5344CB8AC3E}">
        <p14:creationId xmlns:p14="http://schemas.microsoft.com/office/powerpoint/2010/main" val="3236541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575257"/>
            <a:ext cx="7993501" cy="642707"/>
          </a:xfrm>
        </p:spPr>
        <p:txBody>
          <a:bodyPr/>
          <a:lstStyle/>
          <a:p>
            <a:r>
              <a:rPr lang="en-GB" sz="3600" b="1" dirty="0"/>
              <a:t>Methods for Calculating Sample Size</a:t>
            </a:r>
          </a:p>
        </p:txBody>
      </p:sp>
      <p:sp>
        <p:nvSpPr>
          <p:cNvPr id="3" name="Text Placeholder 2"/>
          <p:cNvSpPr>
            <a:spLocks noGrp="1"/>
          </p:cNvSpPr>
          <p:nvPr>
            <p:ph type="body" idx="1"/>
          </p:nvPr>
        </p:nvSpPr>
        <p:spPr/>
        <p:txBody>
          <a:bodyPr/>
          <a:lstStyle/>
          <a:p>
            <a:pPr marL="38100" indent="0" algn="ctr">
              <a:buNone/>
            </a:pPr>
            <a:endParaRPr lang="en-GB" sz="2400" dirty="0"/>
          </a:p>
          <a:p>
            <a:pPr marL="38100" indent="0" algn="ctr">
              <a:buNone/>
            </a:pPr>
            <a:r>
              <a:rPr lang="en-GB" sz="2400" dirty="0"/>
              <a:t>General formulae</a:t>
            </a:r>
          </a:p>
          <a:p>
            <a:pPr marL="38100" indent="0" algn="ctr">
              <a:buNone/>
            </a:pPr>
            <a:endParaRPr lang="en-GB" sz="2400" dirty="0"/>
          </a:p>
          <a:p>
            <a:pPr marL="38100" indent="0" algn="ctr">
              <a:buNone/>
            </a:pPr>
            <a:r>
              <a:rPr lang="en-GB" sz="2400" dirty="0"/>
              <a:t>Quick formulate</a:t>
            </a:r>
          </a:p>
          <a:p>
            <a:pPr marL="38100" indent="0" algn="ctr">
              <a:buNone/>
            </a:pPr>
            <a:endParaRPr lang="en-GB" sz="2400" dirty="0"/>
          </a:p>
          <a:p>
            <a:pPr marL="38100" indent="0" algn="ctr">
              <a:buNone/>
            </a:pPr>
            <a:r>
              <a:rPr lang="en-GB" sz="2400" dirty="0"/>
              <a:t>Special tables</a:t>
            </a:r>
          </a:p>
          <a:p>
            <a:pPr marL="38100" indent="0" algn="ctr">
              <a:buNone/>
            </a:pPr>
            <a:endParaRPr lang="en-GB" sz="2400" dirty="0"/>
          </a:p>
          <a:p>
            <a:pPr marL="38100" indent="0" algn="ctr">
              <a:buNone/>
            </a:pPr>
            <a:r>
              <a:rPr lang="en-GB" sz="2400" dirty="0"/>
              <a:t>Computer packages</a:t>
            </a:r>
            <a:endParaRPr lang="en-GB" sz="1000" dirty="0">
              <a:solidFill>
                <a:schemeClr val="bg1"/>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14</a:t>
            </a:fld>
            <a:endParaRPr lang="en" kern="0"/>
          </a:p>
        </p:txBody>
      </p:sp>
    </p:spTree>
    <p:extLst>
      <p:ext uri="{BB962C8B-B14F-4D97-AF65-F5344CB8AC3E}">
        <p14:creationId xmlns:p14="http://schemas.microsoft.com/office/powerpoint/2010/main" val="3042220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9830" y="1049625"/>
            <a:ext cx="3012242" cy="459900"/>
          </a:xfrm>
        </p:spPr>
        <p:txBody>
          <a:bodyPr/>
          <a:lstStyle/>
          <a:p>
            <a:r>
              <a:rPr lang="en-GB" sz="3200" b="1" dirty="0"/>
              <a:t>1. Altman’s Nomogram</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15</a:t>
            </a:fld>
            <a:endParaRPr lang="en" kern="0"/>
          </a:p>
        </p:txBody>
      </p:sp>
      <p:pic>
        <p:nvPicPr>
          <p:cNvPr id="6" name="Picture 5"/>
          <p:cNvPicPr>
            <a:picLocks noChangeAspect="1"/>
          </p:cNvPicPr>
          <p:nvPr/>
        </p:nvPicPr>
        <p:blipFill>
          <a:blip r:embed="rId2"/>
          <a:stretch>
            <a:fillRect/>
          </a:stretch>
        </p:blipFill>
        <p:spPr>
          <a:xfrm>
            <a:off x="5911442" y="201641"/>
            <a:ext cx="4684415" cy="6593442"/>
          </a:xfrm>
          <a:prstGeom prst="rect">
            <a:avLst/>
          </a:prstGeom>
        </p:spPr>
      </p:pic>
      <p:sp>
        <p:nvSpPr>
          <p:cNvPr id="7" name="Rectangle 6"/>
          <p:cNvSpPr/>
          <p:nvPr/>
        </p:nvSpPr>
        <p:spPr>
          <a:xfrm>
            <a:off x="2130848" y="1936749"/>
            <a:ext cx="3012242" cy="3785652"/>
          </a:xfrm>
          <a:prstGeom prst="rect">
            <a:avLst/>
          </a:prstGeom>
        </p:spPr>
        <p:txBody>
          <a:bodyPr wrap="square">
            <a:spAutoFit/>
          </a:bodyPr>
          <a:lstStyle/>
          <a:p>
            <a:pPr>
              <a:buClr>
                <a:srgbClr val="000000"/>
              </a:buClr>
            </a:pPr>
            <a:r>
              <a:rPr lang="en-GB" sz="2000" kern="0" dirty="0">
                <a:solidFill>
                  <a:srgbClr val="FFFFFF"/>
                </a:solidFill>
                <a:latin typeface="Arial"/>
                <a:cs typeface="Arial"/>
                <a:sym typeface="Arial"/>
              </a:rPr>
              <a:t>Requires the calculation of the </a:t>
            </a:r>
            <a:r>
              <a:rPr lang="en-GB" sz="2000" b="1" kern="0" dirty="0">
                <a:solidFill>
                  <a:srgbClr val="33CCCC"/>
                </a:solidFill>
                <a:latin typeface="Arial"/>
                <a:cs typeface="Arial"/>
                <a:sym typeface="Arial"/>
              </a:rPr>
              <a:t>standardised difference </a:t>
            </a:r>
            <a:r>
              <a:rPr lang="en-GB" sz="2000" kern="0" dirty="0">
                <a:solidFill>
                  <a:srgbClr val="FFFFFF"/>
                </a:solidFill>
                <a:latin typeface="Arial"/>
                <a:cs typeface="Arial"/>
                <a:sym typeface="Arial"/>
              </a:rPr>
              <a:t>and to join values on the left-hand axis of the nomogram to the power we have specified on the </a:t>
            </a:r>
            <a:r>
              <a:rPr lang="en-GB" sz="2000" kern="0" dirty="0" err="1">
                <a:solidFill>
                  <a:srgbClr val="FFFFFF"/>
                </a:solidFill>
                <a:latin typeface="Arial"/>
                <a:cs typeface="Arial"/>
                <a:sym typeface="Arial"/>
              </a:rPr>
              <a:t>righ</a:t>
            </a:r>
            <a:r>
              <a:rPr lang="en-GB" sz="2000" kern="0" dirty="0">
                <a:solidFill>
                  <a:srgbClr val="FFFFFF"/>
                </a:solidFill>
                <a:latin typeface="Arial"/>
                <a:cs typeface="Arial"/>
                <a:sym typeface="Arial"/>
              </a:rPr>
              <a:t>- hand side of the axis</a:t>
            </a:r>
          </a:p>
          <a:p>
            <a:pPr>
              <a:buClr>
                <a:srgbClr val="000000"/>
              </a:buClr>
            </a:pPr>
            <a:endParaRPr lang="en-GB" sz="2000" kern="0" dirty="0">
              <a:solidFill>
                <a:srgbClr val="FFFFFF"/>
              </a:solidFill>
              <a:latin typeface="Arial"/>
              <a:cs typeface="Arial"/>
              <a:sym typeface="Arial"/>
            </a:endParaRPr>
          </a:p>
          <a:p>
            <a:pPr>
              <a:buClr>
                <a:srgbClr val="000000"/>
              </a:buClr>
            </a:pPr>
            <a:endParaRPr lang="en-GB" sz="2000" kern="0" dirty="0">
              <a:solidFill>
                <a:srgbClr val="FFFFFF"/>
              </a:solidFill>
              <a:latin typeface="Arial"/>
              <a:cs typeface="Arial"/>
              <a:sym typeface="Arial"/>
            </a:endParaRPr>
          </a:p>
          <a:p>
            <a:pPr>
              <a:buClr>
                <a:srgbClr val="000000"/>
              </a:buClr>
            </a:pPr>
            <a:r>
              <a:rPr lang="en-GB" sz="2000" i="1" kern="0" dirty="0">
                <a:solidFill>
                  <a:srgbClr val="FFFFFF"/>
                </a:solidFill>
                <a:latin typeface="Arial"/>
                <a:cs typeface="Arial"/>
                <a:sym typeface="Arial"/>
              </a:rPr>
              <a:t>NB: also need to specify alpha level - .05 or .01</a:t>
            </a:r>
          </a:p>
        </p:txBody>
      </p:sp>
      <p:sp>
        <p:nvSpPr>
          <p:cNvPr id="8" name="Oval 7"/>
          <p:cNvSpPr/>
          <p:nvPr/>
        </p:nvSpPr>
        <p:spPr>
          <a:xfrm>
            <a:off x="6012111" y="1619076"/>
            <a:ext cx="360727" cy="442099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endParaRPr lang="en-GB" sz="1400" kern="0">
              <a:solidFill>
                <a:srgbClr val="FFFFFF"/>
              </a:solidFill>
              <a:latin typeface="Arial"/>
              <a:sym typeface="Arial"/>
            </a:endParaRPr>
          </a:p>
        </p:txBody>
      </p:sp>
      <p:sp>
        <p:nvSpPr>
          <p:cNvPr id="9" name="Oval 8"/>
          <p:cNvSpPr/>
          <p:nvPr/>
        </p:nvSpPr>
        <p:spPr>
          <a:xfrm>
            <a:off x="10111782" y="1619076"/>
            <a:ext cx="419450" cy="442099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00"/>
              </a:buClr>
            </a:pPr>
            <a:endParaRPr lang="en-GB" sz="1400" kern="0">
              <a:solidFill>
                <a:srgbClr val="FFFFFF"/>
              </a:solidFill>
              <a:latin typeface="Arial"/>
              <a:sym typeface="Arial"/>
            </a:endParaRPr>
          </a:p>
        </p:txBody>
      </p:sp>
    </p:spTree>
    <p:extLst>
      <p:ext uri="{BB962C8B-B14F-4D97-AF65-F5344CB8AC3E}">
        <p14:creationId xmlns:p14="http://schemas.microsoft.com/office/powerpoint/2010/main" val="698676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1095" y="1070890"/>
            <a:ext cx="3012242" cy="459900"/>
          </a:xfrm>
        </p:spPr>
        <p:txBody>
          <a:bodyPr/>
          <a:lstStyle/>
          <a:p>
            <a:r>
              <a:rPr lang="en-GB" sz="3200" b="1" dirty="0"/>
              <a:t>1. Altman’s Nomogram</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16</a:t>
            </a:fld>
            <a:endParaRPr lang="en" kern="0"/>
          </a:p>
        </p:txBody>
      </p:sp>
      <p:pic>
        <p:nvPicPr>
          <p:cNvPr id="6" name="Picture 5"/>
          <p:cNvPicPr>
            <a:picLocks noChangeAspect="1"/>
          </p:cNvPicPr>
          <p:nvPr/>
        </p:nvPicPr>
        <p:blipFill>
          <a:blip r:embed="rId2"/>
          <a:stretch>
            <a:fillRect/>
          </a:stretch>
        </p:blipFill>
        <p:spPr>
          <a:xfrm>
            <a:off x="5911442" y="201641"/>
            <a:ext cx="4684415" cy="6593442"/>
          </a:xfrm>
          <a:prstGeom prst="rect">
            <a:avLst/>
          </a:prstGeom>
        </p:spPr>
      </p:pic>
      <p:sp>
        <p:nvSpPr>
          <p:cNvPr id="7" name="Rectangle 6"/>
          <p:cNvSpPr/>
          <p:nvPr/>
        </p:nvSpPr>
        <p:spPr>
          <a:xfrm>
            <a:off x="1829439" y="1826913"/>
            <a:ext cx="3678226" cy="3785652"/>
          </a:xfrm>
          <a:prstGeom prst="rect">
            <a:avLst/>
          </a:prstGeom>
        </p:spPr>
        <p:txBody>
          <a:bodyPr wrap="square">
            <a:spAutoFit/>
          </a:bodyPr>
          <a:lstStyle/>
          <a:p>
            <a:pPr>
              <a:buClr>
                <a:srgbClr val="000000"/>
              </a:buClr>
            </a:pPr>
            <a:r>
              <a:rPr lang="en-GB" sz="2000" kern="0" dirty="0">
                <a:solidFill>
                  <a:srgbClr val="FFFFFF"/>
                </a:solidFill>
                <a:latin typeface="Arial"/>
                <a:cs typeface="Arial"/>
                <a:sym typeface="Arial"/>
              </a:rPr>
              <a:t>The required </a:t>
            </a:r>
            <a:r>
              <a:rPr lang="en-GB" sz="2000" b="1" kern="0" dirty="0">
                <a:solidFill>
                  <a:srgbClr val="39C0BA"/>
                </a:solidFill>
                <a:latin typeface="Arial"/>
                <a:cs typeface="Arial"/>
                <a:sym typeface="Arial"/>
              </a:rPr>
              <a:t>sample size </a:t>
            </a:r>
            <a:r>
              <a:rPr lang="en-GB" sz="2000" kern="0" dirty="0">
                <a:solidFill>
                  <a:srgbClr val="FFFFFF"/>
                </a:solidFill>
                <a:latin typeface="Arial"/>
                <a:cs typeface="Arial"/>
                <a:sym typeface="Arial"/>
              </a:rPr>
              <a:t>is indicated at the point at which the resulting line and sample size axis meet</a:t>
            </a:r>
          </a:p>
          <a:p>
            <a:pPr>
              <a:buClr>
                <a:srgbClr val="000000"/>
              </a:buClr>
            </a:pPr>
            <a:endParaRPr lang="en-GB" sz="2000" kern="0" dirty="0">
              <a:solidFill>
                <a:srgbClr val="FFFFFF"/>
              </a:solidFill>
              <a:latin typeface="Arial"/>
              <a:cs typeface="Arial"/>
              <a:sym typeface="Arial"/>
            </a:endParaRPr>
          </a:p>
          <a:p>
            <a:pPr>
              <a:buClr>
                <a:srgbClr val="000000"/>
              </a:buClr>
            </a:pPr>
            <a:r>
              <a:rPr lang="en-GB" sz="2000" kern="0" dirty="0">
                <a:solidFill>
                  <a:srgbClr val="FFFFFF"/>
                </a:solidFill>
                <a:latin typeface="Arial"/>
                <a:cs typeface="Arial"/>
                <a:sym typeface="Arial"/>
              </a:rPr>
              <a:t>Example </a:t>
            </a:r>
          </a:p>
          <a:p>
            <a:pPr>
              <a:buClr>
                <a:srgbClr val="000000"/>
              </a:buClr>
            </a:pPr>
            <a:r>
              <a:rPr lang="en-GB" sz="2000" kern="0" dirty="0">
                <a:solidFill>
                  <a:srgbClr val="FFFFFF"/>
                </a:solidFill>
                <a:latin typeface="Arial"/>
                <a:cs typeface="Arial"/>
                <a:sym typeface="Arial"/>
              </a:rPr>
              <a:t>Power = 80% </a:t>
            </a:r>
          </a:p>
          <a:p>
            <a:pPr>
              <a:buClr>
                <a:srgbClr val="000000"/>
              </a:buClr>
            </a:pPr>
            <a:r>
              <a:rPr lang="en-GB" sz="2000" kern="0" dirty="0">
                <a:solidFill>
                  <a:srgbClr val="FFFFFF"/>
                </a:solidFill>
                <a:latin typeface="Arial"/>
                <a:cs typeface="Arial"/>
                <a:sym typeface="Arial"/>
              </a:rPr>
              <a:t>Standardised difference = 0.4 </a:t>
            </a:r>
          </a:p>
          <a:p>
            <a:pPr>
              <a:buClr>
                <a:srgbClr val="000000"/>
              </a:buClr>
            </a:pPr>
            <a:r>
              <a:rPr lang="en-GB" sz="2000" kern="0" dirty="0">
                <a:solidFill>
                  <a:srgbClr val="FFFFFF"/>
                </a:solidFill>
                <a:latin typeface="Arial"/>
                <a:cs typeface="Arial"/>
                <a:sym typeface="Arial"/>
              </a:rPr>
              <a:t>Alpha level = 0.05</a:t>
            </a:r>
          </a:p>
          <a:p>
            <a:pPr>
              <a:buClr>
                <a:srgbClr val="000000"/>
              </a:buClr>
            </a:pPr>
            <a:endParaRPr lang="en-GB" sz="2000" kern="0" dirty="0">
              <a:solidFill>
                <a:srgbClr val="FFFFFF"/>
              </a:solidFill>
              <a:latin typeface="Arial"/>
              <a:cs typeface="Arial"/>
              <a:sym typeface="Arial"/>
            </a:endParaRPr>
          </a:p>
          <a:p>
            <a:pPr>
              <a:buClr>
                <a:srgbClr val="000000"/>
              </a:buClr>
            </a:pPr>
            <a:endParaRPr lang="en-GB" sz="2000" kern="0" dirty="0">
              <a:solidFill>
                <a:srgbClr val="FFFFFF"/>
              </a:solidFill>
              <a:latin typeface="Arial"/>
              <a:cs typeface="Arial"/>
              <a:sym typeface="Arial"/>
            </a:endParaRPr>
          </a:p>
          <a:p>
            <a:pPr>
              <a:buClr>
                <a:srgbClr val="000000"/>
              </a:buClr>
            </a:pPr>
            <a:r>
              <a:rPr lang="en-GB" sz="2000" b="1" kern="0" dirty="0">
                <a:solidFill>
                  <a:srgbClr val="33CCCC"/>
                </a:solidFill>
                <a:latin typeface="Arial"/>
                <a:cs typeface="Arial"/>
                <a:sym typeface="Arial"/>
              </a:rPr>
              <a:t>200 participants</a:t>
            </a:r>
          </a:p>
        </p:txBody>
      </p:sp>
      <p:cxnSp>
        <p:nvCxnSpPr>
          <p:cNvPr id="5" name="Straight Connector 4"/>
          <p:cNvCxnSpPr/>
          <p:nvPr/>
        </p:nvCxnSpPr>
        <p:spPr>
          <a:xfrm flipH="1" flipV="1">
            <a:off x="6532228" y="2508308"/>
            <a:ext cx="3372374" cy="486562"/>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443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Calculating the Standardised Difference</a:t>
            </a:r>
          </a:p>
        </p:txBody>
      </p:sp>
      <p:sp>
        <p:nvSpPr>
          <p:cNvPr id="3" name="Text Placeholder 2"/>
          <p:cNvSpPr>
            <a:spLocks noGrp="1"/>
          </p:cNvSpPr>
          <p:nvPr>
            <p:ph type="body" idx="1"/>
          </p:nvPr>
        </p:nvSpPr>
        <p:spPr/>
        <p:txBody>
          <a:bodyPr/>
          <a:lstStyle/>
          <a:p>
            <a:r>
              <a:rPr lang="en-GB" sz="2400" dirty="0"/>
              <a:t>The formulae for calculating the standardised difference will depend upon the test you are looking to conduct:</a:t>
            </a:r>
          </a:p>
          <a:p>
            <a:pPr marL="38100" indent="0">
              <a:buNone/>
            </a:pPr>
            <a:endParaRPr lang="en-GB" sz="2400" b="1" dirty="0">
              <a:solidFill>
                <a:srgbClr val="33CCCC"/>
              </a:solidFill>
            </a:endParaRPr>
          </a:p>
          <a:p>
            <a:pPr marL="38100" indent="0">
              <a:buNone/>
            </a:pPr>
            <a:endParaRPr lang="en-GB" sz="10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17</a:t>
            </a:fld>
            <a:endParaRPr lang="en" kern="0"/>
          </a:p>
        </p:txBody>
      </p:sp>
      <p:pic>
        <p:nvPicPr>
          <p:cNvPr id="6" name="Picture 5"/>
          <p:cNvPicPr>
            <a:picLocks noChangeAspect="1"/>
          </p:cNvPicPr>
          <p:nvPr/>
        </p:nvPicPr>
        <p:blipFill>
          <a:blip r:embed="rId2"/>
          <a:stretch>
            <a:fillRect/>
          </a:stretch>
        </p:blipFill>
        <p:spPr>
          <a:xfrm>
            <a:off x="2619243" y="3299592"/>
            <a:ext cx="7592574" cy="2824371"/>
          </a:xfrm>
          <a:prstGeom prst="rect">
            <a:avLst/>
          </a:prstGeom>
        </p:spPr>
      </p:pic>
    </p:spTree>
    <p:extLst>
      <p:ext uri="{BB962C8B-B14F-4D97-AF65-F5344CB8AC3E}">
        <p14:creationId xmlns:p14="http://schemas.microsoft.com/office/powerpoint/2010/main" val="851376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Calculating the Standardised Difference</a:t>
            </a:r>
          </a:p>
        </p:txBody>
      </p:sp>
      <p:sp>
        <p:nvSpPr>
          <p:cNvPr id="3" name="Text Placeholder 2"/>
          <p:cNvSpPr>
            <a:spLocks noGrp="1"/>
          </p:cNvSpPr>
          <p:nvPr>
            <p:ph type="body" idx="1"/>
          </p:nvPr>
        </p:nvSpPr>
        <p:spPr/>
        <p:txBody>
          <a:bodyPr/>
          <a:lstStyle/>
          <a:p>
            <a:endParaRPr lang="en-GB" sz="2400" b="1" dirty="0">
              <a:solidFill>
                <a:srgbClr val="33CCCC"/>
              </a:solidFill>
            </a:endParaRPr>
          </a:p>
          <a:p>
            <a:endParaRPr lang="en-GB" sz="2400" b="1" dirty="0">
              <a:solidFill>
                <a:srgbClr val="33CCCC"/>
              </a:solidFill>
            </a:endParaRPr>
          </a:p>
          <a:p>
            <a:pPr marL="38100" indent="0">
              <a:buNone/>
            </a:pPr>
            <a:endParaRPr lang="en-GB" sz="2400" b="1" dirty="0">
              <a:solidFill>
                <a:srgbClr val="33CCCC"/>
              </a:solidFill>
            </a:endParaRPr>
          </a:p>
          <a:p>
            <a:pPr marL="38100" indent="0">
              <a:buNone/>
            </a:pPr>
            <a:endParaRPr lang="en-GB" sz="10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18</a:t>
            </a:fld>
            <a:endParaRPr lang="en" kern="0"/>
          </a:p>
        </p:txBody>
      </p:sp>
      <p:pic>
        <p:nvPicPr>
          <p:cNvPr id="7" name="Picture 6"/>
          <p:cNvPicPr>
            <a:picLocks noChangeAspect="1"/>
          </p:cNvPicPr>
          <p:nvPr/>
        </p:nvPicPr>
        <p:blipFill>
          <a:blip r:embed="rId2"/>
          <a:stretch>
            <a:fillRect/>
          </a:stretch>
        </p:blipFill>
        <p:spPr>
          <a:xfrm>
            <a:off x="2689499" y="2626409"/>
            <a:ext cx="7478821" cy="2549598"/>
          </a:xfrm>
          <a:prstGeom prst="rect">
            <a:avLst/>
          </a:prstGeom>
        </p:spPr>
      </p:pic>
    </p:spTree>
    <p:extLst>
      <p:ext uri="{BB962C8B-B14F-4D97-AF65-F5344CB8AC3E}">
        <p14:creationId xmlns:p14="http://schemas.microsoft.com/office/powerpoint/2010/main" val="2982362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997" y="766643"/>
            <a:ext cx="7993501" cy="459900"/>
          </a:xfrm>
        </p:spPr>
        <p:txBody>
          <a:bodyPr/>
          <a:lstStyle/>
          <a:p>
            <a:r>
              <a:rPr lang="en-GB" sz="3600" b="1" dirty="0"/>
              <a:t>Calculating the Standardised Difference</a:t>
            </a:r>
          </a:p>
        </p:txBody>
      </p:sp>
      <p:sp>
        <p:nvSpPr>
          <p:cNvPr id="3" name="Text Placeholder 2"/>
          <p:cNvSpPr>
            <a:spLocks noGrp="1"/>
          </p:cNvSpPr>
          <p:nvPr>
            <p:ph type="body" idx="1"/>
          </p:nvPr>
        </p:nvSpPr>
        <p:spPr/>
        <p:txBody>
          <a:bodyPr/>
          <a:lstStyle/>
          <a:p>
            <a:endParaRPr lang="en-GB" sz="2400" b="1" dirty="0">
              <a:solidFill>
                <a:srgbClr val="33CCCC"/>
              </a:solidFill>
            </a:endParaRPr>
          </a:p>
          <a:p>
            <a:endParaRPr lang="en-GB" sz="2400" b="1" dirty="0">
              <a:solidFill>
                <a:srgbClr val="33CCCC"/>
              </a:solidFill>
            </a:endParaRPr>
          </a:p>
          <a:p>
            <a:pPr marL="38100" indent="0">
              <a:buNone/>
            </a:pPr>
            <a:endParaRPr lang="en-GB" sz="2400" b="1" dirty="0">
              <a:solidFill>
                <a:srgbClr val="33CCCC"/>
              </a:solidFill>
            </a:endParaRPr>
          </a:p>
          <a:p>
            <a:pPr marL="38100" indent="0">
              <a:buNone/>
            </a:pPr>
            <a:endParaRPr lang="en-GB" sz="10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19</a:t>
            </a:fld>
            <a:endParaRPr lang="en" kern="0"/>
          </a:p>
        </p:txBody>
      </p:sp>
      <p:pic>
        <p:nvPicPr>
          <p:cNvPr id="5" name="Picture 4"/>
          <p:cNvPicPr>
            <a:picLocks noChangeAspect="1"/>
          </p:cNvPicPr>
          <p:nvPr/>
        </p:nvPicPr>
        <p:blipFill>
          <a:blip r:embed="rId2"/>
          <a:stretch>
            <a:fillRect/>
          </a:stretch>
        </p:blipFill>
        <p:spPr>
          <a:xfrm>
            <a:off x="2689498" y="2208608"/>
            <a:ext cx="7600912" cy="3750885"/>
          </a:xfrm>
          <a:prstGeom prst="rect">
            <a:avLst/>
          </a:prstGeom>
        </p:spPr>
      </p:pic>
    </p:spTree>
    <p:extLst>
      <p:ext uri="{BB962C8B-B14F-4D97-AF65-F5344CB8AC3E}">
        <p14:creationId xmlns:p14="http://schemas.microsoft.com/office/powerpoint/2010/main" val="3844385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5516" y="709383"/>
            <a:ext cx="7007181" cy="459900"/>
          </a:xfrm>
        </p:spPr>
        <p:txBody>
          <a:bodyPr/>
          <a:lstStyle/>
          <a:p>
            <a:r>
              <a:rPr lang="en-GB" sz="3600" b="1" dirty="0"/>
              <a:t>2. Quick Formulae: Lehr’s Formula</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20</a:t>
            </a:fld>
            <a:endParaRPr lang="en" kern="0"/>
          </a:p>
        </p:txBody>
      </p:sp>
      <p:sp>
        <p:nvSpPr>
          <p:cNvPr id="7" name="Rectangle 6"/>
          <p:cNvSpPr/>
          <p:nvPr/>
        </p:nvSpPr>
        <p:spPr>
          <a:xfrm>
            <a:off x="1779461" y="1837546"/>
            <a:ext cx="8192253" cy="1200329"/>
          </a:xfrm>
          <a:prstGeom prst="rect">
            <a:avLst/>
          </a:prstGeom>
        </p:spPr>
        <p:txBody>
          <a:bodyPr wrap="square">
            <a:spAutoFit/>
          </a:bodyPr>
          <a:lstStyle/>
          <a:p>
            <a:pPr>
              <a:buClr>
                <a:srgbClr val="000000"/>
              </a:buClr>
            </a:pPr>
            <a:r>
              <a:rPr lang="en-GB" sz="2400" kern="0" dirty="0">
                <a:solidFill>
                  <a:srgbClr val="FFFFFF"/>
                </a:solidFill>
                <a:latin typeface="Quicksand"/>
                <a:cs typeface="Arial"/>
                <a:sym typeface="Arial"/>
              </a:rPr>
              <a:t>For independent t-test and the Chi² test, you can use Lehr’s formula for calculating the </a:t>
            </a:r>
            <a:r>
              <a:rPr lang="en-GB" sz="2400" b="1" kern="0" dirty="0">
                <a:solidFill>
                  <a:srgbClr val="39C0BA"/>
                </a:solidFill>
                <a:latin typeface="Quicksand"/>
                <a:cs typeface="Arial"/>
                <a:sym typeface="Arial"/>
              </a:rPr>
              <a:t>sample size </a:t>
            </a:r>
            <a:r>
              <a:rPr lang="en-GB" sz="2400" kern="0" dirty="0">
                <a:solidFill>
                  <a:srgbClr val="FFFFFF"/>
                </a:solidFill>
                <a:latin typeface="Quicksand"/>
                <a:cs typeface="Arial"/>
                <a:sym typeface="Arial"/>
              </a:rPr>
              <a:t>for a power of 80% and a two-tailed significance level of 0.05</a:t>
            </a:r>
          </a:p>
        </p:txBody>
      </p:sp>
      <p:pic>
        <p:nvPicPr>
          <p:cNvPr id="3" name="Picture 2"/>
          <p:cNvPicPr>
            <a:picLocks noChangeAspect="1"/>
          </p:cNvPicPr>
          <p:nvPr/>
        </p:nvPicPr>
        <p:blipFill>
          <a:blip r:embed="rId2"/>
          <a:stretch>
            <a:fillRect/>
          </a:stretch>
        </p:blipFill>
        <p:spPr>
          <a:xfrm>
            <a:off x="1779461" y="3724595"/>
            <a:ext cx="8542047" cy="2773392"/>
          </a:xfrm>
          <a:prstGeom prst="rect">
            <a:avLst/>
          </a:prstGeom>
        </p:spPr>
      </p:pic>
    </p:spTree>
    <p:extLst>
      <p:ext uri="{BB962C8B-B14F-4D97-AF65-F5344CB8AC3E}">
        <p14:creationId xmlns:p14="http://schemas.microsoft.com/office/powerpoint/2010/main" val="1627771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7414" y="766643"/>
            <a:ext cx="7910084" cy="459900"/>
          </a:xfrm>
        </p:spPr>
        <p:txBody>
          <a:bodyPr/>
          <a:lstStyle/>
          <a:p>
            <a:r>
              <a:rPr lang="en-GB" sz="3600" b="1" dirty="0"/>
              <a:t>Power Statement</a:t>
            </a:r>
          </a:p>
        </p:txBody>
      </p:sp>
      <p:sp>
        <p:nvSpPr>
          <p:cNvPr id="3" name="Text Placeholder 2"/>
          <p:cNvSpPr>
            <a:spLocks noGrp="1"/>
          </p:cNvSpPr>
          <p:nvPr>
            <p:ph type="body" idx="1"/>
          </p:nvPr>
        </p:nvSpPr>
        <p:spPr>
          <a:xfrm>
            <a:off x="1892595" y="1600200"/>
            <a:ext cx="9601199" cy="4967700"/>
          </a:xfrm>
        </p:spPr>
        <p:txBody>
          <a:bodyPr/>
          <a:lstStyle/>
          <a:p>
            <a:r>
              <a:rPr lang="en-GB" sz="2400" dirty="0"/>
              <a:t>With applied research, you will more than likely need to include a </a:t>
            </a:r>
            <a:r>
              <a:rPr lang="en-GB" sz="2400" b="1" dirty="0">
                <a:solidFill>
                  <a:srgbClr val="39C0BA"/>
                </a:solidFill>
              </a:rPr>
              <a:t>power statement </a:t>
            </a:r>
            <a:r>
              <a:rPr lang="en-GB" sz="2400" dirty="0"/>
              <a:t>as part of your study protocol or in the method section of a report to show that you considered the sample size during the designing stages of your study</a:t>
            </a:r>
          </a:p>
          <a:p>
            <a:endParaRPr lang="en-GB" sz="2400" dirty="0"/>
          </a:p>
          <a:p>
            <a:r>
              <a:rPr lang="en-GB" sz="2400" dirty="0"/>
              <a:t>A typical statement could be: </a:t>
            </a:r>
          </a:p>
          <a:p>
            <a:endParaRPr lang="en-GB" sz="2400" dirty="0"/>
          </a:p>
          <a:p>
            <a:pPr lvl="1"/>
            <a:r>
              <a:rPr lang="en-GB" dirty="0"/>
              <a:t>“84 patients in each group were required to have a 90% chance of detecting a difference in means of 2.5 days (SD = 5 days) at the 5% level of significance using an Independent samples t-test.”</a:t>
            </a:r>
            <a:endParaRPr lang="en-GB" sz="11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21</a:t>
            </a:fld>
            <a:endParaRPr lang="en" kern="0"/>
          </a:p>
        </p:txBody>
      </p:sp>
    </p:spTree>
    <p:extLst>
      <p:ext uri="{BB962C8B-B14F-4D97-AF65-F5344CB8AC3E}">
        <p14:creationId xmlns:p14="http://schemas.microsoft.com/office/powerpoint/2010/main" val="2923985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6781" y="766643"/>
            <a:ext cx="7920717" cy="459900"/>
          </a:xfrm>
        </p:spPr>
        <p:txBody>
          <a:bodyPr/>
          <a:lstStyle/>
          <a:p>
            <a:r>
              <a:rPr lang="en-GB" sz="3600" b="1" dirty="0"/>
              <a:t>Effect size</a:t>
            </a:r>
          </a:p>
        </p:txBody>
      </p:sp>
      <p:sp>
        <p:nvSpPr>
          <p:cNvPr id="3" name="Text Placeholder 2"/>
          <p:cNvSpPr>
            <a:spLocks noGrp="1"/>
          </p:cNvSpPr>
          <p:nvPr>
            <p:ph type="body" idx="1"/>
          </p:nvPr>
        </p:nvSpPr>
        <p:spPr>
          <a:xfrm>
            <a:off x="1860698" y="1589567"/>
            <a:ext cx="9335386" cy="4967700"/>
          </a:xfrm>
        </p:spPr>
        <p:txBody>
          <a:bodyPr/>
          <a:lstStyle/>
          <a:p>
            <a:r>
              <a:rPr lang="en-GB" sz="2800" dirty="0"/>
              <a:t>The REAL effect in the population; the magnitude of the difference between groups </a:t>
            </a:r>
          </a:p>
          <a:p>
            <a:pPr lvl="1"/>
            <a:r>
              <a:rPr lang="en-GB" sz="2000" dirty="0"/>
              <a:t>Sometimes it’s not enough to simply know that an effect is significant </a:t>
            </a:r>
          </a:p>
          <a:p>
            <a:endParaRPr lang="en-GB" sz="2800" dirty="0"/>
          </a:p>
          <a:p>
            <a:r>
              <a:rPr lang="en-GB" sz="2800" dirty="0"/>
              <a:t>We may also want to know the </a:t>
            </a:r>
            <a:r>
              <a:rPr lang="en-GB" sz="2800" dirty="0">
                <a:solidFill>
                  <a:srgbClr val="39C0BA"/>
                </a:solidFill>
              </a:rPr>
              <a:t>size of the effect </a:t>
            </a:r>
          </a:p>
          <a:p>
            <a:pPr lvl="1"/>
            <a:r>
              <a:rPr lang="en-GB" sz="2000" dirty="0"/>
              <a:t>E.g., we may want to know by how much does a new drug reduce episodes of depression</a:t>
            </a:r>
          </a:p>
          <a:p>
            <a:pPr lvl="1"/>
            <a:endParaRPr lang="en-GB" sz="2000" dirty="0"/>
          </a:p>
          <a:p>
            <a:r>
              <a:rPr lang="en-GB" sz="2800" dirty="0"/>
              <a:t>Whether the manipulation of an IV has created a sizeable difference between our samples on some measure </a:t>
            </a:r>
          </a:p>
          <a:p>
            <a:pPr lvl="1"/>
            <a:r>
              <a:rPr lang="en-GB" sz="2000" dirty="0"/>
              <a:t>The further the difference between the two means, the larger the effect size</a:t>
            </a:r>
            <a:endParaRPr lang="en-GB" sz="5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22</a:t>
            </a:fld>
            <a:endParaRPr lang="en" kern="0"/>
          </a:p>
        </p:txBody>
      </p:sp>
    </p:spTree>
    <p:extLst>
      <p:ext uri="{BB962C8B-B14F-4D97-AF65-F5344CB8AC3E}">
        <p14:creationId xmlns:p14="http://schemas.microsoft.com/office/powerpoint/2010/main" val="1411266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047" y="766643"/>
            <a:ext cx="7899451" cy="459900"/>
          </a:xfrm>
        </p:spPr>
        <p:txBody>
          <a:bodyPr/>
          <a:lstStyle/>
          <a:p>
            <a:r>
              <a:rPr lang="en-GB" sz="3600" b="1" dirty="0"/>
              <a:t>Effect size</a:t>
            </a:r>
          </a:p>
        </p:txBody>
      </p:sp>
      <p:sp>
        <p:nvSpPr>
          <p:cNvPr id="3" name="Text Placeholder 2"/>
          <p:cNvSpPr>
            <a:spLocks noGrp="1"/>
          </p:cNvSpPr>
          <p:nvPr>
            <p:ph type="body" idx="1"/>
          </p:nvPr>
        </p:nvSpPr>
        <p:spPr>
          <a:xfrm>
            <a:off x="1648048" y="1600200"/>
            <a:ext cx="9558668" cy="4967700"/>
          </a:xfrm>
        </p:spPr>
        <p:txBody>
          <a:bodyPr/>
          <a:lstStyle/>
          <a:p>
            <a:r>
              <a:rPr lang="en-GB" sz="2800" dirty="0"/>
              <a:t>The popular measures of effect size to compare groups are Cohen’s d and eta squared (η2)/partial eta squared. </a:t>
            </a:r>
          </a:p>
          <a:p>
            <a:endParaRPr lang="en-GB" sz="2800" dirty="0"/>
          </a:p>
          <a:p>
            <a:r>
              <a:rPr lang="en-GB" sz="2800" dirty="0"/>
              <a:t>In Psychology we typically use </a:t>
            </a:r>
            <a:r>
              <a:rPr lang="en-GB" sz="2800" b="1" dirty="0">
                <a:solidFill>
                  <a:srgbClr val="39C0BA"/>
                </a:solidFill>
              </a:rPr>
              <a:t>partial eta squared</a:t>
            </a:r>
            <a:r>
              <a:rPr lang="en-GB" sz="2800" dirty="0"/>
              <a:t>,  which is what SPSS provides us with in the very last column of our inferential statistics box when conducting more complex analyses (such as ANOVA). </a:t>
            </a:r>
          </a:p>
          <a:p>
            <a:endParaRPr lang="en-GB" sz="2800" dirty="0"/>
          </a:p>
          <a:p>
            <a:pPr lvl="1"/>
            <a:r>
              <a:rPr lang="en-GB" sz="2000" dirty="0"/>
              <a:t>If we have remembered to tick Display ‘Estimates of effect size’ in the Options Dialogue box! </a:t>
            </a:r>
            <a:endParaRPr lang="en-GB" sz="200" b="1" dirty="0">
              <a:solidFill>
                <a:srgbClr val="33CCCC"/>
              </a:solidFill>
            </a:endParaRP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23</a:t>
            </a:fld>
            <a:endParaRPr lang="en" kern="0"/>
          </a:p>
        </p:txBody>
      </p:sp>
    </p:spTree>
    <p:extLst>
      <p:ext uri="{BB962C8B-B14F-4D97-AF65-F5344CB8AC3E}">
        <p14:creationId xmlns:p14="http://schemas.microsoft.com/office/powerpoint/2010/main" val="24957862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6149" y="766643"/>
            <a:ext cx="7931349" cy="459900"/>
          </a:xfrm>
        </p:spPr>
        <p:txBody>
          <a:bodyPr/>
          <a:lstStyle/>
          <a:p>
            <a:r>
              <a:rPr lang="en-GB" sz="3600" b="1" dirty="0"/>
              <a:t>Effect size: Eta Squared</a:t>
            </a:r>
          </a:p>
        </p:txBody>
      </p:sp>
      <p:sp>
        <p:nvSpPr>
          <p:cNvPr id="3" name="Text Placeholder 2"/>
          <p:cNvSpPr>
            <a:spLocks noGrp="1"/>
          </p:cNvSpPr>
          <p:nvPr>
            <p:ph type="body" idx="1"/>
          </p:nvPr>
        </p:nvSpPr>
        <p:spPr>
          <a:xfrm>
            <a:off x="1892595" y="1392865"/>
            <a:ext cx="9471613" cy="5175035"/>
          </a:xfrm>
        </p:spPr>
        <p:txBody>
          <a:bodyPr/>
          <a:lstStyle/>
          <a:p>
            <a:r>
              <a:rPr lang="en-GB" sz="2800" dirty="0"/>
              <a:t>Guidelines proposed by Cohen (1988) for interpreting the eta squared value are:</a:t>
            </a:r>
          </a:p>
          <a:p>
            <a:endParaRPr lang="en-GB" sz="2800" dirty="0"/>
          </a:p>
          <a:p>
            <a:pPr marL="38100" indent="0" algn="ctr">
              <a:buNone/>
            </a:pPr>
            <a:r>
              <a:rPr lang="en-GB" sz="2800" b="1" dirty="0"/>
              <a:t>0.01 – 0.06 = small </a:t>
            </a:r>
          </a:p>
          <a:p>
            <a:pPr marL="38100" indent="0" algn="ctr">
              <a:buNone/>
            </a:pPr>
            <a:r>
              <a:rPr lang="en-GB" sz="2800" b="1" dirty="0"/>
              <a:t>0.06 – 0.14 = medium </a:t>
            </a:r>
          </a:p>
          <a:p>
            <a:pPr marL="38100" indent="0" algn="ctr">
              <a:buNone/>
            </a:pPr>
            <a:r>
              <a:rPr lang="en-GB" sz="2800" b="1" dirty="0"/>
              <a:t>&gt; 0.14 = large</a:t>
            </a:r>
          </a:p>
          <a:p>
            <a:endParaRPr lang="en-GB" sz="2800" dirty="0"/>
          </a:p>
          <a:p>
            <a:r>
              <a:rPr lang="en-GB" sz="2800" i="1" dirty="0"/>
              <a:t>NB: eta squared more appropriate to report as the measure of effect size when your model has more than one IV.</a:t>
            </a:r>
          </a:p>
          <a:p>
            <a:endParaRPr lang="en-GB" sz="2800" dirty="0"/>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24</a:t>
            </a:fld>
            <a:endParaRPr lang="en" kern="0"/>
          </a:p>
        </p:txBody>
      </p:sp>
    </p:spTree>
    <p:extLst>
      <p:ext uri="{BB962C8B-B14F-4D97-AF65-F5344CB8AC3E}">
        <p14:creationId xmlns:p14="http://schemas.microsoft.com/office/powerpoint/2010/main" val="956946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6149" y="766643"/>
            <a:ext cx="7931349" cy="459900"/>
          </a:xfrm>
        </p:spPr>
        <p:txBody>
          <a:bodyPr/>
          <a:lstStyle/>
          <a:p>
            <a:r>
              <a:rPr lang="en-GB" sz="3600" b="1" dirty="0"/>
              <a:t>Effect size: Cohen’s </a:t>
            </a:r>
            <a:r>
              <a:rPr lang="en-GB" sz="3600" b="1" i="1" dirty="0"/>
              <a:t>d</a:t>
            </a:r>
            <a:endParaRPr lang="en-GB" sz="3600" b="1" dirty="0"/>
          </a:p>
        </p:txBody>
      </p:sp>
      <p:sp>
        <p:nvSpPr>
          <p:cNvPr id="3" name="Text Placeholder 2"/>
          <p:cNvSpPr>
            <a:spLocks noGrp="1"/>
          </p:cNvSpPr>
          <p:nvPr>
            <p:ph type="body" idx="1"/>
          </p:nvPr>
        </p:nvSpPr>
        <p:spPr>
          <a:xfrm>
            <a:off x="1892595" y="1392865"/>
            <a:ext cx="9471613" cy="5175035"/>
          </a:xfrm>
        </p:spPr>
        <p:txBody>
          <a:bodyPr/>
          <a:lstStyle/>
          <a:p>
            <a:r>
              <a:rPr lang="en-GB" sz="2800" dirty="0"/>
              <a:t>Cohen’s </a:t>
            </a:r>
            <a:r>
              <a:rPr lang="en-GB" sz="2800" i="1" dirty="0"/>
              <a:t>d</a:t>
            </a:r>
            <a:r>
              <a:rPr lang="en-GB" sz="2800" dirty="0"/>
              <a:t> reporting of effect size:</a:t>
            </a:r>
          </a:p>
          <a:p>
            <a:endParaRPr lang="en-GB" sz="2800" dirty="0"/>
          </a:p>
          <a:p>
            <a:pPr marL="38100" indent="0" algn="ctr">
              <a:buNone/>
            </a:pPr>
            <a:r>
              <a:rPr lang="en-GB" sz="2800" b="1" dirty="0"/>
              <a:t>0.2 = small </a:t>
            </a:r>
          </a:p>
          <a:p>
            <a:pPr marL="38100" indent="0" algn="ctr">
              <a:buNone/>
            </a:pPr>
            <a:r>
              <a:rPr lang="en-GB" sz="2800" b="1" dirty="0"/>
              <a:t>0.5 = medium </a:t>
            </a:r>
          </a:p>
          <a:p>
            <a:pPr marL="38100" indent="0" algn="ctr">
              <a:buNone/>
            </a:pPr>
            <a:r>
              <a:rPr lang="en-GB" sz="2800" b="1" dirty="0"/>
              <a:t>0.8 = large</a:t>
            </a:r>
          </a:p>
          <a:p>
            <a:endParaRPr lang="en-GB" sz="2800" dirty="0"/>
          </a:p>
          <a:p>
            <a:r>
              <a:rPr lang="en-GB" sz="2800" i="1" dirty="0"/>
              <a:t>NB: Cohen’s d indicates the size of the difference between two means in standard deviation units. Useful to report when you are only comparing two means. </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25</a:t>
            </a:fld>
            <a:endParaRPr lang="en" kern="0"/>
          </a:p>
        </p:txBody>
      </p:sp>
    </p:spTree>
    <p:extLst>
      <p:ext uri="{BB962C8B-B14F-4D97-AF65-F5344CB8AC3E}">
        <p14:creationId xmlns:p14="http://schemas.microsoft.com/office/powerpoint/2010/main" val="4159499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6149" y="766643"/>
            <a:ext cx="7931349" cy="459900"/>
          </a:xfrm>
        </p:spPr>
        <p:txBody>
          <a:bodyPr/>
          <a:lstStyle/>
          <a:p>
            <a:r>
              <a:rPr lang="en-GB" sz="3600" b="1" dirty="0"/>
              <a:t>Effect size: Pearson’s </a:t>
            </a:r>
            <a:r>
              <a:rPr lang="en-GB" sz="3600" b="1" i="1" dirty="0"/>
              <a:t>r</a:t>
            </a:r>
            <a:r>
              <a:rPr lang="en-GB" sz="3600" b="1" dirty="0"/>
              <a:t> </a:t>
            </a:r>
          </a:p>
        </p:txBody>
      </p:sp>
      <p:sp>
        <p:nvSpPr>
          <p:cNvPr id="3" name="Text Placeholder 2"/>
          <p:cNvSpPr>
            <a:spLocks noGrp="1"/>
          </p:cNvSpPr>
          <p:nvPr>
            <p:ph type="body" idx="1"/>
          </p:nvPr>
        </p:nvSpPr>
        <p:spPr>
          <a:xfrm>
            <a:off x="1892595" y="1392865"/>
            <a:ext cx="9471613" cy="5175035"/>
          </a:xfrm>
        </p:spPr>
        <p:txBody>
          <a:bodyPr/>
          <a:lstStyle/>
          <a:p>
            <a:r>
              <a:rPr lang="en-GB" sz="2800" dirty="0"/>
              <a:t>Correlation co-efficient values are also relevant measures of effect size</a:t>
            </a:r>
          </a:p>
          <a:p>
            <a:endParaRPr lang="en-GB" sz="2800" dirty="0"/>
          </a:p>
          <a:p>
            <a:pPr marL="38100" indent="0" algn="ctr">
              <a:buNone/>
            </a:pPr>
            <a:r>
              <a:rPr lang="en-GB" sz="2800" b="1" dirty="0"/>
              <a:t>0.2 = small </a:t>
            </a:r>
          </a:p>
          <a:p>
            <a:pPr marL="38100" indent="0" algn="ctr">
              <a:buNone/>
            </a:pPr>
            <a:r>
              <a:rPr lang="en-GB" sz="2800" b="1" dirty="0"/>
              <a:t>0.5 = medium </a:t>
            </a:r>
          </a:p>
          <a:p>
            <a:pPr marL="38100" indent="0" algn="ctr">
              <a:buNone/>
            </a:pPr>
            <a:r>
              <a:rPr lang="en-GB" sz="2800" b="1" dirty="0"/>
              <a:t>0.8 = large</a:t>
            </a:r>
          </a:p>
          <a:p>
            <a:endParaRPr lang="en-GB" sz="2800" dirty="0"/>
          </a:p>
          <a:p>
            <a:r>
              <a:rPr lang="en-GB" sz="2800" i="1" dirty="0"/>
              <a:t>NB: Pearson’s r for use with correlational / relationship studies – not suitable for comparison of </a:t>
            </a:r>
            <a:r>
              <a:rPr lang="en-GB" sz="2800" i="1"/>
              <a:t>differences in groups </a:t>
            </a:r>
            <a:r>
              <a:rPr lang="en-GB" sz="2800" i="1" dirty="0"/>
              <a:t>means</a:t>
            </a:r>
          </a:p>
        </p:txBody>
      </p:sp>
      <p:sp>
        <p:nvSpPr>
          <p:cNvPr id="4" name="Slide Number Placeholder 3"/>
          <p:cNvSpPr>
            <a:spLocks noGrp="1"/>
          </p:cNvSpPr>
          <p:nvPr>
            <p:ph type="sldNum" idx="12"/>
          </p:nvPr>
        </p:nvSpPr>
        <p:spPr/>
        <p:txBody>
          <a:bodyPr/>
          <a:lstStyle/>
          <a:p>
            <a:pPr>
              <a:buClr>
                <a:srgbClr val="000000"/>
              </a:buClr>
            </a:pPr>
            <a:fld id="{00000000-1234-1234-1234-123412341234}" type="slidenum">
              <a:rPr lang="en" kern="0"/>
              <a:pPr>
                <a:buClr>
                  <a:srgbClr val="000000"/>
                </a:buClr>
              </a:pPr>
              <a:t>26</a:t>
            </a:fld>
            <a:endParaRPr lang="en" kern="0"/>
          </a:p>
        </p:txBody>
      </p:sp>
    </p:spTree>
    <p:extLst>
      <p:ext uri="{BB962C8B-B14F-4D97-AF65-F5344CB8AC3E}">
        <p14:creationId xmlns:p14="http://schemas.microsoft.com/office/powerpoint/2010/main" val="6451451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8A380-1727-CAD5-8299-0AAB33466214}"/>
              </a:ext>
            </a:extLst>
          </p:cNvPr>
          <p:cNvSpPr>
            <a:spLocks noGrp="1"/>
          </p:cNvSpPr>
          <p:nvPr>
            <p:ph type="title"/>
          </p:nvPr>
        </p:nvSpPr>
        <p:spPr/>
        <p:txBody>
          <a:bodyPr/>
          <a:lstStyle/>
          <a:p>
            <a:r>
              <a:rPr lang="en-GB" sz="3600" b="1" dirty="0"/>
              <a:t>Task for Today</a:t>
            </a:r>
          </a:p>
        </p:txBody>
      </p:sp>
      <p:sp>
        <p:nvSpPr>
          <p:cNvPr id="3" name="Text Placeholder 2">
            <a:extLst>
              <a:ext uri="{FF2B5EF4-FFF2-40B4-BE49-F238E27FC236}">
                <a16:creationId xmlns:a16="http://schemas.microsoft.com/office/drawing/2014/main" id="{D6FE9491-0EC0-EEAD-49EB-01FE3B7E6BA8}"/>
              </a:ext>
            </a:extLst>
          </p:cNvPr>
          <p:cNvSpPr>
            <a:spLocks noGrp="1"/>
          </p:cNvSpPr>
          <p:nvPr>
            <p:ph type="body" idx="1"/>
          </p:nvPr>
        </p:nvSpPr>
        <p:spPr>
          <a:xfrm>
            <a:off x="1553967" y="1224325"/>
            <a:ext cx="9144000" cy="4967700"/>
          </a:xfrm>
        </p:spPr>
        <p:txBody>
          <a:bodyPr/>
          <a:lstStyle/>
          <a:p>
            <a:pPr marL="552450" indent="-514350">
              <a:buAutoNum type="arabicPeriod"/>
            </a:pPr>
            <a:r>
              <a:rPr lang="en-GB" dirty="0"/>
              <a:t>Practice using Altman’s nomogram to estimate sample sizes</a:t>
            </a:r>
          </a:p>
          <a:p>
            <a:pPr marL="552450" indent="-514350">
              <a:buAutoNum type="arabicPeriod"/>
            </a:pPr>
            <a:r>
              <a:rPr lang="en-GB" dirty="0"/>
              <a:t>Write up power statements for each of the scenarios</a:t>
            </a:r>
          </a:p>
          <a:p>
            <a:pPr marL="38100" indent="0">
              <a:buNone/>
            </a:pPr>
            <a:endParaRPr lang="en-GB" dirty="0"/>
          </a:p>
          <a:p>
            <a:pPr marL="38100" indent="0">
              <a:buNone/>
            </a:pPr>
            <a:r>
              <a:rPr lang="en-GB" dirty="0"/>
              <a:t>Group work:</a:t>
            </a:r>
          </a:p>
          <a:p>
            <a:r>
              <a:rPr lang="en-GB" dirty="0"/>
              <a:t>Assessment of attraction should be chosen</a:t>
            </a:r>
          </a:p>
          <a:p>
            <a:r>
              <a:rPr lang="en-GB" dirty="0"/>
              <a:t>Work done on AI images</a:t>
            </a:r>
          </a:p>
          <a:p>
            <a:r>
              <a:rPr lang="en-GB" dirty="0"/>
              <a:t>Qualtrics accounts</a:t>
            </a:r>
          </a:p>
          <a:p>
            <a:r>
              <a:rPr lang="en-GB" dirty="0"/>
              <a:t>Materials started (information sheet, consent form, debrief)</a:t>
            </a:r>
          </a:p>
        </p:txBody>
      </p:sp>
      <p:sp>
        <p:nvSpPr>
          <p:cNvPr id="4" name="Slide Number Placeholder 3">
            <a:extLst>
              <a:ext uri="{FF2B5EF4-FFF2-40B4-BE49-F238E27FC236}">
                <a16:creationId xmlns:a16="http://schemas.microsoft.com/office/drawing/2014/main" id="{5BE64235-95A2-0365-7625-FAD69453AD37}"/>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856322818"/>
      </p:ext>
    </p:extLst>
  </p:cSld>
  <p:clrMapOvr>
    <a:masterClrMapping/>
  </p:clrMapOvr>
</p:sld>
</file>

<file path=ppt/theme/theme1.xml><?xml version="1.0" encoding="utf-8"?>
<a:theme xmlns:a="http://schemas.openxmlformats.org/drawingml/2006/main" name="Eleanor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1409</Words>
  <Application>Microsoft Office PowerPoint</Application>
  <PresentationFormat>Widescreen</PresentationFormat>
  <Paragraphs>195</Paragraphs>
  <Slides>27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Quicksand</vt:lpstr>
      <vt:lpstr>Arial</vt:lpstr>
      <vt:lpstr>Eleanor template</vt:lpstr>
      <vt:lpstr>Statistical Power, Effect Size and Sample Sizes   Stacey Coleman</vt:lpstr>
      <vt:lpstr>Statistical Power, Effect and Sample Sizes</vt:lpstr>
      <vt:lpstr>Statistical Significance</vt:lpstr>
      <vt:lpstr>Reminders!</vt:lpstr>
      <vt:lpstr>Reminders!</vt:lpstr>
      <vt:lpstr>Reminders!</vt:lpstr>
      <vt:lpstr>Clinical Significance</vt:lpstr>
      <vt:lpstr>Clinical Significance</vt:lpstr>
      <vt:lpstr>Sample Size</vt:lpstr>
      <vt:lpstr>Sample Size</vt:lpstr>
      <vt:lpstr>Sample Size</vt:lpstr>
      <vt:lpstr>Calculating Sample Size</vt:lpstr>
      <vt:lpstr>Calculating Sample Size</vt:lpstr>
      <vt:lpstr>Methods for Calculating Sample Size</vt:lpstr>
      <vt:lpstr>1. Altman’s Nomogram</vt:lpstr>
      <vt:lpstr>1. Altman’s Nomogram</vt:lpstr>
      <vt:lpstr>Calculating the Standardised Difference</vt:lpstr>
      <vt:lpstr>Calculating the Standardised Difference</vt:lpstr>
      <vt:lpstr>Calculating the Standardised Difference</vt:lpstr>
      <vt:lpstr>2. Quick Formulae: Lehr’s Formula</vt:lpstr>
      <vt:lpstr>Power Statement</vt:lpstr>
      <vt:lpstr>Effect size</vt:lpstr>
      <vt:lpstr>Effect size</vt:lpstr>
      <vt:lpstr>Effect size: Eta Squared</vt:lpstr>
      <vt:lpstr>Effect size: Cohen’s d</vt:lpstr>
      <vt:lpstr>Effect size: Pearson’s r </vt:lpstr>
      <vt:lpstr>Task for 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Statistical Power, Effect Size and Sample Sizes   Stacey Coleman</dc:title>
  <dc:creator>Stacey Coleman</dc:creator>
  <cp:lastModifiedBy>Stacey Coleman</cp:lastModifiedBy>
  <cp:revision>2</cp:revision>
  <dcterms:created xsi:type="dcterms:W3CDTF">2021-11-23T23:04:54Z</dcterms:created>
  <dcterms:modified xsi:type="dcterms:W3CDTF">2024-11-11T21:34:36Z</dcterms:modified>
</cp:coreProperties>
</file>