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media/image1.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media/image2.jpeg" ContentType="image/jpeg"/>
  <Override PartName="/ppt/theme/theme2.xml" ContentType="application/vnd.openxmlformats-officedocument.theme+xml"/>
  <Override PartName="/ppt/notesSlides/notesSlide1.xml" ContentType="application/vnd.openxmlformats-officedocument.presentationml.notesSlide+xml"/>
  <Override PartName="/ppt/media/image3.jpeg" ContentType="image/jpeg"/>
  <Override PartName="/ppt/media/image4.jpeg" ContentType="image/jpeg"/>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media/image5.jpeg" ContentType="image/jpeg"/>
  <Override PartName="/ppt/notesSlides/notesSlide5.xml" ContentType="application/vnd.openxmlformats-officedocument.presentationml.notesSlide+xml"/>
  <Override PartName="/ppt/media/image6.jpeg" ContentType="image/jpeg"/>
  <Override PartName="/ppt/notesSlides/notesSlide6.xml" ContentType="application/vnd.openxmlformats-officedocument.presentationml.notesSlide+xml"/>
  <Override PartName="/ppt/media/image7.jpeg" ContentType="image/jpeg"/>
  <Override PartName="/ppt/notesSlides/notesSlide7.xml" ContentType="application/vnd.openxmlformats-officedocument.presentationml.notesSlide+xml"/>
  <Override PartName="/ppt/media/image8.jpeg" ContentType="image/jpeg"/>
  <Override PartName="/ppt/media/image9.jpeg" ContentType="image/jpeg"/>
  <Override PartName="/ppt/media/image10.jpeg" ContentType="image/jpeg"/>
  <Override PartName="/ppt/media/image11.jpeg" ContentType="image/jpeg"/>
  <Override PartName="/ppt/media/image12.jpeg" ContentType="image/jpeg"/>
  <Override PartName="/ppt/media/image13.jpeg" ContentType="image/jpeg"/>
  <Override PartName="/ppt/media/image14.jpeg" ContentType="image/jpeg"/>
  <Override PartName="/ppt/media/image15.jpeg" ContentType="image/jpeg"/>
  <Override PartName="/ppt/media/image16.jpeg" ContentType="image/jpeg"/>
  <Override PartName="/ppt/media/image17.jpeg" ContentType="image/jpeg"/>
  <Override PartName="/ppt/media/image18.jpeg" ContentType="image/jpeg"/>
  <Override PartName="/ppt/media/image19.jpeg" ContentType="image/jpeg"/>
  <Override PartName="/ppt/media/image20.jpeg" ContentType="image/jpeg"/>
  <Override PartName="/ppt/notesSlides/notesSlide8.xml" ContentType="application/vnd.openxmlformats-officedocument.presentationml.notesSlide+xml"/>
  <Override PartName="/ppt/notesSlides/notesSlide9.xml" ContentType="application/vnd.openxmlformats-officedocument.presentationml.notesSlide+xml"/>
  <Override PartName="/ppt/media/image21.jpeg" ContentType="image/jpeg"/>
  <Override PartName="/ppt/notesSlides/notesSlide10.xml" ContentType="application/vnd.openxmlformats-officedocument.presentationml.notesSlid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 id="283" r:id="rId35"/>
    <p:sldId id="284" r:id="rId36"/>
    <p:sldId id="285" r:id="rId37"/>
    <p:sldId id="286" r:id="rId38"/>
    <p:sldId id="287" r:id="rId39"/>
    <p:sldId id="288" r:id="rId40"/>
    <p:sldId id="289" r:id="rId41"/>
    <p:sldId id="290" r:id="rId42"/>
    <p:sldId id="291" r:id="rId43"/>
    <p:sldId id="292" r:id="rId44"/>
    <p:sldId id="293" r:id="rId45"/>
    <p:sldId id="294" r:id="rId46"/>
    <p:sldId id="295" r:id="rId47"/>
    <p:sldId id="296" r:id="rId48"/>
    <p:sldId id="297" r:id="rId49"/>
    <p:sldId id="298" r:id="rId50"/>
    <p:sldId id="299" r:id="rId51"/>
    <p:sldId id="300" r:id="rId52"/>
    <p:sldId id="301" r:id="rId53"/>
  </p:sldIdLst>
  <p:sldSz cx="9144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lvl1pPr>
    <a:lvl2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lvl2pPr>
    <a:lvl3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lvl3pPr>
    <a:lvl4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lvl4pPr>
    <a:lvl5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lvl5pPr>
    <a:lvl6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lvl6pPr>
    <a:lvl7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lvl7pPr>
    <a:lvl8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lvl8pPr>
    <a:lvl9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0DEEF"/>
          </a:solidFill>
        </a:fill>
      </a:tcStyle>
    </a:wholeTbl>
    <a:band2H>
      <a:tcTxStyle b="def" i="def"/>
      <a:tcStyle>
        <a:tcBdr/>
        <a:fill>
          <a:solidFill>
            <a:srgbClr val="E9EFF7"/>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b="def" i="def"/>
      <a:tcStyle>
        <a:tcBdr/>
        <a:fill>
          <a:solidFill>
            <a:srgbClr val="F0F0F0"/>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b="def" i="def"/>
      <a:tcStyle>
        <a:tcBdr/>
        <a:fill>
          <a:solidFill>
            <a:srgbClr val="EBF1E8"/>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b="def" i="def"/>
      <a:tcStyle>
        <a:tcBdr/>
        <a:fill>
          <a:solidFill>
            <a:srgbClr val="FFFFFF"/>
          </a:solidFill>
        </a:fill>
      </a:tcStyle>
    </a:band2H>
    <a:firstCol>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 Id="rId28" Type="http://schemas.openxmlformats.org/officeDocument/2006/relationships/slide" Target="slides/slide21.xml"/><Relationship Id="rId29" Type="http://schemas.openxmlformats.org/officeDocument/2006/relationships/slide" Target="slides/slide22.xml"/><Relationship Id="rId30" Type="http://schemas.openxmlformats.org/officeDocument/2006/relationships/slide" Target="slides/slide23.xml"/><Relationship Id="rId31" Type="http://schemas.openxmlformats.org/officeDocument/2006/relationships/slide" Target="slides/slide24.xml"/><Relationship Id="rId32" Type="http://schemas.openxmlformats.org/officeDocument/2006/relationships/slide" Target="slides/slide25.xml"/><Relationship Id="rId33" Type="http://schemas.openxmlformats.org/officeDocument/2006/relationships/slide" Target="slides/slide26.xml"/><Relationship Id="rId34" Type="http://schemas.openxmlformats.org/officeDocument/2006/relationships/slide" Target="slides/slide27.xml"/><Relationship Id="rId35" Type="http://schemas.openxmlformats.org/officeDocument/2006/relationships/slide" Target="slides/slide28.xml"/><Relationship Id="rId36" Type="http://schemas.openxmlformats.org/officeDocument/2006/relationships/slide" Target="slides/slide29.xml"/><Relationship Id="rId37" Type="http://schemas.openxmlformats.org/officeDocument/2006/relationships/slide" Target="slides/slide30.xml"/><Relationship Id="rId38" Type="http://schemas.openxmlformats.org/officeDocument/2006/relationships/slide" Target="slides/slide31.xml"/><Relationship Id="rId39" Type="http://schemas.openxmlformats.org/officeDocument/2006/relationships/slide" Target="slides/slide32.xml"/><Relationship Id="rId40" Type="http://schemas.openxmlformats.org/officeDocument/2006/relationships/slide" Target="slides/slide33.xml"/><Relationship Id="rId41" Type="http://schemas.openxmlformats.org/officeDocument/2006/relationships/slide" Target="slides/slide34.xml"/><Relationship Id="rId42" Type="http://schemas.openxmlformats.org/officeDocument/2006/relationships/slide" Target="slides/slide35.xml"/><Relationship Id="rId43" Type="http://schemas.openxmlformats.org/officeDocument/2006/relationships/slide" Target="slides/slide36.xml"/><Relationship Id="rId44" Type="http://schemas.openxmlformats.org/officeDocument/2006/relationships/slide" Target="slides/slide37.xml"/><Relationship Id="rId45" Type="http://schemas.openxmlformats.org/officeDocument/2006/relationships/slide" Target="slides/slide38.xml"/><Relationship Id="rId46" Type="http://schemas.openxmlformats.org/officeDocument/2006/relationships/slide" Target="slides/slide39.xml"/><Relationship Id="rId47" Type="http://schemas.openxmlformats.org/officeDocument/2006/relationships/slide" Target="slides/slide40.xml"/><Relationship Id="rId48" Type="http://schemas.openxmlformats.org/officeDocument/2006/relationships/slide" Target="slides/slide41.xml"/><Relationship Id="rId49" Type="http://schemas.openxmlformats.org/officeDocument/2006/relationships/slide" Target="slides/slide42.xml"/><Relationship Id="rId50" Type="http://schemas.openxmlformats.org/officeDocument/2006/relationships/slide" Target="slides/slide43.xml"/><Relationship Id="rId51" Type="http://schemas.openxmlformats.org/officeDocument/2006/relationships/slide" Target="slides/slide44.xml"/><Relationship Id="rId52" Type="http://schemas.openxmlformats.org/officeDocument/2006/relationships/slide" Target="slides/slide45.xml"/><Relationship Id="rId53" Type="http://schemas.openxmlformats.org/officeDocument/2006/relationships/slide" Target="slides/slide46.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24" name="Shape 124"/>
          <p:cNvSpPr/>
          <p:nvPr>
            <p:ph type="sldImg"/>
          </p:nvPr>
        </p:nvSpPr>
        <p:spPr>
          <a:xfrm>
            <a:off x="1143000" y="685800"/>
            <a:ext cx="4572000" cy="3429000"/>
          </a:xfrm>
          <a:prstGeom prst="rect">
            <a:avLst/>
          </a:prstGeom>
        </p:spPr>
        <p:txBody>
          <a:bodyPr/>
          <a:lstStyle/>
          <a:p>
            <a:pPr/>
          </a:p>
        </p:txBody>
      </p:sp>
      <p:sp>
        <p:nvSpPr>
          <p:cNvPr id="125" name="Shape 125"/>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Calibri"/>
      </a:defRPr>
    </a:lvl1pPr>
    <a:lvl2pPr indent="228600" latinLnBrk="0">
      <a:defRPr sz="1200">
        <a:latin typeface="+mn-lt"/>
        <a:ea typeface="+mn-ea"/>
        <a:cs typeface="+mn-cs"/>
        <a:sym typeface="Calibri"/>
      </a:defRPr>
    </a:lvl2pPr>
    <a:lvl3pPr indent="457200" latinLnBrk="0">
      <a:defRPr sz="1200">
        <a:latin typeface="+mn-lt"/>
        <a:ea typeface="+mn-ea"/>
        <a:cs typeface="+mn-cs"/>
        <a:sym typeface="Calibri"/>
      </a:defRPr>
    </a:lvl3pPr>
    <a:lvl4pPr indent="685800" latinLnBrk="0">
      <a:defRPr sz="1200">
        <a:latin typeface="+mn-lt"/>
        <a:ea typeface="+mn-ea"/>
        <a:cs typeface="+mn-cs"/>
        <a:sym typeface="Calibri"/>
      </a:defRPr>
    </a:lvl4pPr>
    <a:lvl5pPr indent="914400" latinLnBrk="0">
      <a:defRPr sz="1200">
        <a:latin typeface="+mn-lt"/>
        <a:ea typeface="+mn-ea"/>
        <a:cs typeface="+mn-cs"/>
        <a:sym typeface="Calibri"/>
      </a:defRPr>
    </a:lvl5pPr>
    <a:lvl6pPr indent="1143000" latinLnBrk="0">
      <a:defRPr sz="1200">
        <a:latin typeface="+mn-lt"/>
        <a:ea typeface="+mn-ea"/>
        <a:cs typeface="+mn-cs"/>
        <a:sym typeface="Calibri"/>
      </a:defRPr>
    </a:lvl6pPr>
    <a:lvl7pPr indent="1371600" latinLnBrk="0">
      <a:defRPr sz="1200">
        <a:latin typeface="+mn-lt"/>
        <a:ea typeface="+mn-ea"/>
        <a:cs typeface="+mn-cs"/>
        <a:sym typeface="Calibri"/>
      </a:defRPr>
    </a:lvl7pPr>
    <a:lvl8pPr indent="1600200" latinLnBrk="0">
      <a:defRPr sz="1200">
        <a:latin typeface="+mn-lt"/>
        <a:ea typeface="+mn-ea"/>
        <a:cs typeface="+mn-cs"/>
        <a:sym typeface="Calibri"/>
      </a:defRPr>
    </a:lvl8pPr>
    <a:lvl9pPr indent="1828800" latinLnBrk="0">
      <a:defRPr sz="1200">
        <a:latin typeface="+mn-lt"/>
        <a:ea typeface="+mn-ea"/>
        <a:cs typeface="+mn-cs"/>
        <a:sym typeface="Calibri"/>
      </a:defRPr>
    </a:lvl9pPr>
  </p:notesStyle>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Relationships>

</file>

<file path=ppt/notesSlides/_rels/notesSlide2.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Relationships>

</file>

<file path=ppt/notesSlides/_rels/notesSlide3.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Relationships>

</file>

<file path=ppt/notesSlides/_rels/notesSlide4.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Relationships>

</file>

<file path=ppt/notesSlides/_rels/notesSlide5.xml.rels><?xml version="1.0" encoding="UTF-8"?>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Relationships>

</file>

<file path=ppt/notesSlides/_rels/notesSlide6.xml.rels><?xml version="1.0" encoding="UTF-8"?>
<Relationships xmlns="http://schemas.openxmlformats.org/package/2006/relationships"><Relationship Id="rId1" Type="http://schemas.openxmlformats.org/officeDocument/2006/relationships/slide" Target="../slides/slide16.xml"/><Relationship Id="rId2" Type="http://schemas.openxmlformats.org/officeDocument/2006/relationships/notesMaster" Target="../notesMasters/notesMaster1.xml"/></Relationships>

</file>

<file path=ppt/notesSlides/_rels/notesSlide7.xml.rels><?xml version="1.0" encoding="UTF-8"?>
<Relationships xmlns="http://schemas.openxmlformats.org/package/2006/relationships"><Relationship Id="rId1" Type="http://schemas.openxmlformats.org/officeDocument/2006/relationships/slide" Target="../slides/slide23.xml"/><Relationship Id="rId2" Type="http://schemas.openxmlformats.org/officeDocument/2006/relationships/notesMaster" Target="../notesMasters/notesMaster1.xml"/></Relationships>

</file>

<file path=ppt/notesSlides/_rels/notesSlide8.xml.rels><?xml version="1.0" encoding="UTF-8"?>
<Relationships xmlns="http://schemas.openxmlformats.org/package/2006/relationships"><Relationship Id="rId1" Type="http://schemas.openxmlformats.org/officeDocument/2006/relationships/slide" Target="../slides/slide42.xml"/><Relationship Id="rId2" Type="http://schemas.openxmlformats.org/officeDocument/2006/relationships/notesMaster" Target="../notesMasters/notesMaster1.xml"/></Relationships>

</file>

<file path=ppt/notesSlides/_rels/notesSlide9.xml.rels><?xml version="1.0" encoding="UTF-8"?>
<Relationships xmlns="http://schemas.openxmlformats.org/package/2006/relationships"><Relationship Id="rId1" Type="http://schemas.openxmlformats.org/officeDocument/2006/relationships/slide" Target="../slides/slide43.xml"/><Relationship Id="rId2" Type="http://schemas.openxmlformats.org/officeDocument/2006/relationships/notesMaster" Target="../notesMasters/notesMaster1.xml"/></Relationships>

</file>

<file path=ppt/notesSlides/_rels/notesSlide10.xml.rels><?xml version="1.0" encoding="UTF-8"?>
<Relationships xmlns="http://schemas.openxmlformats.org/package/2006/relationships"><Relationship Id="rId1" Type="http://schemas.openxmlformats.org/officeDocument/2006/relationships/slide" Target="../slides/slide45.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7" name="Shape 127"/>
          <p:cNvSpPr/>
          <p:nvPr>
            <p:ph type="sldImg"/>
          </p:nvPr>
        </p:nvSpPr>
        <p:spPr>
          <a:prstGeom prst="rect">
            <a:avLst/>
          </a:prstGeom>
        </p:spPr>
        <p:txBody>
          <a:bodyPr/>
          <a:lstStyle/>
          <a:p>
            <a:pPr/>
          </a:p>
        </p:txBody>
      </p:sp>
      <p:sp>
        <p:nvSpPr>
          <p:cNvPr id="128" name="Shape 128"/>
          <p:cNvSpPr/>
          <p:nvPr>
            <p:ph type="body" sz="quarter" idx="1"/>
          </p:nvPr>
        </p:nvSpPr>
        <p:spPr>
          <a:prstGeom prst="rect">
            <a:avLst/>
          </a:prstGeom>
        </p:spPr>
        <p:txBody>
          <a:bodyPr/>
          <a:lstStyle>
            <a:lvl1pPr>
              <a:defRPr sz="8000">
                <a:latin typeface="Comic Sans MS"/>
                <a:ea typeface="Comic Sans MS"/>
                <a:cs typeface="Comic Sans MS"/>
                <a:sym typeface="Comic Sans MS"/>
              </a:defRPr>
            </a:lvl1pPr>
          </a:lstStyle>
          <a:p>
            <a:pPr/>
            <a:r>
              <a:t>Welcome.</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9" name="Shape 169"/>
          <p:cNvSpPr/>
          <p:nvPr>
            <p:ph type="sldImg"/>
          </p:nvPr>
        </p:nvSpPr>
        <p:spPr>
          <a:prstGeom prst="rect">
            <a:avLst/>
          </a:prstGeom>
        </p:spPr>
        <p:txBody>
          <a:bodyPr/>
          <a:lstStyle/>
          <a:p>
            <a:pPr/>
          </a:p>
        </p:txBody>
      </p:sp>
      <p:sp>
        <p:nvSpPr>
          <p:cNvPr id="170" name="Shape 170"/>
          <p:cNvSpPr/>
          <p:nvPr>
            <p:ph type="body" sz="quarter" idx="1"/>
          </p:nvPr>
        </p:nvSpPr>
        <p:spPr>
          <a:prstGeom prst="rect">
            <a:avLst/>
          </a:prstGeom>
        </p:spPr>
        <p:txBody>
          <a:bodyPr/>
          <a:lstStyle>
            <a:lvl1pPr>
              <a:defRPr sz="7200">
                <a:latin typeface="Comic Sans MS"/>
                <a:ea typeface="Comic Sans MS"/>
                <a:cs typeface="Comic Sans MS"/>
                <a:sym typeface="Comic Sans MS"/>
              </a:defRPr>
            </a:lvl1pPr>
          </a:lstStyle>
          <a:p>
            <a:pPr/>
            <a:r>
              <a:t>Wrth i ysgolion a sefydliadau addysgol lunio polisiau a gweithdrefnau cynhwysol, dylid ystyried y grwpiau o ddysgwyr yma, yn ôl canllawiau Llywodraeth Cymru (2016a).</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9" name="Shape 179"/>
          <p:cNvSpPr/>
          <p:nvPr>
            <p:ph type="sldImg"/>
          </p:nvPr>
        </p:nvSpPr>
        <p:spPr>
          <a:prstGeom prst="rect">
            <a:avLst/>
          </a:prstGeom>
        </p:spPr>
        <p:txBody>
          <a:bodyPr/>
          <a:lstStyle/>
          <a:p>
            <a:pPr/>
          </a:p>
        </p:txBody>
      </p:sp>
      <p:sp>
        <p:nvSpPr>
          <p:cNvPr id="180" name="Shape 180"/>
          <p:cNvSpPr/>
          <p:nvPr>
            <p:ph type="body" sz="quarter" idx="1"/>
          </p:nvPr>
        </p:nvSpPr>
        <p:spPr>
          <a:prstGeom prst="rect">
            <a:avLst/>
          </a:prstGeom>
        </p:spPr>
        <p:txBody>
          <a:bodyPr/>
          <a:lstStyle/>
          <a:p>
            <a:pPr>
              <a:defRPr sz="7200">
                <a:latin typeface="Comic Sans MS"/>
                <a:ea typeface="Comic Sans MS"/>
                <a:cs typeface="Comic Sans MS"/>
                <a:sym typeface="Comic Sans MS"/>
              </a:defRPr>
            </a:pPr>
            <a:r>
              <a:t>Mae’n iawn i fod yn wahanol ac i gael amrywiaeth, ond sut ydym ni fel athrawon yn defnyddio </a:t>
            </a:r>
            <a:r>
              <a:rPr b="1"/>
              <a:t>amrywiaeth</a:t>
            </a:r>
            <a:r>
              <a:t> i’w lawn botensial? Sut ydyn ni yn darparu dysgu effeithiol ar gyfer yr </a:t>
            </a:r>
            <a:r>
              <a:rPr b="1"/>
              <a:t>amrywiaeth</a:t>
            </a:r>
            <a:r>
              <a:t> o ddysgwyr sydd gyda ni?</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4" name="Shape 184"/>
          <p:cNvSpPr/>
          <p:nvPr>
            <p:ph type="sldImg"/>
          </p:nvPr>
        </p:nvSpPr>
        <p:spPr>
          <a:prstGeom prst="rect">
            <a:avLst/>
          </a:prstGeom>
        </p:spPr>
        <p:txBody>
          <a:bodyPr/>
          <a:lstStyle/>
          <a:p>
            <a:pPr/>
          </a:p>
        </p:txBody>
      </p:sp>
      <p:sp>
        <p:nvSpPr>
          <p:cNvPr id="185" name="Shape 185"/>
          <p:cNvSpPr/>
          <p:nvPr>
            <p:ph type="body" sz="quarter" idx="1"/>
          </p:nvPr>
        </p:nvSpPr>
        <p:spPr>
          <a:prstGeom prst="rect">
            <a:avLst/>
          </a:prstGeom>
        </p:spPr>
        <p:txBody>
          <a:bodyPr/>
          <a:lstStyle/>
          <a:p>
            <a:pPr>
              <a:defRPr sz="6000"/>
            </a:pPr>
            <a:r>
              <a:t>Cwricwlwm Newydd i Gymru, Donaldson 2015.</a:t>
            </a:r>
          </a:p>
          <a:p>
            <a:pPr>
              <a:defRPr sz="6000"/>
            </a:pPr>
            <a:r>
              <a:t>Y 4 Diben</a:t>
            </a:r>
          </a:p>
          <a:p>
            <a:pPr>
              <a:defRPr sz="6000"/>
            </a:pPr>
            <a:r>
              <a:t>Un o’r dibenion = Angen tynnu sylw at:- Dinasyddion egwyddorol gwybodus. Cysylltiad â chynhwysiant.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0" name="Shape 190"/>
          <p:cNvSpPr/>
          <p:nvPr>
            <p:ph type="sldImg"/>
          </p:nvPr>
        </p:nvSpPr>
        <p:spPr>
          <a:prstGeom prst="rect">
            <a:avLst/>
          </a:prstGeom>
        </p:spPr>
        <p:txBody>
          <a:bodyPr/>
          <a:lstStyle/>
          <a:p>
            <a:pPr/>
          </a:p>
        </p:txBody>
      </p:sp>
      <p:sp>
        <p:nvSpPr>
          <p:cNvPr id="191" name="Shape 191"/>
          <p:cNvSpPr/>
          <p:nvPr>
            <p:ph type="body" sz="quarter" idx="1"/>
          </p:nvPr>
        </p:nvSpPr>
        <p:spPr>
          <a:prstGeom prst="rect">
            <a:avLst/>
          </a:prstGeom>
        </p:spPr>
        <p:txBody>
          <a:bodyPr/>
          <a:lstStyle>
            <a:lvl1pPr>
              <a:defRPr sz="7200"/>
            </a:lvl1pPr>
          </a:lstStyle>
          <a:p>
            <a:pPr/>
            <a:r>
              <a:t>Er mwyn gwireddu/cyrraedd y diben hwn, mae angen ategu’r 5 elfen canlynol….(gweler uchod).</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0" name="Shape 200"/>
          <p:cNvSpPr/>
          <p:nvPr>
            <p:ph type="sldImg"/>
          </p:nvPr>
        </p:nvSpPr>
        <p:spPr>
          <a:prstGeom prst="rect">
            <a:avLst/>
          </a:prstGeom>
        </p:spPr>
        <p:txBody>
          <a:bodyPr/>
          <a:lstStyle/>
          <a:p>
            <a:pPr/>
          </a:p>
        </p:txBody>
      </p:sp>
      <p:sp>
        <p:nvSpPr>
          <p:cNvPr id="201" name="Shape 201"/>
          <p:cNvSpPr/>
          <p:nvPr>
            <p:ph type="body" sz="quarter" idx="1"/>
          </p:nvPr>
        </p:nvSpPr>
        <p:spPr>
          <a:prstGeom prst="rect">
            <a:avLst/>
          </a:prstGeom>
        </p:spPr>
        <p:txBody>
          <a:bodyPr/>
          <a:lstStyle>
            <a:lvl1pPr>
              <a:defRPr sz="7200">
                <a:latin typeface="Comic Sans MS"/>
                <a:ea typeface="Comic Sans MS"/>
                <a:cs typeface="Comic Sans MS"/>
                <a:sym typeface="Comic Sans MS"/>
              </a:defRPr>
            </a:lvl1pPr>
          </a:lstStyle>
          <a:p>
            <a:pPr/>
            <a:r>
              <a:t>Er mwyn dyfodol gwell, er mwyn dyfodol llwyddiannus!</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4" name="Shape 224"/>
          <p:cNvSpPr/>
          <p:nvPr>
            <p:ph type="sldImg"/>
          </p:nvPr>
        </p:nvSpPr>
        <p:spPr>
          <a:prstGeom prst="rect">
            <a:avLst/>
          </a:prstGeom>
        </p:spPr>
        <p:txBody>
          <a:bodyPr/>
          <a:lstStyle/>
          <a:p>
            <a:pPr/>
          </a:p>
        </p:txBody>
      </p:sp>
      <p:sp>
        <p:nvSpPr>
          <p:cNvPr id="225" name="Shape 225"/>
          <p:cNvSpPr/>
          <p:nvPr>
            <p:ph type="body" sz="quarter" idx="1"/>
          </p:nvPr>
        </p:nvSpPr>
        <p:spPr>
          <a:prstGeom prst="rect">
            <a:avLst/>
          </a:prstGeom>
        </p:spPr>
        <p:txBody>
          <a:bodyPr/>
          <a:lstStyle>
            <a:lvl1pPr>
              <a:defRPr sz="7200">
                <a:latin typeface="Comic Sans MS"/>
                <a:ea typeface="Comic Sans MS"/>
                <a:cs typeface="Comic Sans MS"/>
                <a:sym typeface="Comic Sans MS"/>
              </a:defRPr>
            </a:lvl1pPr>
          </a:lstStyle>
          <a:p>
            <a:pPr/>
            <a:r>
              <a:t>Natalie Jones, un o gynfyfyrwyr Prifysgol y Drindod Dewi Sant, yn siarad am bwysigrwydd o fod yn gynhwysol yn ein gwersi yn ystod ein cynhadledd blynyddol ‘Anelu at Ragoriaeth’.</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44" name="Shape 344"/>
          <p:cNvSpPr/>
          <p:nvPr>
            <p:ph type="sldImg"/>
          </p:nvPr>
        </p:nvSpPr>
        <p:spPr>
          <a:prstGeom prst="rect">
            <a:avLst/>
          </a:prstGeom>
        </p:spPr>
        <p:txBody>
          <a:bodyPr/>
          <a:lstStyle/>
          <a:p>
            <a:pPr/>
          </a:p>
        </p:txBody>
      </p:sp>
      <p:sp>
        <p:nvSpPr>
          <p:cNvPr id="345" name="Shape 345"/>
          <p:cNvSpPr/>
          <p:nvPr>
            <p:ph type="body" sz="quarter" idx="1"/>
          </p:nvPr>
        </p:nvSpPr>
        <p:spPr>
          <a:prstGeom prst="rect">
            <a:avLst/>
          </a:prstGeom>
        </p:spPr>
        <p:txBody>
          <a:bodyPr/>
          <a:lstStyle/>
          <a:p>
            <a:pPr/>
            <a:r>
              <a:t>Let them do the same exercise as in the last session again.</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48" name="Shape 348"/>
          <p:cNvSpPr/>
          <p:nvPr>
            <p:ph type="sldImg"/>
          </p:nvPr>
        </p:nvSpPr>
        <p:spPr>
          <a:prstGeom prst="rect">
            <a:avLst/>
          </a:prstGeom>
        </p:spPr>
        <p:txBody>
          <a:bodyPr/>
          <a:lstStyle/>
          <a:p>
            <a:pPr/>
          </a:p>
        </p:txBody>
      </p:sp>
      <p:sp>
        <p:nvSpPr>
          <p:cNvPr id="349" name="Shape 349"/>
          <p:cNvSpPr/>
          <p:nvPr>
            <p:ph type="body" sz="quarter" idx="1"/>
          </p:nvPr>
        </p:nvSpPr>
        <p:spPr>
          <a:prstGeom prst="rect">
            <a:avLst/>
          </a:prstGeom>
        </p:spPr>
        <p:txBody>
          <a:bodyPr/>
          <a:lstStyle/>
          <a:p>
            <a:pPr>
              <a:defRPr sz="7200">
                <a:latin typeface="Comic Sans MS"/>
                <a:ea typeface="Comic Sans MS"/>
                <a:cs typeface="Comic Sans MS"/>
                <a:sym typeface="Comic Sans MS"/>
              </a:defRPr>
            </a:pPr>
            <a:r>
              <a:t>Pwy sy’n gyfrifol? - </a:t>
            </a:r>
            <a:r>
              <a:rPr b="1"/>
              <a:t>PAWB!!</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60" name="Shape 360"/>
          <p:cNvSpPr/>
          <p:nvPr>
            <p:ph type="sldImg"/>
          </p:nvPr>
        </p:nvSpPr>
        <p:spPr>
          <a:prstGeom prst="rect">
            <a:avLst/>
          </a:prstGeom>
        </p:spPr>
        <p:txBody>
          <a:bodyPr/>
          <a:lstStyle/>
          <a:p>
            <a:pPr/>
          </a:p>
        </p:txBody>
      </p:sp>
      <p:sp>
        <p:nvSpPr>
          <p:cNvPr id="361" name="Shape 361"/>
          <p:cNvSpPr/>
          <p:nvPr>
            <p:ph type="body" sz="quarter" idx="1"/>
          </p:nvPr>
        </p:nvSpPr>
        <p:spPr>
          <a:prstGeom prst="rect">
            <a:avLst/>
          </a:prstGeom>
        </p:spPr>
        <p:txBody>
          <a:bodyPr/>
          <a:lstStyle/>
          <a:p>
            <a:pPr/>
            <a:r>
              <a:t>Point out that this works on the principle of “stage” not “age”.</a:t>
            </a:r>
          </a:p>
          <a:p>
            <a:pPr>
              <a:defRPr b="1"/>
            </a:pPr>
          </a:p>
          <a:p>
            <a:pPr>
              <a:defRPr b="1"/>
            </a:pPr>
            <a:r>
              <a:t>Activity</a:t>
            </a:r>
          </a:p>
          <a:p>
            <a:pPr/>
            <a:r>
              <a:t>Students to read</a:t>
            </a:r>
          </a:p>
        </p:txBody>
      </p:sp>
    </p:spTree>
  </p:cSld>
  <p:clrMapOvr>
    <a:masterClrMapping/>
  </p:clrMapOvr>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Slide">
    <p:spTree>
      <p:nvGrpSpPr>
        <p:cNvPr id="1" name=""/>
        <p:cNvGrpSpPr/>
        <p:nvPr/>
      </p:nvGrpSpPr>
      <p:grpSpPr>
        <a:xfrm>
          <a:off x="0" y="0"/>
          <a:ext cx="0" cy="0"/>
          <a:chOff x="0" y="0"/>
          <a:chExt cx="0" cy="0"/>
        </a:xfrm>
      </p:grpSpPr>
      <p:pic>
        <p:nvPicPr>
          <p:cNvPr id="11" name="Picture 7" descr="Picture 7"/>
          <p:cNvPicPr>
            <a:picLocks noChangeAspect="1"/>
          </p:cNvPicPr>
          <p:nvPr/>
        </p:nvPicPr>
        <p:blipFill>
          <a:blip r:embed="rId2">
            <a:extLst/>
          </a:blip>
          <a:stretch>
            <a:fillRect/>
          </a:stretch>
        </p:blipFill>
        <p:spPr>
          <a:xfrm>
            <a:off x="0" y="0"/>
            <a:ext cx="9144000" cy="6858000"/>
          </a:xfrm>
          <a:prstGeom prst="rect">
            <a:avLst/>
          </a:prstGeom>
          <a:ln w="12700">
            <a:miter lim="400000"/>
          </a:ln>
        </p:spPr>
      </p:pic>
      <p:sp>
        <p:nvSpPr>
          <p:cNvPr id="12" name="Slide Number"/>
          <p:cNvSpPr txBox="1"/>
          <p:nvPr>
            <p:ph type="sldNum" sz="quarter" idx="2"/>
          </p:nvPr>
        </p:nvSpPr>
        <p:spPr>
          <a:xfrm>
            <a:off x="6294581" y="6232199"/>
            <a:ext cx="258621" cy="248302"/>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Header">
    <p:spTree>
      <p:nvGrpSpPr>
        <p:cNvPr id="1" name=""/>
        <p:cNvGrpSpPr/>
        <p:nvPr/>
      </p:nvGrpSpPr>
      <p:grpSpPr>
        <a:xfrm>
          <a:off x="0" y="0"/>
          <a:ext cx="0" cy="0"/>
          <a:chOff x="0" y="0"/>
          <a:chExt cx="0" cy="0"/>
        </a:xfrm>
      </p:grpSpPr>
      <p:sp>
        <p:nvSpPr>
          <p:cNvPr id="2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spTree>
      <p:nvGrpSpPr>
        <p:cNvPr id="1" name=""/>
        <p:cNvGrpSpPr/>
        <p:nvPr/>
      </p:nvGrpSpPr>
      <p:grpSpPr>
        <a:xfrm>
          <a:off x="0" y="0"/>
          <a:ext cx="0" cy="0"/>
          <a:chOff x="0" y="0"/>
          <a:chExt cx="0" cy="0"/>
        </a:xfrm>
      </p:grpSpPr>
      <p:sp>
        <p:nvSpPr>
          <p:cNvPr id="33" name="Title Text"/>
          <p:cNvSpPr txBox="1"/>
          <p:nvPr>
            <p:ph type="title"/>
          </p:nvPr>
        </p:nvSpPr>
        <p:spPr>
          <a:prstGeom prst="rect">
            <a:avLst/>
          </a:prstGeom>
        </p:spPr>
        <p:txBody>
          <a:bodyPr/>
          <a:lstStyle/>
          <a:p>
            <a:pPr/>
            <a:r>
              <a:t>Title Text</a:t>
            </a:r>
          </a:p>
        </p:txBody>
      </p:sp>
      <p:sp>
        <p:nvSpPr>
          <p:cNvPr id="34" name="Body Level One…"/>
          <p:cNvSpPr txBox="1"/>
          <p:nvPr>
            <p:ph type="body" sz="half"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3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mparison">
    <p:spTree>
      <p:nvGrpSpPr>
        <p:cNvPr id="1" name=""/>
        <p:cNvGrpSpPr/>
        <p:nvPr/>
      </p:nvGrpSpPr>
      <p:grpSpPr>
        <a:xfrm>
          <a:off x="0" y="0"/>
          <a:ext cx="0" cy="0"/>
          <a:chOff x="0" y="0"/>
          <a:chExt cx="0" cy="0"/>
        </a:xfrm>
      </p:grpSpPr>
      <p:sp>
        <p:nvSpPr>
          <p:cNvPr id="42" name="Title Text"/>
          <p:cNvSpPr txBox="1"/>
          <p:nvPr>
            <p:ph type="title"/>
          </p:nvPr>
        </p:nvSpPr>
        <p:spPr>
          <a:xfrm>
            <a:off x="629841" y="365125"/>
            <a:ext cx="7886701" cy="1325564"/>
          </a:xfrm>
          <a:prstGeom prst="rect">
            <a:avLst/>
          </a:prstGeom>
        </p:spPr>
        <p:txBody>
          <a:bodyPr/>
          <a:lstStyle/>
          <a:p>
            <a:pPr/>
            <a:r>
              <a:t>Title Text</a:t>
            </a:r>
          </a:p>
        </p:txBody>
      </p:sp>
      <p:sp>
        <p:nvSpPr>
          <p:cNvPr id="43" name="Body Level One…"/>
          <p:cNvSpPr txBox="1"/>
          <p:nvPr>
            <p:ph type="body" sz="quarter" idx="1"/>
          </p:nvPr>
        </p:nvSpPr>
        <p:spPr>
          <a:xfrm>
            <a:off x="629841" y="1681163"/>
            <a:ext cx="3868343" cy="823915"/>
          </a:xfrm>
          <a:prstGeom prst="rect">
            <a:avLst/>
          </a:prstGeom>
        </p:spPr>
        <p:txBody>
          <a:bodyPr anchor="b"/>
          <a:lstStyle>
            <a:lvl1pPr marL="0" indent="0">
              <a:buSzTx/>
              <a:buFontTx/>
              <a:buNone/>
              <a:defRPr b="1" sz="2400"/>
            </a:lvl1pPr>
            <a:lvl2pPr marL="0" indent="0">
              <a:buSzTx/>
              <a:buFontTx/>
              <a:buNone/>
              <a:defRPr b="1" sz="2400"/>
            </a:lvl2pPr>
            <a:lvl3pPr marL="0" indent="0">
              <a:buSzTx/>
              <a:buFontTx/>
              <a:buNone/>
              <a:defRPr b="1" sz="2400"/>
            </a:lvl3pPr>
            <a:lvl4pPr marL="0" indent="0">
              <a:buSzTx/>
              <a:buFontTx/>
              <a:buNone/>
              <a:defRPr b="1" sz="2400"/>
            </a:lvl4pPr>
            <a:lvl5pPr marL="0" indent="0">
              <a:buSzTx/>
              <a:buFontTx/>
              <a:buNone/>
              <a:defRPr b="1" sz="2400"/>
            </a:lvl5pPr>
          </a:lstStyle>
          <a:p>
            <a:pPr/>
            <a:r>
              <a:t>Body Level One</a:t>
            </a:r>
          </a:p>
          <a:p>
            <a:pPr lvl="1"/>
            <a:r>
              <a:t>Body Level Two</a:t>
            </a:r>
          </a:p>
          <a:p>
            <a:pPr lvl="2"/>
            <a:r>
              <a:t>Body Level Three</a:t>
            </a:r>
          </a:p>
          <a:p>
            <a:pPr lvl="3"/>
            <a:r>
              <a:t>Body Level Four</a:t>
            </a:r>
          </a:p>
          <a:p>
            <a:pPr lvl="4"/>
            <a:r>
              <a:t>Body Level Five</a:t>
            </a:r>
          </a:p>
        </p:txBody>
      </p:sp>
      <p:sp>
        <p:nvSpPr>
          <p:cNvPr id="44" name="Text Placeholder 4"/>
          <p:cNvSpPr/>
          <p:nvPr>
            <p:ph type="body" sz="quarter" idx="21"/>
          </p:nvPr>
        </p:nvSpPr>
        <p:spPr>
          <a:xfrm>
            <a:off x="4629148" y="1681163"/>
            <a:ext cx="3887395" cy="823914"/>
          </a:xfrm>
          <a:prstGeom prst="rect">
            <a:avLst/>
          </a:prstGeom>
        </p:spPr>
        <p:txBody>
          <a:bodyPr anchor="b"/>
          <a:lstStyle/>
          <a:p>
            <a:pPr/>
          </a:p>
        </p:txBody>
      </p:sp>
      <p:sp>
        <p:nvSpPr>
          <p:cNvPr id="4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52" name="Title Text"/>
          <p:cNvSpPr txBox="1"/>
          <p:nvPr>
            <p:ph type="title"/>
          </p:nvPr>
        </p:nvSpPr>
        <p:spPr>
          <a:prstGeom prst="rect">
            <a:avLst/>
          </a:prstGeom>
        </p:spPr>
        <p:txBody>
          <a:bodyPr/>
          <a:lstStyle/>
          <a:p>
            <a:pPr/>
            <a:r>
              <a:t>Title Text</a:t>
            </a:r>
          </a:p>
        </p:txBody>
      </p:sp>
      <p:sp>
        <p:nvSpPr>
          <p:cNvPr id="5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6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spTree>
      <p:nvGrpSpPr>
        <p:cNvPr id="1" name=""/>
        <p:cNvGrpSpPr/>
        <p:nvPr/>
      </p:nvGrpSpPr>
      <p:grpSpPr>
        <a:xfrm>
          <a:off x="0" y="0"/>
          <a:ext cx="0" cy="0"/>
          <a:chOff x="0" y="0"/>
          <a:chExt cx="0" cy="0"/>
        </a:xfrm>
      </p:grpSpPr>
      <p:sp>
        <p:nvSpPr>
          <p:cNvPr id="67" name="Title Text"/>
          <p:cNvSpPr txBox="1"/>
          <p:nvPr>
            <p:ph type="title"/>
          </p:nvPr>
        </p:nvSpPr>
        <p:spPr>
          <a:xfrm>
            <a:off x="629841" y="457200"/>
            <a:ext cx="2949178" cy="1600200"/>
          </a:xfrm>
          <a:prstGeom prst="rect">
            <a:avLst/>
          </a:prstGeom>
        </p:spPr>
        <p:txBody>
          <a:bodyPr anchor="b"/>
          <a:lstStyle>
            <a:lvl1pPr>
              <a:defRPr sz="3200"/>
            </a:lvl1pPr>
          </a:lstStyle>
          <a:p>
            <a:pPr/>
            <a:r>
              <a:t>Title Text</a:t>
            </a:r>
          </a:p>
        </p:txBody>
      </p:sp>
      <p:sp>
        <p:nvSpPr>
          <p:cNvPr id="68" name="Body Level One…"/>
          <p:cNvSpPr txBox="1"/>
          <p:nvPr>
            <p:ph type="body" sz="half" idx="1"/>
          </p:nvPr>
        </p:nvSpPr>
        <p:spPr>
          <a:xfrm>
            <a:off x="3887391" y="987425"/>
            <a:ext cx="4629152" cy="4873627"/>
          </a:xfrm>
          <a:prstGeom prst="rect">
            <a:avLst/>
          </a:prstGeom>
        </p:spPr>
        <p:txBody>
          <a:bodyPr/>
          <a:lstStyle>
            <a:lvl1pPr>
              <a:defRPr sz="3200"/>
            </a:lvl1pPr>
            <a:lvl2pPr marL="718457" indent="-261257">
              <a:defRPr sz="3200"/>
            </a:lvl2pPr>
            <a:lvl3pPr marL="1219200" indent="-304800">
              <a:defRPr sz="3200"/>
            </a:lvl3pPr>
            <a:lvl4pPr marL="1737360" indent="-365760">
              <a:defRPr sz="3200"/>
            </a:lvl4pPr>
            <a:lvl5pPr marL="2194560" indent="-365760">
              <a:defRPr sz="3200"/>
            </a:lvl5pPr>
          </a:lstStyle>
          <a:p>
            <a:pPr/>
            <a:r>
              <a:t>Body Level One</a:t>
            </a:r>
          </a:p>
          <a:p>
            <a:pPr lvl="1"/>
            <a:r>
              <a:t>Body Level Two</a:t>
            </a:r>
          </a:p>
          <a:p>
            <a:pPr lvl="2"/>
            <a:r>
              <a:t>Body Level Three</a:t>
            </a:r>
          </a:p>
          <a:p>
            <a:pPr lvl="3"/>
            <a:r>
              <a:t>Body Level Four</a:t>
            </a:r>
          </a:p>
          <a:p>
            <a:pPr lvl="4"/>
            <a:r>
              <a:t>Body Level Five</a:t>
            </a:r>
          </a:p>
        </p:txBody>
      </p:sp>
      <p:sp>
        <p:nvSpPr>
          <p:cNvPr id="69" name="Text Placeholder 3"/>
          <p:cNvSpPr/>
          <p:nvPr>
            <p:ph type="body" sz="quarter" idx="21"/>
          </p:nvPr>
        </p:nvSpPr>
        <p:spPr>
          <a:xfrm>
            <a:off x="629838" y="2057400"/>
            <a:ext cx="2949183" cy="3811588"/>
          </a:xfrm>
          <a:prstGeom prst="rect">
            <a:avLst/>
          </a:prstGeom>
        </p:spPr>
        <p:txBody>
          <a:bodyPr/>
          <a:lstStyle/>
          <a:p>
            <a:pPr/>
          </a:p>
        </p:txBody>
      </p:sp>
      <p:sp>
        <p:nvSpPr>
          <p:cNvPr id="7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icture with Caption">
    <p:spTree>
      <p:nvGrpSpPr>
        <p:cNvPr id="1" name=""/>
        <p:cNvGrpSpPr/>
        <p:nvPr/>
      </p:nvGrpSpPr>
      <p:grpSpPr>
        <a:xfrm>
          <a:off x="0" y="0"/>
          <a:ext cx="0" cy="0"/>
          <a:chOff x="0" y="0"/>
          <a:chExt cx="0" cy="0"/>
        </a:xfrm>
      </p:grpSpPr>
      <p:sp>
        <p:nvSpPr>
          <p:cNvPr id="77" name="Title Text"/>
          <p:cNvSpPr txBox="1"/>
          <p:nvPr>
            <p:ph type="title"/>
          </p:nvPr>
        </p:nvSpPr>
        <p:spPr>
          <a:xfrm>
            <a:off x="629841" y="457200"/>
            <a:ext cx="2949178" cy="1600200"/>
          </a:xfrm>
          <a:prstGeom prst="rect">
            <a:avLst/>
          </a:prstGeom>
        </p:spPr>
        <p:txBody>
          <a:bodyPr anchor="b"/>
          <a:lstStyle>
            <a:lvl1pPr>
              <a:defRPr sz="3200"/>
            </a:lvl1pPr>
          </a:lstStyle>
          <a:p>
            <a:pPr/>
            <a:r>
              <a:t>Title Text</a:t>
            </a:r>
          </a:p>
        </p:txBody>
      </p:sp>
      <p:sp>
        <p:nvSpPr>
          <p:cNvPr id="78" name="Picture Placeholder 2"/>
          <p:cNvSpPr/>
          <p:nvPr>
            <p:ph type="pic" sz="half" idx="21"/>
          </p:nvPr>
        </p:nvSpPr>
        <p:spPr>
          <a:xfrm>
            <a:off x="3887391" y="987425"/>
            <a:ext cx="4629152" cy="4873627"/>
          </a:xfrm>
          <a:prstGeom prst="rect">
            <a:avLst/>
          </a:prstGeom>
        </p:spPr>
        <p:txBody>
          <a:bodyPr lIns="91439" tIns="45719" rIns="91439" bIns="45719">
            <a:noAutofit/>
          </a:bodyPr>
          <a:lstStyle/>
          <a:p>
            <a:pPr/>
          </a:p>
        </p:txBody>
      </p:sp>
      <p:sp>
        <p:nvSpPr>
          <p:cNvPr id="79" name="Body Level One…"/>
          <p:cNvSpPr txBox="1"/>
          <p:nvPr>
            <p:ph type="body" sz="quarter" idx="1"/>
          </p:nvPr>
        </p:nvSpPr>
        <p:spPr>
          <a:xfrm>
            <a:off x="629841" y="2057400"/>
            <a:ext cx="2949178" cy="3811588"/>
          </a:xfrm>
          <a:prstGeom prst="rect">
            <a:avLst/>
          </a:prstGeom>
        </p:spPr>
        <p:txBody>
          <a:bodyPr/>
          <a:lstStyle>
            <a:lvl1pPr marL="0" indent="0">
              <a:buSzTx/>
              <a:buFontTx/>
              <a:buNone/>
              <a:defRPr sz="1600"/>
            </a:lvl1pPr>
            <a:lvl2pPr marL="0" indent="0">
              <a:buSzTx/>
              <a:buFontTx/>
              <a:buNone/>
              <a:defRPr sz="1600"/>
            </a:lvl2pPr>
            <a:lvl3pPr marL="0" indent="0">
              <a:buSzTx/>
              <a:buFontTx/>
              <a:buNone/>
              <a:defRPr sz="1600"/>
            </a:lvl3pPr>
            <a:lvl4pPr marL="0" indent="0">
              <a:buSzTx/>
              <a:buFontTx/>
              <a:buNone/>
              <a:defRPr sz="1600"/>
            </a:lvl4pPr>
            <a:lvl5pPr marL="0" indent="0">
              <a:buSzTx/>
              <a:buFontTx/>
              <a:buNone/>
              <a:defRPr sz="1600"/>
            </a:lvl5pPr>
          </a:lstStyle>
          <a:p>
            <a:pPr/>
            <a:r>
              <a:t>Body Level One</a:t>
            </a:r>
          </a:p>
          <a:p>
            <a:pPr lvl="1"/>
            <a:r>
              <a:t>Body Level Two</a:t>
            </a:r>
          </a:p>
          <a:p>
            <a:pPr lvl="2"/>
            <a:r>
              <a:t>Body Level Three</a:t>
            </a:r>
          </a:p>
          <a:p>
            <a:pPr lvl="3"/>
            <a:r>
              <a:t>Body Level Four</a:t>
            </a:r>
          </a:p>
          <a:p>
            <a:pPr lvl="4"/>
            <a:r>
              <a:t>Body Level Five</a:t>
            </a:r>
          </a:p>
        </p:txBody>
      </p:sp>
      <p:sp>
        <p:nvSpPr>
          <p:cNvPr id="8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1_Content with Caption">
    <p:spTree>
      <p:nvGrpSpPr>
        <p:cNvPr id="1" name=""/>
        <p:cNvGrpSpPr/>
        <p:nvPr/>
      </p:nvGrpSpPr>
      <p:grpSpPr>
        <a:xfrm>
          <a:off x="0" y="0"/>
          <a:ext cx="0" cy="0"/>
          <a:chOff x="0" y="0"/>
          <a:chExt cx="0" cy="0"/>
        </a:xfrm>
      </p:grpSpPr>
      <p:sp>
        <p:nvSpPr>
          <p:cNvPr id="87" name="Title Text"/>
          <p:cNvSpPr txBox="1"/>
          <p:nvPr>
            <p:ph type="title"/>
          </p:nvPr>
        </p:nvSpPr>
        <p:spPr>
          <a:xfrm>
            <a:off x="629841" y="457200"/>
            <a:ext cx="2949178" cy="1600200"/>
          </a:xfrm>
          <a:prstGeom prst="rect">
            <a:avLst/>
          </a:prstGeom>
        </p:spPr>
        <p:txBody>
          <a:bodyPr anchor="b"/>
          <a:lstStyle>
            <a:lvl1pPr>
              <a:defRPr sz="3200"/>
            </a:lvl1pPr>
          </a:lstStyle>
          <a:p>
            <a:pPr/>
            <a:r>
              <a:t>Title Text</a:t>
            </a:r>
          </a:p>
        </p:txBody>
      </p:sp>
      <p:sp>
        <p:nvSpPr>
          <p:cNvPr id="88" name="Body Level One…"/>
          <p:cNvSpPr txBox="1"/>
          <p:nvPr>
            <p:ph type="body" sz="half" idx="1"/>
          </p:nvPr>
        </p:nvSpPr>
        <p:spPr>
          <a:xfrm>
            <a:off x="3887391" y="987425"/>
            <a:ext cx="4629151" cy="4873626"/>
          </a:xfrm>
          <a:prstGeom prst="rect">
            <a:avLst/>
          </a:prstGeom>
        </p:spPr>
        <p:txBody>
          <a:bodyPr/>
          <a:lstStyle>
            <a:lvl1pPr>
              <a:defRPr sz="3200"/>
            </a:lvl1pPr>
            <a:lvl2pPr marL="762000" indent="-304800">
              <a:defRPr sz="3200"/>
            </a:lvl2pPr>
            <a:lvl3pPr marL="1341117" indent="-426717">
              <a:defRPr sz="3200"/>
            </a:lvl3pPr>
            <a:lvl4pPr marL="1940560" indent="-568960">
              <a:defRPr sz="3200"/>
            </a:lvl4pPr>
            <a:lvl5pPr marL="2397760" indent="-568960">
              <a:defRPr sz="3200"/>
            </a:lvl5pPr>
          </a:lstStyle>
          <a:p>
            <a:pPr/>
            <a:r>
              <a:t>Body Level One</a:t>
            </a:r>
          </a:p>
          <a:p>
            <a:pPr lvl="1"/>
            <a:r>
              <a:t>Body Level Two</a:t>
            </a:r>
          </a:p>
          <a:p>
            <a:pPr lvl="2"/>
            <a:r>
              <a:t>Body Level Three</a:t>
            </a:r>
          </a:p>
          <a:p>
            <a:pPr lvl="3"/>
            <a:r>
              <a:t>Body Level Four</a:t>
            </a:r>
          </a:p>
          <a:p>
            <a:pPr lvl="4"/>
            <a:r>
              <a:t>Body Level Five</a:t>
            </a:r>
          </a:p>
        </p:txBody>
      </p:sp>
      <p:sp>
        <p:nvSpPr>
          <p:cNvPr id="89" name="Text Placeholder 3"/>
          <p:cNvSpPr/>
          <p:nvPr>
            <p:ph type="body" sz="quarter" idx="21"/>
          </p:nvPr>
        </p:nvSpPr>
        <p:spPr>
          <a:xfrm>
            <a:off x="629840" y="2057400"/>
            <a:ext cx="2949180" cy="3811588"/>
          </a:xfrm>
          <a:prstGeom prst="rect">
            <a:avLst/>
          </a:prstGeom>
        </p:spPr>
        <p:txBody>
          <a:bodyPr/>
          <a:lstStyle/>
          <a:p>
            <a:pPr marL="0" indent="0">
              <a:buSzTx/>
              <a:buFontTx/>
              <a:buNone/>
              <a:defRPr sz="1600"/>
            </a:pPr>
          </a:p>
        </p:txBody>
      </p:sp>
      <p:sp>
        <p:nvSpPr>
          <p:cNvPr id="9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1_Two Content">
    <p:spTree>
      <p:nvGrpSpPr>
        <p:cNvPr id="1" name=""/>
        <p:cNvGrpSpPr/>
        <p:nvPr/>
      </p:nvGrpSpPr>
      <p:grpSpPr>
        <a:xfrm>
          <a:off x="0" y="0"/>
          <a:ext cx="0" cy="0"/>
          <a:chOff x="0" y="0"/>
          <a:chExt cx="0" cy="0"/>
        </a:xfrm>
      </p:grpSpPr>
      <p:sp>
        <p:nvSpPr>
          <p:cNvPr id="97" name="Title Text"/>
          <p:cNvSpPr txBox="1"/>
          <p:nvPr>
            <p:ph type="title"/>
          </p:nvPr>
        </p:nvSpPr>
        <p:spPr>
          <a:prstGeom prst="rect">
            <a:avLst/>
          </a:prstGeom>
        </p:spPr>
        <p:txBody>
          <a:bodyPr/>
          <a:lstStyle/>
          <a:p>
            <a:pPr/>
            <a:r>
              <a:t>Title Text</a:t>
            </a:r>
          </a:p>
        </p:txBody>
      </p:sp>
      <p:sp>
        <p:nvSpPr>
          <p:cNvPr id="98" name="Body Level One…"/>
          <p:cNvSpPr txBox="1"/>
          <p:nvPr>
            <p:ph type="body" sz="half"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9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1_Title and Content">
    <p:spTree>
      <p:nvGrpSpPr>
        <p:cNvPr id="1" name=""/>
        <p:cNvGrpSpPr/>
        <p:nvPr/>
      </p:nvGrpSpPr>
      <p:grpSpPr>
        <a:xfrm>
          <a:off x="0" y="0"/>
          <a:ext cx="0" cy="0"/>
          <a:chOff x="0" y="0"/>
          <a:chExt cx="0" cy="0"/>
        </a:xfrm>
      </p:grpSpPr>
      <p:sp>
        <p:nvSpPr>
          <p:cNvPr id="106" name="Title Text"/>
          <p:cNvSpPr txBox="1"/>
          <p:nvPr>
            <p:ph type="title"/>
          </p:nvPr>
        </p:nvSpPr>
        <p:spPr>
          <a:prstGeom prst="rect">
            <a:avLst/>
          </a:prstGeom>
        </p:spPr>
        <p:txBody>
          <a:bodyPr/>
          <a:lstStyle/>
          <a:p>
            <a:pPr/>
            <a:r>
              <a:t>Title Text</a:t>
            </a:r>
          </a:p>
        </p:txBody>
      </p:sp>
      <p:sp>
        <p:nvSpPr>
          <p:cNvPr id="107" name="Body Level One…"/>
          <p:cNvSpPr txBox="1"/>
          <p:nvPr>
            <p:ph type="body" sz="half"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0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1_Comparison">
    <p:spTree>
      <p:nvGrpSpPr>
        <p:cNvPr id="1" name=""/>
        <p:cNvGrpSpPr/>
        <p:nvPr/>
      </p:nvGrpSpPr>
      <p:grpSpPr>
        <a:xfrm>
          <a:off x="0" y="0"/>
          <a:ext cx="0" cy="0"/>
          <a:chOff x="0" y="0"/>
          <a:chExt cx="0" cy="0"/>
        </a:xfrm>
      </p:grpSpPr>
      <p:sp>
        <p:nvSpPr>
          <p:cNvPr id="115" name="Title Text"/>
          <p:cNvSpPr txBox="1"/>
          <p:nvPr>
            <p:ph type="title"/>
          </p:nvPr>
        </p:nvSpPr>
        <p:spPr>
          <a:xfrm>
            <a:off x="629841" y="365125"/>
            <a:ext cx="7886701" cy="1325564"/>
          </a:xfrm>
          <a:prstGeom prst="rect">
            <a:avLst/>
          </a:prstGeom>
        </p:spPr>
        <p:txBody>
          <a:bodyPr/>
          <a:lstStyle/>
          <a:p>
            <a:pPr/>
            <a:r>
              <a:t>Title Text</a:t>
            </a:r>
          </a:p>
        </p:txBody>
      </p:sp>
      <p:sp>
        <p:nvSpPr>
          <p:cNvPr id="116" name="Body Level One…"/>
          <p:cNvSpPr txBox="1"/>
          <p:nvPr>
            <p:ph type="body" sz="quarter" idx="1"/>
          </p:nvPr>
        </p:nvSpPr>
        <p:spPr>
          <a:xfrm>
            <a:off x="629841" y="1681163"/>
            <a:ext cx="3868341" cy="823913"/>
          </a:xfrm>
          <a:prstGeom prst="rect">
            <a:avLst/>
          </a:prstGeom>
        </p:spPr>
        <p:txBody>
          <a:bodyPr anchor="b"/>
          <a:lstStyle>
            <a:lvl1pPr marL="0" indent="0">
              <a:buSzTx/>
              <a:buFontTx/>
              <a:buNone/>
              <a:defRPr b="1" sz="2400"/>
            </a:lvl1pPr>
            <a:lvl2pPr marL="0" indent="457200">
              <a:buSzTx/>
              <a:buFontTx/>
              <a:buNone/>
              <a:defRPr b="1" sz="2400"/>
            </a:lvl2pPr>
            <a:lvl3pPr marL="0" indent="914400">
              <a:buSzTx/>
              <a:buFontTx/>
              <a:buNone/>
              <a:defRPr b="1" sz="2400"/>
            </a:lvl3pPr>
            <a:lvl4pPr marL="0" indent="1371600">
              <a:buSzTx/>
              <a:buFontTx/>
              <a:buNone/>
              <a:defRPr b="1" sz="2400"/>
            </a:lvl4pPr>
            <a:lvl5pPr marL="0" indent="1828800">
              <a:buSzTx/>
              <a:buFontTx/>
              <a:buNone/>
              <a:defRPr b="1" sz="2400"/>
            </a:lvl5pPr>
          </a:lstStyle>
          <a:p>
            <a:pPr/>
            <a:r>
              <a:t>Body Level One</a:t>
            </a:r>
          </a:p>
          <a:p>
            <a:pPr lvl="1"/>
            <a:r>
              <a:t>Body Level Two</a:t>
            </a:r>
          </a:p>
          <a:p>
            <a:pPr lvl="2"/>
            <a:r>
              <a:t>Body Level Three</a:t>
            </a:r>
          </a:p>
          <a:p>
            <a:pPr lvl="3"/>
            <a:r>
              <a:t>Body Level Four</a:t>
            </a:r>
          </a:p>
          <a:p>
            <a:pPr lvl="4"/>
            <a:r>
              <a:t>Body Level Five</a:t>
            </a:r>
          </a:p>
        </p:txBody>
      </p:sp>
      <p:sp>
        <p:nvSpPr>
          <p:cNvPr id="117" name="Text Placeholder 4"/>
          <p:cNvSpPr/>
          <p:nvPr>
            <p:ph type="body" sz="quarter" idx="21"/>
          </p:nvPr>
        </p:nvSpPr>
        <p:spPr>
          <a:xfrm>
            <a:off x="4629150" y="1681163"/>
            <a:ext cx="3887392" cy="823913"/>
          </a:xfrm>
          <a:prstGeom prst="rect">
            <a:avLst/>
          </a:prstGeom>
        </p:spPr>
        <p:txBody>
          <a:bodyPr anchor="b"/>
          <a:lstStyle/>
          <a:p>
            <a:pPr marL="0" indent="0">
              <a:buSzTx/>
              <a:buFontTx/>
              <a:buNone/>
              <a:defRPr b="1" sz="2400"/>
            </a:pPr>
          </a:p>
        </p:txBody>
      </p:sp>
      <p:sp>
        <p:nvSpPr>
          <p:cNvPr id="11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Relationship Id="rId15"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 name="Title Text"/>
          <p:cNvSpPr txBox="1"/>
          <p:nvPr>
            <p:ph type="title"/>
          </p:nvPr>
        </p:nvSpPr>
        <p:spPr>
          <a:xfrm>
            <a:off x="628650" y="365125"/>
            <a:ext cx="7886700" cy="1325564"/>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normAutofit fontScale="100000" lnSpcReduction="0"/>
          </a:bodyPr>
          <a:lstStyle/>
          <a:p>
            <a:pPr/>
            <a:r>
              <a:t>Title Text</a:t>
            </a:r>
          </a:p>
        </p:txBody>
      </p:sp>
      <p:sp>
        <p:nvSpPr>
          <p:cNvPr id="3" name="Body Level One…"/>
          <p:cNvSpPr txBox="1"/>
          <p:nvPr>
            <p:ph type="body" idx="1"/>
          </p:nvPr>
        </p:nvSpPr>
        <p:spPr>
          <a:xfrm>
            <a:off x="628650" y="1825625"/>
            <a:ext cx="3886200" cy="4351338"/>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4" name="Slide Number"/>
          <p:cNvSpPr txBox="1"/>
          <p:nvPr>
            <p:ph type="sldNum" sz="quarter" idx="2"/>
          </p:nvPr>
        </p:nvSpPr>
        <p:spPr>
          <a:xfrm>
            <a:off x="8256731" y="6414763"/>
            <a:ext cx="258620" cy="248302"/>
          </a:xfrm>
          <a:prstGeom prst="rect">
            <a:avLst/>
          </a:prstGeom>
          <a:ln w="12700">
            <a:miter lim="400000"/>
          </a:ln>
        </p:spPr>
        <p:txBody>
          <a:bodyPr wrap="none" lIns="45718" tIns="45718" rIns="45718" bIns="45718" anchor="ctr">
            <a:spAutoFit/>
          </a:bodyPr>
          <a:lstStyle>
            <a:lvl1pPr algn="r">
              <a:defRPr sz="1200">
                <a:solidFill>
                  <a:srgbClr val="888888"/>
                </a:solidFill>
                <a:latin typeface="+mn-lt"/>
                <a:ea typeface="+mn-ea"/>
                <a:cs typeface="+mn-cs"/>
                <a:sym typeface="Calibri"/>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 id="2147483661" r:id="rId15"/>
  </p:sldLayoutIdLst>
  <p:transition xmlns:p14="http://schemas.microsoft.com/office/powerpoint/2010/main" spd="med" advClick="1"/>
  <p:txStyles>
    <p:titleStyle>
      <a:lvl1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1pPr>
      <a:lvl2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2pPr>
      <a:lvl3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3pPr>
      <a:lvl4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4pPr>
      <a:lvl5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5pPr>
      <a:lvl6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6pPr>
      <a:lvl7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7pPr>
      <a:lvl8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8pPr>
      <a:lvl9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2pPr>
      <a:lvl3pPr marL="1234438" marR="0" indent="-320038"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9pPr>
    </p:bodyStyle>
    <p:otherStyle>
      <a:lvl1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1pPr>
      <a:lvl2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2pPr>
      <a:lvl3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3pPr>
      <a:lvl4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4pPr>
      <a:lvl5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5pPr>
      <a:lvl6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6pPr>
      <a:lvl7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7pPr>
      <a:lvl8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8pPr>
      <a:lvl9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bmp"/><Relationship Id="rId3" Type="http://schemas.openxmlformats.org/officeDocument/2006/relationships/image" Target="../media/image2.png"/></Relationships>

</file>

<file path=ppt/slides/_rels/slide3.xml.rels><?xml version="1.0" encoding="UTF-8"?>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3.jpeg"/></Relationships>

</file>

<file path=ppt/slides/_rels/slide4.xml.rels><?xml version="1.0" encoding="UTF-8"?>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image" Target="../media/image3.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eg"/><Relationship Id="rId3" Type="http://schemas.openxmlformats.org/officeDocument/2006/relationships/hyperlink" Target="https://webenglish.se/no-bullying/" TargetMode="External"/><Relationship Id="rId4" Type="http://schemas.openxmlformats.org/officeDocument/2006/relationships/hyperlink" Target="https://creativecommons.org/licenses/by-sa/3.0/" TargetMode="External"/><Relationship Id="rId5" Type="http://schemas.openxmlformats.org/officeDocument/2006/relationships/image" Target="../media/image4.png"/></Relationships>

</file>

<file path=ppt/slides/_rels/slide9.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5.png"/></Relationships>

</file>

<file path=ppt/slides/_rels/slide11.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6.png"/><Relationship Id="rId4" Type="http://schemas.openxmlformats.org/officeDocument/2006/relationships/image" Target="../media/image7.png"/></Relationships>

</file>

<file path=ppt/slides/_rels/slide12.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5.jpeg"/><Relationship Id="rId4" Type="http://schemas.openxmlformats.org/officeDocument/2006/relationships/image" Target="../media/image8.png"/></Relationships>

</file>

<file path=ppt/slides/_rels/slide13.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9.png"/><Relationship Id="rId4" Type="http://schemas.openxmlformats.org/officeDocument/2006/relationships/image" Target="../media/image10.png"/></Relationships>

</file>

<file path=ppt/slides/_rels/slide14.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eg"/></Relationships>

</file>

<file path=ppt/slides/_rels/slide16.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7.jpeg"/></Relationships>

</file>

<file path=ppt/slides/_rels/slide17.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hyperlink" Target="https://www.youtube.com/watch?v=1_SS45EkNdY" TargetMode="External"/><Relationship Id="rId4" Type="http://schemas.openxmlformats.org/officeDocument/2006/relationships/image" Target="../media/image8.jpeg"/></Relationships>

</file>

<file path=ppt/slides/_rels/slide24.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 Id="rId3" Type="http://schemas.openxmlformats.org/officeDocument/2006/relationships/image" Target="../media/image11.png"/><Relationship Id="rId4" Type="http://schemas.openxmlformats.org/officeDocument/2006/relationships/hyperlink" Target="https://www.freepngimg.com/png/27087-speaking-clipart" TargetMode="External"/><Relationship Id="rId5" Type="http://schemas.openxmlformats.org/officeDocument/2006/relationships/hyperlink" Target="https://creativecommons.org/licenses/by-nc/3.0/" TargetMode="External"/><Relationship Id="rId6" Type="http://schemas.openxmlformats.org/officeDocument/2006/relationships/image" Target="../media/image12.png"/></Relationships>

</file>

<file path=ppt/slides/_rels/slide25.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eg"/></Relationships>

</file>

<file path=ppt/slides/_rels/slide26.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0.jpeg"/></Relationships>

</file>

<file path=ppt/slides/_rels/slide27.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png"/><Relationship Id="rId3" Type="http://schemas.openxmlformats.org/officeDocument/2006/relationships/image" Target="../media/image11.jpeg"/></Relationships>

</file>

<file path=ppt/slides/_rels/slide28.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2.jpeg"/></Relationships>

</file>

<file path=ppt/slides/_rels/slide29.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png"/><Relationship Id="rId3" Type="http://schemas.openxmlformats.org/officeDocument/2006/relationships/image" Target="../media/image12.png"/></Relationships>

</file>

<file path=ppt/slides/_rels/slide30.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png"/></Relationships>

</file>

<file path=ppt/slides/_rels/slide31.xml.rels><?xml version="1.0" encoding="UTF-8"?>
<Relationships xmlns="http://schemas.openxmlformats.org/package/2006/relationships"><Relationship Id="rId1" Type="http://schemas.openxmlformats.org/officeDocument/2006/relationships/slideLayout" Target="../slideLayouts/slideLayout11.xml"/></Relationships>

</file>

<file path=ppt/slides/_rels/slide32.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png"/></Relationships>

</file>

<file path=ppt/slides/_rels/slide33.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jpeg"/></Relationships>

</file>

<file path=ppt/slides/_rels/slide34.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jpeg"/><Relationship Id="rId3" Type="http://schemas.openxmlformats.org/officeDocument/2006/relationships/image" Target="../media/image3.png"/><Relationship Id="rId4" Type="http://schemas.openxmlformats.org/officeDocument/2006/relationships/image" Target="../media/image14.jpeg"/><Relationship Id="rId5" Type="http://schemas.openxmlformats.org/officeDocument/2006/relationships/image" Target="../media/image17.png"/><Relationship Id="rId6" Type="http://schemas.openxmlformats.org/officeDocument/2006/relationships/image" Target="../media/image15.jpeg"/><Relationship Id="rId7" Type="http://schemas.openxmlformats.org/officeDocument/2006/relationships/image" Target="../media/image18.png"/></Relationships>

</file>

<file path=ppt/slides/_rels/slide35.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 Id="rId3" Type="http://schemas.openxmlformats.org/officeDocument/2006/relationships/image" Target="../media/image16.jpeg"/><Relationship Id="rId4" Type="http://schemas.openxmlformats.org/officeDocument/2006/relationships/image" Target="../media/image17.jpeg"/><Relationship Id="rId5" Type="http://schemas.openxmlformats.org/officeDocument/2006/relationships/image" Target="../media/image19.png"/><Relationship Id="rId6" Type="http://schemas.openxmlformats.org/officeDocument/2006/relationships/image" Target="../media/image20.png"/><Relationship Id="rId7" Type="http://schemas.openxmlformats.org/officeDocument/2006/relationships/image" Target="../media/image21.png"/><Relationship Id="rId8" Type="http://schemas.openxmlformats.org/officeDocument/2006/relationships/image" Target="../media/image22.png"/></Relationships>

</file>

<file path=ppt/slides/_rels/slide36.xml.rels><?xml version="1.0" encoding="UTF-8"?>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8.jpeg"/></Relationships>

</file>

<file path=ppt/slides/_rels/slide40.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23.png"/><Relationship Id="rId3" Type="http://schemas.openxmlformats.org/officeDocument/2006/relationships/image" Target="../media/image24.png"/><Relationship Id="rId4" Type="http://schemas.openxmlformats.org/officeDocument/2006/relationships/image" Target="../media/image25.png"/><Relationship Id="rId5" Type="http://schemas.openxmlformats.org/officeDocument/2006/relationships/image" Target="../media/image19.jpeg"/><Relationship Id="rId6" Type="http://schemas.openxmlformats.org/officeDocument/2006/relationships/image" Target="../media/image20.jpeg"/><Relationship Id="rId7" Type="http://schemas.openxmlformats.org/officeDocument/2006/relationships/image" Target="../media/image26.png"/><Relationship Id="rId8" Type="http://schemas.openxmlformats.org/officeDocument/2006/relationships/image" Target="../media/image27.png"/><Relationship Id="rId9" Type="http://schemas.openxmlformats.org/officeDocument/2006/relationships/image" Target="../media/image28.png"/><Relationship Id="rId10" Type="http://schemas.openxmlformats.org/officeDocument/2006/relationships/image" Target="../media/image29.png"/><Relationship Id="rId11" Type="http://schemas.openxmlformats.org/officeDocument/2006/relationships/image" Target="../media/image30.png"/><Relationship Id="rId12" Type="http://schemas.openxmlformats.org/officeDocument/2006/relationships/image" Target="../media/image31.png"/><Relationship Id="rId13" Type="http://schemas.openxmlformats.org/officeDocument/2006/relationships/image" Target="../media/image32.png"/><Relationship Id="rId14" Type="http://schemas.openxmlformats.org/officeDocument/2006/relationships/hyperlink" Target="http://///ppt/slides/World%20Religions%20Record%20Sheet.docx" TargetMode="External"/><Relationship Id="rId15" Type="http://schemas.openxmlformats.org/officeDocument/2006/relationships/image" Target="../media/image33.png"/></Relationships>

</file>

<file path=ppt/slides/_rels/slide41.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1.gif"/><Relationship Id="rId3" Type="http://schemas.openxmlformats.org/officeDocument/2006/relationships/image" Target="../media/image3.png"/></Relationships>

</file>

<file path=ppt/slides/_rels/slide42.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15.png"/></Relationships>

</file>

<file path=ppt/slides/_rels/slide43.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44.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21.jpeg"/></Relationships>

</file>

<file path=ppt/slides/_rels/slide45.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0.xml"/><Relationship Id="rId3" Type="http://schemas.openxmlformats.org/officeDocument/2006/relationships/image" Target="../media/image34.png"/></Relationships>

</file>

<file path=ppt/slides/_rels/slide46.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35.png"/></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0" name="Title 1"/>
          <p:cNvSpPr txBox="1"/>
          <p:nvPr>
            <p:ph type="title"/>
          </p:nvPr>
        </p:nvSpPr>
        <p:spPr>
          <a:xfrm>
            <a:off x="628650" y="365125"/>
            <a:ext cx="7886700" cy="1325564"/>
          </a:xfrm>
          <a:prstGeom prst="rect">
            <a:avLst/>
          </a:prstGeom>
        </p:spPr>
        <p:txBody>
          <a:bodyPr/>
          <a:lstStyle>
            <a:lvl1pPr>
              <a:defRPr b="1">
                <a:latin typeface="Comic Sans MS"/>
                <a:ea typeface="Comic Sans MS"/>
                <a:cs typeface="Comic Sans MS"/>
                <a:sym typeface="Comic Sans MS"/>
              </a:defRPr>
            </a:lvl1pPr>
          </a:lstStyle>
          <a:p>
            <a:pPr/>
            <a:r>
              <a:t>ECAD4013</a:t>
            </a:r>
          </a:p>
        </p:txBody>
      </p:sp>
      <p:sp>
        <p:nvSpPr>
          <p:cNvPr id="131" name="Rectangle 2"/>
          <p:cNvSpPr txBox="1"/>
          <p:nvPr/>
        </p:nvSpPr>
        <p:spPr>
          <a:xfrm>
            <a:off x="83901" y="3676920"/>
            <a:ext cx="8967104" cy="15138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p>
            <a:pPr algn="ctr">
              <a:defRPr b="1" sz="4000">
                <a:ln w="12700" cap="flat">
                  <a:solidFill>
                    <a:schemeClr val="accent1"/>
                  </a:solidFill>
                  <a:prstDash val="solid"/>
                  <a:round/>
                </a:ln>
                <a:effectLst>
                  <a:outerShdw sx="100000" sy="100000" kx="0" ky="0" algn="b" rotWithShape="0" blurRad="0" dist="38100" dir="2640000">
                    <a:schemeClr val="accent1"/>
                  </a:outerShdw>
                </a:effectLst>
                <a:latin typeface="Comic Sans MS"/>
                <a:ea typeface="Comic Sans MS"/>
                <a:cs typeface="Comic Sans MS"/>
                <a:sym typeface="Comic Sans MS"/>
              </a:defRPr>
            </a:pPr>
            <a:r>
              <a:t>Learners, Schools and Communities:</a:t>
            </a:r>
            <a:endParaRPr>
              <a:latin typeface="+mn-lt"/>
              <a:ea typeface="+mn-ea"/>
              <a:cs typeface="+mn-cs"/>
              <a:sym typeface="Calibri"/>
            </a:endParaRPr>
          </a:p>
          <a:p>
            <a:pPr algn="ctr">
              <a:defRPr b="1" sz="4000">
                <a:ln w="12700" cap="flat">
                  <a:solidFill>
                    <a:schemeClr val="accent1"/>
                  </a:solidFill>
                  <a:prstDash val="solid"/>
                  <a:round/>
                </a:ln>
                <a:effectLst>
                  <a:outerShdw sx="100000" sy="100000" kx="0" ky="0" algn="b" rotWithShape="0" blurRad="0" dist="38100" dir="2640000">
                    <a:schemeClr val="accent1"/>
                  </a:outerShdw>
                </a:effectLst>
                <a:latin typeface="Comic Sans MS"/>
                <a:ea typeface="Comic Sans MS"/>
                <a:cs typeface="Comic Sans MS"/>
                <a:sym typeface="Comic Sans MS"/>
              </a:defRPr>
            </a:pPr>
            <a:r>
              <a:t>where am I teaching?</a:t>
            </a:r>
          </a:p>
        </p:txBody>
      </p:sp>
      <p:sp>
        <p:nvSpPr>
          <p:cNvPr id="132" name="Rectangle 3"/>
          <p:cNvSpPr txBox="1"/>
          <p:nvPr/>
        </p:nvSpPr>
        <p:spPr>
          <a:xfrm>
            <a:off x="378043" y="1770221"/>
            <a:ext cx="8387914" cy="15138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p>
            <a:pPr algn="ctr">
              <a:defRPr b="1" sz="4000">
                <a:ln w="12700" cap="flat">
                  <a:solidFill>
                    <a:schemeClr val="accent1"/>
                  </a:solidFill>
                  <a:prstDash val="solid"/>
                  <a:round/>
                </a:ln>
                <a:blipFill rotWithShape="1">
                  <a:blip r:embed="rId2"/>
                  <a:srcRect l="0" t="0" r="0" b="0"/>
                  <a:tile tx="0" ty="0" sx="100000" sy="100000" flip="none" algn="tl"/>
                </a:blipFill>
                <a:effectLst>
                  <a:outerShdw sx="100000" sy="100000" kx="0" ky="0" algn="b" rotWithShape="0" blurRad="0" dist="38100" dir="2640000">
                    <a:schemeClr val="accent1"/>
                  </a:outerShdw>
                </a:effectLst>
                <a:latin typeface="Comic Sans MS"/>
                <a:ea typeface="Comic Sans MS"/>
                <a:cs typeface="Comic Sans MS"/>
                <a:sym typeface="Comic Sans MS"/>
              </a:defRPr>
            </a:pPr>
            <a:r>
              <a:t>Dysgwyr, Ysgolion a Chymunedau:</a:t>
            </a:r>
            <a:endParaRPr>
              <a:latin typeface="+mn-lt"/>
              <a:ea typeface="+mn-ea"/>
              <a:cs typeface="+mn-cs"/>
              <a:sym typeface="Calibri"/>
            </a:endParaRPr>
          </a:p>
          <a:p>
            <a:pPr algn="ctr">
              <a:defRPr b="1" sz="4000">
                <a:ln w="12700" cap="flat">
                  <a:solidFill>
                    <a:schemeClr val="accent1"/>
                  </a:solidFill>
                  <a:prstDash val="solid"/>
                  <a:round/>
                </a:ln>
                <a:blipFill rotWithShape="1">
                  <a:blip r:embed="rId2"/>
                  <a:srcRect l="0" t="0" r="0" b="0"/>
                  <a:tile tx="0" ty="0" sx="100000" sy="100000" flip="none" algn="tl"/>
                </a:blipFill>
                <a:effectLst>
                  <a:outerShdw sx="100000" sy="100000" kx="0" ky="0" algn="b" rotWithShape="0" blurRad="0" dist="38100" dir="2640000">
                    <a:schemeClr val="accent1"/>
                  </a:outerShdw>
                </a:effectLst>
                <a:latin typeface="Comic Sans MS"/>
                <a:ea typeface="Comic Sans MS"/>
                <a:cs typeface="Comic Sans MS"/>
                <a:sym typeface="Comic Sans MS"/>
              </a:defRPr>
            </a:pPr>
            <a:r>
              <a:t>ble ydw i’n addysgu?</a:t>
            </a:r>
          </a:p>
        </p:txBody>
      </p:sp>
      <p:pic>
        <p:nvPicPr>
          <p:cNvPr id="133" name="Picture 2" descr="Picture 2"/>
          <p:cNvPicPr>
            <a:picLocks noChangeAspect="1"/>
          </p:cNvPicPr>
          <p:nvPr/>
        </p:nvPicPr>
        <p:blipFill>
          <a:blip r:embed="rId3">
            <a:extLst/>
          </a:blip>
          <a:stretch>
            <a:fillRect/>
          </a:stretch>
        </p:blipFill>
        <p:spPr>
          <a:xfrm>
            <a:off x="6186616" y="208799"/>
            <a:ext cx="2850159" cy="1644715"/>
          </a:xfrm>
          <a:prstGeom prst="rect">
            <a:avLst/>
          </a:prstGeom>
          <a:ln w="12700">
            <a:miter lim="400000"/>
          </a:ln>
        </p:spPr>
      </p:pic>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5" name="TextBox 5"/>
          <p:cNvSpPr txBox="1"/>
          <p:nvPr/>
        </p:nvSpPr>
        <p:spPr>
          <a:xfrm>
            <a:off x="586908" y="860771"/>
            <a:ext cx="2820174" cy="32664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a:latin typeface="Comic Sans MS"/>
                <a:ea typeface="Comic Sans MS"/>
                <a:cs typeface="Comic Sans MS"/>
                <a:sym typeface="Comic Sans MS"/>
              </a:defRPr>
            </a:pPr>
            <a:r>
              <a:t>ECAD4009</a:t>
            </a:r>
            <a:endParaRPr>
              <a:latin typeface="+mn-lt"/>
              <a:ea typeface="+mn-ea"/>
              <a:cs typeface="+mn-cs"/>
              <a:sym typeface="Calibri"/>
            </a:endParaRPr>
          </a:p>
          <a:p>
            <a:pPr>
              <a:defRPr>
                <a:latin typeface="Comic Sans MS"/>
                <a:ea typeface="Comic Sans MS"/>
                <a:cs typeface="Comic Sans MS"/>
                <a:sym typeface="Comic Sans MS"/>
              </a:defRPr>
            </a:pPr>
            <a:r>
              <a:t>Learners, schools and communities: where am I teaching?</a:t>
            </a:r>
            <a:endParaRPr>
              <a:latin typeface="+mn-lt"/>
              <a:ea typeface="+mn-ea"/>
              <a:cs typeface="+mn-cs"/>
              <a:sym typeface="Calibri"/>
            </a:endParaRPr>
          </a:p>
          <a:p>
            <a:pPr>
              <a:defRPr>
                <a:latin typeface="Comic Sans MS"/>
                <a:ea typeface="Comic Sans MS"/>
                <a:cs typeface="Comic Sans MS"/>
                <a:sym typeface="Comic Sans MS"/>
              </a:defRPr>
            </a:pPr>
            <a:r>
              <a:t>ECAD4009</a:t>
            </a:r>
            <a:endParaRPr>
              <a:latin typeface="+mn-lt"/>
              <a:ea typeface="+mn-ea"/>
              <a:cs typeface="+mn-cs"/>
              <a:sym typeface="Calibri"/>
            </a:endParaRPr>
          </a:p>
          <a:p>
            <a:pPr>
              <a:defRPr>
                <a:latin typeface="Comic Sans MS"/>
                <a:ea typeface="Comic Sans MS"/>
                <a:cs typeface="Comic Sans MS"/>
                <a:sym typeface="Comic Sans MS"/>
              </a:defRPr>
            </a:pPr>
            <a:r>
              <a:t>Dysgwyr, Ysgolion a Chymunedau: ble ydwyf yn addysgu?</a:t>
            </a:r>
            <a:br/>
          </a:p>
        </p:txBody>
      </p:sp>
      <p:sp>
        <p:nvSpPr>
          <p:cNvPr id="136" name="TextBox 1"/>
          <p:cNvSpPr txBox="1"/>
          <p:nvPr/>
        </p:nvSpPr>
        <p:spPr>
          <a:xfrm>
            <a:off x="762191" y="3931861"/>
            <a:ext cx="3477554" cy="16789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p>
            <a:pPr>
              <a:defRPr>
                <a:latin typeface="Comic Sans MS"/>
                <a:ea typeface="Comic Sans MS"/>
                <a:cs typeface="Comic Sans MS"/>
                <a:sym typeface="Comic Sans MS"/>
              </a:defRPr>
            </a:pPr>
            <a:r>
              <a:t>D5</a:t>
            </a:r>
            <a:endParaRPr>
              <a:latin typeface="+mn-lt"/>
              <a:ea typeface="+mn-ea"/>
              <a:cs typeface="+mn-cs"/>
              <a:sym typeface="Calibri"/>
            </a:endParaRPr>
          </a:p>
          <a:p>
            <a:pPr>
              <a:defRPr>
                <a:latin typeface="Comic Sans MS"/>
                <a:ea typeface="Comic Sans MS"/>
                <a:cs typeface="Comic Sans MS"/>
                <a:sym typeface="Comic Sans MS"/>
              </a:defRPr>
            </a:pPr>
            <a:r>
              <a:t>Diverse and Inclusive Schools</a:t>
            </a:r>
            <a:endParaRPr>
              <a:latin typeface="+mn-lt"/>
              <a:ea typeface="+mn-ea"/>
              <a:cs typeface="+mn-cs"/>
              <a:sym typeface="Calibri"/>
            </a:endParaRPr>
          </a:p>
          <a:p>
            <a:pPr>
              <a:defRPr>
                <a:latin typeface="Comic Sans MS"/>
                <a:ea typeface="Comic Sans MS"/>
                <a:cs typeface="Comic Sans MS"/>
                <a:sym typeface="Comic Sans MS"/>
              </a:defRPr>
            </a:pPr>
            <a:r>
              <a:t>D5</a:t>
            </a:r>
            <a:endParaRPr>
              <a:latin typeface="+mn-lt"/>
              <a:ea typeface="+mn-ea"/>
              <a:cs typeface="+mn-cs"/>
              <a:sym typeface="Calibri"/>
            </a:endParaRPr>
          </a:p>
          <a:p>
            <a:pPr>
              <a:defRPr>
                <a:latin typeface="Comic Sans MS"/>
                <a:ea typeface="Comic Sans MS"/>
                <a:cs typeface="Comic Sans MS"/>
                <a:sym typeface="Comic Sans MS"/>
              </a:defRPr>
            </a:pPr>
            <a:r>
              <a:t>Ysgolion Amrywiol a Chynhwysol</a:t>
            </a:r>
            <a:br/>
          </a:p>
        </p:txBody>
      </p:sp>
      <p:pic>
        <p:nvPicPr>
          <p:cNvPr id="137" name="Picture 4" descr="Picture 4"/>
          <p:cNvPicPr>
            <a:picLocks noChangeAspect="1"/>
          </p:cNvPicPr>
          <p:nvPr/>
        </p:nvPicPr>
        <p:blipFill>
          <a:blip r:embed="rId2">
            <a:extLst/>
          </a:blip>
          <a:stretch>
            <a:fillRect/>
          </a:stretch>
        </p:blipFill>
        <p:spPr>
          <a:xfrm>
            <a:off x="4072828" y="503806"/>
            <a:ext cx="4570741" cy="3428056"/>
          </a:xfrm>
          <a:prstGeom prst="rect">
            <a:avLst/>
          </a:prstGeom>
          <a:ln w="76200">
            <a:solidFill>
              <a:schemeClr val="accent1"/>
            </a:solidFill>
          </a:ln>
        </p:spPr>
      </p:pic>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9" name="Title 1"/>
          <p:cNvSpPr txBox="1"/>
          <p:nvPr>
            <p:ph type="title"/>
          </p:nvPr>
        </p:nvSpPr>
        <p:spPr>
          <a:xfrm>
            <a:off x="2468134" y="198114"/>
            <a:ext cx="4436332" cy="923021"/>
          </a:xfrm>
          <a:prstGeom prst="rect">
            <a:avLst/>
          </a:prstGeom>
          <a:solidFill>
            <a:srgbClr val="9DC3E6"/>
          </a:solidFill>
          <a:ln>
            <a:solidFill>
              <a:schemeClr val="accent1"/>
            </a:solidFill>
          </a:ln>
        </p:spPr>
        <p:txBody>
          <a:bodyPr/>
          <a:lstStyle>
            <a:lvl1pPr algn="ctr">
              <a:defRPr>
                <a:latin typeface="Comic Sans MS"/>
                <a:ea typeface="Comic Sans MS"/>
                <a:cs typeface="Comic Sans MS"/>
                <a:sym typeface="Comic Sans MS"/>
              </a:defRPr>
            </a:lvl1pPr>
          </a:lstStyle>
          <a:p>
            <a:pPr/>
            <a:r>
              <a:t>Heddiw - Today</a:t>
            </a:r>
          </a:p>
        </p:txBody>
      </p:sp>
      <p:sp>
        <p:nvSpPr>
          <p:cNvPr id="140" name="Content Placeholder 2"/>
          <p:cNvSpPr txBox="1"/>
          <p:nvPr>
            <p:ph type="body" sz="half" idx="1"/>
          </p:nvPr>
        </p:nvSpPr>
        <p:spPr>
          <a:xfrm>
            <a:off x="628650" y="1253331"/>
            <a:ext cx="3886200" cy="4351338"/>
          </a:xfrm>
          <a:prstGeom prst="rect">
            <a:avLst/>
          </a:prstGeom>
        </p:spPr>
        <p:txBody>
          <a:bodyPr/>
          <a:lstStyle/>
          <a:p>
            <a:pPr marL="0" indent="0" algn="just" defTabSz="905255">
              <a:lnSpc>
                <a:spcPct val="96299"/>
              </a:lnSpc>
              <a:spcBef>
                <a:spcPts val="900"/>
              </a:spcBef>
              <a:buSzTx/>
              <a:buNone/>
              <a:defRPr sz="1287" u="sng">
                <a:latin typeface="Comic Sans MS"/>
                <a:ea typeface="Comic Sans MS"/>
                <a:cs typeface="Comic Sans MS"/>
                <a:sym typeface="Comic Sans MS"/>
              </a:defRPr>
            </a:pPr>
            <a:r>
              <a:t>Rhan 1: Amrywiaeth crefyddol</a:t>
            </a:r>
          </a:p>
          <a:p>
            <a:pPr marL="254603" indent="-254603" algn="just" defTabSz="905255">
              <a:lnSpc>
                <a:spcPct val="81000"/>
              </a:lnSpc>
              <a:spcBef>
                <a:spcPts val="900"/>
              </a:spcBef>
              <a:buFont typeface="Symbol"/>
              <a:buChar char="·"/>
              <a:defRPr sz="1287">
                <a:latin typeface="Comic Sans MS"/>
                <a:ea typeface="Comic Sans MS"/>
                <a:cs typeface="Comic Sans MS"/>
                <a:sym typeface="Comic Sans MS"/>
              </a:defRPr>
            </a:pPr>
            <a:r>
              <a:t>Ffeithiau a Ffigurau</a:t>
            </a:r>
          </a:p>
          <a:p>
            <a:pPr marL="254603" indent="-254603" algn="just" defTabSz="905255">
              <a:lnSpc>
                <a:spcPct val="81000"/>
              </a:lnSpc>
              <a:spcBef>
                <a:spcPts val="900"/>
              </a:spcBef>
              <a:buFont typeface="Symbol"/>
              <a:buChar char="·"/>
              <a:defRPr sz="1287">
                <a:latin typeface="Comic Sans MS"/>
                <a:ea typeface="Comic Sans MS"/>
                <a:cs typeface="Comic Sans MS"/>
                <a:sym typeface="Comic Sans MS"/>
              </a:defRPr>
            </a:pPr>
            <a:r>
              <a:t>Gwybodaeth benodol am brif grefyddau Cymru</a:t>
            </a:r>
          </a:p>
          <a:p>
            <a:pPr marL="254603" indent="-254603" algn="just" defTabSz="905255">
              <a:lnSpc>
                <a:spcPct val="81000"/>
              </a:lnSpc>
              <a:spcBef>
                <a:spcPts val="900"/>
              </a:spcBef>
              <a:buFont typeface="Symbol"/>
              <a:buChar char="·"/>
              <a:defRPr sz="1287">
                <a:latin typeface="Comic Sans MS"/>
                <a:ea typeface="Comic Sans MS"/>
                <a:cs typeface="Comic Sans MS"/>
                <a:sym typeface="Comic Sans MS"/>
              </a:defRPr>
            </a:pPr>
            <a:r>
              <a:t>Pethau i’w gwneud a’u hosgoi yn y dosbarth</a:t>
            </a:r>
          </a:p>
          <a:p>
            <a:pPr marL="0" indent="0" algn="just" defTabSz="905255">
              <a:lnSpc>
                <a:spcPct val="96299"/>
              </a:lnSpc>
              <a:spcBef>
                <a:spcPts val="900"/>
              </a:spcBef>
              <a:buSzTx/>
              <a:buNone/>
              <a:defRPr sz="1287">
                <a:latin typeface="Comic Sans MS"/>
                <a:ea typeface="Comic Sans MS"/>
                <a:cs typeface="Comic Sans MS"/>
                <a:sym typeface="Comic Sans MS"/>
              </a:defRPr>
            </a:pPr>
            <a:r>
              <a:t> </a:t>
            </a:r>
          </a:p>
          <a:p>
            <a:pPr marL="0" indent="0" algn="just" defTabSz="905255">
              <a:lnSpc>
                <a:spcPct val="96299"/>
              </a:lnSpc>
              <a:spcBef>
                <a:spcPts val="900"/>
              </a:spcBef>
              <a:buSzTx/>
              <a:buNone/>
              <a:defRPr sz="1287" u="sng">
                <a:latin typeface="Comic Sans MS"/>
                <a:ea typeface="Comic Sans MS"/>
                <a:cs typeface="Comic Sans MS"/>
                <a:sym typeface="Comic Sans MS"/>
              </a:defRPr>
            </a:pPr>
            <a:r>
              <a:t>Rhan 2: Defnyddio llenyddiaeth</a:t>
            </a:r>
          </a:p>
          <a:p>
            <a:pPr marL="254603" indent="-254603" algn="just" defTabSz="905255">
              <a:lnSpc>
                <a:spcPct val="81000"/>
              </a:lnSpc>
              <a:spcBef>
                <a:spcPts val="900"/>
              </a:spcBef>
              <a:buFont typeface="Symbol"/>
              <a:buChar char="·"/>
              <a:defRPr sz="1287">
                <a:latin typeface="Comic Sans MS"/>
                <a:ea typeface="Comic Sans MS"/>
                <a:cs typeface="Comic Sans MS"/>
                <a:sym typeface="Comic Sans MS"/>
              </a:defRPr>
            </a:pPr>
            <a:r>
              <a:t>Llyfrau sy’n herio stereoteipiau ac annog amrywiaeth</a:t>
            </a:r>
          </a:p>
          <a:p>
            <a:pPr marL="0" indent="0" algn="just" defTabSz="905255">
              <a:lnSpc>
                <a:spcPct val="81000"/>
              </a:lnSpc>
              <a:spcBef>
                <a:spcPts val="900"/>
              </a:spcBef>
              <a:buSzTx/>
              <a:buNone/>
              <a:defRPr sz="1287">
                <a:latin typeface="Comic Sans MS"/>
                <a:ea typeface="Comic Sans MS"/>
                <a:cs typeface="Comic Sans MS"/>
                <a:sym typeface="Comic Sans MS"/>
              </a:defRPr>
            </a:pPr>
          </a:p>
          <a:p>
            <a:pPr marL="0" indent="0" algn="just" defTabSz="905255">
              <a:lnSpc>
                <a:spcPct val="96299"/>
              </a:lnSpc>
              <a:spcBef>
                <a:spcPts val="900"/>
              </a:spcBef>
              <a:buSzTx/>
              <a:buNone/>
              <a:defRPr sz="1287" u="sng">
                <a:latin typeface="Comic Sans MS"/>
                <a:ea typeface="Comic Sans MS"/>
                <a:cs typeface="Comic Sans MS"/>
                <a:sym typeface="Comic Sans MS"/>
              </a:defRPr>
            </a:pPr>
            <a:r>
              <a:t>Rhan 3: Amrywiaeth</a:t>
            </a:r>
          </a:p>
          <a:p>
            <a:pPr marL="254603" indent="-254603" algn="just" defTabSz="905255">
              <a:lnSpc>
                <a:spcPct val="81000"/>
              </a:lnSpc>
              <a:spcBef>
                <a:spcPts val="900"/>
              </a:spcBef>
              <a:buFont typeface="Symbol"/>
              <a:buChar char="·"/>
              <a:defRPr sz="1287">
                <a:latin typeface="Comic Sans MS"/>
                <a:ea typeface="Comic Sans MS"/>
                <a:cs typeface="Comic Sans MS"/>
                <a:sym typeface="Comic Sans MS"/>
              </a:defRPr>
            </a:pPr>
            <a:r>
              <a:t>Archwilio anghenion dysgwyr o gefndiroedd diwylliannol, ieithyddol, crefyddol a sosio-economaidd amrywiol i sicrhau tegwch, a chydnabod y gall yr anghenion hyn newid mewn poblogaeth ysgol ddynamig</a:t>
            </a:r>
          </a:p>
        </p:txBody>
      </p:sp>
      <p:sp>
        <p:nvSpPr>
          <p:cNvPr id="141" name="Content Placeholder 3"/>
          <p:cNvSpPr txBox="1"/>
          <p:nvPr/>
        </p:nvSpPr>
        <p:spPr>
          <a:xfrm>
            <a:off x="4686300" y="1253331"/>
            <a:ext cx="3886200" cy="4351338"/>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p>
            <a:pPr algn="just">
              <a:lnSpc>
                <a:spcPct val="96299"/>
              </a:lnSpc>
              <a:spcBef>
                <a:spcPts val="1000"/>
              </a:spcBef>
              <a:defRPr sz="1300" u="sng">
                <a:latin typeface="Comic Sans MS"/>
                <a:ea typeface="Comic Sans MS"/>
                <a:cs typeface="Comic Sans MS"/>
                <a:sym typeface="Comic Sans MS"/>
              </a:defRPr>
            </a:pPr>
            <a:r>
              <a:t>Part 1: Diversity</a:t>
            </a:r>
          </a:p>
          <a:p>
            <a:pPr marL="257175" indent="-257175" algn="just">
              <a:lnSpc>
                <a:spcPct val="81000"/>
              </a:lnSpc>
              <a:spcBef>
                <a:spcPts val="1000"/>
              </a:spcBef>
              <a:buSzPct val="100000"/>
              <a:buFont typeface="Symbol"/>
              <a:buChar char="·"/>
              <a:defRPr sz="1300">
                <a:latin typeface="Comic Sans MS"/>
                <a:ea typeface="Comic Sans MS"/>
                <a:cs typeface="Comic Sans MS"/>
                <a:sym typeface="Comic Sans MS"/>
              </a:defRPr>
            </a:pPr>
            <a:r>
              <a:t>Explore the needs of learners from diverse cultural, linguistic, religious, and socio-economic backgrounds to ensure equity, and show an appreciation that these needs may change in a dynamic school population</a:t>
            </a:r>
            <a:endParaRPr sz="2800">
              <a:latin typeface="+mn-lt"/>
              <a:ea typeface="+mn-ea"/>
              <a:cs typeface="+mn-cs"/>
              <a:sym typeface="Calibri"/>
            </a:endParaRPr>
          </a:p>
          <a:p>
            <a:pPr algn="just">
              <a:lnSpc>
                <a:spcPct val="96299"/>
              </a:lnSpc>
              <a:spcBef>
                <a:spcPts val="1000"/>
              </a:spcBef>
              <a:defRPr sz="1300" u="sng">
                <a:latin typeface="Comic Sans MS"/>
                <a:ea typeface="Comic Sans MS"/>
                <a:cs typeface="Comic Sans MS"/>
                <a:sym typeface="Comic Sans MS"/>
              </a:defRPr>
            </a:pPr>
            <a:r>
              <a:t>Part 2: Using literature</a:t>
            </a:r>
          </a:p>
          <a:p>
            <a:pPr marL="257175" indent="-257175" algn="just">
              <a:lnSpc>
                <a:spcPct val="81000"/>
              </a:lnSpc>
              <a:spcBef>
                <a:spcPts val="1000"/>
              </a:spcBef>
              <a:buSzPct val="100000"/>
              <a:buFont typeface="Symbol"/>
              <a:buChar char="·"/>
              <a:defRPr sz="1300">
                <a:latin typeface="Comic Sans MS"/>
                <a:ea typeface="Comic Sans MS"/>
                <a:cs typeface="Comic Sans MS"/>
                <a:sym typeface="Comic Sans MS"/>
              </a:defRPr>
            </a:pPr>
            <a:r>
              <a:t>Books that challenge stereotypes and encourage diversity</a:t>
            </a:r>
          </a:p>
          <a:p>
            <a:pPr algn="just">
              <a:lnSpc>
                <a:spcPct val="96299"/>
              </a:lnSpc>
              <a:spcBef>
                <a:spcPts val="1000"/>
              </a:spcBef>
              <a:defRPr sz="1300" u="sng">
                <a:latin typeface="Comic Sans MS"/>
                <a:ea typeface="Comic Sans MS"/>
                <a:cs typeface="Comic Sans MS"/>
                <a:sym typeface="Comic Sans MS"/>
              </a:defRPr>
            </a:pPr>
            <a:r>
              <a:t>Part 3: Religious diversity</a:t>
            </a:r>
          </a:p>
          <a:p>
            <a:pPr marL="257175" indent="-257175" algn="just">
              <a:lnSpc>
                <a:spcPct val="81000"/>
              </a:lnSpc>
              <a:spcBef>
                <a:spcPts val="1000"/>
              </a:spcBef>
              <a:buSzPct val="100000"/>
              <a:buFont typeface="Symbol"/>
              <a:buChar char="·"/>
              <a:defRPr sz="1300">
                <a:latin typeface="Comic Sans MS"/>
                <a:ea typeface="Comic Sans MS"/>
                <a:cs typeface="Comic Sans MS"/>
                <a:sym typeface="Comic Sans MS"/>
              </a:defRPr>
            </a:pPr>
            <a:r>
              <a:t>Facts and figures</a:t>
            </a:r>
          </a:p>
          <a:p>
            <a:pPr marL="257175" indent="-257175" algn="just">
              <a:lnSpc>
                <a:spcPct val="81000"/>
              </a:lnSpc>
              <a:spcBef>
                <a:spcPts val="1000"/>
              </a:spcBef>
              <a:buSzPct val="100000"/>
              <a:buFont typeface="Symbol"/>
              <a:buChar char="·"/>
              <a:defRPr sz="1300">
                <a:latin typeface="Comic Sans MS"/>
                <a:ea typeface="Comic Sans MS"/>
                <a:cs typeface="Comic Sans MS"/>
                <a:sym typeface="Comic Sans MS"/>
              </a:defRPr>
            </a:pPr>
            <a:r>
              <a:t>Specific knowledge about the main religions in Wales</a:t>
            </a:r>
          </a:p>
          <a:p>
            <a:pPr marL="257175" indent="-257175" algn="just">
              <a:lnSpc>
                <a:spcPct val="81000"/>
              </a:lnSpc>
              <a:spcBef>
                <a:spcPts val="1000"/>
              </a:spcBef>
              <a:buSzPct val="100000"/>
              <a:buFont typeface="Symbol"/>
              <a:buChar char="·"/>
              <a:defRPr sz="1300">
                <a:latin typeface="Comic Sans MS"/>
                <a:ea typeface="Comic Sans MS"/>
                <a:cs typeface="Comic Sans MS"/>
                <a:sym typeface="Comic Sans MS"/>
              </a:defRPr>
            </a:pPr>
            <a:r>
              <a:t>Classroom dos and don’ts</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3" name="TextBox 2"/>
          <p:cNvSpPr txBox="1"/>
          <p:nvPr/>
        </p:nvSpPr>
        <p:spPr>
          <a:xfrm>
            <a:off x="1523119" y="537749"/>
            <a:ext cx="6241123" cy="3190237"/>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4400">
                <a:latin typeface="Comic Sans MS"/>
                <a:ea typeface="Comic Sans MS"/>
                <a:cs typeface="Comic Sans MS"/>
                <a:sym typeface="Comic Sans MS"/>
              </a:defRPr>
            </a:lvl1pPr>
          </a:lstStyle>
          <a:p>
            <a:pPr/>
            <a:r>
              <a:t>Mae Cymru yn genedl amrywiol. Ym mha ffyrdd y mae’n amrywiol?</a:t>
            </a:r>
          </a:p>
        </p:txBody>
      </p:sp>
      <p:pic>
        <p:nvPicPr>
          <p:cNvPr id="144" name="Picture 4" descr="Picture 4"/>
          <p:cNvPicPr>
            <a:picLocks noChangeAspect="1"/>
          </p:cNvPicPr>
          <p:nvPr/>
        </p:nvPicPr>
        <p:blipFill>
          <a:blip r:embed="rId2">
            <a:extLst/>
          </a:blip>
          <a:srcRect l="0" t="0" r="0" b="8264"/>
          <a:stretch>
            <a:fillRect/>
          </a:stretch>
        </p:blipFill>
        <p:spPr>
          <a:xfrm>
            <a:off x="3719176" y="3646308"/>
            <a:ext cx="1846737" cy="1696968"/>
          </a:xfrm>
          <a:prstGeom prst="rect">
            <a:avLst/>
          </a:prstGeom>
          <a:ln w="12700">
            <a:miter lim="400000"/>
          </a:ln>
        </p:spPr>
      </p:pic>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6" name="TextBox 2"/>
          <p:cNvSpPr txBox="1"/>
          <p:nvPr/>
        </p:nvSpPr>
        <p:spPr>
          <a:xfrm>
            <a:off x="3181907" y="1559279"/>
            <a:ext cx="3709078" cy="1640837"/>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4400">
                <a:latin typeface="Comic Sans MS"/>
                <a:ea typeface="Comic Sans MS"/>
                <a:cs typeface="Comic Sans MS"/>
                <a:sym typeface="Comic Sans MS"/>
              </a:defRPr>
            </a:lvl1pPr>
          </a:lstStyle>
          <a:p>
            <a:pPr/>
            <a:r>
              <a:t>Cenedl Amrywiol.</a:t>
            </a:r>
          </a:p>
        </p:txBody>
      </p:sp>
      <p:sp>
        <p:nvSpPr>
          <p:cNvPr id="147" name="TextBox 1"/>
          <p:cNvSpPr txBox="1"/>
          <p:nvPr/>
        </p:nvSpPr>
        <p:spPr>
          <a:xfrm>
            <a:off x="737587" y="1668403"/>
            <a:ext cx="2530825" cy="726437"/>
          </a:xfrm>
          <a:prstGeom prst="rect">
            <a:avLst/>
          </a:prstGeom>
          <a:solidFill>
            <a:srgbClr val="8FAADC"/>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3600">
                <a:latin typeface="Comic Sans MS"/>
                <a:ea typeface="Comic Sans MS"/>
                <a:cs typeface="Comic Sans MS"/>
                <a:sym typeface="Comic Sans MS"/>
              </a:defRPr>
            </a:lvl1pPr>
          </a:lstStyle>
          <a:p>
            <a:pPr/>
            <a:r>
              <a:t>diwylliant</a:t>
            </a:r>
          </a:p>
        </p:txBody>
      </p:sp>
      <p:sp>
        <p:nvSpPr>
          <p:cNvPr id="148" name="TextBox 7"/>
          <p:cNvSpPr txBox="1"/>
          <p:nvPr/>
        </p:nvSpPr>
        <p:spPr>
          <a:xfrm>
            <a:off x="775901" y="4289091"/>
            <a:ext cx="3399187" cy="961307"/>
          </a:xfrm>
          <a:prstGeom prst="rect">
            <a:avLst/>
          </a:prstGeom>
          <a:gradFill>
            <a:gsLst>
              <a:gs pos="0">
                <a:srgbClr val="316DD7"/>
              </a:gs>
              <a:gs pos="100000">
                <a:schemeClr val="accent5">
                  <a:hueOff val="400173"/>
                  <a:satOff val="47967"/>
                  <a:lumOff val="30281"/>
                </a:schemeClr>
              </a:gs>
            </a:gsLst>
            <a:lin ang="16200000"/>
          </a:gradFill>
          <a:ln>
            <a:solidFill>
              <a:srgbClr val="3F6EC3"/>
            </a:solidFill>
          </a:ln>
          <a:extLst>
            <a:ext uri="{C572A759-6A51-4108-AA02-DFA0A04FC94B}">
              <ma14:wrappingTextBoxFlag xmlns:ma14="http://schemas.microsoft.com/office/mac/drawingml/2011/main" val="1"/>
            </a:ext>
          </a:extLst>
        </p:spPr>
        <p:txBody>
          <a:bodyPr lIns="45718" tIns="45718" rIns="45718" bIns="45718">
            <a:spAutoFit/>
          </a:bodyPr>
          <a:lstStyle>
            <a:lvl1pPr>
              <a:lnSpc>
                <a:spcPct val="90000"/>
              </a:lnSpc>
              <a:defRPr sz="3200">
                <a:latin typeface="Calibri Light"/>
                <a:ea typeface="Calibri Light"/>
                <a:cs typeface="Calibri Light"/>
                <a:sym typeface="Calibri Light"/>
              </a:defRPr>
            </a:lvl1pPr>
          </a:lstStyle>
          <a:p>
            <a:pPr/>
            <a:r>
              <a:t>gallu gwybyddol / corfforol</a:t>
            </a:r>
          </a:p>
        </p:txBody>
      </p:sp>
      <p:sp>
        <p:nvSpPr>
          <p:cNvPr id="149" name="TextBox 8"/>
          <p:cNvSpPr txBox="1"/>
          <p:nvPr/>
        </p:nvSpPr>
        <p:spPr>
          <a:xfrm>
            <a:off x="737587" y="401834"/>
            <a:ext cx="1979874" cy="726437"/>
          </a:xfrm>
          <a:prstGeom prst="rect">
            <a:avLst/>
          </a:prstGeom>
          <a:solidFill>
            <a:srgbClr val="8FAADC"/>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3600">
                <a:latin typeface="Comic Sans MS"/>
                <a:ea typeface="Comic Sans MS"/>
                <a:cs typeface="Comic Sans MS"/>
                <a:sym typeface="Comic Sans MS"/>
              </a:defRPr>
            </a:lvl1pPr>
          </a:lstStyle>
          <a:p>
            <a:pPr/>
            <a:r>
              <a:t>iaith</a:t>
            </a:r>
          </a:p>
        </p:txBody>
      </p:sp>
      <p:sp>
        <p:nvSpPr>
          <p:cNvPr id="150" name="TextBox 9"/>
          <p:cNvSpPr txBox="1"/>
          <p:nvPr/>
        </p:nvSpPr>
        <p:spPr>
          <a:xfrm>
            <a:off x="5928127" y="361305"/>
            <a:ext cx="2838851" cy="726437"/>
          </a:xfrm>
          <a:prstGeom prst="rect">
            <a:avLst/>
          </a:prstGeom>
          <a:solidFill>
            <a:srgbClr val="8FAADC"/>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3600">
                <a:latin typeface="Comic Sans MS"/>
                <a:ea typeface="Comic Sans MS"/>
                <a:cs typeface="Comic Sans MS"/>
                <a:sym typeface="Comic Sans MS"/>
              </a:defRPr>
            </a:lvl1pPr>
          </a:lstStyle>
          <a:p>
            <a:pPr/>
            <a:r>
              <a:t>siâp y Corff</a:t>
            </a:r>
          </a:p>
        </p:txBody>
      </p:sp>
      <p:sp>
        <p:nvSpPr>
          <p:cNvPr id="151" name="TextBox 11"/>
          <p:cNvSpPr txBox="1"/>
          <p:nvPr/>
        </p:nvSpPr>
        <p:spPr>
          <a:xfrm>
            <a:off x="5769881" y="3485296"/>
            <a:ext cx="3155343" cy="1416047"/>
          </a:xfrm>
          <a:prstGeom prst="rect">
            <a:avLst/>
          </a:prstGeom>
          <a:gradFill>
            <a:gsLst>
              <a:gs pos="0">
                <a:srgbClr val="316DD7"/>
              </a:gs>
              <a:gs pos="100000">
                <a:schemeClr val="accent5">
                  <a:hueOff val="400173"/>
                  <a:satOff val="47967"/>
                  <a:lumOff val="30281"/>
                </a:schemeClr>
              </a:gs>
            </a:gsLst>
            <a:lin ang="16200000"/>
          </a:gradFill>
          <a:ln>
            <a:solidFill>
              <a:srgbClr val="3F6EC3"/>
            </a:solidFill>
          </a:ln>
          <a:extLst>
            <a:ext uri="{C572A759-6A51-4108-AA02-DFA0A04FC94B}">
              <ma14:wrappingTextBoxFlag xmlns:ma14="http://schemas.microsoft.com/office/mac/drawingml/2011/main" val="1"/>
            </a:ext>
          </a:extLst>
        </p:spPr>
        <p:txBody>
          <a:bodyPr lIns="45718" tIns="45718" rIns="45718" bIns="45718">
            <a:spAutoFit/>
          </a:bodyPr>
          <a:lstStyle>
            <a:lvl1pPr>
              <a:lnSpc>
                <a:spcPct val="90000"/>
              </a:lnSpc>
              <a:defRPr sz="3200">
                <a:latin typeface="Calibri Light"/>
                <a:ea typeface="Calibri Light"/>
                <a:cs typeface="Calibri Light"/>
                <a:sym typeface="Calibri Light"/>
              </a:defRPr>
            </a:lvl1pPr>
          </a:lstStyle>
          <a:p>
            <a:pPr/>
            <a:r>
              <a:t>statws economaidd-gymdeithasol</a:t>
            </a:r>
          </a:p>
        </p:txBody>
      </p:sp>
      <p:sp>
        <p:nvSpPr>
          <p:cNvPr id="152" name="TextBox 12"/>
          <p:cNvSpPr txBox="1"/>
          <p:nvPr/>
        </p:nvSpPr>
        <p:spPr>
          <a:xfrm>
            <a:off x="6742756" y="2016479"/>
            <a:ext cx="1979874" cy="726437"/>
          </a:xfrm>
          <a:prstGeom prst="rect">
            <a:avLst/>
          </a:prstGeom>
          <a:solidFill>
            <a:srgbClr val="8FAADC"/>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3600">
                <a:latin typeface="Comic Sans MS"/>
                <a:ea typeface="Comic Sans MS"/>
                <a:cs typeface="Comic Sans MS"/>
                <a:sym typeface="Comic Sans MS"/>
              </a:defRPr>
            </a:lvl1pPr>
          </a:lstStyle>
          <a:p>
            <a:pPr/>
            <a:r>
              <a:t>rhyw</a:t>
            </a:r>
          </a:p>
        </p:txBody>
      </p:sp>
      <p:sp>
        <p:nvSpPr>
          <p:cNvPr id="153" name="TextBox 13"/>
          <p:cNvSpPr txBox="1"/>
          <p:nvPr/>
        </p:nvSpPr>
        <p:spPr>
          <a:xfrm>
            <a:off x="3001550" y="361305"/>
            <a:ext cx="2838851" cy="726437"/>
          </a:xfrm>
          <a:prstGeom prst="rect">
            <a:avLst/>
          </a:prstGeom>
          <a:solidFill>
            <a:srgbClr val="8FAADC"/>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3600">
                <a:latin typeface="Comic Sans MS"/>
                <a:ea typeface="Comic Sans MS"/>
                <a:cs typeface="Comic Sans MS"/>
                <a:sym typeface="Comic Sans MS"/>
              </a:defRPr>
            </a:lvl1pPr>
          </a:lstStyle>
          <a:p>
            <a:pPr/>
            <a:r>
              <a:t>ethnigrwydd</a:t>
            </a:r>
          </a:p>
        </p:txBody>
      </p:sp>
      <p:sp>
        <p:nvSpPr>
          <p:cNvPr id="154" name="TextBox 14"/>
          <p:cNvSpPr txBox="1"/>
          <p:nvPr/>
        </p:nvSpPr>
        <p:spPr>
          <a:xfrm>
            <a:off x="737587" y="2566473"/>
            <a:ext cx="2329522" cy="1361437"/>
          </a:xfrm>
          <a:prstGeom prst="rect">
            <a:avLst/>
          </a:prstGeom>
          <a:solidFill>
            <a:srgbClr val="8FAADC"/>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3600">
                <a:latin typeface="Comic Sans MS"/>
                <a:ea typeface="Comic Sans MS"/>
                <a:cs typeface="Comic Sans MS"/>
                <a:sym typeface="Comic Sans MS"/>
              </a:defRPr>
            </a:lvl1pPr>
          </a:lstStyle>
          <a:p>
            <a:pPr/>
            <a:r>
              <a:t>creodau / crefydd</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4" presetID="2" grpId="1" fill="hold">
                                  <p:stCondLst>
                                    <p:cond delay="0"/>
                                  </p:stCondLst>
                                  <p:iterate type="el" backwards="0">
                                    <p:tmAbs val="0"/>
                                  </p:iterate>
                                  <p:childTnLst>
                                    <p:set>
                                      <p:cBhvr>
                                        <p:cTn id="6" fill="hold"/>
                                        <p:tgtEl>
                                          <p:spTgt spid="149"/>
                                        </p:tgtEl>
                                        <p:attrNameLst>
                                          <p:attrName>style.visibility</p:attrName>
                                        </p:attrNameLst>
                                      </p:cBhvr>
                                      <p:to>
                                        <p:strVal val="visible"/>
                                      </p:to>
                                    </p:set>
                                    <p:anim calcmode="lin" valueType="num">
                                      <p:cBhvr>
                                        <p:cTn id="7" dur="500" fill="hold"/>
                                        <p:tgtEl>
                                          <p:spTgt spid="149"/>
                                        </p:tgtEl>
                                        <p:attrNameLst>
                                          <p:attrName>ppt_x</p:attrName>
                                        </p:attrNameLst>
                                      </p:cBhvr>
                                      <p:tavLst>
                                        <p:tav tm="0">
                                          <p:val>
                                            <p:strVal val="#ppt_x"/>
                                          </p:val>
                                        </p:tav>
                                        <p:tav tm="100000">
                                          <p:val>
                                            <p:strVal val="#ppt_x"/>
                                          </p:val>
                                        </p:tav>
                                      </p:tavLst>
                                    </p:anim>
                                    <p:anim calcmode="lin" valueType="num">
                                      <p:cBhvr>
                                        <p:cTn id="8" dur="500" fill="hold"/>
                                        <p:tgtEl>
                                          <p:spTgt spid="14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4" presetID="2" grpId="2" fill="hold">
                                  <p:stCondLst>
                                    <p:cond delay="0"/>
                                  </p:stCondLst>
                                  <p:iterate type="el" backwards="0">
                                    <p:tmAbs val="0"/>
                                  </p:iterate>
                                  <p:childTnLst>
                                    <p:set>
                                      <p:cBhvr>
                                        <p:cTn id="12" fill="hold"/>
                                        <p:tgtEl>
                                          <p:spTgt spid="147"/>
                                        </p:tgtEl>
                                        <p:attrNameLst>
                                          <p:attrName>style.visibility</p:attrName>
                                        </p:attrNameLst>
                                      </p:cBhvr>
                                      <p:to>
                                        <p:strVal val="visible"/>
                                      </p:to>
                                    </p:set>
                                    <p:anim calcmode="lin" valueType="num">
                                      <p:cBhvr>
                                        <p:cTn id="13" dur="500" fill="hold"/>
                                        <p:tgtEl>
                                          <p:spTgt spid="147"/>
                                        </p:tgtEl>
                                        <p:attrNameLst>
                                          <p:attrName>ppt_x</p:attrName>
                                        </p:attrNameLst>
                                      </p:cBhvr>
                                      <p:tavLst>
                                        <p:tav tm="0">
                                          <p:val>
                                            <p:strVal val="#ppt_x"/>
                                          </p:val>
                                        </p:tav>
                                        <p:tav tm="100000">
                                          <p:val>
                                            <p:strVal val="#ppt_x"/>
                                          </p:val>
                                        </p:tav>
                                      </p:tavLst>
                                    </p:anim>
                                    <p:anim calcmode="lin" valueType="num">
                                      <p:cBhvr>
                                        <p:cTn id="14" dur="500" fill="hold"/>
                                        <p:tgtEl>
                                          <p:spTgt spid="14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Class="entr" nodeType="clickEffect" presetSubtype="4" presetID="2" grpId="3" fill="hold">
                                  <p:stCondLst>
                                    <p:cond delay="0"/>
                                  </p:stCondLst>
                                  <p:iterate type="el" backwards="0">
                                    <p:tmAbs val="0"/>
                                  </p:iterate>
                                  <p:childTnLst>
                                    <p:set>
                                      <p:cBhvr>
                                        <p:cTn id="18" fill="hold"/>
                                        <p:tgtEl>
                                          <p:spTgt spid="148"/>
                                        </p:tgtEl>
                                        <p:attrNameLst>
                                          <p:attrName>style.visibility</p:attrName>
                                        </p:attrNameLst>
                                      </p:cBhvr>
                                      <p:to>
                                        <p:strVal val="visible"/>
                                      </p:to>
                                    </p:set>
                                    <p:anim calcmode="lin" valueType="num">
                                      <p:cBhvr>
                                        <p:cTn id="19" dur="500" fill="hold"/>
                                        <p:tgtEl>
                                          <p:spTgt spid="148"/>
                                        </p:tgtEl>
                                        <p:attrNameLst>
                                          <p:attrName>ppt_x</p:attrName>
                                        </p:attrNameLst>
                                      </p:cBhvr>
                                      <p:tavLst>
                                        <p:tav tm="0">
                                          <p:val>
                                            <p:strVal val="#ppt_x"/>
                                          </p:val>
                                        </p:tav>
                                        <p:tav tm="100000">
                                          <p:val>
                                            <p:strVal val="#ppt_x"/>
                                          </p:val>
                                        </p:tav>
                                      </p:tavLst>
                                    </p:anim>
                                    <p:anim calcmode="lin" valueType="num">
                                      <p:cBhvr>
                                        <p:cTn id="20" dur="500" fill="hold"/>
                                        <p:tgtEl>
                                          <p:spTgt spid="14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Class="entr" nodeType="clickEffect" presetSubtype="4" presetID="2" grpId="4" fill="hold">
                                  <p:stCondLst>
                                    <p:cond delay="0"/>
                                  </p:stCondLst>
                                  <p:iterate type="el" backwards="0">
                                    <p:tmAbs val="0"/>
                                  </p:iterate>
                                  <p:childTnLst>
                                    <p:set>
                                      <p:cBhvr>
                                        <p:cTn id="24" fill="hold"/>
                                        <p:tgtEl>
                                          <p:spTgt spid="153"/>
                                        </p:tgtEl>
                                        <p:attrNameLst>
                                          <p:attrName>style.visibility</p:attrName>
                                        </p:attrNameLst>
                                      </p:cBhvr>
                                      <p:to>
                                        <p:strVal val="visible"/>
                                      </p:to>
                                    </p:set>
                                    <p:anim calcmode="lin" valueType="num">
                                      <p:cBhvr>
                                        <p:cTn id="25" dur="500" fill="hold"/>
                                        <p:tgtEl>
                                          <p:spTgt spid="153"/>
                                        </p:tgtEl>
                                        <p:attrNameLst>
                                          <p:attrName>ppt_x</p:attrName>
                                        </p:attrNameLst>
                                      </p:cBhvr>
                                      <p:tavLst>
                                        <p:tav tm="0">
                                          <p:val>
                                            <p:strVal val="#ppt_x"/>
                                          </p:val>
                                        </p:tav>
                                        <p:tav tm="100000">
                                          <p:val>
                                            <p:strVal val="#ppt_x"/>
                                          </p:val>
                                        </p:tav>
                                      </p:tavLst>
                                    </p:anim>
                                    <p:anim calcmode="lin" valueType="num">
                                      <p:cBhvr>
                                        <p:cTn id="26" dur="500" fill="hold"/>
                                        <p:tgtEl>
                                          <p:spTgt spid="15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Class="entr" nodeType="clickEffect" presetSubtype="4" presetID="2" grpId="5" fill="hold">
                                  <p:stCondLst>
                                    <p:cond delay="0"/>
                                  </p:stCondLst>
                                  <p:iterate type="el" backwards="0">
                                    <p:tmAbs val="0"/>
                                  </p:iterate>
                                  <p:childTnLst>
                                    <p:set>
                                      <p:cBhvr>
                                        <p:cTn id="30" fill="hold"/>
                                        <p:tgtEl>
                                          <p:spTgt spid="154"/>
                                        </p:tgtEl>
                                        <p:attrNameLst>
                                          <p:attrName>style.visibility</p:attrName>
                                        </p:attrNameLst>
                                      </p:cBhvr>
                                      <p:to>
                                        <p:strVal val="visible"/>
                                      </p:to>
                                    </p:set>
                                    <p:anim calcmode="lin" valueType="num">
                                      <p:cBhvr>
                                        <p:cTn id="31" dur="500" fill="hold"/>
                                        <p:tgtEl>
                                          <p:spTgt spid="154"/>
                                        </p:tgtEl>
                                        <p:attrNameLst>
                                          <p:attrName>ppt_x</p:attrName>
                                        </p:attrNameLst>
                                      </p:cBhvr>
                                      <p:tavLst>
                                        <p:tav tm="0">
                                          <p:val>
                                            <p:strVal val="#ppt_x"/>
                                          </p:val>
                                        </p:tav>
                                        <p:tav tm="100000">
                                          <p:val>
                                            <p:strVal val="#ppt_x"/>
                                          </p:val>
                                        </p:tav>
                                      </p:tavLst>
                                    </p:anim>
                                    <p:anim calcmode="lin" valueType="num">
                                      <p:cBhvr>
                                        <p:cTn id="32" dur="500" fill="hold"/>
                                        <p:tgtEl>
                                          <p:spTgt spid="15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Class="entr" nodeType="clickEffect" presetSubtype="4" presetID="2" grpId="6" fill="hold">
                                  <p:stCondLst>
                                    <p:cond delay="0"/>
                                  </p:stCondLst>
                                  <p:iterate type="el" backwards="0">
                                    <p:tmAbs val="0"/>
                                  </p:iterate>
                                  <p:childTnLst>
                                    <p:set>
                                      <p:cBhvr>
                                        <p:cTn id="36" fill="hold"/>
                                        <p:tgtEl>
                                          <p:spTgt spid="151"/>
                                        </p:tgtEl>
                                        <p:attrNameLst>
                                          <p:attrName>style.visibility</p:attrName>
                                        </p:attrNameLst>
                                      </p:cBhvr>
                                      <p:to>
                                        <p:strVal val="visible"/>
                                      </p:to>
                                    </p:set>
                                    <p:anim calcmode="lin" valueType="num">
                                      <p:cBhvr>
                                        <p:cTn id="37" dur="500" fill="hold"/>
                                        <p:tgtEl>
                                          <p:spTgt spid="151"/>
                                        </p:tgtEl>
                                        <p:attrNameLst>
                                          <p:attrName>ppt_x</p:attrName>
                                        </p:attrNameLst>
                                      </p:cBhvr>
                                      <p:tavLst>
                                        <p:tav tm="0">
                                          <p:val>
                                            <p:strVal val="#ppt_x"/>
                                          </p:val>
                                        </p:tav>
                                        <p:tav tm="100000">
                                          <p:val>
                                            <p:strVal val="#ppt_x"/>
                                          </p:val>
                                        </p:tav>
                                      </p:tavLst>
                                    </p:anim>
                                    <p:anim calcmode="lin" valueType="num">
                                      <p:cBhvr>
                                        <p:cTn id="38" dur="500" fill="hold"/>
                                        <p:tgtEl>
                                          <p:spTgt spid="151"/>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Class="entr" nodeType="clickEffect" presetSubtype="4" presetID="2" grpId="7" fill="hold">
                                  <p:stCondLst>
                                    <p:cond delay="0"/>
                                  </p:stCondLst>
                                  <p:iterate type="el" backwards="0">
                                    <p:tmAbs val="0"/>
                                  </p:iterate>
                                  <p:childTnLst>
                                    <p:set>
                                      <p:cBhvr>
                                        <p:cTn id="42" fill="hold"/>
                                        <p:tgtEl>
                                          <p:spTgt spid="152"/>
                                        </p:tgtEl>
                                        <p:attrNameLst>
                                          <p:attrName>style.visibility</p:attrName>
                                        </p:attrNameLst>
                                      </p:cBhvr>
                                      <p:to>
                                        <p:strVal val="visible"/>
                                      </p:to>
                                    </p:set>
                                    <p:anim calcmode="lin" valueType="num">
                                      <p:cBhvr>
                                        <p:cTn id="43" dur="500" fill="hold"/>
                                        <p:tgtEl>
                                          <p:spTgt spid="152"/>
                                        </p:tgtEl>
                                        <p:attrNameLst>
                                          <p:attrName>ppt_x</p:attrName>
                                        </p:attrNameLst>
                                      </p:cBhvr>
                                      <p:tavLst>
                                        <p:tav tm="0">
                                          <p:val>
                                            <p:strVal val="#ppt_x"/>
                                          </p:val>
                                        </p:tav>
                                        <p:tav tm="100000">
                                          <p:val>
                                            <p:strVal val="#ppt_x"/>
                                          </p:val>
                                        </p:tav>
                                      </p:tavLst>
                                    </p:anim>
                                    <p:anim calcmode="lin" valueType="num">
                                      <p:cBhvr>
                                        <p:cTn id="44" dur="500" fill="hold"/>
                                        <p:tgtEl>
                                          <p:spTgt spid="152"/>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Class="entr" nodeType="clickEffect" presetSubtype="4" presetID="2" grpId="8" fill="hold">
                                  <p:stCondLst>
                                    <p:cond delay="0"/>
                                  </p:stCondLst>
                                  <p:iterate type="el" backwards="0">
                                    <p:tmAbs val="0"/>
                                  </p:iterate>
                                  <p:childTnLst>
                                    <p:set>
                                      <p:cBhvr>
                                        <p:cTn id="48" fill="hold"/>
                                        <p:tgtEl>
                                          <p:spTgt spid="150"/>
                                        </p:tgtEl>
                                        <p:attrNameLst>
                                          <p:attrName>style.visibility</p:attrName>
                                        </p:attrNameLst>
                                      </p:cBhvr>
                                      <p:to>
                                        <p:strVal val="visible"/>
                                      </p:to>
                                    </p:set>
                                    <p:anim calcmode="lin" valueType="num">
                                      <p:cBhvr>
                                        <p:cTn id="49" dur="500" fill="hold"/>
                                        <p:tgtEl>
                                          <p:spTgt spid="150"/>
                                        </p:tgtEl>
                                        <p:attrNameLst>
                                          <p:attrName>ppt_x</p:attrName>
                                        </p:attrNameLst>
                                      </p:cBhvr>
                                      <p:tavLst>
                                        <p:tav tm="0">
                                          <p:val>
                                            <p:strVal val="#ppt_x"/>
                                          </p:val>
                                        </p:tav>
                                        <p:tav tm="100000">
                                          <p:val>
                                            <p:strVal val="#ppt_x"/>
                                          </p:val>
                                        </p:tav>
                                      </p:tavLst>
                                    </p:anim>
                                    <p:anim calcmode="lin" valueType="num">
                                      <p:cBhvr>
                                        <p:cTn id="50" dur="500" fill="hold"/>
                                        <p:tgtEl>
                                          <p:spTgt spid="15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47" grpId="2"/>
      <p:bldP build="whole" bldLvl="1" animBg="1" rev="0" advAuto="0" spid="151" grpId="6"/>
      <p:bldP build="whole" bldLvl="1" animBg="1" rev="0" advAuto="0" spid="150" grpId="8"/>
      <p:bldP build="whole" bldLvl="1" animBg="1" rev="0" advAuto="0" spid="148" grpId="3"/>
      <p:bldP build="whole" bldLvl="1" animBg="1" rev="0" advAuto="0" spid="154" grpId="5"/>
      <p:bldP build="whole" bldLvl="1" animBg="1" rev="0" advAuto="0" spid="149" grpId="1"/>
      <p:bldP build="whole" bldLvl="1" animBg="1" rev="0" advAuto="0" spid="152" grpId="7"/>
      <p:bldP build="whole" bldLvl="1" animBg="1" rev="0" advAuto="0" spid="153" grpId="4"/>
    </p:bldLst>
  </p:timing>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6" name="Title 1"/>
          <p:cNvSpPr txBox="1"/>
          <p:nvPr>
            <p:ph type="title"/>
          </p:nvPr>
        </p:nvSpPr>
        <p:spPr>
          <a:xfrm>
            <a:off x="4489489" y="849335"/>
            <a:ext cx="4569363" cy="1325565"/>
          </a:xfrm>
          <a:prstGeom prst="rect">
            <a:avLst/>
          </a:prstGeom>
        </p:spPr>
        <p:txBody>
          <a:bodyPr/>
          <a:lstStyle>
            <a:lvl1pPr>
              <a:defRPr>
                <a:latin typeface="Comic Sans MS"/>
                <a:ea typeface="Comic Sans MS"/>
                <a:cs typeface="Comic Sans MS"/>
                <a:sym typeface="Comic Sans MS"/>
              </a:defRPr>
            </a:lvl1pPr>
          </a:lstStyle>
          <a:p>
            <a:pPr/>
            <a:r>
              <a:t>Croestoriad</a:t>
            </a:r>
          </a:p>
        </p:txBody>
      </p:sp>
      <p:sp>
        <p:nvSpPr>
          <p:cNvPr id="157" name="Content Placeholder 3"/>
          <p:cNvSpPr txBox="1"/>
          <p:nvPr>
            <p:ph type="body" idx="1"/>
          </p:nvPr>
        </p:nvSpPr>
        <p:spPr>
          <a:xfrm>
            <a:off x="647113" y="2346130"/>
            <a:ext cx="7723162" cy="4351338"/>
          </a:xfrm>
          <a:prstGeom prst="rect">
            <a:avLst/>
          </a:prstGeom>
        </p:spPr>
        <p:txBody>
          <a:bodyPr/>
          <a:lstStyle>
            <a:lvl1pPr>
              <a:defRPr>
                <a:solidFill>
                  <a:srgbClr val="202124"/>
                </a:solidFill>
                <a:latin typeface="Comic Sans MS"/>
                <a:ea typeface="Comic Sans MS"/>
                <a:cs typeface="Comic Sans MS"/>
                <a:sym typeface="Comic Sans MS"/>
              </a:defRPr>
            </a:lvl1pPr>
          </a:lstStyle>
          <a:p>
            <a:pPr/>
            <a:r>
              <a:t>The concept of intersectionality describes the ways in which systems of inequality based on gender, race, ethnicity, sexual orientation, gender identity, disability, class and other forms of discrimination “intersect” to create unique dynamics and effects.</a:t>
            </a: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9" name="TextBox 1"/>
          <p:cNvSpPr txBox="1"/>
          <p:nvPr/>
        </p:nvSpPr>
        <p:spPr>
          <a:xfrm>
            <a:off x="2372690" y="3519251"/>
            <a:ext cx="6634572" cy="1056637"/>
          </a:xfrm>
          <a:prstGeom prst="rect">
            <a:avLst/>
          </a:prstGeom>
          <a:solidFill>
            <a:srgbClr val="9DC3E6"/>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lgn="ctr">
              <a:defRPr sz="5400">
                <a:latin typeface="Comic Sans MS"/>
                <a:ea typeface="Comic Sans MS"/>
                <a:cs typeface="Comic Sans MS"/>
                <a:sym typeface="Comic Sans MS"/>
              </a:defRPr>
            </a:pPr>
            <a:r>
              <a:t>Eich profiadau</a:t>
            </a:r>
            <a:r>
              <a:t>?</a:t>
            </a:r>
          </a:p>
        </p:txBody>
      </p:sp>
      <p:pic>
        <p:nvPicPr>
          <p:cNvPr id="160" name="Picture 2" descr="Picture 2"/>
          <p:cNvPicPr>
            <a:picLocks noChangeAspect="1"/>
          </p:cNvPicPr>
          <p:nvPr/>
        </p:nvPicPr>
        <p:blipFill>
          <a:blip r:embed="rId2">
            <a:extLst/>
          </a:blip>
          <a:stretch>
            <a:fillRect/>
          </a:stretch>
        </p:blipFill>
        <p:spPr>
          <a:xfrm>
            <a:off x="443009" y="264140"/>
            <a:ext cx="3859365" cy="2849498"/>
          </a:xfrm>
          <a:prstGeom prst="rect">
            <a:avLst/>
          </a:prstGeom>
          <a:ln w="76200">
            <a:solidFill>
              <a:schemeClr val="accent1"/>
            </a:solidFill>
          </a:ln>
        </p:spPr>
      </p:pic>
      <p:sp>
        <p:nvSpPr>
          <p:cNvPr id="161" name="TextBox 3"/>
          <p:cNvSpPr txBox="1"/>
          <p:nvPr/>
        </p:nvSpPr>
        <p:spPr>
          <a:xfrm>
            <a:off x="1714500" y="5538787"/>
            <a:ext cx="5715000" cy="205910"/>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defRPr sz="900">
                <a:latin typeface="+mn-lt"/>
                <a:ea typeface="+mn-ea"/>
                <a:cs typeface="+mn-cs"/>
                <a:sym typeface="Calibri"/>
              </a:defRPr>
            </a:pPr>
            <a:r>
              <a:rPr u="sng">
                <a:solidFill>
                  <a:srgbClr val="0000FF"/>
                </a:solidFill>
                <a:uFill>
                  <a:solidFill>
                    <a:srgbClr val="0000FF"/>
                  </a:solidFill>
                </a:uFill>
                <a:hlinkClick r:id="rId3" invalidUrl="" action="" tgtFrame="" tooltip="" history="1" highlightClick="0" endSnd="0"/>
              </a:rPr>
              <a:t>This Photo</a:t>
            </a:r>
            <a:r>
              <a:t> by Unknown Author is licensed under </a:t>
            </a:r>
            <a:r>
              <a:rPr u="sng">
                <a:solidFill>
                  <a:srgbClr val="0000FF"/>
                </a:solidFill>
                <a:uFill>
                  <a:solidFill>
                    <a:srgbClr val="0000FF"/>
                  </a:solidFill>
                </a:uFill>
                <a:hlinkClick r:id="rId4" invalidUrl="" action="" tgtFrame="" tooltip="" history="1" highlightClick="0" endSnd="0"/>
              </a:rPr>
              <a:t>CC BY-SA</a:t>
            </a:r>
          </a:p>
        </p:txBody>
      </p:sp>
      <p:pic>
        <p:nvPicPr>
          <p:cNvPr id="162" name="Picture 6" descr="Picture 6"/>
          <p:cNvPicPr>
            <a:picLocks noChangeAspect="1"/>
          </p:cNvPicPr>
          <p:nvPr/>
        </p:nvPicPr>
        <p:blipFill>
          <a:blip r:embed="rId5">
            <a:extLst/>
          </a:blip>
          <a:stretch>
            <a:fillRect/>
          </a:stretch>
        </p:blipFill>
        <p:spPr>
          <a:xfrm>
            <a:off x="5059677" y="316200"/>
            <a:ext cx="3535683" cy="2797438"/>
          </a:xfrm>
          <a:prstGeom prst="rect">
            <a:avLst/>
          </a:prstGeom>
          <a:ln w="76200">
            <a:solidFill>
              <a:schemeClr val="accent1"/>
            </a:solidFill>
          </a:ln>
        </p:spPr>
      </p:pic>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4" name="TextBox 1"/>
          <p:cNvSpPr txBox="1"/>
          <p:nvPr/>
        </p:nvSpPr>
        <p:spPr>
          <a:xfrm>
            <a:off x="553685" y="156948"/>
            <a:ext cx="8308758" cy="1209037"/>
          </a:xfrm>
          <a:prstGeom prst="rect">
            <a:avLst/>
          </a:prstGeom>
          <a:solidFill>
            <a:srgbClr val="9DC3E6"/>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3200">
                <a:latin typeface="Comic Sans MS"/>
                <a:ea typeface="Comic Sans MS"/>
                <a:cs typeface="Comic Sans MS"/>
                <a:sym typeface="Comic Sans MS"/>
              </a:defRPr>
            </a:lvl1pPr>
          </a:lstStyle>
          <a:p>
            <a:pPr/>
            <a:r>
              <a:t>Schools need to consider these groups of learners when forming policies.</a:t>
            </a:r>
          </a:p>
        </p:txBody>
      </p:sp>
      <p:sp>
        <p:nvSpPr>
          <p:cNvPr id="165" name="TextBox 5"/>
          <p:cNvSpPr txBox="1"/>
          <p:nvPr/>
        </p:nvSpPr>
        <p:spPr>
          <a:xfrm>
            <a:off x="1598210" y="1352902"/>
            <a:ext cx="6353095" cy="6186305"/>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numCol="2"/>
          <a:lstStyle/>
          <a:p>
            <a:pPr marL="285750" indent="-285750">
              <a:buSzPct val="100000"/>
              <a:buFont typeface="Arial"/>
              <a:buChar char="•"/>
              <a:defRPr>
                <a:latin typeface="+mn-lt"/>
                <a:ea typeface="+mn-ea"/>
                <a:cs typeface="+mn-cs"/>
                <a:sym typeface="Calibri"/>
              </a:defRPr>
            </a:pPr>
            <a:r>
              <a:t>Children in difficult family situations, domestic abuse, violence, family strains.</a:t>
            </a:r>
          </a:p>
          <a:p>
            <a:pPr marL="285750" indent="-285750">
              <a:buSzPct val="100000"/>
              <a:buFont typeface="Arial"/>
              <a:buChar char="•"/>
              <a:defRPr>
                <a:latin typeface="+mn-lt"/>
                <a:ea typeface="+mn-ea"/>
                <a:cs typeface="+mn-cs"/>
                <a:sym typeface="Calibri"/>
              </a:defRPr>
            </a:pPr>
            <a:r>
              <a:t>Pupils with ALN</a:t>
            </a:r>
          </a:p>
          <a:p>
            <a:pPr marL="285750" indent="-285750">
              <a:buSzPct val="100000"/>
              <a:buFont typeface="Arial"/>
              <a:buChar char="•"/>
              <a:defRPr>
                <a:latin typeface="+mn-lt"/>
                <a:ea typeface="+mn-ea"/>
                <a:cs typeface="+mn-cs"/>
                <a:sym typeface="Calibri"/>
              </a:defRPr>
            </a:pPr>
            <a:r>
              <a:t>Pupils with disabilities</a:t>
            </a:r>
          </a:p>
          <a:p>
            <a:pPr marL="285750" indent="-285750">
              <a:buSzPct val="100000"/>
              <a:buFont typeface="Arial"/>
              <a:buChar char="•"/>
              <a:defRPr>
                <a:latin typeface="+mn-lt"/>
                <a:ea typeface="+mn-ea"/>
                <a:cs typeface="+mn-cs"/>
                <a:sym typeface="Calibri"/>
              </a:defRPr>
            </a:pPr>
            <a:r>
              <a:t>Children from ethnic minority groups</a:t>
            </a:r>
          </a:p>
          <a:p>
            <a:pPr marL="285750" indent="-285750">
              <a:buSzPct val="100000"/>
              <a:buFont typeface="Arial"/>
              <a:buChar char="•"/>
              <a:defRPr>
                <a:latin typeface="+mn-lt"/>
                <a:ea typeface="+mn-ea"/>
                <a:cs typeface="+mn-cs"/>
                <a:sym typeface="Calibri"/>
              </a:defRPr>
            </a:pPr>
            <a:r>
              <a:t>Children who seek asylum and children of refugees</a:t>
            </a:r>
          </a:p>
          <a:p>
            <a:pPr marL="285750" indent="-285750">
              <a:buSzPct val="100000"/>
              <a:buFont typeface="Arial"/>
              <a:buChar char="•"/>
              <a:defRPr>
                <a:latin typeface="+mn-lt"/>
                <a:ea typeface="+mn-ea"/>
                <a:cs typeface="+mn-cs"/>
                <a:sym typeface="Calibri"/>
              </a:defRPr>
            </a:pPr>
            <a:r>
              <a:t>Children of travellers, gypsies and Roma</a:t>
            </a:r>
          </a:p>
          <a:p>
            <a:pPr marL="285750" indent="-285750">
              <a:buSzPct val="100000"/>
              <a:buFont typeface="Arial"/>
              <a:buChar char="•"/>
              <a:defRPr>
                <a:latin typeface="+mn-lt"/>
                <a:ea typeface="+mn-ea"/>
                <a:cs typeface="+mn-cs"/>
                <a:sym typeface="Calibri"/>
              </a:defRPr>
            </a:pPr>
            <a:r>
              <a:t>Children of migrant workers</a:t>
            </a:r>
          </a:p>
          <a:p>
            <a:pPr marL="285750" indent="-285750">
              <a:buSzPct val="100000"/>
              <a:buFont typeface="Arial"/>
              <a:buChar char="•"/>
              <a:defRPr>
                <a:latin typeface="+mn-lt"/>
                <a:ea typeface="+mn-ea"/>
                <a:cs typeface="+mn-cs"/>
                <a:sym typeface="Calibri"/>
              </a:defRPr>
            </a:pPr>
            <a:r>
              <a:t>MAT Pupils</a:t>
            </a:r>
          </a:p>
          <a:p>
            <a:pPr marL="285750" indent="-285750">
              <a:buSzPct val="100000"/>
              <a:buFont typeface="Arial"/>
              <a:buChar char="•"/>
              <a:defRPr>
                <a:latin typeface="+mn-lt"/>
                <a:ea typeface="+mn-ea"/>
                <a:cs typeface="+mn-cs"/>
                <a:sym typeface="Calibri"/>
              </a:defRPr>
            </a:pPr>
            <a:r>
              <a:t>Children under the care of local authorities</a:t>
            </a:r>
          </a:p>
          <a:p>
            <a:pPr marL="285750" indent="-285750">
              <a:buSzPct val="100000"/>
              <a:buFont typeface="Arial"/>
              <a:buChar char="•"/>
              <a:defRPr>
                <a:latin typeface="+mn-lt"/>
                <a:ea typeface="+mn-ea"/>
                <a:cs typeface="+mn-cs"/>
                <a:sym typeface="Calibri"/>
              </a:defRPr>
            </a:pPr>
          </a:p>
          <a:p>
            <a:pPr marL="285750" indent="-285750">
              <a:buSzPct val="100000"/>
              <a:buFont typeface="Arial"/>
              <a:buChar char="•"/>
              <a:defRPr>
                <a:latin typeface="+mn-lt"/>
                <a:ea typeface="+mn-ea"/>
                <a:cs typeface="+mn-cs"/>
                <a:sym typeface="Calibri"/>
              </a:defRPr>
            </a:pPr>
          </a:p>
          <a:p>
            <a:pPr marL="285750" indent="-285750">
              <a:buSzPct val="100000"/>
              <a:buFont typeface="Arial"/>
              <a:buChar char="•"/>
              <a:defRPr>
                <a:latin typeface="+mn-lt"/>
                <a:ea typeface="+mn-ea"/>
                <a:cs typeface="+mn-cs"/>
                <a:sym typeface="Calibri"/>
              </a:defRPr>
            </a:pPr>
          </a:p>
          <a:p>
            <a:pPr marL="285750" indent="-285750">
              <a:buSzPct val="100000"/>
              <a:buFont typeface="Arial"/>
              <a:buChar char="•"/>
              <a:defRPr>
                <a:latin typeface="+mn-lt"/>
                <a:ea typeface="+mn-ea"/>
                <a:cs typeface="+mn-cs"/>
                <a:sym typeface="Calibri"/>
              </a:defRPr>
            </a:pPr>
          </a:p>
          <a:p>
            <a:pPr marL="285750" indent="-285750">
              <a:buSzPct val="100000"/>
              <a:buFont typeface="Arial"/>
              <a:buChar char="•"/>
              <a:defRPr>
                <a:latin typeface="+mn-lt"/>
                <a:ea typeface="+mn-ea"/>
                <a:cs typeface="+mn-cs"/>
                <a:sym typeface="Calibri"/>
              </a:defRPr>
            </a:pPr>
          </a:p>
          <a:p>
            <a:pPr marL="285750" indent="-285750">
              <a:buSzPct val="100000"/>
              <a:buFont typeface="Arial"/>
              <a:buChar char="•"/>
              <a:defRPr>
                <a:latin typeface="+mn-lt"/>
                <a:ea typeface="+mn-ea"/>
                <a:cs typeface="+mn-cs"/>
                <a:sym typeface="Calibri"/>
              </a:defRPr>
            </a:pPr>
          </a:p>
          <a:p>
            <a:pPr marL="285750" indent="-285750">
              <a:buSzPct val="100000"/>
              <a:buFont typeface="Arial"/>
              <a:buChar char="•"/>
              <a:defRPr>
                <a:latin typeface="+mn-lt"/>
                <a:ea typeface="+mn-ea"/>
                <a:cs typeface="+mn-cs"/>
                <a:sym typeface="Calibri"/>
              </a:defRPr>
            </a:pPr>
          </a:p>
          <a:p>
            <a:pPr marL="285750" indent="-285750">
              <a:buSzPct val="100000"/>
              <a:buFont typeface="Arial"/>
              <a:buChar char="•"/>
              <a:defRPr>
                <a:latin typeface="+mn-lt"/>
                <a:ea typeface="+mn-ea"/>
                <a:cs typeface="+mn-cs"/>
                <a:sym typeface="Calibri"/>
              </a:defRPr>
            </a:pPr>
          </a:p>
          <a:p>
            <a:pPr marL="285750" indent="-285750">
              <a:buSzPct val="100000"/>
              <a:buFont typeface="Arial"/>
              <a:buChar char="•"/>
              <a:defRPr>
                <a:latin typeface="+mn-lt"/>
                <a:ea typeface="+mn-ea"/>
                <a:cs typeface="+mn-cs"/>
                <a:sym typeface="Calibri"/>
              </a:defRPr>
            </a:pPr>
            <a:r>
              <a:t>Pupils with health care needs</a:t>
            </a:r>
          </a:p>
          <a:p>
            <a:pPr marL="285750" indent="-285750">
              <a:buSzPct val="100000"/>
              <a:buFont typeface="Arial"/>
              <a:buChar char="•"/>
              <a:defRPr>
                <a:latin typeface="+mn-lt"/>
                <a:ea typeface="+mn-ea"/>
                <a:cs typeface="+mn-cs"/>
                <a:sym typeface="Calibri"/>
              </a:defRPr>
            </a:pPr>
            <a:r>
              <a:t>Pupils who are pregnant or are young parents</a:t>
            </a:r>
          </a:p>
          <a:p>
            <a:pPr marL="285750" indent="-285750">
              <a:buSzPct val="100000"/>
              <a:buFont typeface="Arial"/>
              <a:buChar char="•"/>
              <a:defRPr>
                <a:latin typeface="+mn-lt"/>
                <a:ea typeface="+mn-ea"/>
                <a:cs typeface="+mn-cs"/>
                <a:sym typeface="Calibri"/>
              </a:defRPr>
            </a:pPr>
            <a:r>
              <a:t>Children and young people who have committed a crime</a:t>
            </a:r>
          </a:p>
          <a:p>
            <a:pPr marL="285750" indent="-285750">
              <a:buSzPct val="100000"/>
              <a:buFont typeface="Arial"/>
              <a:buChar char="•"/>
              <a:defRPr>
                <a:latin typeface="+mn-lt"/>
                <a:ea typeface="+mn-ea"/>
                <a:cs typeface="+mn-cs"/>
                <a:sym typeface="Calibri"/>
              </a:defRPr>
            </a:pPr>
            <a:r>
              <a:t>Young carers</a:t>
            </a:r>
          </a:p>
          <a:p>
            <a:pPr marL="285750" indent="-285750">
              <a:buSzPct val="100000"/>
              <a:buFont typeface="Arial"/>
              <a:buChar char="•"/>
              <a:defRPr>
                <a:latin typeface="+mn-lt"/>
                <a:ea typeface="+mn-ea"/>
                <a:cs typeface="+mn-cs"/>
                <a:sym typeface="Calibri"/>
              </a:defRPr>
            </a:pPr>
            <a:r>
              <a:t>Lesbian pupils, gay, bisexual and transgender.</a:t>
            </a:r>
          </a:p>
          <a:p>
            <a:pPr marL="285750" indent="-285750">
              <a:buSzPct val="100000"/>
              <a:buFont typeface="Arial"/>
              <a:buChar char="•"/>
              <a:defRPr>
                <a:latin typeface="+mn-lt"/>
                <a:ea typeface="+mn-ea"/>
                <a:cs typeface="+mn-cs"/>
                <a:sym typeface="Calibri"/>
              </a:defRPr>
            </a:pPr>
            <a:r>
              <a:t>Children who refuse to go to school.</a:t>
            </a:r>
          </a:p>
          <a:p>
            <a:pPr marL="285750" indent="-285750">
              <a:buSzPct val="100000"/>
              <a:buFont typeface="Arial"/>
              <a:buChar char="•"/>
              <a:defRPr>
                <a:latin typeface="+mn-lt"/>
                <a:ea typeface="+mn-ea"/>
                <a:cs typeface="+mn-cs"/>
                <a:sym typeface="Calibri"/>
              </a:defRPr>
            </a:pPr>
            <a:r>
              <a:t>Pupils who perform or work</a:t>
            </a:r>
          </a:p>
          <a:p>
            <a:pPr marL="285750" indent="-285750">
              <a:buSzPct val="100000"/>
              <a:buFont typeface="Arial"/>
              <a:buChar char="•"/>
              <a:defRPr>
                <a:latin typeface="+mn-lt"/>
                <a:ea typeface="+mn-ea"/>
                <a:cs typeface="+mn-cs"/>
                <a:sym typeface="Calibri"/>
              </a:defRPr>
            </a:pPr>
          </a:p>
          <a:p>
            <a:pPr marL="285750" indent="-285750">
              <a:buSzPct val="100000"/>
              <a:buFont typeface="Arial"/>
              <a:buChar char="•"/>
              <a:defRPr>
                <a:latin typeface="+mn-lt"/>
                <a:ea typeface="+mn-ea"/>
                <a:cs typeface="+mn-cs"/>
                <a:sym typeface="Calibri"/>
              </a:defRPr>
            </a:pPr>
          </a:p>
          <a:p>
            <a:pPr marL="285750" indent="-285750">
              <a:buSzPct val="100000"/>
              <a:buFont typeface="Arial"/>
              <a:buChar char="•"/>
              <a:defRPr>
                <a:latin typeface="+mn-lt"/>
                <a:ea typeface="+mn-ea"/>
                <a:cs typeface="+mn-cs"/>
                <a:sym typeface="Calibri"/>
              </a:defRPr>
            </a:pPr>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67" name="Picture 2" descr="Picture 2"/>
          <p:cNvPicPr>
            <a:picLocks noChangeAspect="1"/>
          </p:cNvPicPr>
          <p:nvPr/>
        </p:nvPicPr>
        <p:blipFill>
          <a:blip r:embed="rId3">
            <a:extLst/>
          </a:blip>
          <a:stretch>
            <a:fillRect/>
          </a:stretch>
        </p:blipFill>
        <p:spPr>
          <a:xfrm>
            <a:off x="235837" y="537906"/>
            <a:ext cx="8672326" cy="4859549"/>
          </a:xfrm>
          <a:prstGeom prst="rect">
            <a:avLst/>
          </a:prstGeom>
          <a:ln w="12700">
            <a:miter lim="400000"/>
          </a:ln>
        </p:spPr>
      </p:pic>
      <p:sp>
        <p:nvSpPr>
          <p:cNvPr id="168" name="TextBox 1"/>
          <p:cNvSpPr txBox="1"/>
          <p:nvPr/>
        </p:nvSpPr>
        <p:spPr>
          <a:xfrm>
            <a:off x="553685" y="156948"/>
            <a:ext cx="8308759" cy="5105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b="1" sz="2400">
                <a:latin typeface="Comic Sans MS"/>
                <a:ea typeface="Comic Sans MS"/>
                <a:cs typeface="Comic Sans MS"/>
                <a:sym typeface="Comic Sans MS"/>
              </a:defRPr>
            </a:lvl1pPr>
          </a:lstStyle>
          <a:p>
            <a:pPr/>
            <a:r>
              <a:t>Grwpiau o ddysgwyr a llunio polisïau</a:t>
            </a:r>
          </a:p>
        </p:txBody>
      </p:sp>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72" name="Picture 5" descr="Picture 5"/>
          <p:cNvPicPr>
            <a:picLocks noChangeAspect="1"/>
          </p:cNvPicPr>
          <p:nvPr/>
        </p:nvPicPr>
        <p:blipFill>
          <a:blip r:embed="rId3">
            <a:extLst/>
          </a:blip>
          <a:stretch>
            <a:fillRect/>
          </a:stretch>
        </p:blipFill>
        <p:spPr>
          <a:xfrm>
            <a:off x="368490" y="1187924"/>
            <a:ext cx="2907546" cy="2296804"/>
          </a:xfrm>
          <a:prstGeom prst="rect">
            <a:avLst/>
          </a:prstGeom>
          <a:ln w="12700">
            <a:miter lim="400000"/>
          </a:ln>
        </p:spPr>
      </p:pic>
      <p:pic>
        <p:nvPicPr>
          <p:cNvPr id="173" name="Picture 7" descr="Picture 7"/>
          <p:cNvPicPr>
            <a:picLocks noChangeAspect="1"/>
          </p:cNvPicPr>
          <p:nvPr/>
        </p:nvPicPr>
        <p:blipFill>
          <a:blip r:embed="rId4">
            <a:extLst/>
          </a:blip>
          <a:stretch>
            <a:fillRect/>
          </a:stretch>
        </p:blipFill>
        <p:spPr>
          <a:xfrm>
            <a:off x="5912989" y="3187747"/>
            <a:ext cx="2862522" cy="2296806"/>
          </a:xfrm>
          <a:prstGeom prst="rect">
            <a:avLst/>
          </a:prstGeom>
          <a:ln w="12700">
            <a:miter lim="400000"/>
          </a:ln>
        </p:spPr>
      </p:pic>
      <p:sp>
        <p:nvSpPr>
          <p:cNvPr id="174" name="TextBox 10"/>
          <p:cNvSpPr txBox="1"/>
          <p:nvPr/>
        </p:nvSpPr>
        <p:spPr>
          <a:xfrm>
            <a:off x="4317469" y="1496703"/>
            <a:ext cx="2816106" cy="7264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sz="3600">
                <a:latin typeface="Comic Sans MS"/>
                <a:ea typeface="Comic Sans MS"/>
                <a:cs typeface="Comic Sans MS"/>
                <a:sym typeface="Comic Sans MS"/>
              </a:defRPr>
            </a:lvl1pPr>
          </a:lstStyle>
          <a:p>
            <a:pPr/>
            <a:r>
              <a:t>Amrywiaeth</a:t>
            </a:r>
          </a:p>
        </p:txBody>
      </p:sp>
      <p:sp>
        <p:nvSpPr>
          <p:cNvPr id="175" name="Straight Arrow Connector 13"/>
          <p:cNvSpPr/>
          <p:nvPr/>
        </p:nvSpPr>
        <p:spPr>
          <a:xfrm flipH="1">
            <a:off x="3498375" y="2233684"/>
            <a:ext cx="1692324" cy="191069"/>
          </a:xfrm>
          <a:prstGeom prst="line">
            <a:avLst/>
          </a:prstGeom>
          <a:ln w="57150">
            <a:solidFill>
              <a:schemeClr val="accent2"/>
            </a:solidFill>
            <a:miter/>
            <a:tailEnd type="triangle"/>
          </a:ln>
        </p:spPr>
        <p:txBody>
          <a:bodyPr lIns="45719" rIns="45719"/>
          <a:lstStyle/>
          <a:p>
            <a:pPr>
              <a:defRPr>
                <a:latin typeface="+mn-lt"/>
                <a:ea typeface="+mn-ea"/>
                <a:cs typeface="+mn-cs"/>
                <a:sym typeface="Calibri"/>
              </a:defRPr>
            </a:pPr>
          </a:p>
        </p:txBody>
      </p:sp>
      <p:sp>
        <p:nvSpPr>
          <p:cNvPr id="176" name="TextBox 15"/>
          <p:cNvSpPr txBox="1"/>
          <p:nvPr/>
        </p:nvSpPr>
        <p:spPr>
          <a:xfrm>
            <a:off x="1656155" y="4194411"/>
            <a:ext cx="3648047" cy="7264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sz="3600">
                <a:latin typeface="Comic Sans MS"/>
                <a:ea typeface="Comic Sans MS"/>
                <a:cs typeface="Comic Sans MS"/>
                <a:sym typeface="Comic Sans MS"/>
              </a:defRPr>
            </a:lvl1pPr>
          </a:lstStyle>
          <a:p>
            <a:pPr/>
            <a:r>
              <a:t>Cynhwysiant</a:t>
            </a:r>
          </a:p>
        </p:txBody>
      </p:sp>
      <p:sp>
        <p:nvSpPr>
          <p:cNvPr id="177" name="Straight Arrow Connector 18"/>
          <p:cNvSpPr/>
          <p:nvPr/>
        </p:nvSpPr>
        <p:spPr>
          <a:xfrm flipV="1">
            <a:off x="3607558" y="4840742"/>
            <a:ext cx="2156347" cy="386351"/>
          </a:xfrm>
          <a:prstGeom prst="line">
            <a:avLst/>
          </a:prstGeom>
          <a:ln w="57150">
            <a:solidFill>
              <a:schemeClr val="accent1"/>
            </a:solidFill>
            <a:miter/>
            <a:tailEnd type="triangle"/>
          </a:ln>
        </p:spPr>
        <p:txBody>
          <a:bodyPr lIns="45719" rIns="45719"/>
          <a:lstStyle/>
          <a:p>
            <a:pPr>
              <a:defRPr>
                <a:latin typeface="+mn-lt"/>
                <a:ea typeface="+mn-ea"/>
                <a:cs typeface="+mn-cs"/>
                <a:sym typeface="Calibri"/>
              </a:defRPr>
            </a:pPr>
          </a:p>
        </p:txBody>
      </p:sp>
      <p:sp>
        <p:nvSpPr>
          <p:cNvPr id="178" name="TextBox 8"/>
          <p:cNvSpPr txBox="1"/>
          <p:nvPr/>
        </p:nvSpPr>
        <p:spPr>
          <a:xfrm>
            <a:off x="368489" y="232012"/>
            <a:ext cx="8498008" cy="866140"/>
          </a:xfrm>
          <a:prstGeom prst="rect">
            <a:avLst/>
          </a:prstGeom>
          <a:solidFill>
            <a:srgbClr val="7030A0"/>
          </a:solidFill>
          <a:ln w="12700">
            <a:miter lim="400000"/>
          </a:ln>
          <a:extLst>
            <a:ext uri="{C572A759-6A51-4108-AA02-DFA0A04FC94B}">
              <ma14:wrappingTextBoxFlag xmlns:ma14="http://schemas.microsoft.com/office/mac/drawingml/2011/main" val="1"/>
            </a:ext>
          </a:extLst>
        </p:spPr>
        <p:txBody>
          <a:bodyPr lIns="45719" rIns="45719">
            <a:spAutoFit/>
          </a:bodyPr>
          <a:lstStyle>
            <a:lvl1pPr>
              <a:defRPr sz="4400">
                <a:latin typeface="Comic Sans MS"/>
                <a:ea typeface="Comic Sans MS"/>
                <a:cs typeface="Comic Sans MS"/>
                <a:sym typeface="Comic Sans MS"/>
              </a:defRPr>
            </a:lvl1pPr>
          </a:lstStyle>
          <a:p>
            <a:pPr/>
            <a:r>
              <a:t>Egwyddorion Addysg Gynhwysol</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4" presetID="2" grpId="1" fill="hold">
                                  <p:stCondLst>
                                    <p:cond delay="0"/>
                                  </p:stCondLst>
                                  <p:iterate type="el" backwards="0">
                                    <p:tmAbs val="0"/>
                                  </p:iterate>
                                  <p:childTnLst>
                                    <p:set>
                                      <p:cBhvr>
                                        <p:cTn id="6" fill="hold"/>
                                        <p:tgtEl>
                                          <p:spTgt spid="172"/>
                                        </p:tgtEl>
                                        <p:attrNameLst>
                                          <p:attrName>style.visibility</p:attrName>
                                        </p:attrNameLst>
                                      </p:cBhvr>
                                      <p:to>
                                        <p:strVal val="visible"/>
                                      </p:to>
                                    </p:set>
                                    <p:anim calcmode="lin" valueType="num">
                                      <p:cBhvr>
                                        <p:cTn id="7" dur="500" fill="hold"/>
                                        <p:tgtEl>
                                          <p:spTgt spid="172"/>
                                        </p:tgtEl>
                                        <p:attrNameLst>
                                          <p:attrName>ppt_x</p:attrName>
                                        </p:attrNameLst>
                                      </p:cBhvr>
                                      <p:tavLst>
                                        <p:tav tm="0">
                                          <p:val>
                                            <p:strVal val="#ppt_x"/>
                                          </p:val>
                                        </p:tav>
                                        <p:tav tm="100000">
                                          <p:val>
                                            <p:strVal val="#ppt_x"/>
                                          </p:val>
                                        </p:tav>
                                      </p:tavLst>
                                    </p:anim>
                                    <p:anim calcmode="lin" valueType="num">
                                      <p:cBhvr>
                                        <p:cTn id="8" dur="500" fill="hold"/>
                                        <p:tgtEl>
                                          <p:spTgt spid="17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4" presetID="2" grpId="2" fill="hold">
                                  <p:stCondLst>
                                    <p:cond delay="0"/>
                                  </p:stCondLst>
                                  <p:iterate type="el" backwards="0">
                                    <p:tmAbs val="0"/>
                                  </p:iterate>
                                  <p:childTnLst>
                                    <p:set>
                                      <p:cBhvr>
                                        <p:cTn id="12" fill="hold"/>
                                        <p:tgtEl>
                                          <p:spTgt spid="173"/>
                                        </p:tgtEl>
                                        <p:attrNameLst>
                                          <p:attrName>style.visibility</p:attrName>
                                        </p:attrNameLst>
                                      </p:cBhvr>
                                      <p:to>
                                        <p:strVal val="visible"/>
                                      </p:to>
                                    </p:set>
                                    <p:anim calcmode="lin" valueType="num">
                                      <p:cBhvr>
                                        <p:cTn id="13" dur="500" fill="hold"/>
                                        <p:tgtEl>
                                          <p:spTgt spid="173"/>
                                        </p:tgtEl>
                                        <p:attrNameLst>
                                          <p:attrName>ppt_x</p:attrName>
                                        </p:attrNameLst>
                                      </p:cBhvr>
                                      <p:tavLst>
                                        <p:tav tm="0">
                                          <p:val>
                                            <p:strVal val="#ppt_x"/>
                                          </p:val>
                                        </p:tav>
                                        <p:tav tm="100000">
                                          <p:val>
                                            <p:strVal val="#ppt_x"/>
                                          </p:val>
                                        </p:tav>
                                      </p:tavLst>
                                    </p:anim>
                                    <p:anim calcmode="lin" valueType="num">
                                      <p:cBhvr>
                                        <p:cTn id="14" dur="500" fill="hold"/>
                                        <p:tgtEl>
                                          <p:spTgt spid="17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72" grpId="1"/>
      <p:bldP build="whole" bldLvl="1" animBg="1" rev="0" advAuto="0" spid="173" grpId="2"/>
    </p:bldLst>
  </p:timing>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82" name="Picture 2" descr="Picture 2"/>
          <p:cNvPicPr>
            <a:picLocks noChangeAspect="1"/>
          </p:cNvPicPr>
          <p:nvPr/>
        </p:nvPicPr>
        <p:blipFill>
          <a:blip r:embed="rId3">
            <a:extLst/>
          </a:blip>
          <a:stretch>
            <a:fillRect/>
          </a:stretch>
        </p:blipFill>
        <p:spPr>
          <a:xfrm>
            <a:off x="523920" y="0"/>
            <a:ext cx="7958123" cy="5531026"/>
          </a:xfrm>
          <a:prstGeom prst="rect">
            <a:avLst/>
          </a:prstGeom>
          <a:ln w="12700">
            <a:miter lim="400000"/>
          </a:ln>
        </p:spPr>
      </p:pic>
      <p:pic>
        <p:nvPicPr>
          <p:cNvPr id="183" name="Ink 4" descr="Ink 4"/>
          <p:cNvPicPr>
            <a:picLocks noChangeAspect="1"/>
          </p:cNvPicPr>
          <p:nvPr/>
        </p:nvPicPr>
        <p:blipFill>
          <a:blip r:embed="rId4">
            <a:extLst/>
          </a:blip>
          <a:stretch>
            <a:fillRect/>
          </a:stretch>
        </p:blipFill>
        <p:spPr>
          <a:xfrm>
            <a:off x="3412109" y="2537341"/>
            <a:ext cx="1196282" cy="1144442"/>
          </a:xfrm>
          <a:prstGeom prst="rect">
            <a:avLst/>
          </a:prstGeom>
          <a:ln w="12700">
            <a:miter lim="400000"/>
          </a:ln>
        </p:spPr>
      </p:pic>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87" name="Picture 4" descr="Picture 4"/>
          <p:cNvPicPr>
            <a:picLocks noChangeAspect="1"/>
          </p:cNvPicPr>
          <p:nvPr/>
        </p:nvPicPr>
        <p:blipFill>
          <a:blip r:embed="rId3">
            <a:extLst/>
          </a:blip>
          <a:stretch>
            <a:fillRect/>
          </a:stretch>
        </p:blipFill>
        <p:spPr>
          <a:xfrm>
            <a:off x="0" y="391475"/>
            <a:ext cx="9144001" cy="2094527"/>
          </a:xfrm>
          <a:prstGeom prst="rect">
            <a:avLst/>
          </a:prstGeom>
          <a:ln w="12700">
            <a:miter lim="400000"/>
          </a:ln>
        </p:spPr>
      </p:pic>
      <p:pic>
        <p:nvPicPr>
          <p:cNvPr id="188" name="Picture 2" descr="Picture 2"/>
          <p:cNvPicPr>
            <a:picLocks noChangeAspect="1"/>
          </p:cNvPicPr>
          <p:nvPr/>
        </p:nvPicPr>
        <p:blipFill>
          <a:blip r:embed="rId4">
            <a:extLst/>
          </a:blip>
          <a:stretch>
            <a:fillRect/>
          </a:stretch>
        </p:blipFill>
        <p:spPr>
          <a:xfrm>
            <a:off x="4737198" y="2889880"/>
            <a:ext cx="3080392" cy="2375961"/>
          </a:xfrm>
          <a:prstGeom prst="rect">
            <a:avLst/>
          </a:prstGeom>
          <a:ln w="12700">
            <a:miter lim="400000"/>
          </a:ln>
        </p:spPr>
      </p:pic>
      <p:sp>
        <p:nvSpPr>
          <p:cNvPr id="189" name="TextBox 1"/>
          <p:cNvSpPr txBox="1"/>
          <p:nvPr/>
        </p:nvSpPr>
        <p:spPr>
          <a:xfrm>
            <a:off x="1106147" y="2945805"/>
            <a:ext cx="2631883" cy="1513837"/>
          </a:xfrm>
          <a:prstGeom prst="rect">
            <a:avLst/>
          </a:prstGeom>
          <a:solidFill>
            <a:srgbClr val="9DC3E6"/>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4000">
                <a:latin typeface="Comic Sans MS"/>
                <a:ea typeface="Comic Sans MS"/>
                <a:cs typeface="Comic Sans MS"/>
                <a:sym typeface="Comic Sans MS"/>
              </a:defRPr>
            </a:lvl1pPr>
          </a:lstStyle>
          <a:p>
            <a:pPr/>
            <a:r>
              <a:t>Cwricwlwm i Gymru</a:t>
            </a:r>
          </a:p>
        </p:txBody>
      </p:sp>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aphicFrame>
        <p:nvGraphicFramePr>
          <p:cNvPr id="193" name="Table 2"/>
          <p:cNvGraphicFramePr/>
          <p:nvPr/>
        </p:nvGraphicFramePr>
        <p:xfrm>
          <a:off x="627795" y="436726"/>
          <a:ext cx="7888409" cy="4763073"/>
        </p:xfrm>
        <a:graphic xmlns:a="http://schemas.openxmlformats.org/drawingml/2006/main">
          <a:graphicData uri="http://schemas.openxmlformats.org/drawingml/2006/table">
            <a:tbl>
              <a:tblPr firstCol="0" firstRow="1" lastCol="0" lastRow="0" bandCol="0" bandRow="1" rtl="0">
                <a:tableStyleId>{4C3C2611-4C71-4FC5-86AE-919BDF0F9419}</a:tableStyleId>
              </a:tblPr>
              <a:tblGrid>
                <a:gridCol w="3944203"/>
                <a:gridCol w="3944203"/>
              </a:tblGrid>
              <a:tr h="952614">
                <a:tc>
                  <a:txBody>
                    <a:bodyPr/>
                    <a:lstStyle/>
                    <a:p>
                      <a:pPr algn="ctr">
                        <a:defRPr b="0" sz="1800">
                          <a:solidFill>
                            <a:srgbClr val="000000"/>
                          </a:solidFill>
                        </a:defRPr>
                      </a:pPr>
                      <a:r>
                        <a:rPr b="1" sz="3600">
                          <a:solidFill>
                            <a:srgbClr val="FFFFFF"/>
                          </a:solidFill>
                          <a:latin typeface="Comic Sans MS"/>
                          <a:ea typeface="Comic Sans MS"/>
                          <a:cs typeface="Comic Sans MS"/>
                          <a:sym typeface="Comic Sans MS"/>
                        </a:rPr>
                        <a:t>Saesneg</a:t>
                      </a:r>
                    </a:p>
                  </a:txBody>
                  <a:tcPr marL="45720" marR="45720" marT="45720" marB="45720" anchor="t" anchorCtr="0" horzOverflow="overflow"/>
                </a:tc>
                <a:tc>
                  <a:txBody>
                    <a:bodyPr/>
                    <a:lstStyle/>
                    <a:p>
                      <a:pPr algn="ctr">
                        <a:defRPr b="0" sz="1800">
                          <a:solidFill>
                            <a:srgbClr val="000000"/>
                          </a:solidFill>
                        </a:defRPr>
                      </a:pPr>
                      <a:r>
                        <a:rPr b="1" sz="3600">
                          <a:solidFill>
                            <a:srgbClr val="FFFFFF"/>
                          </a:solidFill>
                          <a:latin typeface="Comic Sans MS"/>
                          <a:ea typeface="Comic Sans MS"/>
                          <a:cs typeface="Comic Sans MS"/>
                          <a:sym typeface="Comic Sans MS"/>
                        </a:rPr>
                        <a:t>Cymraeg</a:t>
                      </a:r>
                    </a:p>
                  </a:txBody>
                  <a:tcPr marL="45720" marR="45720" marT="45720" marB="45720" anchor="t" anchorCtr="0" horzOverflow="overflow"/>
                </a:tc>
              </a:tr>
              <a:tr h="952614">
                <a:tc>
                  <a:txBody>
                    <a:bodyPr/>
                    <a:lstStyle/>
                    <a:p>
                      <a:pPr algn="ctr">
                        <a:defRPr sz="1800"/>
                      </a:pPr>
                      <a:r>
                        <a:rPr sz="3200">
                          <a:latin typeface="Comic Sans MS"/>
                          <a:ea typeface="Comic Sans MS"/>
                          <a:cs typeface="Comic Sans MS"/>
                          <a:sym typeface="Comic Sans MS"/>
                        </a:rPr>
                        <a:t>Exclusion</a:t>
                      </a:r>
                    </a:p>
                  </a:txBody>
                  <a:tcPr marL="45720" marR="45720" marT="45720" marB="45720" anchor="t" anchorCtr="0" horzOverflow="overflow"/>
                </a:tc>
                <a:tc>
                  <a:txBody>
                    <a:bodyPr/>
                    <a:lstStyle/>
                    <a:p>
                      <a:pPr algn="ctr">
                        <a:defRPr sz="2800">
                          <a:latin typeface="Comic Sans MS"/>
                          <a:ea typeface="Comic Sans MS"/>
                          <a:cs typeface="Comic Sans MS"/>
                          <a:sym typeface="Comic Sans MS"/>
                        </a:defRPr>
                      </a:pPr>
                      <a:r>
                        <a:t>Gwaharddiad</a:t>
                      </a:r>
                    </a:p>
                    <a:p>
                      <a:pPr algn="ctr">
                        <a:defRPr sz="2800">
                          <a:latin typeface="Comic Sans MS"/>
                          <a:ea typeface="Comic Sans MS"/>
                          <a:cs typeface="Comic Sans MS"/>
                          <a:sym typeface="Comic Sans MS"/>
                        </a:defRPr>
                      </a:pPr>
                      <a:r>
                        <a:t>Dieithrio </a:t>
                      </a:r>
                    </a:p>
                  </a:txBody>
                  <a:tcPr marL="45720" marR="45720" marT="45720" marB="45720" anchor="t" anchorCtr="0" horzOverflow="overflow"/>
                </a:tc>
              </a:tr>
              <a:tr h="952614">
                <a:tc>
                  <a:txBody>
                    <a:bodyPr/>
                    <a:lstStyle/>
                    <a:p>
                      <a:pPr algn="ctr">
                        <a:defRPr sz="1800"/>
                      </a:pPr>
                      <a:r>
                        <a:rPr sz="3200">
                          <a:latin typeface="Comic Sans MS"/>
                          <a:ea typeface="Comic Sans MS"/>
                          <a:cs typeface="Comic Sans MS"/>
                          <a:sym typeface="Comic Sans MS"/>
                        </a:rPr>
                        <a:t>Segregation</a:t>
                      </a:r>
                    </a:p>
                  </a:txBody>
                  <a:tcPr marL="45720" marR="45720" marT="45720" marB="45720" anchor="t" anchorCtr="0" horzOverflow="overflow"/>
                </a:tc>
                <a:tc>
                  <a:txBody>
                    <a:bodyPr/>
                    <a:lstStyle/>
                    <a:p>
                      <a:pPr algn="ctr">
                        <a:defRPr sz="3200">
                          <a:latin typeface="Comic Sans MS"/>
                          <a:ea typeface="Comic Sans MS"/>
                          <a:cs typeface="Comic Sans MS"/>
                          <a:sym typeface="Comic Sans MS"/>
                        </a:defRPr>
                      </a:pPr>
                      <a:r>
                        <a:t>Gwahanu </a:t>
                      </a:r>
                    </a:p>
                    <a:p>
                      <a:pPr algn="ctr">
                        <a:defRPr sz="3200">
                          <a:latin typeface="Comic Sans MS"/>
                          <a:ea typeface="Comic Sans MS"/>
                          <a:cs typeface="Comic Sans MS"/>
                          <a:sym typeface="Comic Sans MS"/>
                        </a:defRPr>
                      </a:pPr>
                      <a:r>
                        <a:t> Arwahanu</a:t>
                      </a:r>
                    </a:p>
                  </a:txBody>
                  <a:tcPr marL="45720" marR="45720" marT="45720" marB="45720" anchor="t" anchorCtr="0" horzOverflow="overflow"/>
                </a:tc>
              </a:tr>
              <a:tr h="952614">
                <a:tc>
                  <a:txBody>
                    <a:bodyPr/>
                    <a:lstStyle/>
                    <a:p>
                      <a:pPr algn="ctr">
                        <a:defRPr sz="1800"/>
                      </a:pPr>
                      <a:r>
                        <a:rPr sz="3200">
                          <a:latin typeface="Comic Sans MS"/>
                          <a:ea typeface="Comic Sans MS"/>
                          <a:cs typeface="Comic Sans MS"/>
                          <a:sym typeface="Comic Sans MS"/>
                        </a:rPr>
                        <a:t>Integration</a:t>
                      </a:r>
                    </a:p>
                  </a:txBody>
                  <a:tcPr marL="45720" marR="45720" marT="45720" marB="45720" anchor="t" anchorCtr="0" horzOverflow="overflow"/>
                </a:tc>
                <a:tc>
                  <a:txBody>
                    <a:bodyPr/>
                    <a:lstStyle/>
                    <a:p>
                      <a:pPr algn="ctr">
                        <a:defRPr sz="3200">
                          <a:latin typeface="Comic Sans MS"/>
                          <a:ea typeface="Comic Sans MS"/>
                          <a:cs typeface="Comic Sans MS"/>
                          <a:sym typeface="Comic Sans MS"/>
                        </a:defRPr>
                      </a:pPr>
                      <a:r>
                        <a:t>Integreiddiad</a:t>
                      </a:r>
                    </a:p>
                    <a:p>
                      <a:pPr algn="ctr">
                        <a:defRPr sz="3200">
                          <a:latin typeface="Comic Sans MS"/>
                          <a:ea typeface="Comic Sans MS"/>
                          <a:cs typeface="Comic Sans MS"/>
                          <a:sym typeface="Comic Sans MS"/>
                        </a:defRPr>
                      </a:pPr>
                      <a:r>
                        <a:t>Intergreiddio</a:t>
                      </a:r>
                    </a:p>
                  </a:txBody>
                  <a:tcPr marL="45720" marR="45720" marT="45720" marB="45720" anchor="t" anchorCtr="0" horzOverflow="overflow"/>
                </a:tc>
              </a:tr>
              <a:tr h="952614">
                <a:tc>
                  <a:txBody>
                    <a:bodyPr/>
                    <a:lstStyle/>
                    <a:p>
                      <a:pPr algn="ctr">
                        <a:defRPr sz="1800"/>
                      </a:pPr>
                      <a:r>
                        <a:rPr sz="3200">
                          <a:latin typeface="Comic Sans MS"/>
                          <a:ea typeface="Comic Sans MS"/>
                          <a:cs typeface="Comic Sans MS"/>
                          <a:sym typeface="Comic Sans MS"/>
                        </a:rPr>
                        <a:t>Inclusion</a:t>
                      </a:r>
                    </a:p>
                  </a:txBody>
                  <a:tcPr marL="45720" marR="45720" marT="45720" marB="45720" anchor="t" anchorCtr="0" horzOverflow="overflow"/>
                </a:tc>
                <a:tc>
                  <a:txBody>
                    <a:bodyPr/>
                    <a:lstStyle/>
                    <a:p>
                      <a:pPr algn="ctr">
                        <a:defRPr sz="2800">
                          <a:latin typeface="Comic Sans MS"/>
                          <a:ea typeface="Comic Sans MS"/>
                          <a:cs typeface="Comic Sans MS"/>
                          <a:sym typeface="Comic Sans MS"/>
                        </a:defRPr>
                      </a:pPr>
                      <a:r>
                        <a:t>Cynhwysiant</a:t>
                      </a:r>
                    </a:p>
                    <a:p>
                      <a:pPr algn="ctr">
                        <a:defRPr sz="2800">
                          <a:latin typeface="Comic Sans MS"/>
                          <a:ea typeface="Comic Sans MS"/>
                          <a:cs typeface="Comic Sans MS"/>
                          <a:sym typeface="Comic Sans MS"/>
                        </a:defRPr>
                      </a:pPr>
                      <a:r>
                        <a:t>Cynhwysiad</a:t>
                      </a:r>
                    </a:p>
                  </a:txBody>
                  <a:tcPr marL="45720" marR="45720" marT="45720" marB="45720" anchor="t" anchorCtr="0" horzOverflow="overflow"/>
                </a:tc>
              </a:tr>
            </a:tbl>
          </a:graphicData>
        </a:graphic>
      </p:graphicFrame>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95" name="Picture 1" descr="Picture 1"/>
          <p:cNvPicPr>
            <a:picLocks noChangeAspect="1"/>
          </p:cNvPicPr>
          <p:nvPr/>
        </p:nvPicPr>
        <p:blipFill>
          <a:blip r:embed="rId2">
            <a:extLst/>
          </a:blip>
          <a:stretch>
            <a:fillRect/>
          </a:stretch>
        </p:blipFill>
        <p:spPr>
          <a:xfrm>
            <a:off x="222635" y="406978"/>
            <a:ext cx="7069267" cy="4946369"/>
          </a:xfrm>
          <a:prstGeom prst="rect">
            <a:avLst/>
          </a:prstGeom>
          <a:ln w="12700">
            <a:miter lim="400000"/>
          </a:ln>
        </p:spPr>
      </p:pic>
      <p:sp>
        <p:nvSpPr>
          <p:cNvPr id="196" name="TextBox 10"/>
          <p:cNvSpPr txBox="1"/>
          <p:nvPr/>
        </p:nvSpPr>
        <p:spPr>
          <a:xfrm>
            <a:off x="7291902" y="1846559"/>
            <a:ext cx="1757331" cy="2631437"/>
          </a:xfrm>
          <a:prstGeom prst="rect">
            <a:avLst/>
          </a:prstGeom>
          <a:solidFill>
            <a:srgbClr val="9DC3E6"/>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3600">
                <a:latin typeface="Comic Sans MS"/>
                <a:ea typeface="Comic Sans MS"/>
                <a:cs typeface="Comic Sans MS"/>
                <a:sym typeface="Comic Sans MS"/>
              </a:defRPr>
            </a:lvl1pPr>
          </a:lstStyle>
          <a:p>
            <a:pPr/>
            <a:r>
              <a:t>Some of the terms used.</a:t>
            </a:r>
          </a:p>
        </p:txBody>
      </p:sp>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98" name="Picture 2" descr="Picture 2"/>
          <p:cNvPicPr>
            <a:picLocks noChangeAspect="1"/>
          </p:cNvPicPr>
          <p:nvPr/>
        </p:nvPicPr>
        <p:blipFill>
          <a:blip r:embed="rId3">
            <a:extLst/>
          </a:blip>
          <a:stretch>
            <a:fillRect/>
          </a:stretch>
        </p:blipFill>
        <p:spPr>
          <a:xfrm>
            <a:off x="3324445" y="834641"/>
            <a:ext cx="5773496" cy="4806435"/>
          </a:xfrm>
          <a:prstGeom prst="rect">
            <a:avLst/>
          </a:prstGeom>
          <a:ln w="12700">
            <a:miter lim="400000"/>
          </a:ln>
        </p:spPr>
      </p:pic>
      <p:sp>
        <p:nvSpPr>
          <p:cNvPr id="199" name="TextBox 1"/>
          <p:cNvSpPr txBox="1"/>
          <p:nvPr/>
        </p:nvSpPr>
        <p:spPr>
          <a:xfrm>
            <a:off x="159452" y="568655"/>
            <a:ext cx="4257645" cy="39649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sz="4400">
                <a:latin typeface="Comic Sans MS"/>
                <a:ea typeface="Comic Sans MS"/>
                <a:cs typeface="Comic Sans MS"/>
                <a:sym typeface="Comic Sans MS"/>
              </a:defRPr>
            </a:pPr>
            <a:r>
              <a:t>Felly, pam fod</a:t>
            </a:r>
          </a:p>
          <a:p>
            <a:pPr algn="ctr">
              <a:defRPr sz="4400">
                <a:latin typeface="Comic Sans MS"/>
                <a:ea typeface="Comic Sans MS"/>
                <a:cs typeface="Comic Sans MS"/>
                <a:sym typeface="Comic Sans MS"/>
              </a:defRPr>
            </a:pPr>
          </a:p>
          <a:p>
            <a:pPr algn="ctr">
              <a:defRPr sz="4400">
                <a:latin typeface="Comic Sans MS"/>
                <a:ea typeface="Comic Sans MS"/>
                <a:cs typeface="Comic Sans MS"/>
                <a:sym typeface="Comic Sans MS"/>
              </a:defRPr>
            </a:pPr>
            <a:r>
              <a:t>angen </a:t>
            </a:r>
          </a:p>
          <a:p>
            <a:pPr>
              <a:defRPr sz="4400">
                <a:latin typeface="Comic Sans MS"/>
                <a:ea typeface="Comic Sans MS"/>
                <a:cs typeface="Comic Sans MS"/>
                <a:sym typeface="Comic Sans MS"/>
              </a:defRPr>
            </a:pPr>
          </a:p>
          <a:p>
            <a:pPr>
              <a:defRPr sz="4400">
                <a:latin typeface="Comic Sans MS"/>
                <a:ea typeface="Comic Sans MS"/>
                <a:cs typeface="Comic Sans MS"/>
                <a:sym typeface="Comic Sans MS"/>
              </a:defRPr>
            </a:pPr>
            <a:r>
              <a:t>cynhwysiant?</a:t>
            </a:r>
          </a:p>
        </p:txBody>
      </p:sp>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3" name="TextBox 2"/>
          <p:cNvSpPr txBox="1"/>
          <p:nvPr/>
        </p:nvSpPr>
        <p:spPr>
          <a:xfrm>
            <a:off x="1451438" y="323723"/>
            <a:ext cx="6241124" cy="4739637"/>
          </a:xfrm>
          <a:prstGeom prst="rect">
            <a:avLst/>
          </a:prstGeom>
          <a:solidFill>
            <a:srgbClr val="9DC3E6"/>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lgn="ctr">
              <a:defRPr sz="4400">
                <a:latin typeface="Comic Sans MS"/>
                <a:ea typeface="Comic Sans MS"/>
                <a:cs typeface="Comic Sans MS"/>
                <a:sym typeface="Comic Sans MS"/>
              </a:defRPr>
            </a:pPr>
          </a:p>
          <a:p>
            <a:pPr algn="ctr">
              <a:defRPr sz="4400">
                <a:latin typeface="Comic Sans MS"/>
                <a:ea typeface="Comic Sans MS"/>
                <a:cs typeface="Comic Sans MS"/>
                <a:sym typeface="Comic Sans MS"/>
              </a:defRPr>
            </a:pPr>
            <a:r>
              <a:t>Dyma ymatebion sefydliadau arbenigol yngl</a:t>
            </a:r>
            <a:r>
              <a:t>ŷ</a:t>
            </a:r>
            <a:r>
              <a:t>n ag ystyr cynhwysiant a phwrpas bod yn gynhwysol.</a:t>
            </a:r>
          </a:p>
        </p:txBody>
      </p:sp>
    </p:spTree>
  </p:cSld>
  <p:clrMapOvr>
    <a:masterClrMapping/>
  </p:clrMapOvr>
  <p:transition xmlns:p14="http://schemas.microsoft.com/office/powerpoint/2010/main" spd="med" advClick="1"/>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5" name="Rectangle 1"/>
          <p:cNvSpPr txBox="1"/>
          <p:nvPr/>
        </p:nvSpPr>
        <p:spPr>
          <a:xfrm>
            <a:off x="1219427" y="1316418"/>
            <a:ext cx="6785706" cy="3456345"/>
          </a:xfrm>
          <a:prstGeom prst="rect">
            <a:avLst/>
          </a:prstGeom>
          <a:ln w="12700">
            <a:miter lim="400000"/>
          </a:ln>
          <a:extLst>
            <a:ext uri="{C572A759-6A51-4108-AA02-DFA0A04FC94B}">
              <ma14:wrappingTextBoxFlag xmlns:ma14="http://schemas.microsoft.com/office/mac/drawingml/2011/main" val="1"/>
            </a:ext>
          </a:extLst>
        </p:spPr>
        <p:txBody>
          <a:bodyPr wrap="none" lIns="45719" rIns="45719" anchor="ctr">
            <a:spAutoFit/>
          </a:bodyPr>
          <a:lstStyle/>
          <a:p>
            <a:pPr>
              <a:defRPr sz="2800">
                <a:solidFill>
                  <a:srgbClr val="312B39"/>
                </a:solidFill>
                <a:latin typeface="Arial"/>
                <a:ea typeface="Arial"/>
                <a:cs typeface="Arial"/>
                <a:sym typeface="Arial"/>
              </a:defRPr>
            </a:pPr>
            <a:r>
              <a:t>“Yn y bôn, rydym yn credu bod addysg </a:t>
            </a:r>
          </a:p>
          <a:p>
            <a:pPr>
              <a:defRPr sz="2800">
                <a:solidFill>
                  <a:srgbClr val="312B39"/>
                </a:solidFill>
                <a:latin typeface="Arial"/>
                <a:ea typeface="Arial"/>
                <a:cs typeface="Arial"/>
                <a:sym typeface="Arial"/>
              </a:defRPr>
            </a:pPr>
            <a:r>
              <a:t>gynhwysol yn ymwneud â chydnabod bod </a:t>
            </a:r>
          </a:p>
          <a:p>
            <a:pPr>
              <a:defRPr sz="2800">
                <a:solidFill>
                  <a:srgbClr val="312B39"/>
                </a:solidFill>
                <a:latin typeface="Arial"/>
                <a:ea typeface="Arial"/>
                <a:cs typeface="Arial"/>
                <a:sym typeface="Arial"/>
              </a:defRPr>
            </a:pPr>
            <a:r>
              <a:t>plant yn gyfartal, a bod ganddynt hawliau </a:t>
            </a:r>
          </a:p>
          <a:p>
            <a:pPr>
              <a:defRPr sz="2800">
                <a:solidFill>
                  <a:srgbClr val="312B39"/>
                </a:solidFill>
                <a:latin typeface="Arial"/>
                <a:ea typeface="Arial"/>
                <a:cs typeface="Arial"/>
                <a:sym typeface="Arial"/>
              </a:defRPr>
            </a:pPr>
            <a:r>
              <a:t>cyfartal. Dylai hyn fod yn fan cychwyn </a:t>
            </a:r>
          </a:p>
          <a:p>
            <a:pPr>
              <a:defRPr sz="2800">
                <a:solidFill>
                  <a:srgbClr val="312B39"/>
                </a:solidFill>
                <a:latin typeface="Arial"/>
                <a:ea typeface="Arial"/>
                <a:cs typeface="Arial"/>
                <a:sym typeface="Arial"/>
              </a:defRPr>
            </a:pPr>
            <a:r>
              <a:t>sylfaenol ar gyfer polisi addysgol a </a:t>
            </a:r>
          </a:p>
          <a:p>
            <a:pPr>
              <a:defRPr sz="2800">
                <a:solidFill>
                  <a:srgbClr val="312B39"/>
                </a:solidFill>
                <a:latin typeface="Arial"/>
                <a:ea typeface="Arial"/>
                <a:cs typeface="Arial"/>
                <a:sym typeface="Arial"/>
              </a:defRPr>
            </a:pPr>
            <a:r>
              <a:t>chymdeithasol mewn cymdeithas fodern.”</a:t>
            </a:r>
          </a:p>
          <a:p>
            <a:pPr>
              <a:defRPr sz="3200">
                <a:solidFill>
                  <a:srgbClr val="333333"/>
                </a:solidFill>
                <a:latin typeface="Arial"/>
                <a:ea typeface="Arial"/>
                <a:cs typeface="Arial"/>
                <a:sym typeface="Arial"/>
              </a:defRPr>
            </a:pPr>
          </a:p>
          <a:p>
            <a:pPr algn="r">
              <a:defRPr b="1" sz="3200">
                <a:solidFill>
                  <a:srgbClr val="333333"/>
                </a:solidFill>
                <a:latin typeface="Arial"/>
                <a:ea typeface="Arial"/>
                <a:cs typeface="Arial"/>
                <a:sym typeface="Arial"/>
              </a:defRPr>
            </a:pPr>
            <a:r>
              <a:t>(The Equity Group, 2004)</a:t>
            </a:r>
          </a:p>
        </p:txBody>
      </p:sp>
      <p:sp>
        <p:nvSpPr>
          <p:cNvPr id="206" name="TextBox 3"/>
          <p:cNvSpPr txBox="1"/>
          <p:nvPr/>
        </p:nvSpPr>
        <p:spPr>
          <a:xfrm>
            <a:off x="234514" y="175230"/>
            <a:ext cx="4480561" cy="88406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a:solidFill>
                  <a:srgbClr val="312B39"/>
                </a:solidFill>
                <a:latin typeface="Arial"/>
                <a:ea typeface="Arial"/>
                <a:cs typeface="Arial"/>
                <a:sym typeface="Arial"/>
              </a:defRPr>
            </a:pPr>
            <a:r>
              <a:t>Grŵp o bobl anabl, rhieni plant anabl a chefnogwyr eraill sydd â diddordeb yw </a:t>
            </a:r>
            <a:r>
              <a:rPr b="1"/>
              <a:t>Equity Group</a:t>
            </a:r>
            <a:r>
              <a:t> yn yr Alban.</a:t>
            </a:r>
          </a:p>
        </p:txBody>
      </p:sp>
    </p:spTree>
  </p:cSld>
  <p:clrMapOvr>
    <a:masterClrMapping/>
  </p:clrMapOvr>
  <p:transition xmlns:p14="http://schemas.microsoft.com/office/powerpoint/2010/main" spd="med" advClick="1"/>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8" name="Rectangle 1"/>
          <p:cNvSpPr txBox="1"/>
          <p:nvPr/>
        </p:nvSpPr>
        <p:spPr>
          <a:xfrm>
            <a:off x="335137" y="101282"/>
            <a:ext cx="7516699" cy="4549141"/>
          </a:xfrm>
          <a:prstGeom prst="rect">
            <a:avLst/>
          </a:prstGeom>
          <a:ln w="12700">
            <a:miter lim="400000"/>
          </a:ln>
          <a:extLst>
            <a:ext uri="{C572A759-6A51-4108-AA02-DFA0A04FC94B}">
              <ma14:wrappingTextBoxFlag xmlns:ma14="http://schemas.microsoft.com/office/mac/drawingml/2011/main" val="1"/>
            </a:ext>
          </a:extLst>
        </p:spPr>
        <p:txBody>
          <a:bodyPr wrap="none" lIns="45719" rIns="45719" anchor="ctr">
            <a:spAutoFit/>
          </a:bodyPr>
          <a:lstStyle/>
          <a:p>
            <a:pPr>
              <a:defRPr sz="2800">
                <a:solidFill>
                  <a:srgbClr val="312B39"/>
                </a:solidFill>
                <a:latin typeface="Comic Sans MS"/>
                <a:ea typeface="Comic Sans MS"/>
                <a:cs typeface="Comic Sans MS"/>
                <a:sym typeface="Comic Sans MS"/>
              </a:defRPr>
            </a:pPr>
            <a:r>
              <a:t>“Proses, nid cyflwr … nid yw cynhwysiant yn </a:t>
            </a:r>
            <a:endParaRPr>
              <a:latin typeface="Arial"/>
              <a:ea typeface="Arial"/>
              <a:cs typeface="Arial"/>
              <a:sym typeface="Arial"/>
            </a:endParaRPr>
          </a:p>
          <a:p>
            <a:pPr>
              <a:defRPr sz="2800">
                <a:solidFill>
                  <a:srgbClr val="312B39"/>
                </a:solidFill>
                <a:latin typeface="Comic Sans MS"/>
                <a:ea typeface="Comic Sans MS"/>
                <a:cs typeface="Comic Sans MS"/>
                <a:sym typeface="Comic Sans MS"/>
              </a:defRPr>
            </a:pPr>
            <a:r>
              <a:t>gysyniad syml sydd wedi'i gyfyngu i faterion </a:t>
            </a:r>
            <a:endParaRPr>
              <a:latin typeface="Arial"/>
              <a:ea typeface="Arial"/>
              <a:cs typeface="Arial"/>
              <a:sym typeface="Arial"/>
            </a:endParaRPr>
          </a:p>
          <a:p>
            <a:pPr>
              <a:defRPr sz="2800">
                <a:solidFill>
                  <a:srgbClr val="312B39"/>
                </a:solidFill>
                <a:latin typeface="Comic Sans MS"/>
                <a:ea typeface="Comic Sans MS"/>
                <a:cs typeface="Comic Sans MS"/>
                <a:sym typeface="Comic Sans MS"/>
              </a:defRPr>
            </a:pPr>
            <a:r>
              <a:t>o ran lleoli.… </a:t>
            </a:r>
            <a:endParaRPr>
              <a:latin typeface="Arial"/>
              <a:ea typeface="Arial"/>
              <a:cs typeface="Arial"/>
              <a:sym typeface="Arial"/>
            </a:endParaRPr>
          </a:p>
          <a:p>
            <a:pPr>
              <a:defRPr sz="2800">
                <a:solidFill>
                  <a:srgbClr val="312B39"/>
                </a:solidFill>
                <a:latin typeface="Comic Sans MS"/>
                <a:ea typeface="Comic Sans MS"/>
                <a:cs typeface="Comic Sans MS"/>
                <a:sym typeface="Comic Sans MS"/>
              </a:defRPr>
            </a:pPr>
            <a:r>
              <a:t>Rhai o'r egwyddorion allweddol yw </a:t>
            </a:r>
            <a:endParaRPr>
              <a:latin typeface="Arial"/>
              <a:ea typeface="Arial"/>
              <a:cs typeface="Arial"/>
              <a:sym typeface="Arial"/>
            </a:endParaRPr>
          </a:p>
          <a:p>
            <a:pPr>
              <a:defRPr sz="2800">
                <a:solidFill>
                  <a:srgbClr val="312B39"/>
                </a:solidFill>
                <a:latin typeface="Comic Sans MS"/>
                <a:ea typeface="Comic Sans MS"/>
                <a:cs typeface="Comic Sans MS"/>
                <a:sym typeface="Comic Sans MS"/>
              </a:defRPr>
            </a:pPr>
            <a:r>
              <a:t>gwerthfawrogi amrywiaeth, hawliau, urddas,</a:t>
            </a:r>
            <a:endParaRPr>
              <a:latin typeface="Arial"/>
              <a:ea typeface="Arial"/>
              <a:cs typeface="Arial"/>
              <a:sym typeface="Arial"/>
            </a:endParaRPr>
          </a:p>
          <a:p>
            <a:pPr>
              <a:defRPr sz="2800">
                <a:solidFill>
                  <a:srgbClr val="312B39"/>
                </a:solidFill>
                <a:latin typeface="Comic Sans MS"/>
                <a:ea typeface="Comic Sans MS"/>
                <a:cs typeface="Comic Sans MS"/>
                <a:sym typeface="Comic Sans MS"/>
              </a:defRPr>
            </a:pPr>
            <a:r>
              <a:t>anghenion unigol,cynllunio, cyfrifoldeb ar y </a:t>
            </a:r>
            <a:endParaRPr>
              <a:latin typeface="Arial"/>
              <a:ea typeface="Arial"/>
              <a:cs typeface="Arial"/>
              <a:sym typeface="Arial"/>
            </a:endParaRPr>
          </a:p>
          <a:p>
            <a:pPr>
              <a:defRPr sz="2800">
                <a:solidFill>
                  <a:srgbClr val="312B39"/>
                </a:solidFill>
                <a:latin typeface="Comic Sans MS"/>
                <a:ea typeface="Comic Sans MS"/>
                <a:cs typeface="Comic Sans MS"/>
                <a:sym typeface="Comic Sans MS"/>
              </a:defRPr>
            </a:pPr>
            <a:r>
              <a:t>cyd, datblygiad proffesiynol, a chyfle </a:t>
            </a:r>
            <a:endParaRPr>
              <a:latin typeface="Arial"/>
              <a:ea typeface="Arial"/>
              <a:cs typeface="Arial"/>
              <a:sym typeface="Arial"/>
            </a:endParaRPr>
          </a:p>
          <a:p>
            <a:pPr>
              <a:defRPr sz="2800">
                <a:solidFill>
                  <a:srgbClr val="312B39"/>
                </a:solidFill>
                <a:latin typeface="Comic Sans MS"/>
                <a:ea typeface="Comic Sans MS"/>
                <a:cs typeface="Comic Sans MS"/>
                <a:sym typeface="Comic Sans MS"/>
              </a:defRPr>
            </a:pPr>
            <a:r>
              <a:t>cyfartal.“</a:t>
            </a:r>
          </a:p>
          <a:p>
            <a:pPr>
              <a:defRPr sz="2800">
                <a:latin typeface="Comic Sans MS"/>
                <a:ea typeface="Comic Sans MS"/>
                <a:cs typeface="Comic Sans MS"/>
                <a:sym typeface="Comic Sans MS"/>
              </a:defRPr>
            </a:pPr>
            <a:r>
              <a:t>				</a:t>
            </a:r>
            <a:r>
              <a:rPr>
                <a:solidFill>
                  <a:srgbClr val="333333"/>
                </a:solidFill>
              </a:rPr>
              <a:t>(Darlington, 2003, t 2)</a:t>
            </a:r>
          </a:p>
        </p:txBody>
      </p:sp>
      <p:sp>
        <p:nvSpPr>
          <p:cNvPr id="209" name="TextBox 3"/>
          <p:cNvSpPr txBox="1"/>
          <p:nvPr/>
        </p:nvSpPr>
        <p:spPr>
          <a:xfrm>
            <a:off x="335135" y="4482195"/>
            <a:ext cx="8558429" cy="492024"/>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b="1" sz="1400">
                <a:solidFill>
                  <a:srgbClr val="312B39"/>
                </a:solidFill>
                <a:latin typeface="Arial"/>
                <a:ea typeface="Arial"/>
                <a:cs typeface="Arial"/>
                <a:sym typeface="Arial"/>
              </a:defRPr>
            </a:pPr>
            <a:r>
              <a:t>Chris Darlington</a:t>
            </a:r>
            <a:r>
              <a:rPr b="0"/>
              <a:t> yw llywydd y Gymdeithas Genedlaethol ar gyfer Anghenion Addysgol Arbennig (NASEN), sef sefydliad cenedlaethol i weithwyr proffesiynol sy'n gweithio ym maes cynhwysiant.</a:t>
            </a:r>
          </a:p>
        </p:txBody>
      </p:sp>
    </p:spTree>
  </p:cSld>
  <p:clrMapOvr>
    <a:masterClrMapping/>
  </p:clrMapOvr>
  <p:transition xmlns:p14="http://schemas.microsoft.com/office/powerpoint/2010/main" spd="med" advClick="1"/>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1" name="Rectangle 1"/>
          <p:cNvSpPr txBox="1"/>
          <p:nvPr/>
        </p:nvSpPr>
        <p:spPr>
          <a:xfrm>
            <a:off x="159453" y="1886969"/>
            <a:ext cx="9050100" cy="2897546"/>
          </a:xfrm>
          <a:prstGeom prst="rect">
            <a:avLst/>
          </a:prstGeom>
          <a:ln w="12700">
            <a:miter lim="400000"/>
          </a:ln>
          <a:extLst>
            <a:ext uri="{C572A759-6A51-4108-AA02-DFA0A04FC94B}">
              <ma14:wrappingTextBoxFlag xmlns:ma14="http://schemas.microsoft.com/office/mac/drawingml/2011/main" val="1"/>
            </a:ext>
          </a:extLst>
        </p:spPr>
        <p:txBody>
          <a:bodyPr wrap="none" lIns="45719" rIns="45719" anchor="ctr">
            <a:spAutoFit/>
          </a:bodyPr>
          <a:lstStyle/>
          <a:p>
            <a:pPr>
              <a:defRPr sz="3200">
                <a:solidFill>
                  <a:srgbClr val="312B39"/>
                </a:solidFill>
                <a:latin typeface="Arial"/>
                <a:ea typeface="Arial"/>
                <a:cs typeface="Arial"/>
                <a:sym typeface="Arial"/>
              </a:defRPr>
            </a:pPr>
            <a:r>
              <a:t>“Dylai addysg gynhwysol greu cyfleoedd i bob </a:t>
            </a:r>
          </a:p>
          <a:p>
            <a:pPr>
              <a:defRPr sz="3200">
                <a:solidFill>
                  <a:srgbClr val="312B39"/>
                </a:solidFill>
                <a:latin typeface="Arial"/>
                <a:ea typeface="Arial"/>
                <a:cs typeface="Arial"/>
                <a:sym typeface="Arial"/>
              </a:defRPr>
            </a:pPr>
            <a:r>
              <a:t>dysgwr gydweithio. Mae hyn yn golygu cydnabod </a:t>
            </a:r>
          </a:p>
          <a:p>
            <a:pPr>
              <a:defRPr sz="3200">
                <a:solidFill>
                  <a:srgbClr val="312B39"/>
                </a:solidFill>
                <a:latin typeface="Arial"/>
                <a:ea typeface="Arial"/>
                <a:cs typeface="Arial"/>
                <a:sym typeface="Arial"/>
              </a:defRPr>
            </a:pPr>
            <a:r>
              <a:t>bod dysgu yn well pan fo unigolion o alluoedd, </a:t>
            </a:r>
          </a:p>
          <a:p>
            <a:pPr>
              <a:defRPr sz="3200">
                <a:solidFill>
                  <a:srgbClr val="312B39"/>
                </a:solidFill>
                <a:latin typeface="Arial"/>
                <a:ea typeface="Arial"/>
                <a:cs typeface="Arial"/>
                <a:sym typeface="Arial"/>
              </a:defRPr>
            </a:pPr>
            <a:r>
              <a:t>sgiliau a dyheadau gwahanol yn gallu cydweithio </a:t>
            </a:r>
          </a:p>
          <a:p>
            <a:pPr>
              <a:defRPr sz="3200">
                <a:solidFill>
                  <a:srgbClr val="312B39"/>
                </a:solidFill>
                <a:latin typeface="Arial"/>
                <a:ea typeface="Arial"/>
                <a:cs typeface="Arial"/>
                <a:sym typeface="Arial"/>
              </a:defRPr>
            </a:pPr>
            <a:r>
              <a:t>mewn menter ar y cyd.”</a:t>
            </a:r>
          </a:p>
          <a:p>
            <a:pPr>
              <a:defRPr sz="3200">
                <a:solidFill>
                  <a:srgbClr val="333333"/>
                </a:solidFill>
                <a:latin typeface="Arial"/>
                <a:ea typeface="Arial"/>
                <a:cs typeface="Arial"/>
                <a:sym typeface="Arial"/>
              </a:defRPr>
            </a:pPr>
            <a:r>
              <a:t>(Aspis, 2004, t. 129)</a:t>
            </a:r>
          </a:p>
        </p:txBody>
      </p:sp>
      <p:sp>
        <p:nvSpPr>
          <p:cNvPr id="212" name="TextBox 3"/>
          <p:cNvSpPr txBox="1"/>
          <p:nvPr/>
        </p:nvSpPr>
        <p:spPr>
          <a:xfrm>
            <a:off x="278868" y="298060"/>
            <a:ext cx="8496415" cy="61736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lgn="ctr">
              <a:defRPr b="1">
                <a:solidFill>
                  <a:srgbClr val="312B39"/>
                </a:solidFill>
                <a:latin typeface="Arial"/>
                <a:ea typeface="Arial"/>
                <a:cs typeface="Arial"/>
                <a:sym typeface="Arial"/>
              </a:defRPr>
            </a:pPr>
            <a:r>
              <a:t>Mae Simone Aspis</a:t>
            </a:r>
            <a:r>
              <a:rPr b="0"/>
              <a:t>, sy'n disgrifio ei hun fel 'goroeswr ysgol arbennig', yn cynnig y diffiniad canlynol:</a:t>
            </a:r>
          </a:p>
        </p:txBody>
      </p:sp>
    </p:spTree>
  </p:cSld>
  <p:clrMapOvr>
    <a:masterClrMapping/>
  </p:clrMapOvr>
  <p:transition xmlns:p14="http://schemas.microsoft.com/office/powerpoint/2010/main" spd="med" advClick="1"/>
</p:sld>
</file>

<file path=ppt/slides/slide2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4" name="Rectangle 1"/>
          <p:cNvSpPr txBox="1"/>
          <p:nvPr/>
        </p:nvSpPr>
        <p:spPr>
          <a:xfrm>
            <a:off x="459702" y="1358479"/>
            <a:ext cx="8224596" cy="3748446"/>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p>
            <a:pPr>
              <a:defRPr sz="3600">
                <a:solidFill>
                  <a:srgbClr val="312B39"/>
                </a:solidFill>
                <a:latin typeface="Arial"/>
                <a:ea typeface="Arial"/>
                <a:cs typeface="Arial"/>
                <a:sym typeface="Arial"/>
              </a:defRPr>
            </a:pPr>
            <a:r>
              <a:t>“Dylai ysgolion a gefnogir gan awdurdodau addysg lleol ac eraill fynd ati'n rhagweithiol i gael gwared ar y rhwystrau i ddysgu a chymryd rhan a all atal neu eithrio disgyblion ag anghenion addysgol arbennig.”</a:t>
            </a:r>
          </a:p>
          <a:p>
            <a:pPr>
              <a:defRPr sz="3200">
                <a:solidFill>
                  <a:srgbClr val="333333"/>
                </a:solidFill>
                <a:latin typeface="Arial"/>
                <a:ea typeface="Arial"/>
                <a:cs typeface="Arial"/>
                <a:sym typeface="Arial"/>
              </a:defRPr>
            </a:pPr>
            <a:r>
              <a:t>(AdAS, 2001b, paragraff 7)</a:t>
            </a:r>
          </a:p>
        </p:txBody>
      </p:sp>
      <p:sp>
        <p:nvSpPr>
          <p:cNvPr id="215" name="TextBox 3"/>
          <p:cNvSpPr txBox="1"/>
          <p:nvPr/>
        </p:nvSpPr>
        <p:spPr>
          <a:xfrm>
            <a:off x="261808" y="89807"/>
            <a:ext cx="8709092" cy="884062"/>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a:solidFill>
                  <a:srgbClr val="312B39"/>
                </a:solidFill>
                <a:latin typeface="Arial"/>
                <a:ea typeface="Arial"/>
                <a:cs typeface="Arial"/>
                <a:sym typeface="Arial"/>
              </a:defRPr>
            </a:pPr>
            <a:r>
              <a:t>Daw'r dyfyniad nesaf o </a:t>
            </a:r>
            <a:r>
              <a:rPr b="1" i="1"/>
              <a:t>Inclusive Schooling</a:t>
            </a:r>
            <a:r>
              <a:t> (AdAS, 2001b), sef y ddogfen swyddogol a gyhoeddwyd gan yr Adran Addysg a Sgiliau (AdAS) yn dilyn newidiadau i'r gyfraith yn 2001 a atgyfnerthodd hawliau myfyrwyr i leoliadau prif ffrwd:</a:t>
            </a:r>
          </a:p>
        </p:txBody>
      </p:sp>
    </p:spTree>
  </p:cSld>
  <p:clrMapOvr>
    <a:masterClrMapping/>
  </p:clrMapOvr>
  <p:transition xmlns:p14="http://schemas.microsoft.com/office/powerpoint/2010/main" spd="med" advClick="1"/>
</p:sld>
</file>

<file path=ppt/slides/slide2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7" name="Rectangle 1"/>
          <p:cNvSpPr txBox="1"/>
          <p:nvPr/>
        </p:nvSpPr>
        <p:spPr>
          <a:xfrm>
            <a:off x="919178" y="1029652"/>
            <a:ext cx="7210112" cy="4143807"/>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p>
            <a:pPr>
              <a:defRPr sz="2800">
                <a:solidFill>
                  <a:srgbClr val="312B39"/>
                </a:solidFill>
                <a:latin typeface="Arial"/>
                <a:ea typeface="Arial"/>
                <a:cs typeface="Arial"/>
                <a:sym typeface="Arial"/>
              </a:defRPr>
            </a:pPr>
            <a:r>
              <a:t>Ystyr cynhwysiant yw galluogi pob </a:t>
            </a:r>
          </a:p>
          <a:p>
            <a:pPr>
              <a:defRPr sz="2800">
                <a:solidFill>
                  <a:srgbClr val="312B39"/>
                </a:solidFill>
                <a:latin typeface="Arial"/>
                <a:ea typeface="Arial"/>
                <a:cs typeface="Arial"/>
                <a:sym typeface="Arial"/>
              </a:defRPr>
            </a:pPr>
            <a:r>
              <a:t>myfyriwr i gymryd rhan lawn ym mywyd </a:t>
            </a:r>
          </a:p>
          <a:p>
            <a:pPr>
              <a:defRPr sz="2800">
                <a:solidFill>
                  <a:srgbClr val="312B39"/>
                </a:solidFill>
                <a:latin typeface="Arial"/>
                <a:ea typeface="Arial"/>
                <a:cs typeface="Arial"/>
                <a:sym typeface="Arial"/>
              </a:defRPr>
            </a:pPr>
            <a:r>
              <a:t>a gwaith lleoliadau prif ffrwd, beth bynnag </a:t>
            </a:r>
          </a:p>
          <a:p>
            <a:pPr>
              <a:defRPr sz="2800">
                <a:solidFill>
                  <a:srgbClr val="312B39"/>
                </a:solidFill>
                <a:latin typeface="Arial"/>
                <a:ea typeface="Arial"/>
                <a:cs typeface="Arial"/>
                <a:sym typeface="Arial"/>
              </a:defRPr>
            </a:pPr>
            <a:r>
              <a:t>fo'u hanghenion. …</a:t>
            </a:r>
          </a:p>
          <a:p>
            <a:pPr>
              <a:defRPr sz="2800">
                <a:solidFill>
                  <a:srgbClr val="312B39"/>
                </a:solidFill>
                <a:latin typeface="Arial"/>
                <a:ea typeface="Arial"/>
                <a:cs typeface="Arial"/>
                <a:sym typeface="Arial"/>
              </a:defRPr>
            </a:pPr>
            <a:r>
              <a:t>“Gellir ystyried cynhwysiant hefyd fel proses</a:t>
            </a:r>
          </a:p>
          <a:p>
            <a:pPr>
              <a:defRPr sz="2800">
                <a:solidFill>
                  <a:srgbClr val="312B39"/>
                </a:solidFill>
                <a:latin typeface="Arial"/>
                <a:ea typeface="Arial"/>
                <a:cs typeface="Arial"/>
                <a:sym typeface="Arial"/>
              </a:defRPr>
            </a:pPr>
            <a:r>
              <a:t> barhaus o chwalu'r rhwystrau i ddysgu a </a:t>
            </a:r>
          </a:p>
          <a:p>
            <a:pPr>
              <a:defRPr sz="2800">
                <a:solidFill>
                  <a:srgbClr val="312B39"/>
                </a:solidFill>
                <a:latin typeface="Arial"/>
                <a:ea typeface="Arial"/>
                <a:cs typeface="Arial"/>
                <a:sym typeface="Arial"/>
              </a:defRPr>
            </a:pPr>
            <a:r>
              <a:t>chyfranogi ar gyfer pob plentyn a pherson </a:t>
            </a:r>
          </a:p>
          <a:p>
            <a:pPr>
              <a:defRPr sz="2800">
                <a:solidFill>
                  <a:srgbClr val="312B39"/>
                </a:solidFill>
                <a:latin typeface="Arial"/>
                <a:ea typeface="Arial"/>
                <a:cs typeface="Arial"/>
                <a:sym typeface="Arial"/>
              </a:defRPr>
            </a:pPr>
            <a:r>
              <a:t>ifanc. Mae arwahanu, ar y llaw arall, yn </a:t>
            </a:r>
          </a:p>
          <a:p>
            <a:pPr>
              <a:defRPr sz="2800">
                <a:solidFill>
                  <a:srgbClr val="312B39"/>
                </a:solidFill>
                <a:latin typeface="Arial"/>
                <a:ea typeface="Arial"/>
                <a:cs typeface="Arial"/>
                <a:sym typeface="Arial"/>
              </a:defRPr>
            </a:pPr>
            <a:r>
              <a:t>duedd fynych i hepgor gwahaniaeth.”</a:t>
            </a:r>
          </a:p>
          <a:p>
            <a:pPr>
              <a:defRPr sz="2800">
                <a:solidFill>
                  <a:srgbClr val="333333"/>
                </a:solidFill>
                <a:latin typeface="Arial"/>
                <a:ea typeface="Arial"/>
                <a:cs typeface="Arial"/>
                <a:sym typeface="Arial"/>
              </a:defRPr>
            </a:pPr>
            <a:r>
              <a:t>(CSIE, 2018)</a:t>
            </a:r>
          </a:p>
        </p:txBody>
      </p:sp>
      <p:sp>
        <p:nvSpPr>
          <p:cNvPr id="218" name="TextBox 3"/>
          <p:cNvSpPr txBox="1"/>
          <p:nvPr/>
        </p:nvSpPr>
        <p:spPr>
          <a:xfrm>
            <a:off x="334596" y="136813"/>
            <a:ext cx="8549869" cy="617363"/>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a:solidFill>
                  <a:srgbClr val="312B39"/>
                </a:solidFill>
                <a:latin typeface="Arial"/>
                <a:ea typeface="Arial"/>
                <a:cs typeface="Arial"/>
                <a:sym typeface="Arial"/>
              </a:defRPr>
            </a:pPr>
            <a:r>
              <a:t>Sefydliad ymgyrchu yw'r </a:t>
            </a:r>
            <a:r>
              <a:rPr b="1"/>
              <a:t>Ganolfan ar gyfer Astudiaethau ar Addysg Gynhwysol</a:t>
            </a:r>
            <a:r>
              <a:t> (CSIE), sy'n hyrwyddo twf ysgolion cynhwysol:</a:t>
            </a:r>
          </a:p>
        </p:txBody>
      </p:sp>
    </p:spTree>
  </p:cSld>
  <p:clrMapOvr>
    <a:masterClrMapping/>
  </p:clrMapOvr>
  <p:transition xmlns:p14="http://schemas.microsoft.com/office/powerpoint/2010/main" spd="med" advClick="1"/>
</p:sld>
</file>

<file path=ppt/slides/slide2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0" name="TextBox 2"/>
          <p:cNvSpPr txBox="1"/>
          <p:nvPr/>
        </p:nvSpPr>
        <p:spPr>
          <a:xfrm>
            <a:off x="689437" y="2878417"/>
            <a:ext cx="2551680" cy="26060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sz="2400">
                <a:latin typeface="Comic Sans MS"/>
                <a:ea typeface="Comic Sans MS"/>
                <a:cs typeface="Comic Sans MS"/>
                <a:sym typeface="Comic Sans MS"/>
              </a:defRPr>
            </a:pPr>
          </a:p>
          <a:p>
            <a:pPr>
              <a:defRPr sz="2400">
                <a:latin typeface="Comic Sans MS"/>
                <a:ea typeface="Comic Sans MS"/>
                <a:cs typeface="Comic Sans MS"/>
                <a:sym typeface="Comic Sans MS"/>
              </a:defRPr>
            </a:pPr>
            <a:r>
              <a:t>Gwyliwch y fideo </a:t>
            </a:r>
          </a:p>
          <a:p>
            <a:pPr>
              <a:defRPr sz="2400">
                <a:latin typeface="Comic Sans MS"/>
                <a:ea typeface="Comic Sans MS"/>
                <a:cs typeface="Comic Sans MS"/>
                <a:sym typeface="Comic Sans MS"/>
              </a:defRPr>
            </a:pPr>
            <a:r>
              <a:t>a chymerwch </a:t>
            </a:r>
          </a:p>
          <a:p>
            <a:pPr>
              <a:defRPr sz="2400">
                <a:latin typeface="Comic Sans MS"/>
                <a:ea typeface="Comic Sans MS"/>
                <a:cs typeface="Comic Sans MS"/>
                <a:sym typeface="Comic Sans MS"/>
              </a:defRPr>
            </a:pPr>
            <a:r>
              <a:t>nodiadau.</a:t>
            </a:r>
          </a:p>
          <a:p>
            <a:pPr>
              <a:defRPr b="1" sz="2400">
                <a:latin typeface="Comic Sans MS"/>
                <a:ea typeface="Comic Sans MS"/>
                <a:cs typeface="Comic Sans MS"/>
                <a:sym typeface="Comic Sans MS"/>
              </a:defRPr>
            </a:pPr>
          </a:p>
        </p:txBody>
      </p:sp>
      <p:sp>
        <p:nvSpPr>
          <p:cNvPr id="221" name="TextBox 4"/>
          <p:cNvSpPr txBox="1"/>
          <p:nvPr/>
        </p:nvSpPr>
        <p:spPr>
          <a:xfrm>
            <a:off x="689437" y="1251810"/>
            <a:ext cx="7976663" cy="1308359"/>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sz="2800">
                <a:latin typeface="+mn-lt"/>
                <a:ea typeface="+mn-ea"/>
                <a:cs typeface="+mn-cs"/>
                <a:sym typeface="Calibri"/>
              </a:defRPr>
            </a:pPr>
            <a:r>
              <a:rPr u="sng">
                <a:solidFill>
                  <a:srgbClr val="0563C1"/>
                </a:solidFill>
                <a:uFill>
                  <a:solidFill>
                    <a:srgbClr val="0563C1"/>
                  </a:solidFill>
                </a:uFill>
                <a:hlinkClick r:id="rId3" invalidUrl="" action="" tgtFrame="" tooltip="" history="1" highlightClick="0" endSnd="0"/>
              </a:rPr>
              <a:t>AfE21 Stage5 06NatalieJones – YouTube</a:t>
            </a:r>
          </a:p>
          <a:p>
            <a:pPr>
              <a:defRPr sz="2800">
                <a:latin typeface="+mn-lt"/>
                <a:ea typeface="+mn-ea"/>
                <a:cs typeface="+mn-cs"/>
                <a:sym typeface="Calibri"/>
              </a:defRPr>
            </a:pPr>
          </a:p>
          <a:p>
            <a:pPr>
              <a:defRPr sz="2800">
                <a:latin typeface="+mn-lt"/>
                <a:ea typeface="+mn-ea"/>
                <a:cs typeface="+mn-cs"/>
                <a:sym typeface="Calibri"/>
              </a:defRPr>
            </a:pPr>
            <a:r>
              <a:t>Natalie Jones</a:t>
            </a:r>
          </a:p>
        </p:txBody>
      </p:sp>
      <p:sp>
        <p:nvSpPr>
          <p:cNvPr id="222" name="TextBox 5"/>
          <p:cNvSpPr txBox="1"/>
          <p:nvPr/>
        </p:nvSpPr>
        <p:spPr>
          <a:xfrm>
            <a:off x="368489" y="232012"/>
            <a:ext cx="8498008" cy="866140"/>
          </a:xfrm>
          <a:prstGeom prst="rect">
            <a:avLst/>
          </a:prstGeom>
          <a:solidFill>
            <a:srgbClr val="7030A0"/>
          </a:solidFill>
          <a:ln w="12700">
            <a:miter lim="400000"/>
          </a:ln>
          <a:extLst>
            <a:ext uri="{C572A759-6A51-4108-AA02-DFA0A04FC94B}">
              <ma14:wrappingTextBoxFlag xmlns:ma14="http://schemas.microsoft.com/office/mac/drawingml/2011/main" val="1"/>
            </a:ext>
          </a:extLst>
        </p:spPr>
        <p:txBody>
          <a:bodyPr lIns="45719" rIns="45719">
            <a:spAutoFit/>
          </a:bodyPr>
          <a:lstStyle>
            <a:lvl1pPr>
              <a:defRPr sz="4400">
                <a:latin typeface="Comic Sans MS"/>
                <a:ea typeface="Comic Sans MS"/>
                <a:cs typeface="Comic Sans MS"/>
                <a:sym typeface="Comic Sans MS"/>
              </a:defRPr>
            </a:lvl1pPr>
          </a:lstStyle>
          <a:p>
            <a:pPr/>
            <a:r>
              <a:t>Egwyddorion Addysg Gynhwysol</a:t>
            </a:r>
          </a:p>
        </p:txBody>
      </p:sp>
      <p:pic>
        <p:nvPicPr>
          <p:cNvPr id="223" name="Picture 2" descr="Picture 2"/>
          <p:cNvPicPr>
            <a:picLocks noChangeAspect="1"/>
          </p:cNvPicPr>
          <p:nvPr/>
        </p:nvPicPr>
        <p:blipFill>
          <a:blip r:embed="rId4">
            <a:extLst/>
          </a:blip>
          <a:stretch>
            <a:fillRect/>
          </a:stretch>
        </p:blipFill>
        <p:spPr>
          <a:xfrm>
            <a:off x="3409665" y="2229845"/>
            <a:ext cx="5381767" cy="3027245"/>
          </a:xfrm>
          <a:prstGeom prst="rect">
            <a:avLst/>
          </a:prstGeom>
          <a:ln w="12700">
            <a:miter lim="400000"/>
          </a:ln>
        </p:spPr>
      </p:pic>
    </p:spTree>
  </p:cSld>
  <p:clrMapOvr>
    <a:masterClrMapping/>
  </p:clrMapOvr>
  <p:transition xmlns:p14="http://schemas.microsoft.com/office/powerpoint/2010/main" spd="med" advClick="1"/>
</p:sld>
</file>

<file path=ppt/slides/slide2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7" name="TextBox 2"/>
          <p:cNvSpPr txBox="1"/>
          <p:nvPr/>
        </p:nvSpPr>
        <p:spPr>
          <a:xfrm>
            <a:off x="269550" y="936353"/>
            <a:ext cx="4656108" cy="2415537"/>
          </a:xfrm>
          <a:prstGeom prst="rect">
            <a:avLst/>
          </a:prstGeom>
          <a:solidFill>
            <a:srgbClr val="9DC3E6"/>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4400">
                <a:latin typeface="Comic Sans MS"/>
                <a:ea typeface="Comic Sans MS"/>
                <a:cs typeface="Comic Sans MS"/>
                <a:sym typeface="Comic Sans MS"/>
              </a:defRPr>
            </a:lvl1pPr>
          </a:lstStyle>
          <a:p>
            <a:pPr/>
            <a:r>
              <a:t>Beth oedd prif negeseuon Natalie?</a:t>
            </a:r>
          </a:p>
        </p:txBody>
      </p:sp>
      <p:pic>
        <p:nvPicPr>
          <p:cNvPr id="228" name="Picture 4" descr="Picture 4"/>
          <p:cNvPicPr>
            <a:picLocks noChangeAspect="1"/>
          </p:cNvPicPr>
          <p:nvPr/>
        </p:nvPicPr>
        <p:blipFill>
          <a:blip r:embed="rId2">
            <a:extLst/>
          </a:blip>
          <a:srcRect l="0" t="0" r="0" b="8850"/>
          <a:stretch>
            <a:fillRect/>
          </a:stretch>
        </p:blipFill>
        <p:spPr>
          <a:xfrm>
            <a:off x="2597604" y="3773254"/>
            <a:ext cx="1229863" cy="1122900"/>
          </a:xfrm>
          <a:prstGeom prst="rect">
            <a:avLst/>
          </a:prstGeom>
          <a:ln w="12700">
            <a:miter lim="400000"/>
          </a:ln>
        </p:spPr>
      </p:pic>
      <p:pic>
        <p:nvPicPr>
          <p:cNvPr id="229" name="Picture 2" descr="Picture 2"/>
          <p:cNvPicPr>
            <a:picLocks noChangeAspect="1"/>
          </p:cNvPicPr>
          <p:nvPr/>
        </p:nvPicPr>
        <p:blipFill>
          <a:blip r:embed="rId3">
            <a:extLst/>
          </a:blip>
          <a:stretch>
            <a:fillRect/>
          </a:stretch>
        </p:blipFill>
        <p:spPr>
          <a:xfrm>
            <a:off x="5025223" y="818982"/>
            <a:ext cx="3906082" cy="4297681"/>
          </a:xfrm>
          <a:prstGeom prst="rect">
            <a:avLst/>
          </a:prstGeom>
          <a:ln w="12700">
            <a:miter lim="400000"/>
          </a:ln>
        </p:spPr>
      </p:pic>
      <p:sp>
        <p:nvSpPr>
          <p:cNvPr id="230" name="TextBox 3"/>
          <p:cNvSpPr txBox="1"/>
          <p:nvPr/>
        </p:nvSpPr>
        <p:spPr>
          <a:xfrm>
            <a:off x="1143000" y="6944176"/>
            <a:ext cx="3782658" cy="205910"/>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defRPr sz="900">
                <a:latin typeface="+mn-lt"/>
                <a:ea typeface="+mn-ea"/>
                <a:cs typeface="+mn-cs"/>
                <a:sym typeface="Calibri"/>
              </a:defRPr>
            </a:pPr>
            <a:r>
              <a:rPr u="sng">
                <a:solidFill>
                  <a:srgbClr val="0000FF"/>
                </a:solidFill>
                <a:uFill>
                  <a:solidFill>
                    <a:srgbClr val="0000FF"/>
                  </a:solidFill>
                </a:uFill>
                <a:hlinkClick r:id="rId4" invalidUrl="" action="" tgtFrame="" tooltip="" history="1" highlightClick="0" endSnd="0"/>
              </a:rPr>
              <a:t>This Photo</a:t>
            </a:r>
            <a:r>
              <a:t> by Unknown Author is licensed under </a:t>
            </a:r>
            <a:r>
              <a:rPr u="sng">
                <a:solidFill>
                  <a:srgbClr val="0000FF"/>
                </a:solidFill>
                <a:uFill>
                  <a:solidFill>
                    <a:srgbClr val="0000FF"/>
                  </a:solidFill>
                </a:uFill>
                <a:hlinkClick r:id="rId5" invalidUrl="" action="" tgtFrame="" tooltip="" history="1" highlightClick="0" endSnd="0"/>
              </a:rPr>
              <a:t>CC BY-NC</a:t>
            </a:r>
          </a:p>
        </p:txBody>
      </p:sp>
      <p:pic>
        <p:nvPicPr>
          <p:cNvPr id="231" name="Picture 1" descr="Picture 1"/>
          <p:cNvPicPr>
            <a:picLocks noChangeAspect="1"/>
          </p:cNvPicPr>
          <p:nvPr/>
        </p:nvPicPr>
        <p:blipFill>
          <a:blip r:embed="rId6">
            <a:extLst/>
          </a:blip>
          <a:stretch>
            <a:fillRect/>
          </a:stretch>
        </p:blipFill>
        <p:spPr>
          <a:xfrm>
            <a:off x="7848617" y="4659627"/>
            <a:ext cx="1295384" cy="914071"/>
          </a:xfrm>
          <a:prstGeom prst="rect">
            <a:avLst/>
          </a:prstGeom>
          <a:ln w="12700">
            <a:miter lim="400000"/>
          </a:ln>
        </p:spPr>
      </p:pic>
    </p:spTree>
  </p:cSld>
  <p:clrMapOvr>
    <a:masterClrMapping/>
  </p:clrMapOvr>
  <p:transition xmlns:p14="http://schemas.microsoft.com/office/powerpoint/2010/main" spd="med" advClick="1"/>
</p:sld>
</file>

<file path=ppt/slides/slide2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33" name="Picture 1" descr="Picture 1"/>
          <p:cNvPicPr>
            <a:picLocks noChangeAspect="1"/>
          </p:cNvPicPr>
          <p:nvPr/>
        </p:nvPicPr>
        <p:blipFill>
          <a:blip r:embed="rId2">
            <a:extLst/>
          </a:blip>
          <a:stretch>
            <a:fillRect/>
          </a:stretch>
        </p:blipFill>
        <p:spPr>
          <a:xfrm>
            <a:off x="4429545" y="-119268"/>
            <a:ext cx="4136692" cy="5629523"/>
          </a:xfrm>
          <a:prstGeom prst="rect">
            <a:avLst/>
          </a:prstGeom>
          <a:ln w="12700">
            <a:miter lim="400000"/>
          </a:ln>
        </p:spPr>
      </p:pic>
      <p:sp>
        <p:nvSpPr>
          <p:cNvPr id="234" name="TextBox 5"/>
          <p:cNvSpPr txBox="1"/>
          <p:nvPr/>
        </p:nvSpPr>
        <p:spPr>
          <a:xfrm>
            <a:off x="853519" y="1194118"/>
            <a:ext cx="2422420" cy="2110737"/>
          </a:xfrm>
          <a:prstGeom prst="rect">
            <a:avLst/>
          </a:prstGeom>
          <a:solidFill>
            <a:srgbClr val="9DC3E6"/>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3800">
                <a:latin typeface="Comic Sans MS"/>
                <a:ea typeface="Comic Sans MS"/>
                <a:cs typeface="Comic Sans MS"/>
                <a:sym typeface="Comic Sans MS"/>
              </a:defRPr>
            </a:lvl1pPr>
          </a:lstStyle>
          <a:p>
            <a:pPr/>
            <a:r>
              <a:t>Addysg Gynhwysol?</a:t>
            </a:r>
          </a:p>
        </p:txBody>
      </p:sp>
    </p:spTree>
  </p:cSld>
  <p:clrMapOvr>
    <a:masterClrMapping/>
  </p:clrMapOvr>
  <p:transition xmlns:p14="http://schemas.microsoft.com/office/powerpoint/2010/main" spd="med" advClick="1"/>
</p:sld>
</file>

<file path=ppt/slides/slide2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36" name="Text Placeholder 2"/>
          <p:cNvSpPr txBox="1"/>
          <p:nvPr>
            <p:ph type="body" sz="quarter" idx="1"/>
          </p:nvPr>
        </p:nvSpPr>
        <p:spPr>
          <a:xfrm>
            <a:off x="2097838" y="1205934"/>
            <a:ext cx="4813995" cy="617935"/>
          </a:xfrm>
          <a:prstGeom prst="rect">
            <a:avLst/>
          </a:prstGeom>
        </p:spPr>
        <p:txBody>
          <a:bodyPr/>
          <a:lstStyle>
            <a:lvl1pPr algn="ctr">
              <a:defRPr sz="2700"/>
            </a:lvl1pPr>
          </a:lstStyle>
          <a:p>
            <a:pPr/>
            <a:r>
              <a:t>Coffi - Coffee</a:t>
            </a:r>
          </a:p>
        </p:txBody>
      </p:sp>
      <p:pic>
        <p:nvPicPr>
          <p:cNvPr id="237" name="Picture 5" descr="Picture 5"/>
          <p:cNvPicPr>
            <a:picLocks noChangeAspect="1"/>
          </p:cNvPicPr>
          <p:nvPr/>
        </p:nvPicPr>
        <p:blipFill>
          <a:blip r:embed="rId2">
            <a:extLst/>
          </a:blip>
          <a:stretch>
            <a:fillRect/>
          </a:stretch>
        </p:blipFill>
        <p:spPr>
          <a:xfrm>
            <a:off x="2368592" y="2208456"/>
            <a:ext cx="4339712" cy="2441090"/>
          </a:xfrm>
          <a:prstGeom prst="rect">
            <a:avLst/>
          </a:prstGeom>
          <a:ln w="12700">
            <a:miter lim="400000"/>
          </a:ln>
        </p:spPr>
      </p:pic>
    </p:spTree>
  </p:cSld>
  <p:clrMapOvr>
    <a:masterClrMapping/>
  </p:clrMapOvr>
  <p:transition xmlns:p14="http://schemas.microsoft.com/office/powerpoint/2010/main" spd="med" advClick="1"/>
</p:sld>
</file>

<file path=ppt/slides/slide2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39" name="TextBox 5"/>
          <p:cNvSpPr txBox="1"/>
          <p:nvPr/>
        </p:nvSpPr>
        <p:spPr>
          <a:xfrm>
            <a:off x="629231" y="457997"/>
            <a:ext cx="4655887" cy="4917437"/>
          </a:xfrm>
          <a:prstGeom prst="rect">
            <a:avLst/>
          </a:prstGeom>
          <a:solidFill>
            <a:srgbClr val="9DC3E6"/>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5400">
                <a:latin typeface="Comic Sans MS"/>
                <a:ea typeface="Comic Sans MS"/>
                <a:cs typeface="Comic Sans MS"/>
                <a:sym typeface="Comic Sans MS"/>
              </a:defRPr>
            </a:lvl1pPr>
          </a:lstStyle>
          <a:p>
            <a:pPr/>
            <a:r>
              <a:t>Sut ydych yn hyrwyddo cynhwysiant yn eich dosbarth CS?</a:t>
            </a:r>
          </a:p>
        </p:txBody>
      </p:sp>
      <p:pic>
        <p:nvPicPr>
          <p:cNvPr id="240" name="Picture 2" descr="Picture 2"/>
          <p:cNvPicPr>
            <a:picLocks noChangeAspect="1"/>
          </p:cNvPicPr>
          <p:nvPr/>
        </p:nvPicPr>
        <p:blipFill>
          <a:blip r:embed="rId2">
            <a:extLst/>
          </a:blip>
          <a:stretch>
            <a:fillRect/>
          </a:stretch>
        </p:blipFill>
        <p:spPr>
          <a:xfrm rot="625052">
            <a:off x="5819595" y="282500"/>
            <a:ext cx="1651568" cy="2316018"/>
          </a:xfrm>
          <a:prstGeom prst="rect">
            <a:avLst/>
          </a:prstGeom>
          <a:ln w="12700">
            <a:solidFill>
              <a:schemeClr val="accent1"/>
            </a:solidFill>
            <a:miter lim="400000"/>
          </a:ln>
        </p:spPr>
      </p:pic>
      <p:sp>
        <p:nvSpPr>
          <p:cNvPr id="241" name="TextBox 3"/>
          <p:cNvSpPr txBox="1"/>
          <p:nvPr/>
        </p:nvSpPr>
        <p:spPr>
          <a:xfrm>
            <a:off x="5762445" y="4243647"/>
            <a:ext cx="2352138" cy="942684"/>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lgn="ctr">
              <a:defRPr>
                <a:latin typeface="Comic Sans MS"/>
                <a:ea typeface="Comic Sans MS"/>
                <a:cs typeface="Comic Sans MS"/>
                <a:sym typeface="Comic Sans MS"/>
              </a:defRPr>
            </a:pPr>
            <a:r>
              <a:t>Modelau rôl</a:t>
            </a:r>
            <a:endParaRPr>
              <a:latin typeface="+mn-lt"/>
              <a:ea typeface="+mn-ea"/>
              <a:cs typeface="+mn-cs"/>
              <a:sym typeface="Calibri"/>
            </a:endParaRPr>
          </a:p>
          <a:p>
            <a:pPr algn="ctr">
              <a:defRPr>
                <a:latin typeface="Comic Sans MS"/>
                <a:ea typeface="Comic Sans MS"/>
                <a:cs typeface="Comic Sans MS"/>
                <a:sym typeface="Comic Sans MS"/>
              </a:defRPr>
            </a:pPr>
            <a:r>
              <a:rPr>
                <a:latin typeface="+mn-lt"/>
                <a:ea typeface="+mn-ea"/>
                <a:cs typeface="+mn-cs"/>
                <a:sym typeface="Calibri"/>
              </a:rPr>
              <a:t>Adnoddau</a:t>
            </a:r>
            <a:endParaRPr>
              <a:latin typeface="+mn-lt"/>
              <a:ea typeface="+mn-ea"/>
              <a:cs typeface="+mn-cs"/>
              <a:sym typeface="Calibri"/>
            </a:endParaRPr>
          </a:p>
          <a:p>
            <a:pPr algn="ctr">
              <a:defRPr>
                <a:latin typeface="Comic Sans MS"/>
                <a:ea typeface="Comic Sans MS"/>
                <a:cs typeface="Comic Sans MS"/>
                <a:sym typeface="Comic Sans MS"/>
              </a:defRPr>
            </a:pPr>
            <a:r>
              <a:rPr>
                <a:latin typeface="+mn-lt"/>
                <a:ea typeface="+mn-ea"/>
                <a:cs typeface="+mn-cs"/>
                <a:sym typeface="Calibri"/>
              </a:rPr>
              <a:t>Darllen</a:t>
            </a:r>
          </a:p>
        </p:txBody>
      </p:sp>
      <p:pic>
        <p:nvPicPr>
          <p:cNvPr id="242" name="Picture 5" descr="Picture 5"/>
          <p:cNvPicPr>
            <a:picLocks noChangeAspect="1"/>
          </p:cNvPicPr>
          <p:nvPr/>
        </p:nvPicPr>
        <p:blipFill>
          <a:blip r:embed="rId3">
            <a:extLst/>
          </a:blip>
          <a:srcRect l="0" t="0" r="2890" b="0"/>
          <a:stretch>
            <a:fillRect/>
          </a:stretch>
        </p:blipFill>
        <p:spPr>
          <a:xfrm>
            <a:off x="6598481" y="1984612"/>
            <a:ext cx="2043128" cy="2034601"/>
          </a:xfrm>
          <a:prstGeom prst="rect">
            <a:avLst/>
          </a:prstGeom>
          <a:ln>
            <a:solidFill>
              <a:schemeClr val="accent1"/>
            </a:solidFill>
          </a:ln>
        </p:spPr>
      </p:pic>
    </p:spTree>
  </p:cSld>
  <p:clrMapOvr>
    <a:masterClrMapping/>
  </p:clrMapOvr>
  <p:transition xmlns:p14="http://schemas.microsoft.com/office/powerpoint/2010/main" spd="med" advClick="1"/>
</p:sld>
</file>

<file path=ppt/slides/slide2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44" name="Text Placeholder 2"/>
          <p:cNvSpPr txBox="1"/>
          <p:nvPr>
            <p:ph type="body" sz="quarter" idx="1"/>
          </p:nvPr>
        </p:nvSpPr>
        <p:spPr>
          <a:xfrm>
            <a:off x="524738" y="330582"/>
            <a:ext cx="3868341" cy="823914"/>
          </a:xfrm>
          <a:prstGeom prst="rect">
            <a:avLst/>
          </a:prstGeom>
          <a:solidFill>
            <a:srgbClr val="9DC3E6"/>
          </a:solidFill>
        </p:spPr>
        <p:txBody>
          <a:bodyPr/>
          <a:lstStyle>
            <a:lvl1pPr algn="ctr">
              <a:defRPr b="0" sz="4000">
                <a:latin typeface="Comic Sans MS"/>
                <a:ea typeface="Comic Sans MS"/>
                <a:cs typeface="Comic Sans MS"/>
                <a:sym typeface="Comic Sans MS"/>
              </a:defRPr>
            </a:lvl1pPr>
          </a:lstStyle>
          <a:p>
            <a:pPr/>
            <a:r>
              <a:t>Stereoteipiau</a:t>
            </a:r>
          </a:p>
        </p:txBody>
      </p:sp>
      <p:sp>
        <p:nvSpPr>
          <p:cNvPr id="245" name="Text Placeholder 4"/>
          <p:cNvSpPr/>
          <p:nvPr>
            <p:ph type="body" idx="21"/>
          </p:nvPr>
        </p:nvSpPr>
        <p:spPr>
          <a:xfrm>
            <a:off x="4750018" y="330582"/>
            <a:ext cx="3887392" cy="823914"/>
          </a:xfrm>
          <a:prstGeom prst="rect">
            <a:avLst/>
          </a:prstGeom>
          <a:solidFill>
            <a:srgbClr val="9DC3E6"/>
          </a:solidFill>
          <a:ln>
            <a:solidFill>
              <a:schemeClr val="accent1"/>
            </a:solidFill>
          </a:ln>
          <a:extLst>
            <a:ext uri="{C572A759-6A51-4108-AA02-DFA0A04FC94B}">
              <ma14:wrappingTextBoxFlag xmlns:ma14="http://schemas.microsoft.com/office/mac/drawingml/2011/main" val="1"/>
            </a:ext>
          </a:extLst>
        </p:spPr>
        <p:txBody>
          <a:bodyPr/>
          <a:lstStyle>
            <a:lvl1pPr marL="0" indent="0" algn="ctr">
              <a:buSzTx/>
              <a:buFontTx/>
              <a:buNone/>
              <a:defRPr sz="4000">
                <a:latin typeface="Comic Sans MS"/>
                <a:ea typeface="Comic Sans MS"/>
                <a:cs typeface="Comic Sans MS"/>
                <a:sym typeface="Comic Sans MS"/>
              </a:defRPr>
            </a:lvl1pPr>
          </a:lstStyle>
          <a:p>
            <a:pPr/>
            <a:r>
              <a:t>Stereotypes</a:t>
            </a:r>
          </a:p>
        </p:txBody>
      </p:sp>
      <p:sp>
        <p:nvSpPr>
          <p:cNvPr id="246" name="Content Placeholder 3"/>
          <p:cNvSpPr txBox="1"/>
          <p:nvPr/>
        </p:nvSpPr>
        <p:spPr>
          <a:xfrm>
            <a:off x="414769" y="1154495"/>
            <a:ext cx="3867151" cy="4083051"/>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lvl1pPr marL="228600" indent="-228600">
              <a:lnSpc>
                <a:spcPct val="90000"/>
              </a:lnSpc>
              <a:spcBef>
                <a:spcPts val="1000"/>
              </a:spcBef>
              <a:buSzPct val="100000"/>
              <a:buFont typeface="Arial"/>
              <a:buChar char="•"/>
              <a:defRPr sz="2800">
                <a:latin typeface="Comic Sans MS"/>
                <a:ea typeface="Comic Sans MS"/>
                <a:cs typeface="Comic Sans MS"/>
                <a:sym typeface="Comic Sans MS"/>
              </a:defRPr>
            </a:lvl1pPr>
          </a:lstStyle>
          <a:p>
            <a:pPr/>
            <a:r>
              <a:t>Byddwch yn ofalus o stereoteipiau! </a:t>
            </a:r>
          </a:p>
        </p:txBody>
      </p:sp>
      <p:sp>
        <p:nvSpPr>
          <p:cNvPr id="247" name="Content Placeholder 3"/>
          <p:cNvSpPr txBox="1"/>
          <p:nvPr/>
        </p:nvSpPr>
        <p:spPr>
          <a:xfrm>
            <a:off x="4572000" y="1483757"/>
            <a:ext cx="4453958" cy="589911"/>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lvl1pPr marL="228600" indent="-228600">
              <a:lnSpc>
                <a:spcPct val="90000"/>
              </a:lnSpc>
              <a:spcBef>
                <a:spcPts val="1000"/>
              </a:spcBef>
              <a:buSzPct val="100000"/>
              <a:buFont typeface="Arial"/>
              <a:buChar char="•"/>
              <a:defRPr sz="2800">
                <a:latin typeface="Comic Sans MS"/>
                <a:ea typeface="Comic Sans MS"/>
                <a:cs typeface="Comic Sans MS"/>
                <a:sym typeface="Comic Sans MS"/>
              </a:defRPr>
            </a:lvl1pPr>
          </a:lstStyle>
          <a:p>
            <a:pPr/>
            <a:r>
              <a:t>Beware of stereo types!</a:t>
            </a:r>
          </a:p>
        </p:txBody>
      </p:sp>
      <p:sp>
        <p:nvSpPr>
          <p:cNvPr id="248" name="TextBox 5"/>
          <p:cNvSpPr txBox="1"/>
          <p:nvPr/>
        </p:nvSpPr>
        <p:spPr>
          <a:xfrm>
            <a:off x="6735671" y="3196020"/>
            <a:ext cx="1732166" cy="16916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lgn="ctr">
              <a:defRPr sz="1500">
                <a:latin typeface="Comic Sans MS"/>
                <a:ea typeface="Comic Sans MS"/>
                <a:cs typeface="Comic Sans MS"/>
                <a:sym typeface="Comic Sans MS"/>
              </a:defRPr>
            </a:pPr>
            <a:r>
              <a:t>a </a:t>
            </a:r>
            <a:r>
              <a:rPr b="1"/>
              <a:t>stereotype</a:t>
            </a:r>
            <a:r>
              <a:t> is an over-generalized belief about a particular category of people.</a:t>
            </a:r>
          </a:p>
        </p:txBody>
      </p:sp>
      <p:sp>
        <p:nvSpPr>
          <p:cNvPr id="249" name="Content Placeholder 2"/>
          <p:cNvSpPr txBox="1"/>
          <p:nvPr/>
        </p:nvSpPr>
        <p:spPr>
          <a:xfrm>
            <a:off x="550455" y="3305907"/>
            <a:ext cx="2082622" cy="2108298"/>
          </a:xfrm>
          <a:prstGeom prst="rect">
            <a:avLst/>
          </a:prstGeom>
          <a:ln w="12700">
            <a:miter lim="400000"/>
          </a:ln>
          <a:extLst>
            <a:ext uri="{C572A759-6A51-4108-AA02-DFA0A04FC94B}">
              <ma14:wrappingTextBoxFlag xmlns:ma14="http://schemas.microsoft.com/office/mac/drawingml/2011/main" val="1"/>
            </a:ext>
          </a:extLst>
        </p:spPr>
        <p:txBody>
          <a:bodyPr lIns="25718" tIns="25718" rIns="25718" bIns="25718">
            <a:normAutofit fontScale="100000" lnSpcReduction="0"/>
          </a:bodyPr>
          <a:lstStyle/>
          <a:p>
            <a:pPr>
              <a:lnSpc>
                <a:spcPct val="90000"/>
              </a:lnSpc>
              <a:spcBef>
                <a:spcPts val="1000"/>
              </a:spcBef>
              <a:defRPr sz="1500">
                <a:latin typeface="Comic Sans MS"/>
                <a:ea typeface="Comic Sans MS"/>
                <a:cs typeface="Comic Sans MS"/>
                <a:sym typeface="Comic Sans MS"/>
              </a:defRPr>
            </a:pPr>
            <a:r>
              <a:t>mae stereoteip yn gred sydd wedi’i chyffredinoli’n ormodol am gategori penodol o bobl</a:t>
            </a:r>
            <a:r>
              <a:rPr b="1"/>
              <a:t>.</a:t>
            </a:r>
            <a:r>
              <a:t> </a:t>
            </a:r>
            <a:endParaRPr sz="2800"/>
          </a:p>
        </p:txBody>
      </p:sp>
      <p:pic>
        <p:nvPicPr>
          <p:cNvPr id="250" name="Picture 1" descr="Picture 1"/>
          <p:cNvPicPr>
            <a:picLocks noChangeAspect="1"/>
          </p:cNvPicPr>
          <p:nvPr/>
        </p:nvPicPr>
        <p:blipFill>
          <a:blip r:embed="rId2">
            <a:extLst/>
          </a:blip>
          <a:stretch>
            <a:fillRect/>
          </a:stretch>
        </p:blipFill>
        <p:spPr>
          <a:xfrm>
            <a:off x="3270100" y="2319040"/>
            <a:ext cx="3088101" cy="3032956"/>
          </a:xfrm>
          <a:prstGeom prst="rect">
            <a:avLst/>
          </a:prstGeom>
          <a:ln w="12700">
            <a:miter lim="400000"/>
          </a:ln>
        </p:spPr>
      </p:pic>
    </p:spTree>
  </p:cSld>
  <p:clrMapOvr>
    <a:masterClrMapping/>
  </p:clrMapOvr>
  <p:transition xmlns:p14="http://schemas.microsoft.com/office/powerpoint/2010/main" spd="med" advClick="1"/>
</p:sld>
</file>

<file path=ppt/slides/slide2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52" name="Picture 3" descr="Picture 3"/>
          <p:cNvPicPr>
            <a:picLocks noChangeAspect="1"/>
          </p:cNvPicPr>
          <p:nvPr/>
        </p:nvPicPr>
        <p:blipFill>
          <a:blip r:embed="rId2">
            <a:extLst/>
          </a:blip>
          <a:srcRect l="0" t="18398" r="0" b="0"/>
          <a:stretch>
            <a:fillRect/>
          </a:stretch>
        </p:blipFill>
        <p:spPr>
          <a:xfrm>
            <a:off x="2701473" y="768583"/>
            <a:ext cx="4264414" cy="3791246"/>
          </a:xfrm>
          <a:prstGeom prst="rect">
            <a:avLst/>
          </a:prstGeom>
          <a:ln w="12700">
            <a:miter lim="400000"/>
          </a:ln>
        </p:spPr>
      </p:pic>
      <p:pic>
        <p:nvPicPr>
          <p:cNvPr id="253" name="Picture 1" descr="Picture 1"/>
          <p:cNvPicPr>
            <a:picLocks noChangeAspect="1"/>
          </p:cNvPicPr>
          <p:nvPr/>
        </p:nvPicPr>
        <p:blipFill>
          <a:blip r:embed="rId3">
            <a:extLst/>
          </a:blip>
          <a:stretch>
            <a:fillRect/>
          </a:stretch>
        </p:blipFill>
        <p:spPr>
          <a:xfrm>
            <a:off x="982377" y="3614871"/>
            <a:ext cx="1295384" cy="914071"/>
          </a:xfrm>
          <a:prstGeom prst="rect">
            <a:avLst/>
          </a:prstGeom>
          <a:ln w="12700">
            <a:miter lim="400000"/>
          </a:ln>
        </p:spPr>
      </p:pic>
      <p:grpSp>
        <p:nvGrpSpPr>
          <p:cNvPr id="256" name="Text Placeholder 4"/>
          <p:cNvGrpSpPr/>
          <p:nvPr/>
        </p:nvGrpSpPr>
        <p:grpSpPr>
          <a:xfrm>
            <a:off x="75665" y="301540"/>
            <a:ext cx="3108807" cy="2831077"/>
            <a:chOff x="0" y="0"/>
            <a:chExt cx="3108805" cy="2831076"/>
          </a:xfrm>
        </p:grpSpPr>
        <p:sp>
          <p:nvSpPr>
            <p:cNvPr id="254" name="Rectangle"/>
            <p:cNvSpPr/>
            <p:nvPr/>
          </p:nvSpPr>
          <p:spPr>
            <a:xfrm>
              <a:off x="0" y="-1"/>
              <a:ext cx="3108806" cy="2831078"/>
            </a:xfrm>
            <a:prstGeom prst="rect">
              <a:avLst/>
            </a:prstGeom>
            <a:solidFill>
              <a:srgbClr val="BDD7EE"/>
            </a:solidFill>
            <a:ln w="12700" cap="flat">
              <a:noFill/>
              <a:miter lim="400000"/>
            </a:ln>
            <a:effectLst/>
          </p:spPr>
          <p:txBody>
            <a:bodyPr wrap="square" lIns="45718" tIns="45718" rIns="45718" bIns="45718" numCol="1" anchor="t">
              <a:noAutofit/>
            </a:bodyPr>
            <a:lstStyle/>
            <a:p>
              <a:pPr algn="ctr">
                <a:lnSpc>
                  <a:spcPct val="72000"/>
                </a:lnSpc>
                <a:spcBef>
                  <a:spcPts val="1000"/>
                </a:spcBef>
                <a:defRPr sz="2800">
                  <a:latin typeface="+mn-lt"/>
                  <a:ea typeface="+mn-ea"/>
                  <a:cs typeface="+mn-cs"/>
                  <a:sym typeface="Calibri"/>
                </a:defRPr>
              </a:pPr>
            </a:p>
          </p:txBody>
        </p:sp>
        <p:sp>
          <p:nvSpPr>
            <p:cNvPr id="255" name="O ble mae ein credoau personol yn dod?Sut mae hyn yn gallu effeithio yn eich rôl fel athro?"/>
            <p:cNvSpPr txBox="1"/>
            <p:nvPr/>
          </p:nvSpPr>
          <p:spPr>
            <a:xfrm>
              <a:off x="45720" y="-1"/>
              <a:ext cx="3017367" cy="2831078"/>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9" tIns="45719" rIns="45719" bIns="45719" numCol="1" anchor="t">
              <a:normAutofit fontScale="100000" lnSpcReduction="0"/>
            </a:bodyPr>
            <a:lstStyle>
              <a:lvl1pPr algn="ctr" defTabSz="859536">
                <a:lnSpc>
                  <a:spcPct val="72000"/>
                </a:lnSpc>
                <a:spcBef>
                  <a:spcPts val="900"/>
                </a:spcBef>
                <a:defRPr sz="2914">
                  <a:latin typeface="Comic Sans MS"/>
                  <a:ea typeface="Comic Sans MS"/>
                  <a:cs typeface="Comic Sans MS"/>
                  <a:sym typeface="Comic Sans MS"/>
                </a:defRPr>
              </a:lvl1pPr>
            </a:lstStyle>
            <a:p>
              <a:pPr/>
              <a:r>
                <a:t>O ble mae ein credoau personol yn dod?Sut mae hyn yn gallu effeithio yn eich rôl fel athro?</a:t>
              </a:r>
            </a:p>
          </p:txBody>
        </p:sp>
      </p:grpSp>
      <p:sp>
        <p:nvSpPr>
          <p:cNvPr id="257" name="TextBox 4"/>
          <p:cNvSpPr txBox="1"/>
          <p:nvPr/>
        </p:nvSpPr>
        <p:spPr>
          <a:xfrm>
            <a:off x="5906675" y="874169"/>
            <a:ext cx="3365994" cy="43586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sz="2000">
                <a:latin typeface="Comic Sans MS"/>
                <a:ea typeface="Comic Sans MS"/>
                <a:cs typeface="Comic Sans MS"/>
                <a:sym typeface="Comic Sans MS"/>
              </a:defRPr>
            </a:pPr>
            <a:r>
              <a:t>Gwybodaeth</a:t>
            </a:r>
          </a:p>
          <a:p>
            <a:pPr>
              <a:defRPr sz="2000">
                <a:latin typeface="Comic Sans MS"/>
                <a:ea typeface="Comic Sans MS"/>
                <a:cs typeface="Comic Sans MS"/>
                <a:sym typeface="Comic Sans MS"/>
              </a:defRPr>
            </a:pPr>
          </a:p>
          <a:p>
            <a:pPr>
              <a:defRPr sz="2000">
                <a:latin typeface="Comic Sans MS"/>
                <a:ea typeface="Comic Sans MS"/>
                <a:cs typeface="Comic Sans MS"/>
                <a:sym typeface="Comic Sans MS"/>
              </a:defRPr>
            </a:pPr>
            <a:r>
              <a:t>Gweledigaeth</a:t>
            </a:r>
          </a:p>
          <a:p>
            <a:pPr>
              <a:defRPr sz="2000">
                <a:latin typeface="Comic Sans MS"/>
                <a:ea typeface="Comic Sans MS"/>
                <a:cs typeface="Comic Sans MS"/>
                <a:sym typeface="Comic Sans MS"/>
              </a:defRPr>
            </a:pPr>
          </a:p>
          <a:p>
            <a:pPr>
              <a:defRPr sz="2000">
                <a:latin typeface="Comic Sans MS"/>
                <a:ea typeface="Comic Sans MS"/>
                <a:cs typeface="Comic Sans MS"/>
                <a:sym typeface="Comic Sans MS"/>
              </a:defRPr>
            </a:pPr>
            <a:r>
              <a:t>Amgylchedd</a:t>
            </a:r>
          </a:p>
          <a:p>
            <a:pPr>
              <a:defRPr sz="2000">
                <a:latin typeface="Comic Sans MS"/>
                <a:ea typeface="Comic Sans MS"/>
                <a:cs typeface="Comic Sans MS"/>
                <a:sym typeface="Comic Sans MS"/>
              </a:defRPr>
            </a:pPr>
          </a:p>
          <a:p>
            <a:pPr>
              <a:defRPr sz="2000">
                <a:latin typeface="Comic Sans MS"/>
                <a:ea typeface="Comic Sans MS"/>
                <a:cs typeface="Comic Sans MS"/>
                <a:sym typeface="Comic Sans MS"/>
              </a:defRPr>
            </a:pPr>
            <a:r>
              <a:t>Profiadau a chanlyniadau’r gorffennol</a:t>
            </a:r>
          </a:p>
          <a:p>
            <a:pPr>
              <a:defRPr sz="2000">
                <a:latin typeface="Comic Sans MS"/>
                <a:ea typeface="Comic Sans MS"/>
                <a:cs typeface="Comic Sans MS"/>
                <a:sym typeface="Comic Sans MS"/>
              </a:defRPr>
            </a:pPr>
          </a:p>
          <a:p>
            <a:pPr>
              <a:defRPr sz="2000">
                <a:latin typeface="Comic Sans MS"/>
                <a:ea typeface="Comic Sans MS"/>
                <a:cs typeface="Comic Sans MS"/>
                <a:sym typeface="Comic Sans MS"/>
              </a:defRPr>
            </a:pPr>
            <a:r>
              <a:t>Digwyddiadau</a:t>
            </a:r>
          </a:p>
          <a:p>
            <a:pPr>
              <a:defRPr sz="2000">
                <a:latin typeface="Comic Sans MS"/>
                <a:ea typeface="Comic Sans MS"/>
                <a:cs typeface="Comic Sans MS"/>
                <a:sym typeface="Comic Sans MS"/>
              </a:defRPr>
            </a:pPr>
          </a:p>
          <a:p>
            <a:pPr>
              <a:defRPr sz="2000">
                <a:latin typeface="Comic Sans MS"/>
                <a:ea typeface="Comic Sans MS"/>
                <a:cs typeface="Comic Sans MS"/>
                <a:sym typeface="Comic Sans MS"/>
              </a:defRPr>
            </a:pPr>
            <a:r>
              <a:t>Crefydd</a:t>
            </a:r>
          </a:p>
        </p:txBody>
      </p:sp>
    </p:spTree>
  </p:cSld>
  <p:clrMapOvr>
    <a:masterClrMapping/>
  </p:clrMapOvr>
  <p:transition xmlns:p14="http://schemas.microsoft.com/office/powerpoint/2010/main" spd="med" advClick="1"/>
</p:sld>
</file>

<file path=ppt/slides/slide3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59" name="Picture 2" descr="Picture 2"/>
          <p:cNvPicPr>
            <a:picLocks noChangeAspect="1"/>
          </p:cNvPicPr>
          <p:nvPr/>
        </p:nvPicPr>
        <p:blipFill>
          <a:blip r:embed="rId2">
            <a:extLst/>
          </a:blip>
          <a:stretch>
            <a:fillRect/>
          </a:stretch>
        </p:blipFill>
        <p:spPr>
          <a:xfrm>
            <a:off x="541607" y="1112741"/>
            <a:ext cx="8185612" cy="4373659"/>
          </a:xfrm>
          <a:prstGeom prst="rect">
            <a:avLst/>
          </a:prstGeom>
          <a:ln w="76200">
            <a:solidFill>
              <a:schemeClr val="accent1"/>
            </a:solidFill>
          </a:ln>
        </p:spPr>
      </p:pic>
      <p:sp>
        <p:nvSpPr>
          <p:cNvPr id="260" name="TextBox 3"/>
          <p:cNvSpPr txBox="1"/>
          <p:nvPr/>
        </p:nvSpPr>
        <p:spPr>
          <a:xfrm>
            <a:off x="5076652" y="225083"/>
            <a:ext cx="3650567" cy="510537"/>
          </a:xfrm>
          <a:prstGeom prst="rect">
            <a:avLst/>
          </a:prstGeom>
          <a:solidFill>
            <a:srgbClr val="9DC3E6"/>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2400">
                <a:latin typeface="Comic Sans MS"/>
                <a:ea typeface="Comic Sans MS"/>
                <a:cs typeface="Comic Sans MS"/>
                <a:sym typeface="Comic Sans MS"/>
              </a:defRPr>
            </a:lvl1pPr>
          </a:lstStyle>
          <a:p>
            <a:pPr/>
            <a:r>
              <a:t>Levels of integration</a:t>
            </a:r>
          </a:p>
        </p:txBody>
      </p:sp>
    </p:spTree>
  </p:cSld>
  <p:clrMapOvr>
    <a:masterClrMapping/>
  </p:clrMapOvr>
  <p:transition xmlns:p14="http://schemas.microsoft.com/office/powerpoint/2010/main" spd="med" advClick="1"/>
</p:sld>
</file>

<file path=ppt/slides/slide3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62" name="TextBox 1"/>
          <p:cNvSpPr txBox="1"/>
          <p:nvPr/>
        </p:nvSpPr>
        <p:spPr>
          <a:xfrm>
            <a:off x="737587" y="1668403"/>
            <a:ext cx="2530825" cy="726437"/>
          </a:xfrm>
          <a:prstGeom prst="rect">
            <a:avLst/>
          </a:prstGeom>
          <a:solidFill>
            <a:srgbClr val="8FAADC"/>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3600">
                <a:latin typeface="Comic Sans MS"/>
                <a:ea typeface="Comic Sans MS"/>
                <a:cs typeface="Comic Sans MS"/>
                <a:sym typeface="Comic Sans MS"/>
              </a:defRPr>
            </a:lvl1pPr>
          </a:lstStyle>
          <a:p>
            <a:pPr/>
            <a:r>
              <a:t>diwylliant</a:t>
            </a:r>
          </a:p>
        </p:txBody>
      </p:sp>
      <p:sp>
        <p:nvSpPr>
          <p:cNvPr id="263" name="TextBox 7"/>
          <p:cNvSpPr txBox="1"/>
          <p:nvPr/>
        </p:nvSpPr>
        <p:spPr>
          <a:xfrm>
            <a:off x="775901" y="4289091"/>
            <a:ext cx="3399187" cy="961307"/>
          </a:xfrm>
          <a:prstGeom prst="rect">
            <a:avLst/>
          </a:prstGeom>
          <a:gradFill>
            <a:gsLst>
              <a:gs pos="0">
                <a:srgbClr val="316DD7"/>
              </a:gs>
              <a:gs pos="100000">
                <a:schemeClr val="accent5">
                  <a:hueOff val="400173"/>
                  <a:satOff val="47967"/>
                  <a:lumOff val="30281"/>
                </a:schemeClr>
              </a:gs>
            </a:gsLst>
            <a:lin ang="16200000"/>
          </a:gradFill>
          <a:ln>
            <a:solidFill>
              <a:srgbClr val="3F6EC3"/>
            </a:solidFill>
          </a:ln>
          <a:extLst>
            <a:ext uri="{C572A759-6A51-4108-AA02-DFA0A04FC94B}">
              <ma14:wrappingTextBoxFlag xmlns:ma14="http://schemas.microsoft.com/office/mac/drawingml/2011/main" val="1"/>
            </a:ext>
          </a:extLst>
        </p:spPr>
        <p:txBody>
          <a:bodyPr lIns="45718" tIns="45718" rIns="45718" bIns="45718">
            <a:spAutoFit/>
          </a:bodyPr>
          <a:lstStyle>
            <a:lvl1pPr>
              <a:lnSpc>
                <a:spcPct val="90000"/>
              </a:lnSpc>
              <a:defRPr sz="3200">
                <a:latin typeface="Calibri Light"/>
                <a:ea typeface="Calibri Light"/>
                <a:cs typeface="Calibri Light"/>
                <a:sym typeface="Calibri Light"/>
              </a:defRPr>
            </a:lvl1pPr>
          </a:lstStyle>
          <a:p>
            <a:pPr/>
            <a:r>
              <a:t>gallu gwybyddol / corfforol</a:t>
            </a:r>
          </a:p>
        </p:txBody>
      </p:sp>
      <p:sp>
        <p:nvSpPr>
          <p:cNvPr id="264" name="TextBox 8"/>
          <p:cNvSpPr txBox="1"/>
          <p:nvPr/>
        </p:nvSpPr>
        <p:spPr>
          <a:xfrm>
            <a:off x="737587" y="401834"/>
            <a:ext cx="1979874" cy="726437"/>
          </a:xfrm>
          <a:prstGeom prst="rect">
            <a:avLst/>
          </a:prstGeom>
          <a:solidFill>
            <a:srgbClr val="8FAADC"/>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3600">
                <a:latin typeface="Comic Sans MS"/>
                <a:ea typeface="Comic Sans MS"/>
                <a:cs typeface="Comic Sans MS"/>
                <a:sym typeface="Comic Sans MS"/>
              </a:defRPr>
            </a:lvl1pPr>
          </a:lstStyle>
          <a:p>
            <a:pPr/>
            <a:r>
              <a:t>iaith</a:t>
            </a:r>
          </a:p>
        </p:txBody>
      </p:sp>
      <p:sp>
        <p:nvSpPr>
          <p:cNvPr id="265" name="TextBox 9"/>
          <p:cNvSpPr txBox="1"/>
          <p:nvPr/>
        </p:nvSpPr>
        <p:spPr>
          <a:xfrm>
            <a:off x="5928127" y="361305"/>
            <a:ext cx="2838852" cy="726437"/>
          </a:xfrm>
          <a:prstGeom prst="rect">
            <a:avLst/>
          </a:prstGeom>
          <a:solidFill>
            <a:srgbClr val="8FAADC"/>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3600">
                <a:latin typeface="Comic Sans MS"/>
                <a:ea typeface="Comic Sans MS"/>
                <a:cs typeface="Comic Sans MS"/>
                <a:sym typeface="Comic Sans MS"/>
              </a:defRPr>
            </a:lvl1pPr>
          </a:lstStyle>
          <a:p>
            <a:pPr/>
            <a:r>
              <a:t>siâp y Corff</a:t>
            </a:r>
          </a:p>
        </p:txBody>
      </p:sp>
      <p:sp>
        <p:nvSpPr>
          <p:cNvPr id="266" name="TextBox 11"/>
          <p:cNvSpPr txBox="1"/>
          <p:nvPr/>
        </p:nvSpPr>
        <p:spPr>
          <a:xfrm>
            <a:off x="5769881" y="4061721"/>
            <a:ext cx="3155343" cy="1416047"/>
          </a:xfrm>
          <a:prstGeom prst="rect">
            <a:avLst/>
          </a:prstGeom>
          <a:gradFill>
            <a:gsLst>
              <a:gs pos="0">
                <a:srgbClr val="316DD7"/>
              </a:gs>
              <a:gs pos="100000">
                <a:schemeClr val="accent5">
                  <a:hueOff val="400173"/>
                  <a:satOff val="47967"/>
                  <a:lumOff val="30281"/>
                </a:schemeClr>
              </a:gs>
            </a:gsLst>
            <a:lin ang="16200000"/>
          </a:gradFill>
          <a:ln>
            <a:solidFill>
              <a:srgbClr val="3F6EC3"/>
            </a:solidFill>
          </a:ln>
          <a:extLst>
            <a:ext uri="{C572A759-6A51-4108-AA02-DFA0A04FC94B}">
              <ma14:wrappingTextBoxFlag xmlns:ma14="http://schemas.microsoft.com/office/mac/drawingml/2011/main" val="1"/>
            </a:ext>
          </a:extLst>
        </p:spPr>
        <p:txBody>
          <a:bodyPr lIns="45718" tIns="45718" rIns="45718" bIns="45718">
            <a:spAutoFit/>
          </a:bodyPr>
          <a:lstStyle>
            <a:lvl1pPr>
              <a:lnSpc>
                <a:spcPct val="90000"/>
              </a:lnSpc>
              <a:defRPr sz="3200">
                <a:latin typeface="Calibri Light"/>
                <a:ea typeface="Calibri Light"/>
                <a:cs typeface="Calibri Light"/>
                <a:sym typeface="Calibri Light"/>
              </a:defRPr>
            </a:lvl1pPr>
          </a:lstStyle>
          <a:p>
            <a:pPr/>
            <a:r>
              <a:t>statws economaidd-gymdeithasol</a:t>
            </a:r>
          </a:p>
        </p:txBody>
      </p:sp>
      <p:sp>
        <p:nvSpPr>
          <p:cNvPr id="267" name="TextBox 12"/>
          <p:cNvSpPr txBox="1"/>
          <p:nvPr/>
        </p:nvSpPr>
        <p:spPr>
          <a:xfrm>
            <a:off x="6742756" y="2016479"/>
            <a:ext cx="1979874" cy="726437"/>
          </a:xfrm>
          <a:prstGeom prst="rect">
            <a:avLst/>
          </a:prstGeom>
          <a:solidFill>
            <a:srgbClr val="8FAADC"/>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3600">
                <a:latin typeface="Comic Sans MS"/>
                <a:ea typeface="Comic Sans MS"/>
                <a:cs typeface="Comic Sans MS"/>
                <a:sym typeface="Comic Sans MS"/>
              </a:defRPr>
            </a:lvl1pPr>
          </a:lstStyle>
          <a:p>
            <a:pPr/>
            <a:r>
              <a:t>rhyw</a:t>
            </a:r>
          </a:p>
        </p:txBody>
      </p:sp>
      <p:sp>
        <p:nvSpPr>
          <p:cNvPr id="268" name="TextBox 13"/>
          <p:cNvSpPr txBox="1"/>
          <p:nvPr/>
        </p:nvSpPr>
        <p:spPr>
          <a:xfrm>
            <a:off x="3001550" y="361305"/>
            <a:ext cx="2838851" cy="726437"/>
          </a:xfrm>
          <a:prstGeom prst="rect">
            <a:avLst/>
          </a:prstGeom>
          <a:solidFill>
            <a:srgbClr val="8FAADC"/>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3600">
                <a:latin typeface="Comic Sans MS"/>
                <a:ea typeface="Comic Sans MS"/>
                <a:cs typeface="Comic Sans MS"/>
                <a:sym typeface="Comic Sans MS"/>
              </a:defRPr>
            </a:lvl1pPr>
          </a:lstStyle>
          <a:p>
            <a:pPr/>
            <a:r>
              <a:t>ethnigrwydd</a:t>
            </a:r>
          </a:p>
        </p:txBody>
      </p:sp>
      <p:sp>
        <p:nvSpPr>
          <p:cNvPr id="269" name="TextBox 14"/>
          <p:cNvSpPr txBox="1"/>
          <p:nvPr/>
        </p:nvSpPr>
        <p:spPr>
          <a:xfrm>
            <a:off x="737587" y="2566473"/>
            <a:ext cx="2329522" cy="1361437"/>
          </a:xfrm>
          <a:prstGeom prst="rect">
            <a:avLst/>
          </a:prstGeom>
          <a:solidFill>
            <a:srgbClr val="8FAADC"/>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3600">
                <a:latin typeface="Comic Sans MS"/>
                <a:ea typeface="Comic Sans MS"/>
                <a:cs typeface="Comic Sans MS"/>
                <a:sym typeface="Comic Sans MS"/>
              </a:defRPr>
            </a:lvl1pPr>
          </a:lstStyle>
          <a:p>
            <a:pPr/>
            <a:r>
              <a:t>creodau / crefydd</a:t>
            </a:r>
          </a:p>
        </p:txBody>
      </p:sp>
      <p:sp>
        <p:nvSpPr>
          <p:cNvPr id="270" name="TextBox 2"/>
          <p:cNvSpPr txBox="1"/>
          <p:nvPr/>
        </p:nvSpPr>
        <p:spPr>
          <a:xfrm>
            <a:off x="3471722" y="1734515"/>
            <a:ext cx="3067724" cy="2111803"/>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defTabSz="457200">
              <a:defRPr sz="2800">
                <a:solidFill>
                  <a:srgbClr val="202124"/>
                </a:solidFill>
                <a:latin typeface="Arial"/>
                <a:ea typeface="Arial"/>
                <a:cs typeface="Arial"/>
                <a:sym typeface="Arial"/>
              </a:defRPr>
            </a:lvl1pPr>
          </a:lstStyle>
          <a:p>
            <a:pPr/>
            <a:r>
              <a:t>Sut y byddwch yn hyrwyddo cynhwysiant ar gyfer rhai o’r ffactorau hyn?</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4" presetID="2" grpId="1" fill="hold">
                                  <p:stCondLst>
                                    <p:cond delay="0"/>
                                  </p:stCondLst>
                                  <p:iterate type="el" backwards="0">
                                    <p:tmAbs val="0"/>
                                  </p:iterate>
                                  <p:childTnLst>
                                    <p:set>
                                      <p:cBhvr>
                                        <p:cTn id="6" fill="hold"/>
                                        <p:tgtEl>
                                          <p:spTgt spid="264"/>
                                        </p:tgtEl>
                                        <p:attrNameLst>
                                          <p:attrName>style.visibility</p:attrName>
                                        </p:attrNameLst>
                                      </p:cBhvr>
                                      <p:to>
                                        <p:strVal val="visible"/>
                                      </p:to>
                                    </p:set>
                                    <p:anim calcmode="lin" valueType="num">
                                      <p:cBhvr>
                                        <p:cTn id="7" dur="500" fill="hold"/>
                                        <p:tgtEl>
                                          <p:spTgt spid="264"/>
                                        </p:tgtEl>
                                        <p:attrNameLst>
                                          <p:attrName>ppt_x</p:attrName>
                                        </p:attrNameLst>
                                      </p:cBhvr>
                                      <p:tavLst>
                                        <p:tav tm="0">
                                          <p:val>
                                            <p:strVal val="#ppt_x"/>
                                          </p:val>
                                        </p:tav>
                                        <p:tav tm="100000">
                                          <p:val>
                                            <p:strVal val="#ppt_x"/>
                                          </p:val>
                                        </p:tav>
                                      </p:tavLst>
                                    </p:anim>
                                    <p:anim calcmode="lin" valueType="num">
                                      <p:cBhvr>
                                        <p:cTn id="8" dur="500" fill="hold"/>
                                        <p:tgtEl>
                                          <p:spTgt spid="26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4" presetID="2" grpId="2" fill="hold">
                                  <p:stCondLst>
                                    <p:cond delay="0"/>
                                  </p:stCondLst>
                                  <p:iterate type="el" backwards="0">
                                    <p:tmAbs val="0"/>
                                  </p:iterate>
                                  <p:childTnLst>
                                    <p:set>
                                      <p:cBhvr>
                                        <p:cTn id="12" fill="hold"/>
                                        <p:tgtEl>
                                          <p:spTgt spid="262"/>
                                        </p:tgtEl>
                                        <p:attrNameLst>
                                          <p:attrName>style.visibility</p:attrName>
                                        </p:attrNameLst>
                                      </p:cBhvr>
                                      <p:to>
                                        <p:strVal val="visible"/>
                                      </p:to>
                                    </p:set>
                                    <p:anim calcmode="lin" valueType="num">
                                      <p:cBhvr>
                                        <p:cTn id="13" dur="500" fill="hold"/>
                                        <p:tgtEl>
                                          <p:spTgt spid="262"/>
                                        </p:tgtEl>
                                        <p:attrNameLst>
                                          <p:attrName>ppt_x</p:attrName>
                                        </p:attrNameLst>
                                      </p:cBhvr>
                                      <p:tavLst>
                                        <p:tav tm="0">
                                          <p:val>
                                            <p:strVal val="#ppt_x"/>
                                          </p:val>
                                        </p:tav>
                                        <p:tav tm="100000">
                                          <p:val>
                                            <p:strVal val="#ppt_x"/>
                                          </p:val>
                                        </p:tav>
                                      </p:tavLst>
                                    </p:anim>
                                    <p:anim calcmode="lin" valueType="num">
                                      <p:cBhvr>
                                        <p:cTn id="14" dur="500" fill="hold"/>
                                        <p:tgtEl>
                                          <p:spTgt spid="26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Class="entr" nodeType="clickEffect" presetSubtype="4" presetID="2" grpId="3" fill="hold">
                                  <p:stCondLst>
                                    <p:cond delay="0"/>
                                  </p:stCondLst>
                                  <p:iterate type="el" backwards="0">
                                    <p:tmAbs val="0"/>
                                  </p:iterate>
                                  <p:childTnLst>
                                    <p:set>
                                      <p:cBhvr>
                                        <p:cTn id="18" fill="hold"/>
                                        <p:tgtEl>
                                          <p:spTgt spid="263"/>
                                        </p:tgtEl>
                                        <p:attrNameLst>
                                          <p:attrName>style.visibility</p:attrName>
                                        </p:attrNameLst>
                                      </p:cBhvr>
                                      <p:to>
                                        <p:strVal val="visible"/>
                                      </p:to>
                                    </p:set>
                                    <p:anim calcmode="lin" valueType="num">
                                      <p:cBhvr>
                                        <p:cTn id="19" dur="500" fill="hold"/>
                                        <p:tgtEl>
                                          <p:spTgt spid="263"/>
                                        </p:tgtEl>
                                        <p:attrNameLst>
                                          <p:attrName>ppt_x</p:attrName>
                                        </p:attrNameLst>
                                      </p:cBhvr>
                                      <p:tavLst>
                                        <p:tav tm="0">
                                          <p:val>
                                            <p:strVal val="#ppt_x"/>
                                          </p:val>
                                        </p:tav>
                                        <p:tav tm="100000">
                                          <p:val>
                                            <p:strVal val="#ppt_x"/>
                                          </p:val>
                                        </p:tav>
                                      </p:tavLst>
                                    </p:anim>
                                    <p:anim calcmode="lin" valueType="num">
                                      <p:cBhvr>
                                        <p:cTn id="20" dur="500" fill="hold"/>
                                        <p:tgtEl>
                                          <p:spTgt spid="26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Class="entr" nodeType="clickEffect" presetSubtype="4" presetID="2" grpId="4" fill="hold">
                                  <p:stCondLst>
                                    <p:cond delay="0"/>
                                  </p:stCondLst>
                                  <p:iterate type="el" backwards="0">
                                    <p:tmAbs val="0"/>
                                  </p:iterate>
                                  <p:childTnLst>
                                    <p:set>
                                      <p:cBhvr>
                                        <p:cTn id="24" fill="hold"/>
                                        <p:tgtEl>
                                          <p:spTgt spid="268"/>
                                        </p:tgtEl>
                                        <p:attrNameLst>
                                          <p:attrName>style.visibility</p:attrName>
                                        </p:attrNameLst>
                                      </p:cBhvr>
                                      <p:to>
                                        <p:strVal val="visible"/>
                                      </p:to>
                                    </p:set>
                                    <p:anim calcmode="lin" valueType="num">
                                      <p:cBhvr>
                                        <p:cTn id="25" dur="500" fill="hold"/>
                                        <p:tgtEl>
                                          <p:spTgt spid="268"/>
                                        </p:tgtEl>
                                        <p:attrNameLst>
                                          <p:attrName>ppt_x</p:attrName>
                                        </p:attrNameLst>
                                      </p:cBhvr>
                                      <p:tavLst>
                                        <p:tav tm="0">
                                          <p:val>
                                            <p:strVal val="#ppt_x"/>
                                          </p:val>
                                        </p:tav>
                                        <p:tav tm="100000">
                                          <p:val>
                                            <p:strVal val="#ppt_x"/>
                                          </p:val>
                                        </p:tav>
                                      </p:tavLst>
                                    </p:anim>
                                    <p:anim calcmode="lin" valueType="num">
                                      <p:cBhvr>
                                        <p:cTn id="26" dur="500" fill="hold"/>
                                        <p:tgtEl>
                                          <p:spTgt spid="26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Class="entr" nodeType="clickEffect" presetSubtype="4" presetID="2" grpId="5" fill="hold">
                                  <p:stCondLst>
                                    <p:cond delay="0"/>
                                  </p:stCondLst>
                                  <p:iterate type="el" backwards="0">
                                    <p:tmAbs val="0"/>
                                  </p:iterate>
                                  <p:childTnLst>
                                    <p:set>
                                      <p:cBhvr>
                                        <p:cTn id="30" fill="hold"/>
                                        <p:tgtEl>
                                          <p:spTgt spid="269"/>
                                        </p:tgtEl>
                                        <p:attrNameLst>
                                          <p:attrName>style.visibility</p:attrName>
                                        </p:attrNameLst>
                                      </p:cBhvr>
                                      <p:to>
                                        <p:strVal val="visible"/>
                                      </p:to>
                                    </p:set>
                                    <p:anim calcmode="lin" valueType="num">
                                      <p:cBhvr>
                                        <p:cTn id="31" dur="500" fill="hold"/>
                                        <p:tgtEl>
                                          <p:spTgt spid="269"/>
                                        </p:tgtEl>
                                        <p:attrNameLst>
                                          <p:attrName>ppt_x</p:attrName>
                                        </p:attrNameLst>
                                      </p:cBhvr>
                                      <p:tavLst>
                                        <p:tav tm="0">
                                          <p:val>
                                            <p:strVal val="#ppt_x"/>
                                          </p:val>
                                        </p:tav>
                                        <p:tav tm="100000">
                                          <p:val>
                                            <p:strVal val="#ppt_x"/>
                                          </p:val>
                                        </p:tav>
                                      </p:tavLst>
                                    </p:anim>
                                    <p:anim calcmode="lin" valueType="num">
                                      <p:cBhvr>
                                        <p:cTn id="32" dur="500" fill="hold"/>
                                        <p:tgtEl>
                                          <p:spTgt spid="26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Class="entr" nodeType="clickEffect" presetSubtype="4" presetID="2" grpId="6" fill="hold">
                                  <p:stCondLst>
                                    <p:cond delay="0"/>
                                  </p:stCondLst>
                                  <p:iterate type="el" backwards="0">
                                    <p:tmAbs val="0"/>
                                  </p:iterate>
                                  <p:childTnLst>
                                    <p:set>
                                      <p:cBhvr>
                                        <p:cTn id="36" fill="hold"/>
                                        <p:tgtEl>
                                          <p:spTgt spid="266"/>
                                        </p:tgtEl>
                                        <p:attrNameLst>
                                          <p:attrName>style.visibility</p:attrName>
                                        </p:attrNameLst>
                                      </p:cBhvr>
                                      <p:to>
                                        <p:strVal val="visible"/>
                                      </p:to>
                                    </p:set>
                                    <p:anim calcmode="lin" valueType="num">
                                      <p:cBhvr>
                                        <p:cTn id="37" dur="500" fill="hold"/>
                                        <p:tgtEl>
                                          <p:spTgt spid="266"/>
                                        </p:tgtEl>
                                        <p:attrNameLst>
                                          <p:attrName>ppt_x</p:attrName>
                                        </p:attrNameLst>
                                      </p:cBhvr>
                                      <p:tavLst>
                                        <p:tav tm="0">
                                          <p:val>
                                            <p:strVal val="#ppt_x"/>
                                          </p:val>
                                        </p:tav>
                                        <p:tav tm="100000">
                                          <p:val>
                                            <p:strVal val="#ppt_x"/>
                                          </p:val>
                                        </p:tav>
                                      </p:tavLst>
                                    </p:anim>
                                    <p:anim calcmode="lin" valueType="num">
                                      <p:cBhvr>
                                        <p:cTn id="38" dur="500" fill="hold"/>
                                        <p:tgtEl>
                                          <p:spTgt spid="26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Class="entr" nodeType="clickEffect" presetSubtype="4" presetID="2" grpId="7" fill="hold">
                                  <p:stCondLst>
                                    <p:cond delay="0"/>
                                  </p:stCondLst>
                                  <p:iterate type="el" backwards="0">
                                    <p:tmAbs val="0"/>
                                  </p:iterate>
                                  <p:childTnLst>
                                    <p:set>
                                      <p:cBhvr>
                                        <p:cTn id="42" fill="hold"/>
                                        <p:tgtEl>
                                          <p:spTgt spid="267"/>
                                        </p:tgtEl>
                                        <p:attrNameLst>
                                          <p:attrName>style.visibility</p:attrName>
                                        </p:attrNameLst>
                                      </p:cBhvr>
                                      <p:to>
                                        <p:strVal val="visible"/>
                                      </p:to>
                                    </p:set>
                                    <p:anim calcmode="lin" valueType="num">
                                      <p:cBhvr>
                                        <p:cTn id="43" dur="500" fill="hold"/>
                                        <p:tgtEl>
                                          <p:spTgt spid="267"/>
                                        </p:tgtEl>
                                        <p:attrNameLst>
                                          <p:attrName>ppt_x</p:attrName>
                                        </p:attrNameLst>
                                      </p:cBhvr>
                                      <p:tavLst>
                                        <p:tav tm="0">
                                          <p:val>
                                            <p:strVal val="#ppt_x"/>
                                          </p:val>
                                        </p:tav>
                                        <p:tav tm="100000">
                                          <p:val>
                                            <p:strVal val="#ppt_x"/>
                                          </p:val>
                                        </p:tav>
                                      </p:tavLst>
                                    </p:anim>
                                    <p:anim calcmode="lin" valueType="num">
                                      <p:cBhvr>
                                        <p:cTn id="44" dur="500" fill="hold"/>
                                        <p:tgtEl>
                                          <p:spTgt spid="267"/>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Class="entr" nodeType="clickEffect" presetSubtype="4" presetID="2" grpId="8" fill="hold">
                                  <p:stCondLst>
                                    <p:cond delay="0"/>
                                  </p:stCondLst>
                                  <p:iterate type="el" backwards="0">
                                    <p:tmAbs val="0"/>
                                  </p:iterate>
                                  <p:childTnLst>
                                    <p:set>
                                      <p:cBhvr>
                                        <p:cTn id="48" fill="hold"/>
                                        <p:tgtEl>
                                          <p:spTgt spid="265"/>
                                        </p:tgtEl>
                                        <p:attrNameLst>
                                          <p:attrName>style.visibility</p:attrName>
                                        </p:attrNameLst>
                                      </p:cBhvr>
                                      <p:to>
                                        <p:strVal val="visible"/>
                                      </p:to>
                                    </p:set>
                                    <p:anim calcmode="lin" valueType="num">
                                      <p:cBhvr>
                                        <p:cTn id="49" dur="500" fill="hold"/>
                                        <p:tgtEl>
                                          <p:spTgt spid="265"/>
                                        </p:tgtEl>
                                        <p:attrNameLst>
                                          <p:attrName>ppt_x</p:attrName>
                                        </p:attrNameLst>
                                      </p:cBhvr>
                                      <p:tavLst>
                                        <p:tav tm="0">
                                          <p:val>
                                            <p:strVal val="#ppt_x"/>
                                          </p:val>
                                        </p:tav>
                                        <p:tav tm="100000">
                                          <p:val>
                                            <p:strVal val="#ppt_x"/>
                                          </p:val>
                                        </p:tav>
                                      </p:tavLst>
                                    </p:anim>
                                    <p:anim calcmode="lin" valueType="num">
                                      <p:cBhvr>
                                        <p:cTn id="50" dur="500" fill="hold"/>
                                        <p:tgtEl>
                                          <p:spTgt spid="26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268" grpId="4"/>
      <p:bldP build="whole" bldLvl="1" animBg="1" rev="0" advAuto="0" spid="265" grpId="8"/>
      <p:bldP build="whole" bldLvl="1" animBg="1" rev="0" advAuto="0" spid="262" grpId="2"/>
      <p:bldP build="whole" bldLvl="1" animBg="1" rev="0" advAuto="0" spid="269" grpId="5"/>
      <p:bldP build="whole" bldLvl="1" animBg="1" rev="0" advAuto="0" spid="266" grpId="6"/>
      <p:bldP build="whole" bldLvl="1" animBg="1" rev="0" advAuto="0" spid="264" grpId="1"/>
      <p:bldP build="whole" bldLvl="1" animBg="1" rev="0" advAuto="0" spid="263" grpId="3"/>
      <p:bldP build="whole" bldLvl="1" animBg="1" rev="0" advAuto="0" spid="267" grpId="7"/>
    </p:bldLst>
  </p:timing>
</p:sld>
</file>

<file path=ppt/slides/slide3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72" name="TextBox 1"/>
          <p:cNvSpPr txBox="1"/>
          <p:nvPr/>
        </p:nvSpPr>
        <p:spPr>
          <a:xfrm>
            <a:off x="2355138" y="2497056"/>
            <a:ext cx="4113520" cy="510537"/>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b="1" sz="2400">
                <a:latin typeface="Comic Sans MS"/>
                <a:ea typeface="Comic Sans MS"/>
                <a:cs typeface="Comic Sans MS"/>
                <a:sym typeface="Comic Sans MS"/>
              </a:defRPr>
            </a:lvl1pPr>
          </a:lstStyle>
          <a:p>
            <a:pPr/>
            <a:r>
              <a:t>Rhwystrau?</a:t>
            </a:r>
          </a:p>
        </p:txBody>
      </p:sp>
      <p:sp>
        <p:nvSpPr>
          <p:cNvPr id="273" name="TextBox 2"/>
          <p:cNvSpPr txBox="1"/>
          <p:nvPr/>
        </p:nvSpPr>
        <p:spPr>
          <a:xfrm>
            <a:off x="154855" y="280161"/>
            <a:ext cx="1890423" cy="523237"/>
          </a:xfrm>
          <a:prstGeom prst="rect">
            <a:avLst/>
          </a:prstGeom>
          <a:solidFill>
            <a:srgbClr val="9DC3E6"/>
          </a:solidFill>
          <a:ln w="12700">
            <a:solidFill>
              <a:srgbClr val="9DC3E6"/>
            </a:solidFill>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2400">
                <a:latin typeface="Comic Sans MS"/>
                <a:ea typeface="Comic Sans MS"/>
                <a:cs typeface="Comic Sans MS"/>
                <a:sym typeface="Comic Sans MS"/>
              </a:defRPr>
            </a:lvl1pPr>
          </a:lstStyle>
          <a:p>
            <a:pPr/>
            <a:r>
              <a:t>Cyllid</a:t>
            </a:r>
          </a:p>
        </p:txBody>
      </p:sp>
      <p:sp>
        <p:nvSpPr>
          <p:cNvPr id="274" name="TextBox 3"/>
          <p:cNvSpPr txBox="1"/>
          <p:nvPr/>
        </p:nvSpPr>
        <p:spPr>
          <a:xfrm>
            <a:off x="6041637" y="228472"/>
            <a:ext cx="2920168" cy="929637"/>
          </a:xfrm>
          <a:prstGeom prst="rect">
            <a:avLst/>
          </a:prstGeom>
          <a:solidFill>
            <a:srgbClr val="FFE699"/>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2400">
                <a:latin typeface="Comic Sans MS"/>
                <a:ea typeface="Comic Sans MS"/>
                <a:cs typeface="Comic Sans MS"/>
                <a:sym typeface="Comic Sans MS"/>
              </a:defRPr>
            </a:lvl1pPr>
          </a:lstStyle>
          <a:p>
            <a:pPr/>
            <a:r>
              <a:t>Mynediad I wasanaethau</a:t>
            </a:r>
          </a:p>
        </p:txBody>
      </p:sp>
      <p:sp>
        <p:nvSpPr>
          <p:cNvPr id="275" name="TextBox 4"/>
          <p:cNvSpPr txBox="1"/>
          <p:nvPr/>
        </p:nvSpPr>
        <p:spPr>
          <a:xfrm>
            <a:off x="6094123" y="4185923"/>
            <a:ext cx="1935483" cy="929637"/>
          </a:xfrm>
          <a:prstGeom prst="rect">
            <a:avLst/>
          </a:prstGeom>
          <a:solidFill>
            <a:schemeClr val="accent4"/>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2400">
                <a:latin typeface="Comic Sans MS"/>
                <a:ea typeface="Comic Sans MS"/>
                <a:cs typeface="Comic Sans MS"/>
                <a:sym typeface="Comic Sans MS"/>
              </a:defRPr>
            </a:lvl1pPr>
          </a:lstStyle>
          <a:p>
            <a:pPr/>
            <a:r>
              <a:t>Diffyg adnoddau</a:t>
            </a:r>
          </a:p>
        </p:txBody>
      </p:sp>
      <p:sp>
        <p:nvSpPr>
          <p:cNvPr id="276" name="TextBox 5"/>
          <p:cNvSpPr txBox="1"/>
          <p:nvPr/>
        </p:nvSpPr>
        <p:spPr>
          <a:xfrm>
            <a:off x="3185688" y="3362343"/>
            <a:ext cx="2772624" cy="510537"/>
          </a:xfrm>
          <a:prstGeom prst="rect">
            <a:avLst/>
          </a:prstGeom>
          <a:solidFill>
            <a:schemeClr val="accent4"/>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2400">
                <a:latin typeface="Comic Sans MS"/>
                <a:ea typeface="Comic Sans MS"/>
                <a:cs typeface="Comic Sans MS"/>
                <a:sym typeface="Comic Sans MS"/>
              </a:defRPr>
            </a:lvl1pPr>
          </a:lstStyle>
          <a:p>
            <a:pPr/>
            <a:r>
              <a:t>Ymrwymiad</a:t>
            </a:r>
          </a:p>
        </p:txBody>
      </p:sp>
      <p:sp>
        <p:nvSpPr>
          <p:cNvPr id="277" name="TextBox 8"/>
          <p:cNvSpPr txBox="1"/>
          <p:nvPr/>
        </p:nvSpPr>
        <p:spPr>
          <a:xfrm>
            <a:off x="-49930" y="2887976"/>
            <a:ext cx="2825770" cy="929637"/>
          </a:xfrm>
          <a:prstGeom prst="rect">
            <a:avLst/>
          </a:prstGeom>
          <a:solidFill>
            <a:srgbClr val="C5E0B4"/>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2400">
                <a:latin typeface="Comic Sans MS"/>
                <a:ea typeface="Comic Sans MS"/>
                <a:cs typeface="Comic Sans MS"/>
                <a:sym typeface="Comic Sans MS"/>
              </a:defRPr>
            </a:lvl1pPr>
          </a:lstStyle>
          <a:p>
            <a:pPr/>
            <a:r>
              <a:t>Iechyd a Diogelwch</a:t>
            </a:r>
          </a:p>
        </p:txBody>
      </p:sp>
      <p:sp>
        <p:nvSpPr>
          <p:cNvPr id="278" name="TextBox 9"/>
          <p:cNvSpPr txBox="1"/>
          <p:nvPr/>
        </p:nvSpPr>
        <p:spPr>
          <a:xfrm>
            <a:off x="134882" y="1527867"/>
            <a:ext cx="2456147" cy="802637"/>
          </a:xfrm>
          <a:prstGeom prst="rect">
            <a:avLst/>
          </a:prstGeom>
          <a:solidFill>
            <a:srgbClr val="F4B183"/>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sz="2000">
                <a:latin typeface="Comic Sans MS"/>
                <a:ea typeface="Comic Sans MS"/>
                <a:cs typeface="Comic Sans MS"/>
                <a:sym typeface="Comic Sans MS"/>
              </a:defRPr>
            </a:lvl1pPr>
          </a:lstStyle>
          <a:p>
            <a:pPr/>
            <a:r>
              <a:t>Diwallu amrywiaeth eang o anghenion.</a:t>
            </a:r>
          </a:p>
        </p:txBody>
      </p:sp>
      <p:sp>
        <p:nvSpPr>
          <p:cNvPr id="279" name="TextBox 10"/>
          <p:cNvSpPr txBox="1"/>
          <p:nvPr/>
        </p:nvSpPr>
        <p:spPr>
          <a:xfrm>
            <a:off x="2821102" y="175297"/>
            <a:ext cx="2920169" cy="1767837"/>
          </a:xfrm>
          <a:prstGeom prst="rect">
            <a:avLst/>
          </a:prstGeom>
          <a:solidFill>
            <a:srgbClr val="F4B183"/>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lgn="ctr">
              <a:defRPr sz="2400">
                <a:latin typeface="Comic Sans MS"/>
                <a:ea typeface="Comic Sans MS"/>
                <a:cs typeface="Comic Sans MS"/>
                <a:sym typeface="Comic Sans MS"/>
              </a:defRPr>
            </a:pPr>
            <a:r>
              <a:t>Diffyg hyfforddiant o ran gwybodaeth a dealltwriaeth staff</a:t>
            </a:r>
            <a:r>
              <a:rPr sz="1800"/>
              <a:t>.</a:t>
            </a:r>
          </a:p>
        </p:txBody>
      </p:sp>
      <p:sp>
        <p:nvSpPr>
          <p:cNvPr id="280" name="TextBox 11"/>
          <p:cNvSpPr txBox="1"/>
          <p:nvPr/>
        </p:nvSpPr>
        <p:spPr>
          <a:xfrm>
            <a:off x="6773613" y="1355002"/>
            <a:ext cx="1819248" cy="929637"/>
          </a:xfrm>
          <a:prstGeom prst="rect">
            <a:avLst/>
          </a:prstGeom>
          <a:solidFill>
            <a:srgbClr val="C5E0B4"/>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2400">
                <a:latin typeface="Comic Sans MS"/>
                <a:ea typeface="Comic Sans MS"/>
                <a:cs typeface="Comic Sans MS"/>
                <a:sym typeface="Comic Sans MS"/>
              </a:defRPr>
            </a:lvl1pPr>
          </a:lstStyle>
          <a:p>
            <a:pPr/>
            <a:r>
              <a:t>Agweddau negyddol</a:t>
            </a:r>
          </a:p>
        </p:txBody>
      </p:sp>
      <p:sp>
        <p:nvSpPr>
          <p:cNvPr id="281" name="TextBox 12"/>
          <p:cNvSpPr txBox="1"/>
          <p:nvPr/>
        </p:nvSpPr>
        <p:spPr>
          <a:xfrm>
            <a:off x="1201829" y="4083221"/>
            <a:ext cx="4156151" cy="1348737"/>
          </a:xfrm>
          <a:prstGeom prst="rect">
            <a:avLst/>
          </a:prstGeom>
          <a:solidFill>
            <a:srgbClr val="FFE699"/>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2400">
                <a:latin typeface="Comic Sans MS"/>
                <a:ea typeface="Comic Sans MS"/>
                <a:cs typeface="Comic Sans MS"/>
                <a:sym typeface="Comic Sans MS"/>
              </a:defRPr>
            </a:lvl1pPr>
          </a:lstStyle>
          <a:p>
            <a:pPr/>
            <a:r>
              <a:t>Y gred na all plant o ddiwylliant arall ddeall prif iaith y lleoliad.</a:t>
            </a:r>
          </a:p>
        </p:txBody>
      </p:sp>
      <p:sp>
        <p:nvSpPr>
          <p:cNvPr id="282" name="TextBox 13"/>
          <p:cNvSpPr txBox="1"/>
          <p:nvPr/>
        </p:nvSpPr>
        <p:spPr>
          <a:xfrm>
            <a:off x="6368160" y="2560913"/>
            <a:ext cx="2630155" cy="1348737"/>
          </a:xfrm>
          <a:prstGeom prst="rect">
            <a:avLst/>
          </a:prstGeom>
          <a:solidFill>
            <a:srgbClr val="9DC3E6"/>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2400">
                <a:latin typeface="Comic Sans MS"/>
                <a:ea typeface="Comic Sans MS"/>
                <a:cs typeface="Comic Sans MS"/>
                <a:sym typeface="Comic Sans MS"/>
              </a:defRPr>
            </a:lvl1pPr>
          </a:lstStyle>
          <a:p>
            <a:pPr/>
            <a:r>
              <a:t>Diffyg cyfathrebu gyda phlant</a:t>
            </a:r>
          </a:p>
        </p:txBody>
      </p:sp>
      <p:pic>
        <p:nvPicPr>
          <p:cNvPr id="283" name="Picture 1" descr="Picture 1"/>
          <p:cNvPicPr>
            <a:picLocks noChangeAspect="1"/>
          </p:cNvPicPr>
          <p:nvPr/>
        </p:nvPicPr>
        <p:blipFill>
          <a:blip r:embed="rId2">
            <a:extLst/>
          </a:blip>
          <a:stretch>
            <a:fillRect/>
          </a:stretch>
        </p:blipFill>
        <p:spPr>
          <a:xfrm>
            <a:off x="8068675" y="4783015"/>
            <a:ext cx="1078085" cy="760737"/>
          </a:xfrm>
          <a:prstGeom prst="rect">
            <a:avLst/>
          </a:prstGeom>
          <a:ln w="12700">
            <a:miter lim="400000"/>
          </a:ln>
        </p:spPr>
      </p:pic>
    </p:spTree>
  </p:cSld>
  <p:clrMapOvr>
    <a:masterClrMapping/>
  </p:clrMapOvr>
  <p:transition xmlns:p14="http://schemas.microsoft.com/office/powerpoint/2010/main" spd="med" advClick="1"/>
</p:sld>
</file>

<file path=ppt/slides/slide3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85" name="Picture 4" descr="Picture 4"/>
          <p:cNvPicPr>
            <a:picLocks noChangeAspect="1"/>
          </p:cNvPicPr>
          <p:nvPr/>
        </p:nvPicPr>
        <p:blipFill>
          <a:blip r:embed="rId2">
            <a:extLst/>
          </a:blip>
          <a:stretch>
            <a:fillRect/>
          </a:stretch>
        </p:blipFill>
        <p:spPr>
          <a:xfrm>
            <a:off x="2782476" y="79484"/>
            <a:ext cx="3485591" cy="3415883"/>
          </a:xfrm>
          <a:prstGeom prst="rect">
            <a:avLst/>
          </a:prstGeom>
          <a:ln>
            <a:solidFill>
              <a:srgbClr val="2E75B6"/>
            </a:solidFill>
          </a:ln>
        </p:spPr>
      </p:pic>
      <p:sp>
        <p:nvSpPr>
          <p:cNvPr id="286" name="TextBox 1"/>
          <p:cNvSpPr txBox="1"/>
          <p:nvPr/>
        </p:nvSpPr>
        <p:spPr>
          <a:xfrm>
            <a:off x="6325769" y="2194591"/>
            <a:ext cx="2736768" cy="3444237"/>
          </a:xfrm>
          <a:prstGeom prst="rect">
            <a:avLst/>
          </a:prstGeom>
          <a:solidFill>
            <a:srgbClr val="8FAADC"/>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3200">
                <a:latin typeface="Comic Sans MS"/>
                <a:ea typeface="Comic Sans MS"/>
                <a:cs typeface="Comic Sans MS"/>
                <a:sym typeface="Comic Sans MS"/>
              </a:defRPr>
            </a:lvl1pPr>
          </a:lstStyle>
          <a:p>
            <a:pPr/>
            <a:r>
              <a:t>Literature provides us with a way of introducing ideas to children</a:t>
            </a:r>
          </a:p>
        </p:txBody>
      </p:sp>
      <p:sp>
        <p:nvSpPr>
          <p:cNvPr id="287" name="TextBox 1"/>
          <p:cNvSpPr txBox="1"/>
          <p:nvPr/>
        </p:nvSpPr>
        <p:spPr>
          <a:xfrm>
            <a:off x="305764" y="2657607"/>
            <a:ext cx="2419009" cy="2518204"/>
          </a:xfrm>
          <a:prstGeom prst="rect">
            <a:avLst/>
          </a:prstGeom>
          <a:solidFill>
            <a:srgbClr val="8FAADC"/>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defTabSz="457200">
              <a:defRPr sz="2800">
                <a:solidFill>
                  <a:srgbClr val="202124"/>
                </a:solidFill>
                <a:latin typeface="Arial"/>
                <a:ea typeface="Arial"/>
                <a:cs typeface="Arial"/>
                <a:sym typeface="Arial"/>
              </a:defRPr>
            </a:lvl1pPr>
          </a:lstStyle>
          <a:p>
            <a:pPr/>
            <a:r>
              <a:t>Mae llenyddiaeth yn rhoi ffordd i ni gyflwyno syniadau i blant</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285"/>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285" grpId="1"/>
    </p:bldLst>
  </p:timing>
</p:sld>
</file>

<file path=ppt/slides/slide3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89" name="TextBox 2"/>
          <p:cNvSpPr txBox="1"/>
          <p:nvPr/>
        </p:nvSpPr>
        <p:spPr>
          <a:xfrm>
            <a:off x="4572000" y="563029"/>
            <a:ext cx="3709078" cy="5044437"/>
          </a:xfrm>
          <a:prstGeom prst="rect">
            <a:avLst/>
          </a:prstGeom>
          <a:solidFill>
            <a:srgbClr val="8FAADC"/>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lgn="ctr">
              <a:defRPr sz="2800">
                <a:latin typeface="Comic Sans MS"/>
                <a:ea typeface="Comic Sans MS"/>
                <a:cs typeface="Comic Sans MS"/>
                <a:sym typeface="Comic Sans MS"/>
              </a:defRPr>
            </a:pPr>
            <a:r>
              <a:t>Here are some books that were written to promote inclusivity.</a:t>
            </a:r>
            <a:endParaRPr sz="4400"/>
          </a:p>
          <a:p>
            <a:pPr marL="457200" indent="-457200">
              <a:buSzPct val="100000"/>
              <a:buFont typeface="Arial"/>
              <a:buChar char="•"/>
              <a:defRPr sz="2800">
                <a:latin typeface="Comic Sans MS"/>
                <a:ea typeface="Comic Sans MS"/>
                <a:cs typeface="Comic Sans MS"/>
                <a:sym typeface="Comic Sans MS"/>
              </a:defRPr>
            </a:pPr>
            <a:r>
              <a:t>What messages do they send?</a:t>
            </a:r>
            <a:endParaRPr sz="4400"/>
          </a:p>
          <a:p>
            <a:pPr marL="457200" indent="-457200">
              <a:buSzPct val="100000"/>
              <a:buFont typeface="Arial"/>
              <a:buChar char="•"/>
              <a:defRPr sz="2800">
                <a:latin typeface="Comic Sans MS"/>
                <a:ea typeface="Comic Sans MS"/>
                <a:cs typeface="Comic Sans MS"/>
                <a:sym typeface="Comic Sans MS"/>
              </a:defRPr>
            </a:pPr>
            <a:r>
              <a:t>How would you use them in the classroom?</a:t>
            </a:r>
            <a:endParaRPr sz="4400"/>
          </a:p>
          <a:p>
            <a:pPr marL="457200" indent="-457200">
              <a:buSzPct val="100000"/>
              <a:buFont typeface="Arial"/>
              <a:buChar char="•"/>
              <a:defRPr sz="2800">
                <a:latin typeface="Comic Sans MS"/>
                <a:ea typeface="Comic Sans MS"/>
                <a:cs typeface="Comic Sans MS"/>
                <a:sym typeface="Comic Sans MS"/>
              </a:defRPr>
            </a:pPr>
            <a:r>
              <a:t>How would you read the story?</a:t>
            </a:r>
          </a:p>
        </p:txBody>
      </p:sp>
      <p:pic>
        <p:nvPicPr>
          <p:cNvPr id="290" name="Picture 2" descr="Picture 2"/>
          <p:cNvPicPr>
            <a:picLocks noChangeAspect="1"/>
          </p:cNvPicPr>
          <p:nvPr/>
        </p:nvPicPr>
        <p:blipFill>
          <a:blip r:embed="rId2">
            <a:extLst/>
          </a:blip>
          <a:srcRect l="0" t="0" r="2890" b="0"/>
          <a:stretch>
            <a:fillRect/>
          </a:stretch>
        </p:blipFill>
        <p:spPr>
          <a:xfrm>
            <a:off x="1446524" y="1892163"/>
            <a:ext cx="2043129" cy="2034601"/>
          </a:xfrm>
          <a:prstGeom prst="rect">
            <a:avLst/>
          </a:prstGeom>
          <a:ln>
            <a:solidFill>
              <a:schemeClr val="accent1"/>
            </a:solidFill>
          </a:ln>
        </p:spPr>
      </p:pic>
      <p:pic>
        <p:nvPicPr>
          <p:cNvPr id="291" name="Picture 4" descr="Picture 4"/>
          <p:cNvPicPr>
            <a:picLocks noChangeAspect="1"/>
          </p:cNvPicPr>
          <p:nvPr/>
        </p:nvPicPr>
        <p:blipFill>
          <a:blip r:embed="rId3">
            <a:extLst/>
          </a:blip>
          <a:srcRect l="0" t="0" r="0" b="8850"/>
          <a:stretch>
            <a:fillRect/>
          </a:stretch>
        </p:blipFill>
        <p:spPr>
          <a:xfrm>
            <a:off x="7738947" y="4285088"/>
            <a:ext cx="1229863" cy="1122900"/>
          </a:xfrm>
          <a:prstGeom prst="rect">
            <a:avLst/>
          </a:prstGeom>
          <a:ln w="12700">
            <a:miter lim="400000"/>
          </a:ln>
        </p:spPr>
      </p:pic>
      <p:pic>
        <p:nvPicPr>
          <p:cNvPr id="292" name="Picture 5" descr="Picture 5"/>
          <p:cNvPicPr>
            <a:picLocks noChangeAspect="1"/>
          </p:cNvPicPr>
          <p:nvPr/>
        </p:nvPicPr>
        <p:blipFill>
          <a:blip r:embed="rId4">
            <a:extLst/>
          </a:blip>
          <a:stretch>
            <a:fillRect/>
          </a:stretch>
        </p:blipFill>
        <p:spPr>
          <a:xfrm>
            <a:off x="3101839" y="343792"/>
            <a:ext cx="1440725" cy="2151440"/>
          </a:xfrm>
          <a:prstGeom prst="rect">
            <a:avLst/>
          </a:prstGeom>
          <a:ln w="12700">
            <a:miter lim="400000"/>
          </a:ln>
        </p:spPr>
      </p:pic>
      <p:pic>
        <p:nvPicPr>
          <p:cNvPr id="293" name="Picture 7" descr="Picture 7"/>
          <p:cNvPicPr>
            <a:picLocks noChangeAspect="1"/>
          </p:cNvPicPr>
          <p:nvPr/>
        </p:nvPicPr>
        <p:blipFill>
          <a:blip r:embed="rId5">
            <a:extLst/>
          </a:blip>
          <a:stretch>
            <a:fillRect/>
          </a:stretch>
        </p:blipFill>
        <p:spPr>
          <a:xfrm>
            <a:off x="2800286" y="3726760"/>
            <a:ext cx="1663603" cy="1788914"/>
          </a:xfrm>
          <a:prstGeom prst="rect">
            <a:avLst/>
          </a:prstGeom>
          <a:ln w="12700">
            <a:miter lim="400000"/>
          </a:ln>
        </p:spPr>
      </p:pic>
      <p:pic>
        <p:nvPicPr>
          <p:cNvPr id="294" name="Picture 9" descr="Picture 9"/>
          <p:cNvPicPr>
            <a:picLocks noChangeAspect="1"/>
          </p:cNvPicPr>
          <p:nvPr/>
        </p:nvPicPr>
        <p:blipFill>
          <a:blip r:embed="rId6">
            <a:extLst/>
          </a:blip>
          <a:stretch>
            <a:fillRect/>
          </a:stretch>
        </p:blipFill>
        <p:spPr>
          <a:xfrm>
            <a:off x="266353" y="3569213"/>
            <a:ext cx="1804767" cy="1992274"/>
          </a:xfrm>
          <a:prstGeom prst="rect">
            <a:avLst/>
          </a:prstGeom>
          <a:ln w="12700">
            <a:miter lim="400000"/>
          </a:ln>
        </p:spPr>
      </p:pic>
      <p:pic>
        <p:nvPicPr>
          <p:cNvPr id="295" name="Picture 11" descr="Picture 11"/>
          <p:cNvPicPr>
            <a:picLocks noChangeAspect="1"/>
          </p:cNvPicPr>
          <p:nvPr/>
        </p:nvPicPr>
        <p:blipFill>
          <a:blip r:embed="rId7">
            <a:extLst/>
          </a:blip>
          <a:stretch>
            <a:fillRect/>
          </a:stretch>
        </p:blipFill>
        <p:spPr>
          <a:xfrm>
            <a:off x="165639" y="154992"/>
            <a:ext cx="1616310" cy="2346434"/>
          </a:xfrm>
          <a:prstGeom prst="rect">
            <a:avLst/>
          </a:prstGeom>
          <a:ln w="12700">
            <a:miter lim="400000"/>
          </a:ln>
        </p:spPr>
      </p:pic>
    </p:spTree>
  </p:cSld>
  <p:clrMapOvr>
    <a:masterClrMapping/>
  </p:clrMapOvr>
  <p:transition xmlns:p14="http://schemas.microsoft.com/office/powerpoint/2010/main" spd="med" advClick="1"/>
</p:sld>
</file>

<file path=ppt/slides/slide3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97" name="Picture 4" descr="Picture 4"/>
          <p:cNvPicPr>
            <a:picLocks noChangeAspect="1"/>
          </p:cNvPicPr>
          <p:nvPr/>
        </p:nvPicPr>
        <p:blipFill>
          <a:blip r:embed="rId2">
            <a:extLst/>
          </a:blip>
          <a:srcRect l="0" t="0" r="0" b="8850"/>
          <a:stretch>
            <a:fillRect/>
          </a:stretch>
        </p:blipFill>
        <p:spPr>
          <a:xfrm>
            <a:off x="7995180" y="4526249"/>
            <a:ext cx="1229863" cy="1122900"/>
          </a:xfrm>
          <a:prstGeom prst="rect">
            <a:avLst/>
          </a:prstGeom>
          <a:ln w="12700">
            <a:miter lim="400000"/>
          </a:ln>
        </p:spPr>
      </p:pic>
      <p:pic>
        <p:nvPicPr>
          <p:cNvPr id="298" name="Picture 2" descr="Picture 2"/>
          <p:cNvPicPr>
            <a:picLocks noChangeAspect="1"/>
          </p:cNvPicPr>
          <p:nvPr/>
        </p:nvPicPr>
        <p:blipFill>
          <a:blip r:embed="rId3">
            <a:extLst/>
          </a:blip>
          <a:stretch>
            <a:fillRect/>
          </a:stretch>
        </p:blipFill>
        <p:spPr>
          <a:xfrm>
            <a:off x="183773" y="3094720"/>
            <a:ext cx="2013330" cy="2044304"/>
          </a:xfrm>
          <a:prstGeom prst="rect">
            <a:avLst/>
          </a:prstGeom>
          <a:ln w="12700">
            <a:miter lim="400000"/>
          </a:ln>
        </p:spPr>
      </p:pic>
      <p:pic>
        <p:nvPicPr>
          <p:cNvPr id="299" name="Picture 4" descr="Picture 4"/>
          <p:cNvPicPr>
            <a:picLocks noChangeAspect="1"/>
          </p:cNvPicPr>
          <p:nvPr/>
        </p:nvPicPr>
        <p:blipFill>
          <a:blip r:embed="rId4">
            <a:extLst/>
          </a:blip>
          <a:stretch>
            <a:fillRect/>
          </a:stretch>
        </p:blipFill>
        <p:spPr>
          <a:xfrm>
            <a:off x="184985" y="233823"/>
            <a:ext cx="1764811" cy="2395402"/>
          </a:xfrm>
          <a:prstGeom prst="rect">
            <a:avLst/>
          </a:prstGeom>
          <a:ln w="12700">
            <a:miter lim="400000"/>
          </a:ln>
        </p:spPr>
      </p:pic>
      <p:pic>
        <p:nvPicPr>
          <p:cNvPr id="300" name="Screenshot 2022-11-28 at 21.10.57.png" descr="Screenshot 2022-11-28 at 21.10.57.png"/>
          <p:cNvPicPr>
            <a:picLocks noChangeAspect="1"/>
          </p:cNvPicPr>
          <p:nvPr/>
        </p:nvPicPr>
        <p:blipFill>
          <a:blip r:embed="rId5">
            <a:extLst/>
          </a:blip>
          <a:stretch>
            <a:fillRect/>
          </a:stretch>
        </p:blipFill>
        <p:spPr>
          <a:xfrm>
            <a:off x="2575744" y="3139115"/>
            <a:ext cx="1764812" cy="1955515"/>
          </a:xfrm>
          <a:prstGeom prst="rect">
            <a:avLst/>
          </a:prstGeom>
          <a:ln w="12700">
            <a:miter lim="400000"/>
          </a:ln>
        </p:spPr>
      </p:pic>
      <p:pic>
        <p:nvPicPr>
          <p:cNvPr id="301" name="Screenshot 2022-11-28 at 21.13.26.png" descr="Screenshot 2022-11-28 at 21.13.26.png"/>
          <p:cNvPicPr>
            <a:picLocks noChangeAspect="1"/>
          </p:cNvPicPr>
          <p:nvPr/>
        </p:nvPicPr>
        <p:blipFill>
          <a:blip r:embed="rId6">
            <a:extLst/>
          </a:blip>
          <a:stretch>
            <a:fillRect/>
          </a:stretch>
        </p:blipFill>
        <p:spPr>
          <a:xfrm>
            <a:off x="2338443" y="286824"/>
            <a:ext cx="1844910" cy="2564673"/>
          </a:xfrm>
          <a:prstGeom prst="rect">
            <a:avLst/>
          </a:prstGeom>
          <a:ln w="12700">
            <a:miter lim="400000"/>
          </a:ln>
        </p:spPr>
      </p:pic>
      <p:pic>
        <p:nvPicPr>
          <p:cNvPr id="302" name="Screenshot 2022-12-02 at 12.27.01.png" descr="Screenshot 2022-12-02 at 12.27.01.png"/>
          <p:cNvPicPr>
            <a:picLocks noChangeAspect="1"/>
          </p:cNvPicPr>
          <p:nvPr/>
        </p:nvPicPr>
        <p:blipFill>
          <a:blip r:embed="rId7">
            <a:extLst/>
          </a:blip>
          <a:stretch>
            <a:fillRect/>
          </a:stretch>
        </p:blipFill>
        <p:spPr>
          <a:xfrm>
            <a:off x="4720227" y="371460"/>
            <a:ext cx="2289483" cy="2395402"/>
          </a:xfrm>
          <a:prstGeom prst="rect">
            <a:avLst/>
          </a:prstGeom>
          <a:ln w="12700">
            <a:miter lim="400000"/>
          </a:ln>
        </p:spPr>
      </p:pic>
      <p:pic>
        <p:nvPicPr>
          <p:cNvPr id="303" name="Screenshot 2022-12-02 at 12.32.23.png" descr="Screenshot 2022-12-02 at 12.32.23.png"/>
          <p:cNvPicPr>
            <a:picLocks noChangeAspect="1"/>
          </p:cNvPicPr>
          <p:nvPr/>
        </p:nvPicPr>
        <p:blipFill>
          <a:blip r:embed="rId8">
            <a:extLst/>
          </a:blip>
          <a:stretch>
            <a:fillRect/>
          </a:stretch>
        </p:blipFill>
        <p:spPr>
          <a:xfrm>
            <a:off x="4571999" y="3014529"/>
            <a:ext cx="2289483" cy="2204687"/>
          </a:xfrm>
          <a:prstGeom prst="rect">
            <a:avLst/>
          </a:prstGeom>
          <a:ln w="12700">
            <a:miter lim="400000"/>
          </a:ln>
        </p:spPr>
      </p:pic>
    </p:spTree>
  </p:cSld>
  <p:clrMapOvr>
    <a:masterClrMapping/>
  </p:clrMapOvr>
  <p:transition xmlns:p14="http://schemas.microsoft.com/office/powerpoint/2010/main" spd="med" advClick="1"/>
</p:sld>
</file>

<file path=ppt/slides/slide3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05" name="TextBox 2"/>
          <p:cNvSpPr txBox="1"/>
          <p:nvPr/>
        </p:nvSpPr>
        <p:spPr>
          <a:xfrm>
            <a:off x="1319842" y="563030"/>
            <a:ext cx="6303140" cy="2567937"/>
          </a:xfrm>
          <a:prstGeom prst="rect">
            <a:avLst/>
          </a:prstGeom>
          <a:solidFill>
            <a:srgbClr val="8FAADC"/>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lgn="ctr">
              <a:defRPr sz="2800">
                <a:latin typeface="Comic Sans MS"/>
                <a:ea typeface="Comic Sans MS"/>
                <a:cs typeface="Comic Sans MS"/>
                <a:sym typeface="Comic Sans MS"/>
              </a:defRPr>
            </a:pPr>
            <a:r>
              <a:t>Dyma rai llyfrau ag ysgrifennwyd i hybu cynhwysiant.</a:t>
            </a:r>
            <a:endParaRPr sz="4400"/>
          </a:p>
          <a:p>
            <a:pPr marL="457200" indent="-457200">
              <a:buSzPct val="100000"/>
              <a:buFont typeface="Arial"/>
              <a:buChar char="•"/>
              <a:defRPr sz="2800">
                <a:latin typeface="Comic Sans MS"/>
                <a:ea typeface="Comic Sans MS"/>
                <a:cs typeface="Comic Sans MS"/>
                <a:sym typeface="Comic Sans MS"/>
              </a:defRPr>
            </a:pPr>
            <a:r>
              <a:t>Pa negeseuon sydd yn y llyfrau?</a:t>
            </a:r>
          </a:p>
          <a:p>
            <a:pPr marL="457200" indent="-457200">
              <a:buSzPct val="100000"/>
              <a:buFont typeface="Arial"/>
              <a:buChar char="•"/>
              <a:defRPr sz="2800">
                <a:latin typeface="Comic Sans MS"/>
                <a:ea typeface="Comic Sans MS"/>
                <a:cs typeface="Comic Sans MS"/>
                <a:sym typeface="Comic Sans MS"/>
              </a:defRPr>
            </a:pPr>
            <a:r>
              <a:t>Sut fyddech yn defnyddio’r llyfrau yn eich dosbarth?</a:t>
            </a:r>
          </a:p>
        </p:txBody>
      </p:sp>
    </p:spTree>
  </p:cSld>
  <p:clrMapOvr>
    <a:masterClrMapping/>
  </p:clrMapOvr>
  <p:transition xmlns:p14="http://schemas.microsoft.com/office/powerpoint/2010/main" spd="med" advClick="1"/>
</p:sld>
</file>

<file path=ppt/slides/slide3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07" name="TextBox 1"/>
          <p:cNvSpPr txBox="1"/>
          <p:nvPr/>
        </p:nvSpPr>
        <p:spPr>
          <a:xfrm>
            <a:off x="1340713" y="1510180"/>
            <a:ext cx="6609609" cy="2936237"/>
          </a:xfrm>
          <a:prstGeom prst="rect">
            <a:avLst/>
          </a:prstGeom>
          <a:solidFill>
            <a:srgbClr val="8FAADC"/>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lgn="ctr">
              <a:defRPr sz="4800">
                <a:latin typeface="Comic Sans MS"/>
                <a:ea typeface="Comic Sans MS"/>
                <a:cs typeface="Comic Sans MS"/>
                <a:sym typeface="Comic Sans MS"/>
              </a:defRPr>
            </a:pPr>
            <a:r>
              <a:t>“Inclusive culture in schools transforms communities.”</a:t>
            </a:r>
          </a:p>
          <a:p>
            <a:pPr algn="r">
              <a:defRPr sz="1600">
                <a:latin typeface="Comic Sans MS"/>
                <a:ea typeface="Comic Sans MS"/>
                <a:cs typeface="Comic Sans MS"/>
                <a:sym typeface="Comic Sans MS"/>
              </a:defRPr>
            </a:pPr>
            <a:r>
              <a:t>Heidi Heissenbuttel, TEDEXMileHhigh</a:t>
            </a:r>
          </a:p>
        </p:txBody>
      </p:sp>
    </p:spTree>
  </p:cSld>
  <p:clrMapOvr>
    <a:masterClrMapping/>
  </p:clrMapOvr>
  <p:transition xmlns:p14="http://schemas.microsoft.com/office/powerpoint/2010/main" spd="med" advClick="1"/>
</p:sld>
</file>

<file path=ppt/slides/slide3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09" name="TextBox 1"/>
          <p:cNvSpPr txBox="1"/>
          <p:nvPr/>
        </p:nvSpPr>
        <p:spPr>
          <a:xfrm>
            <a:off x="1340713" y="1510180"/>
            <a:ext cx="6609609" cy="3787137"/>
          </a:xfrm>
          <a:prstGeom prst="rect">
            <a:avLst/>
          </a:prstGeom>
          <a:solidFill>
            <a:srgbClr val="8FAADC"/>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lgn="ctr">
              <a:defRPr sz="4800">
                <a:latin typeface="Comic Sans MS"/>
                <a:ea typeface="Comic Sans MS"/>
                <a:cs typeface="Comic Sans MS"/>
                <a:sym typeface="Comic Sans MS"/>
              </a:defRPr>
            </a:pPr>
            <a:r>
              <a:t>“Mae diwylliant cynhwysol mewn ysgolion yn trawsnewid cymunedau.”</a:t>
            </a:r>
          </a:p>
          <a:p>
            <a:pPr algn="r">
              <a:defRPr sz="1600">
                <a:latin typeface="Comic Sans MS"/>
                <a:ea typeface="Comic Sans MS"/>
                <a:cs typeface="Comic Sans MS"/>
                <a:sym typeface="Comic Sans MS"/>
              </a:defRPr>
            </a:pPr>
            <a:r>
              <a:t>Heidi Heissenbuttel, TEDEXMileHhigh</a:t>
            </a:r>
          </a:p>
        </p:txBody>
      </p:sp>
    </p:spTree>
  </p:cSld>
  <p:clrMapOvr>
    <a:masterClrMapping/>
  </p:clrMapOvr>
  <p:transition xmlns:p14="http://schemas.microsoft.com/office/powerpoint/2010/main" spd="med" advClick="1"/>
</p:sld>
</file>

<file path=ppt/slides/slide3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11" name="Title 1"/>
          <p:cNvSpPr txBox="1"/>
          <p:nvPr>
            <p:ph type="title"/>
          </p:nvPr>
        </p:nvSpPr>
        <p:spPr>
          <a:xfrm>
            <a:off x="1364769" y="2636747"/>
            <a:ext cx="2016786" cy="1325565"/>
          </a:xfrm>
          <a:prstGeom prst="rect">
            <a:avLst/>
          </a:prstGeom>
        </p:spPr>
        <p:txBody>
          <a:bodyPr/>
          <a:lstStyle/>
          <a:p>
            <a:pPr defTabSz="758951">
              <a:defRPr sz="3652">
                <a:latin typeface="Comic Sans MS"/>
                <a:ea typeface="Comic Sans MS"/>
                <a:cs typeface="Comic Sans MS"/>
                <a:sym typeface="Comic Sans MS"/>
              </a:defRPr>
            </a:pPr>
            <a:r>
              <a:t>Cinio</a:t>
            </a:r>
            <a:br/>
            <a:r>
              <a:t>Lunch</a:t>
            </a:r>
          </a:p>
        </p:txBody>
      </p:sp>
      <p:pic>
        <p:nvPicPr>
          <p:cNvPr id="312" name="Picture 3" descr="Picture 3"/>
          <p:cNvPicPr>
            <a:picLocks noChangeAspect="1"/>
          </p:cNvPicPr>
          <p:nvPr/>
        </p:nvPicPr>
        <p:blipFill>
          <a:blip r:embed="rId2">
            <a:extLst/>
          </a:blip>
          <a:stretch>
            <a:fillRect/>
          </a:stretch>
        </p:blipFill>
        <p:spPr>
          <a:xfrm>
            <a:off x="4137286" y="1245370"/>
            <a:ext cx="4378064" cy="3798206"/>
          </a:xfrm>
          <a:prstGeom prst="rect">
            <a:avLst/>
          </a:prstGeom>
          <a:ln w="12700">
            <a:miter lim="400000"/>
          </a:ln>
        </p:spPr>
      </p:pic>
    </p:spTree>
  </p:cSld>
  <p:clrMapOvr>
    <a:masterClrMapping/>
  </p:clrMapOvr>
  <p:transition xmlns:p14="http://schemas.microsoft.com/office/powerpoint/2010/main" spd="med" advClick="1"/>
</p:sld>
</file>

<file path=ppt/slides/slide4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14" name="Title 1"/>
          <p:cNvSpPr txBox="1"/>
          <p:nvPr>
            <p:ph type="title"/>
          </p:nvPr>
        </p:nvSpPr>
        <p:spPr>
          <a:xfrm>
            <a:off x="781176" y="193305"/>
            <a:ext cx="7886701" cy="766339"/>
          </a:xfrm>
          <a:prstGeom prst="rect">
            <a:avLst/>
          </a:prstGeom>
          <a:solidFill>
            <a:srgbClr val="8FAADC"/>
          </a:solidFill>
          <a:ln>
            <a:solidFill>
              <a:srgbClr val="9DC3E6"/>
            </a:solidFill>
          </a:ln>
        </p:spPr>
        <p:txBody>
          <a:bodyPr/>
          <a:lstStyle>
            <a:lvl1pPr algn="ctr" defTabSz="758951">
              <a:defRPr sz="3652">
                <a:latin typeface="Comic Sans MS"/>
                <a:ea typeface="Comic Sans MS"/>
                <a:cs typeface="Comic Sans MS"/>
                <a:sym typeface="Comic Sans MS"/>
              </a:defRPr>
            </a:lvl1pPr>
          </a:lstStyle>
          <a:p>
            <a:pPr/>
            <a:r>
              <a:t>Major world religions</a:t>
            </a:r>
          </a:p>
        </p:txBody>
      </p:sp>
      <p:sp>
        <p:nvSpPr>
          <p:cNvPr id="315" name="Content Placeholder 2"/>
          <p:cNvSpPr txBox="1"/>
          <p:nvPr>
            <p:ph type="body" sz="quarter" idx="1"/>
          </p:nvPr>
        </p:nvSpPr>
        <p:spPr>
          <a:xfrm>
            <a:off x="111261" y="3776105"/>
            <a:ext cx="1801730" cy="480638"/>
          </a:xfrm>
          <a:prstGeom prst="rect">
            <a:avLst/>
          </a:prstGeom>
        </p:spPr>
        <p:txBody>
          <a:bodyPr/>
          <a:lstStyle>
            <a:lvl1pPr marL="0" indent="0" algn="ctr" defTabSz="877823">
              <a:lnSpc>
                <a:spcPct val="81000"/>
              </a:lnSpc>
              <a:spcBef>
                <a:spcPts val="900"/>
              </a:spcBef>
              <a:buSzTx/>
              <a:buNone/>
              <a:defRPr sz="2208">
                <a:latin typeface="Comic Sans MS"/>
                <a:ea typeface="Comic Sans MS"/>
                <a:cs typeface="Comic Sans MS"/>
                <a:sym typeface="Comic Sans MS"/>
              </a:defRPr>
            </a:lvl1pPr>
          </a:lstStyle>
          <a:p>
            <a:pPr/>
            <a:r>
              <a:t>Christianity</a:t>
            </a:r>
          </a:p>
        </p:txBody>
      </p:sp>
      <p:sp>
        <p:nvSpPr>
          <p:cNvPr id="316" name="Slide Number Placeholder 4"/>
          <p:cNvSpPr txBox="1"/>
          <p:nvPr>
            <p:ph type="sldNum" sz="quarter" idx="4294967295"/>
          </p:nvPr>
        </p:nvSpPr>
        <p:spPr>
          <a:xfrm>
            <a:off x="8256731" y="6414764"/>
            <a:ext cx="258621" cy="248302"/>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pic>
        <p:nvPicPr>
          <p:cNvPr id="317" name="Picture 13" descr="Picture 13"/>
          <p:cNvPicPr>
            <a:picLocks noChangeAspect="1"/>
          </p:cNvPicPr>
          <p:nvPr/>
        </p:nvPicPr>
        <p:blipFill>
          <a:blip r:embed="rId2">
            <a:extLst/>
          </a:blip>
          <a:stretch>
            <a:fillRect/>
          </a:stretch>
        </p:blipFill>
        <p:spPr>
          <a:xfrm>
            <a:off x="6115050" y="2001690"/>
            <a:ext cx="1153396" cy="1122159"/>
          </a:xfrm>
          <a:prstGeom prst="rect">
            <a:avLst/>
          </a:prstGeom>
          <a:ln w="12700">
            <a:miter lim="400000"/>
          </a:ln>
        </p:spPr>
      </p:pic>
      <p:pic>
        <p:nvPicPr>
          <p:cNvPr id="318" name="Picture 12" descr="Picture 12"/>
          <p:cNvPicPr>
            <a:picLocks noChangeAspect="1"/>
          </p:cNvPicPr>
          <p:nvPr/>
        </p:nvPicPr>
        <p:blipFill>
          <a:blip r:embed="rId3">
            <a:extLst/>
          </a:blip>
          <a:stretch>
            <a:fillRect/>
          </a:stretch>
        </p:blipFill>
        <p:spPr>
          <a:xfrm>
            <a:off x="7862568" y="4686565"/>
            <a:ext cx="735078" cy="805293"/>
          </a:xfrm>
          <a:prstGeom prst="rect">
            <a:avLst/>
          </a:prstGeom>
          <a:ln w="12700">
            <a:miter lim="400000"/>
          </a:ln>
        </p:spPr>
      </p:pic>
      <p:pic>
        <p:nvPicPr>
          <p:cNvPr id="319" name="Picture 11" descr="Picture 11"/>
          <p:cNvPicPr>
            <a:picLocks noChangeAspect="1"/>
          </p:cNvPicPr>
          <p:nvPr/>
        </p:nvPicPr>
        <p:blipFill>
          <a:blip r:embed="rId4">
            <a:extLst/>
          </a:blip>
          <a:stretch>
            <a:fillRect/>
          </a:stretch>
        </p:blipFill>
        <p:spPr>
          <a:xfrm>
            <a:off x="415093" y="2562769"/>
            <a:ext cx="732168" cy="1016152"/>
          </a:xfrm>
          <a:prstGeom prst="rect">
            <a:avLst/>
          </a:prstGeom>
          <a:ln w="12700">
            <a:miter lim="400000"/>
          </a:ln>
        </p:spPr>
      </p:pic>
      <p:sp>
        <p:nvSpPr>
          <p:cNvPr id="320" name="Content Placeholder 2"/>
          <p:cNvSpPr txBox="1"/>
          <p:nvPr/>
        </p:nvSpPr>
        <p:spPr>
          <a:xfrm>
            <a:off x="7262928" y="3776105"/>
            <a:ext cx="1733149" cy="480638"/>
          </a:xfrm>
          <a:prstGeom prst="rect">
            <a:avLst/>
          </a:prstGeom>
          <a:ln w="12700">
            <a:miter lim="400000"/>
          </a:ln>
          <a:extLst>
            <a:ext uri="{C572A759-6A51-4108-AA02-DFA0A04FC94B}">
              <ma14:wrappingTextBoxFlag xmlns:ma14="http://schemas.microsoft.com/office/mac/drawingml/2011/main" val="1"/>
            </a:ext>
          </a:extLst>
        </p:spPr>
        <p:txBody>
          <a:bodyPr lIns="34290" tIns="34290" rIns="34290" bIns="34290">
            <a:normAutofit fontScale="100000" lnSpcReduction="0"/>
          </a:bodyPr>
          <a:lstStyle>
            <a:lvl1pPr algn="ctr">
              <a:lnSpc>
                <a:spcPct val="90000"/>
              </a:lnSpc>
              <a:spcBef>
                <a:spcPts val="1000"/>
              </a:spcBef>
              <a:defRPr sz="2100">
                <a:latin typeface="Comic Sans MS"/>
                <a:ea typeface="Comic Sans MS"/>
                <a:cs typeface="Comic Sans MS"/>
                <a:sym typeface="Comic Sans MS"/>
              </a:defRPr>
            </a:lvl1pPr>
          </a:lstStyle>
          <a:p>
            <a:pPr/>
            <a:r>
              <a:t>Judaism</a:t>
            </a:r>
          </a:p>
        </p:txBody>
      </p:sp>
      <p:sp>
        <p:nvSpPr>
          <p:cNvPr id="321" name="Content Placeholder 2"/>
          <p:cNvSpPr txBox="1"/>
          <p:nvPr/>
        </p:nvSpPr>
        <p:spPr>
          <a:xfrm>
            <a:off x="5640794" y="3313407"/>
            <a:ext cx="1733149" cy="480638"/>
          </a:xfrm>
          <a:prstGeom prst="rect">
            <a:avLst/>
          </a:prstGeom>
          <a:ln w="12700">
            <a:miter lim="400000"/>
          </a:ln>
          <a:extLst>
            <a:ext uri="{C572A759-6A51-4108-AA02-DFA0A04FC94B}">
              <ma14:wrappingTextBoxFlag xmlns:ma14="http://schemas.microsoft.com/office/mac/drawingml/2011/main" val="1"/>
            </a:ext>
          </a:extLst>
        </p:spPr>
        <p:txBody>
          <a:bodyPr lIns="34290" tIns="34290" rIns="34290" bIns="34290">
            <a:normAutofit fontScale="100000" lnSpcReduction="0"/>
          </a:bodyPr>
          <a:lstStyle>
            <a:lvl1pPr algn="ctr">
              <a:lnSpc>
                <a:spcPct val="90000"/>
              </a:lnSpc>
              <a:spcBef>
                <a:spcPts val="1000"/>
              </a:spcBef>
              <a:defRPr sz="2100">
                <a:latin typeface="Comic Sans MS"/>
                <a:ea typeface="Comic Sans MS"/>
                <a:cs typeface="Comic Sans MS"/>
                <a:sym typeface="Comic Sans MS"/>
              </a:defRPr>
            </a:lvl1pPr>
          </a:lstStyle>
          <a:p>
            <a:pPr/>
            <a:r>
              <a:t>Islam</a:t>
            </a:r>
          </a:p>
        </p:txBody>
      </p:sp>
      <p:pic>
        <p:nvPicPr>
          <p:cNvPr id="322" name="Picture 14" descr="Picture 14"/>
          <p:cNvPicPr>
            <a:picLocks noChangeAspect="1"/>
          </p:cNvPicPr>
          <p:nvPr/>
        </p:nvPicPr>
        <p:blipFill>
          <a:blip r:embed="rId5">
            <a:extLst/>
          </a:blip>
          <a:stretch>
            <a:fillRect/>
          </a:stretch>
        </p:blipFill>
        <p:spPr>
          <a:xfrm>
            <a:off x="2377954" y="4055567"/>
            <a:ext cx="792225" cy="679333"/>
          </a:xfrm>
          <a:prstGeom prst="rect">
            <a:avLst/>
          </a:prstGeom>
          <a:ln w="12700">
            <a:miter lim="400000"/>
          </a:ln>
        </p:spPr>
      </p:pic>
      <p:sp>
        <p:nvSpPr>
          <p:cNvPr id="323" name="Content Placeholder 2"/>
          <p:cNvSpPr txBox="1"/>
          <p:nvPr/>
        </p:nvSpPr>
        <p:spPr>
          <a:xfrm>
            <a:off x="2009002" y="3553726"/>
            <a:ext cx="1733150" cy="480638"/>
          </a:xfrm>
          <a:prstGeom prst="rect">
            <a:avLst/>
          </a:prstGeom>
          <a:ln w="12700">
            <a:miter lim="400000"/>
          </a:ln>
          <a:extLst>
            <a:ext uri="{C572A759-6A51-4108-AA02-DFA0A04FC94B}">
              <ma14:wrappingTextBoxFlag xmlns:ma14="http://schemas.microsoft.com/office/mac/drawingml/2011/main" val="1"/>
            </a:ext>
          </a:extLst>
        </p:spPr>
        <p:txBody>
          <a:bodyPr lIns="34290" tIns="34290" rIns="34290" bIns="34290">
            <a:normAutofit fontScale="100000" lnSpcReduction="0"/>
          </a:bodyPr>
          <a:lstStyle>
            <a:lvl1pPr algn="ctr">
              <a:lnSpc>
                <a:spcPct val="90000"/>
              </a:lnSpc>
              <a:spcBef>
                <a:spcPts val="1000"/>
              </a:spcBef>
              <a:defRPr sz="2100">
                <a:latin typeface="Comic Sans MS"/>
                <a:ea typeface="Comic Sans MS"/>
                <a:cs typeface="Comic Sans MS"/>
                <a:sym typeface="Comic Sans MS"/>
              </a:defRPr>
            </a:lvl1pPr>
          </a:lstStyle>
          <a:p>
            <a:pPr/>
            <a:r>
              <a:t>Hinduism</a:t>
            </a:r>
          </a:p>
        </p:txBody>
      </p:sp>
      <p:sp>
        <p:nvSpPr>
          <p:cNvPr id="324" name="Content Placeholder 2"/>
          <p:cNvSpPr txBox="1"/>
          <p:nvPr/>
        </p:nvSpPr>
        <p:spPr>
          <a:xfrm>
            <a:off x="3141472" y="2430767"/>
            <a:ext cx="1733150" cy="480638"/>
          </a:xfrm>
          <a:prstGeom prst="rect">
            <a:avLst/>
          </a:prstGeom>
          <a:ln w="12700">
            <a:miter lim="400000"/>
          </a:ln>
          <a:extLst>
            <a:ext uri="{C572A759-6A51-4108-AA02-DFA0A04FC94B}">
              <ma14:wrappingTextBoxFlag xmlns:ma14="http://schemas.microsoft.com/office/mac/drawingml/2011/main" val="1"/>
            </a:ext>
          </a:extLst>
        </p:spPr>
        <p:txBody>
          <a:bodyPr lIns="34290" tIns="34290" rIns="34290" bIns="34290">
            <a:normAutofit fontScale="100000" lnSpcReduction="0"/>
          </a:bodyPr>
          <a:lstStyle>
            <a:lvl1pPr algn="ctr">
              <a:lnSpc>
                <a:spcPct val="90000"/>
              </a:lnSpc>
              <a:spcBef>
                <a:spcPts val="1000"/>
              </a:spcBef>
              <a:defRPr sz="2100">
                <a:latin typeface="Comic Sans MS"/>
                <a:ea typeface="Comic Sans MS"/>
                <a:cs typeface="Comic Sans MS"/>
                <a:sym typeface="Comic Sans MS"/>
              </a:defRPr>
            </a:lvl1pPr>
          </a:lstStyle>
          <a:p>
            <a:pPr/>
            <a:r>
              <a:t>Sikhism</a:t>
            </a:r>
          </a:p>
        </p:txBody>
      </p:sp>
      <p:sp>
        <p:nvSpPr>
          <p:cNvPr id="325" name="Content Placeholder 2"/>
          <p:cNvSpPr txBox="1"/>
          <p:nvPr/>
        </p:nvSpPr>
        <p:spPr>
          <a:xfrm>
            <a:off x="4489105" y="4700309"/>
            <a:ext cx="1733149" cy="480638"/>
          </a:xfrm>
          <a:prstGeom prst="rect">
            <a:avLst/>
          </a:prstGeom>
          <a:ln w="12700">
            <a:miter lim="400000"/>
          </a:ln>
          <a:extLst>
            <a:ext uri="{C572A759-6A51-4108-AA02-DFA0A04FC94B}">
              <ma14:wrappingTextBoxFlag xmlns:ma14="http://schemas.microsoft.com/office/mac/drawingml/2011/main" val="1"/>
            </a:ext>
          </a:extLst>
        </p:spPr>
        <p:txBody>
          <a:bodyPr lIns="34290" tIns="34290" rIns="34290" bIns="34290">
            <a:normAutofit fontScale="100000" lnSpcReduction="0"/>
          </a:bodyPr>
          <a:lstStyle>
            <a:lvl1pPr algn="ctr">
              <a:lnSpc>
                <a:spcPct val="90000"/>
              </a:lnSpc>
              <a:spcBef>
                <a:spcPts val="1000"/>
              </a:spcBef>
              <a:defRPr sz="2100">
                <a:latin typeface="Comic Sans MS"/>
                <a:ea typeface="Comic Sans MS"/>
                <a:cs typeface="Comic Sans MS"/>
                <a:sym typeface="Comic Sans MS"/>
              </a:defRPr>
            </a:lvl1pPr>
          </a:lstStyle>
          <a:p>
            <a:pPr/>
            <a:r>
              <a:t>Buddhism</a:t>
            </a:r>
          </a:p>
        </p:txBody>
      </p:sp>
      <p:pic>
        <p:nvPicPr>
          <p:cNvPr id="326" name="Picture 10" descr="Picture 10"/>
          <p:cNvPicPr>
            <a:picLocks noChangeAspect="1"/>
          </p:cNvPicPr>
          <p:nvPr/>
        </p:nvPicPr>
        <p:blipFill>
          <a:blip r:embed="rId6">
            <a:extLst/>
          </a:blip>
          <a:stretch>
            <a:fillRect/>
          </a:stretch>
        </p:blipFill>
        <p:spPr>
          <a:xfrm>
            <a:off x="3938430" y="2840620"/>
            <a:ext cx="594042" cy="721589"/>
          </a:xfrm>
          <a:prstGeom prst="rect">
            <a:avLst/>
          </a:prstGeom>
          <a:ln w="12700">
            <a:miter lim="400000"/>
          </a:ln>
        </p:spPr>
      </p:pic>
      <p:pic>
        <p:nvPicPr>
          <p:cNvPr id="327" name="Picture 11" descr="Picture 11"/>
          <p:cNvPicPr>
            <a:picLocks noChangeAspect="1"/>
          </p:cNvPicPr>
          <p:nvPr/>
        </p:nvPicPr>
        <p:blipFill>
          <a:blip r:embed="rId7">
            <a:extLst/>
          </a:blip>
          <a:stretch>
            <a:fillRect/>
          </a:stretch>
        </p:blipFill>
        <p:spPr>
          <a:xfrm>
            <a:off x="4817831" y="3734842"/>
            <a:ext cx="901695" cy="901695"/>
          </a:xfrm>
          <a:prstGeom prst="rect">
            <a:avLst/>
          </a:prstGeom>
          <a:ln w="12700">
            <a:miter lim="400000"/>
          </a:ln>
        </p:spPr>
      </p:pic>
      <p:pic>
        <p:nvPicPr>
          <p:cNvPr id="328" name="Picture 25" descr="Picture 25"/>
          <p:cNvPicPr>
            <a:picLocks noChangeAspect="1"/>
          </p:cNvPicPr>
          <p:nvPr/>
        </p:nvPicPr>
        <p:blipFill>
          <a:blip r:embed="rId8">
            <a:extLst/>
          </a:blip>
          <a:stretch>
            <a:fillRect/>
          </a:stretch>
        </p:blipFill>
        <p:spPr>
          <a:xfrm>
            <a:off x="623385" y="4292815"/>
            <a:ext cx="740808" cy="655611"/>
          </a:xfrm>
          <a:prstGeom prst="rect">
            <a:avLst/>
          </a:prstGeom>
          <a:ln w="12700">
            <a:miter lim="400000"/>
          </a:ln>
        </p:spPr>
      </p:pic>
      <p:pic>
        <p:nvPicPr>
          <p:cNvPr id="329" name="Picture 26" descr="Picture 26"/>
          <p:cNvPicPr>
            <a:picLocks noChangeAspect="1"/>
          </p:cNvPicPr>
          <p:nvPr/>
        </p:nvPicPr>
        <p:blipFill>
          <a:blip r:embed="rId9">
            <a:extLst/>
          </a:blip>
          <a:stretch>
            <a:fillRect/>
          </a:stretch>
        </p:blipFill>
        <p:spPr>
          <a:xfrm>
            <a:off x="7276913" y="2239204"/>
            <a:ext cx="740808" cy="647129"/>
          </a:xfrm>
          <a:prstGeom prst="rect">
            <a:avLst/>
          </a:prstGeom>
          <a:ln w="12700">
            <a:miter lim="400000"/>
          </a:ln>
        </p:spPr>
      </p:pic>
      <p:pic>
        <p:nvPicPr>
          <p:cNvPr id="330" name="Picture 27" descr="Picture 27"/>
          <p:cNvPicPr>
            <a:picLocks noChangeAspect="1"/>
          </p:cNvPicPr>
          <p:nvPr/>
        </p:nvPicPr>
        <p:blipFill>
          <a:blip r:embed="rId10">
            <a:extLst/>
          </a:blip>
          <a:stretch>
            <a:fillRect/>
          </a:stretch>
        </p:blipFill>
        <p:spPr>
          <a:xfrm>
            <a:off x="7018063" y="4343886"/>
            <a:ext cx="780337" cy="630416"/>
          </a:xfrm>
          <a:prstGeom prst="rect">
            <a:avLst/>
          </a:prstGeom>
          <a:ln w="12700">
            <a:miter lim="400000"/>
          </a:ln>
        </p:spPr>
      </p:pic>
      <p:pic>
        <p:nvPicPr>
          <p:cNvPr id="331" name="Picture 28" descr="Picture 28"/>
          <p:cNvPicPr>
            <a:picLocks noChangeAspect="1"/>
          </p:cNvPicPr>
          <p:nvPr/>
        </p:nvPicPr>
        <p:blipFill>
          <a:blip r:embed="rId11">
            <a:extLst/>
          </a:blip>
          <a:stretch>
            <a:fillRect/>
          </a:stretch>
        </p:blipFill>
        <p:spPr>
          <a:xfrm>
            <a:off x="4613107" y="2615430"/>
            <a:ext cx="591609" cy="474495"/>
          </a:xfrm>
          <a:prstGeom prst="rect">
            <a:avLst/>
          </a:prstGeom>
          <a:ln w="12700">
            <a:miter lim="400000"/>
          </a:ln>
        </p:spPr>
      </p:pic>
      <p:pic>
        <p:nvPicPr>
          <p:cNvPr id="332" name="Picture 29" descr="Picture 29"/>
          <p:cNvPicPr>
            <a:picLocks noChangeAspect="1"/>
          </p:cNvPicPr>
          <p:nvPr/>
        </p:nvPicPr>
        <p:blipFill>
          <a:blip r:embed="rId12">
            <a:extLst/>
          </a:blip>
          <a:stretch>
            <a:fillRect/>
          </a:stretch>
        </p:blipFill>
        <p:spPr>
          <a:xfrm>
            <a:off x="4271221" y="4055567"/>
            <a:ext cx="522498" cy="474495"/>
          </a:xfrm>
          <a:prstGeom prst="rect">
            <a:avLst/>
          </a:prstGeom>
          <a:ln w="12700">
            <a:miter lim="400000"/>
          </a:ln>
        </p:spPr>
      </p:pic>
      <p:pic>
        <p:nvPicPr>
          <p:cNvPr id="333" name="Picture 30" descr="Picture 30"/>
          <p:cNvPicPr>
            <a:picLocks noChangeAspect="1"/>
          </p:cNvPicPr>
          <p:nvPr/>
        </p:nvPicPr>
        <p:blipFill>
          <a:blip r:embed="rId13">
            <a:extLst/>
          </a:blip>
          <a:stretch>
            <a:fillRect/>
          </a:stretch>
        </p:blipFill>
        <p:spPr>
          <a:xfrm>
            <a:off x="2302928" y="2977814"/>
            <a:ext cx="663152" cy="474495"/>
          </a:xfrm>
          <a:prstGeom prst="rect">
            <a:avLst/>
          </a:prstGeom>
          <a:ln w="12700">
            <a:miter lim="400000"/>
          </a:ln>
        </p:spPr>
      </p:pic>
      <p:sp>
        <p:nvSpPr>
          <p:cNvPr id="334" name="TextBox 17"/>
          <p:cNvSpPr txBox="1"/>
          <p:nvPr/>
        </p:nvSpPr>
        <p:spPr>
          <a:xfrm>
            <a:off x="1974712" y="1200726"/>
            <a:ext cx="4690710" cy="333084"/>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u="sng">
                <a:solidFill>
                  <a:srgbClr val="0000FF"/>
                </a:solidFill>
                <a:uFill>
                  <a:solidFill>
                    <a:srgbClr val="0000FF"/>
                  </a:solidFill>
                </a:uFill>
                <a:latin typeface="+mn-lt"/>
                <a:ea typeface="+mn-ea"/>
                <a:cs typeface="+mn-cs"/>
                <a:sym typeface="Calibri"/>
                <a:hlinkClick r:id="rId14" invalidUrl="" action="" tgtFrame="" tooltip="" history="1" highlightClick="0" endSnd="0"/>
              </a:defRPr>
            </a:lvl1pPr>
          </a:lstStyle>
          <a:p>
            <a:pPr>
              <a:defRPr u="none">
                <a:solidFill>
                  <a:srgbClr val="000000"/>
                </a:solidFill>
                <a:uFillTx/>
              </a:defRPr>
            </a:pPr>
            <a:r>
              <a:rPr u="sng">
                <a:solidFill>
                  <a:srgbClr val="0000FF"/>
                </a:solidFill>
                <a:uFill>
                  <a:solidFill>
                    <a:srgbClr val="0000FF"/>
                  </a:solidFill>
                </a:uFill>
                <a:hlinkClick r:id="rId14" invalidUrl="" action="" tgtFrame="" tooltip="" history="1" highlightClick="0" endSnd="0"/>
              </a:rPr>
              <a:t>World Religions Record Sheet.docx</a:t>
            </a:r>
          </a:p>
        </p:txBody>
      </p:sp>
      <p:pic>
        <p:nvPicPr>
          <p:cNvPr id="335" name="Picture 5" descr="Picture 5"/>
          <p:cNvPicPr>
            <a:picLocks noChangeAspect="1"/>
          </p:cNvPicPr>
          <p:nvPr/>
        </p:nvPicPr>
        <p:blipFill>
          <a:blip r:embed="rId15">
            <a:extLst/>
          </a:blip>
          <a:stretch>
            <a:fillRect/>
          </a:stretch>
        </p:blipFill>
        <p:spPr>
          <a:xfrm>
            <a:off x="4451641" y="5014102"/>
            <a:ext cx="861122" cy="607640"/>
          </a:xfrm>
          <a:prstGeom prst="rect">
            <a:avLst/>
          </a:prstGeom>
          <a:ln w="12700">
            <a:miter lim="400000"/>
          </a:ln>
        </p:spPr>
      </p:pic>
    </p:spTree>
  </p:cSld>
  <p:clrMapOvr>
    <a:masterClrMapping/>
  </p:clrMapOvr>
  <p:transition xmlns:p14="http://schemas.microsoft.com/office/powerpoint/2010/main" spd="med" advClick="1"/>
</p:sld>
</file>

<file path=ppt/slides/slide4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37" name="Title 1"/>
          <p:cNvSpPr txBox="1"/>
          <p:nvPr>
            <p:ph type="title"/>
          </p:nvPr>
        </p:nvSpPr>
        <p:spPr>
          <a:xfrm>
            <a:off x="5866226" y="2334602"/>
            <a:ext cx="3078188" cy="1325564"/>
          </a:xfrm>
          <a:prstGeom prst="rect">
            <a:avLst/>
          </a:prstGeom>
        </p:spPr>
        <p:txBody>
          <a:bodyPr/>
          <a:lstStyle>
            <a:lvl1pPr algn="ctr" defTabSz="521208">
              <a:defRPr sz="2052">
                <a:latin typeface="Comic Sans MS"/>
                <a:ea typeface="Comic Sans MS"/>
                <a:cs typeface="Comic Sans MS"/>
                <a:sym typeface="Comic Sans MS"/>
              </a:defRPr>
            </a:lvl1pPr>
          </a:lstStyle>
          <a:p>
            <a:pPr/>
            <a:r>
              <a:t>How might what you have just learnt impact on you in the classroom?</a:t>
            </a:r>
          </a:p>
        </p:txBody>
      </p:sp>
      <p:pic>
        <p:nvPicPr>
          <p:cNvPr id="338" name="Picture 3" descr="Picture 3"/>
          <p:cNvPicPr>
            <a:picLocks noChangeAspect="1"/>
          </p:cNvPicPr>
          <p:nvPr/>
        </p:nvPicPr>
        <p:blipFill>
          <a:blip r:embed="rId2">
            <a:extLst/>
          </a:blip>
          <a:stretch>
            <a:fillRect/>
          </a:stretch>
        </p:blipFill>
        <p:spPr>
          <a:xfrm>
            <a:off x="3222155" y="199513"/>
            <a:ext cx="2469836" cy="2227203"/>
          </a:xfrm>
          <a:prstGeom prst="rect">
            <a:avLst/>
          </a:prstGeom>
          <a:ln w="12700">
            <a:miter lim="400000"/>
          </a:ln>
        </p:spPr>
      </p:pic>
      <p:pic>
        <p:nvPicPr>
          <p:cNvPr id="339" name="Picture 4" descr="Picture 4"/>
          <p:cNvPicPr>
            <a:picLocks noChangeAspect="1"/>
          </p:cNvPicPr>
          <p:nvPr/>
        </p:nvPicPr>
        <p:blipFill>
          <a:blip r:embed="rId3">
            <a:extLst/>
          </a:blip>
          <a:srcRect l="0" t="0" r="0" b="8850"/>
          <a:stretch>
            <a:fillRect/>
          </a:stretch>
        </p:blipFill>
        <p:spPr>
          <a:xfrm>
            <a:off x="3821772" y="3478236"/>
            <a:ext cx="1683295" cy="1536897"/>
          </a:xfrm>
          <a:prstGeom prst="rect">
            <a:avLst/>
          </a:prstGeom>
          <a:ln w="12700">
            <a:miter lim="400000"/>
          </a:ln>
        </p:spPr>
      </p:pic>
      <p:sp>
        <p:nvSpPr>
          <p:cNvPr id="340" name="Title 1"/>
          <p:cNvSpPr txBox="1"/>
          <p:nvPr/>
        </p:nvSpPr>
        <p:spPr>
          <a:xfrm>
            <a:off x="241992" y="2334602"/>
            <a:ext cx="3078188" cy="1325564"/>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normAutofit fontScale="100000" lnSpcReduction="0"/>
          </a:bodyPr>
          <a:lstStyle>
            <a:lvl1pPr defTabSz="342900">
              <a:defRPr sz="2100">
                <a:solidFill>
                  <a:srgbClr val="202124"/>
                </a:solidFill>
                <a:latin typeface="Arial"/>
                <a:ea typeface="Arial"/>
                <a:cs typeface="Arial"/>
                <a:sym typeface="Arial"/>
              </a:defRPr>
            </a:lvl1pPr>
          </a:lstStyle>
          <a:p>
            <a:pPr/>
            <a:r>
              <a:t>Sut gallai’r hyn rydych newydd ddysgu effeithio arnoch chi yn yr ystafell ddosbarth?</a:t>
            </a:r>
          </a:p>
        </p:txBody>
      </p:sp>
    </p:spTree>
  </p:cSld>
  <p:clrMapOvr>
    <a:masterClrMapping/>
  </p:clrMapOvr>
  <p:transition xmlns:p14="http://schemas.microsoft.com/office/powerpoint/2010/main" spd="med" advClick="1"/>
</p:sld>
</file>

<file path=ppt/slides/slide4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42" name="Picture 2" descr="Picture 2"/>
          <p:cNvPicPr>
            <a:picLocks noChangeAspect="1"/>
          </p:cNvPicPr>
          <p:nvPr/>
        </p:nvPicPr>
        <p:blipFill>
          <a:blip r:embed="rId3">
            <a:extLst/>
          </a:blip>
          <a:stretch>
            <a:fillRect/>
          </a:stretch>
        </p:blipFill>
        <p:spPr>
          <a:xfrm>
            <a:off x="541607" y="1112741"/>
            <a:ext cx="8185612" cy="4373659"/>
          </a:xfrm>
          <a:prstGeom prst="rect">
            <a:avLst/>
          </a:prstGeom>
          <a:ln w="76200">
            <a:solidFill>
              <a:schemeClr val="accent1"/>
            </a:solidFill>
          </a:ln>
        </p:spPr>
      </p:pic>
      <p:sp>
        <p:nvSpPr>
          <p:cNvPr id="343" name="TextBox 3"/>
          <p:cNvSpPr txBox="1"/>
          <p:nvPr/>
        </p:nvSpPr>
        <p:spPr>
          <a:xfrm>
            <a:off x="5076652" y="225083"/>
            <a:ext cx="3650567" cy="510537"/>
          </a:xfrm>
          <a:prstGeom prst="rect">
            <a:avLst/>
          </a:prstGeom>
          <a:solidFill>
            <a:srgbClr val="9DC3E6"/>
          </a:solidFill>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lgn="ctr">
              <a:defRPr sz="2400">
                <a:latin typeface="Comic Sans MS"/>
                <a:ea typeface="Comic Sans MS"/>
                <a:cs typeface="Comic Sans MS"/>
                <a:sym typeface="Comic Sans MS"/>
              </a:defRPr>
            </a:lvl1pPr>
          </a:lstStyle>
          <a:p>
            <a:pPr/>
            <a:r>
              <a:t>Levels of integration</a:t>
            </a:r>
          </a:p>
        </p:txBody>
      </p:sp>
    </p:spTree>
  </p:cSld>
  <p:clrMapOvr>
    <a:masterClrMapping/>
  </p:clrMapOvr>
  <p:transition xmlns:p14="http://schemas.microsoft.com/office/powerpoint/2010/main" spd="med" advClick="1"/>
</p:sld>
</file>

<file path=ppt/slides/slide4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47" name="TextBox 2"/>
          <p:cNvSpPr txBox="1"/>
          <p:nvPr/>
        </p:nvSpPr>
        <p:spPr>
          <a:xfrm>
            <a:off x="1123892" y="514065"/>
            <a:ext cx="6668753" cy="52095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lgn="ctr">
              <a:defRPr b="1" sz="3600">
                <a:latin typeface="Comic Sans MS"/>
                <a:ea typeface="Comic Sans MS"/>
                <a:cs typeface="Comic Sans MS"/>
                <a:sym typeface="Comic Sans MS"/>
              </a:defRPr>
            </a:pPr>
            <a:r>
              <a:t>Cwestiynwch eich hun.</a:t>
            </a:r>
          </a:p>
          <a:p>
            <a:pPr>
              <a:defRPr sz="2400">
                <a:latin typeface="Comic Sans MS"/>
                <a:ea typeface="Comic Sans MS"/>
                <a:cs typeface="Comic Sans MS"/>
                <a:sym typeface="Comic Sans MS"/>
              </a:defRPr>
            </a:pPr>
            <a:r>
              <a:t>Ydy eich ystafell ddosbarth chi yn gynhwysol?</a:t>
            </a:r>
            <a:br/>
            <a:r>
              <a:t>Ydy eich adnoddau chi yn gynhwysol?</a:t>
            </a:r>
          </a:p>
          <a:p>
            <a:pPr>
              <a:defRPr sz="2400">
                <a:latin typeface="Comic Sans MS"/>
                <a:ea typeface="Comic Sans MS"/>
                <a:cs typeface="Comic Sans MS"/>
                <a:sym typeface="Comic Sans MS"/>
              </a:defRPr>
            </a:pPr>
            <a:r>
              <a:t>Ydych chi’n addysgu mewn modd gynhwysol?</a:t>
            </a:r>
          </a:p>
          <a:p>
            <a:pPr>
              <a:defRPr sz="2400">
                <a:latin typeface="Comic Sans MS"/>
                <a:ea typeface="Comic Sans MS"/>
                <a:cs typeface="Comic Sans MS"/>
                <a:sym typeface="Comic Sans MS"/>
              </a:defRPr>
            </a:pPr>
            <a:r>
              <a:t>Ydych chi’n meithrin plant cynhwysol?</a:t>
            </a:r>
          </a:p>
          <a:p>
            <a:pPr>
              <a:defRPr sz="2400">
                <a:latin typeface="Comic Sans MS"/>
                <a:ea typeface="Comic Sans MS"/>
                <a:cs typeface="Comic Sans MS"/>
                <a:sym typeface="Comic Sans MS"/>
              </a:defRPr>
            </a:pPr>
            <a:r>
              <a:t>Ydych chi’n meithrin dinasyddion egwyddorol, gwybodus?</a:t>
            </a:r>
          </a:p>
          <a:p>
            <a:pPr>
              <a:defRPr sz="2400">
                <a:latin typeface="Comic Sans MS"/>
                <a:ea typeface="Comic Sans MS"/>
                <a:cs typeface="Comic Sans MS"/>
                <a:sym typeface="Comic Sans MS"/>
              </a:defRPr>
            </a:pPr>
            <a:r>
              <a:t>Ydych chi’n hybu cymuned gynhwysol?</a:t>
            </a:r>
          </a:p>
          <a:p>
            <a:pPr>
              <a:defRPr sz="2400">
                <a:latin typeface="Comic Sans MS"/>
                <a:ea typeface="Comic Sans MS"/>
                <a:cs typeface="Comic Sans MS"/>
                <a:sym typeface="Comic Sans MS"/>
              </a:defRPr>
            </a:pPr>
            <a:r>
              <a:t>Ydych chi’n barod am ddyfodol gynhwysol?</a:t>
            </a:r>
          </a:p>
          <a:p>
            <a:pPr>
              <a:defRPr sz="2400">
                <a:latin typeface="Comic Sans MS"/>
                <a:ea typeface="Comic Sans MS"/>
                <a:cs typeface="Comic Sans MS"/>
                <a:sym typeface="Comic Sans MS"/>
              </a:defRPr>
            </a:pPr>
            <a:r>
              <a:t>Ydych chi’n barod am yr her?</a:t>
            </a:r>
          </a:p>
          <a:p>
            <a:pPr>
              <a:defRPr>
                <a:latin typeface="+mn-lt"/>
                <a:ea typeface="+mn-ea"/>
                <a:cs typeface="+mn-cs"/>
                <a:sym typeface="Calibri"/>
              </a:defRPr>
            </a:pPr>
          </a:p>
          <a:p>
            <a:pPr algn="ctr">
              <a:defRPr b="1" sz="2400">
                <a:latin typeface="Comic Sans MS"/>
                <a:ea typeface="Comic Sans MS"/>
                <a:cs typeface="Comic Sans MS"/>
                <a:sym typeface="Comic Sans MS"/>
              </a:defRPr>
            </a:pPr>
            <a:r>
              <a:t>Pwy sy’n gyfrifol?</a:t>
            </a:r>
          </a:p>
        </p:txBody>
      </p:sp>
    </p:spTree>
  </p:cSld>
  <p:clrMapOvr>
    <a:masterClrMapping/>
  </p:clrMapOvr>
  <p:transition xmlns:p14="http://schemas.microsoft.com/office/powerpoint/2010/main" spd="med" advClick="1"/>
</p:sld>
</file>

<file path=ppt/slides/slide4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51" name="Text Placeholder 2"/>
          <p:cNvSpPr txBox="1"/>
          <p:nvPr>
            <p:ph type="body" sz="quarter" idx="1"/>
          </p:nvPr>
        </p:nvSpPr>
        <p:spPr>
          <a:xfrm>
            <a:off x="200123" y="1142975"/>
            <a:ext cx="2901257" cy="617934"/>
          </a:xfrm>
          <a:prstGeom prst="rect">
            <a:avLst/>
          </a:prstGeom>
        </p:spPr>
        <p:txBody>
          <a:bodyPr/>
          <a:lstStyle>
            <a:lvl1pPr algn="ctr">
              <a:defRPr b="0" sz="2700">
                <a:latin typeface="Comic Sans MS"/>
                <a:ea typeface="Comic Sans MS"/>
                <a:cs typeface="Comic Sans MS"/>
                <a:sym typeface="Comic Sans MS"/>
              </a:defRPr>
            </a:lvl1pPr>
          </a:lstStyle>
          <a:p>
            <a:pPr/>
            <a:r>
              <a:t>Cyfeirnodau</a:t>
            </a:r>
          </a:p>
        </p:txBody>
      </p:sp>
      <p:sp>
        <p:nvSpPr>
          <p:cNvPr id="352" name="Text Placeholder 4"/>
          <p:cNvSpPr/>
          <p:nvPr>
            <p:ph type="body" idx="21"/>
          </p:nvPr>
        </p:nvSpPr>
        <p:spPr>
          <a:xfrm>
            <a:off x="6084149" y="1106060"/>
            <a:ext cx="2915544" cy="617934"/>
          </a:xfrm>
          <a:prstGeom prst="rect">
            <a:avLst/>
          </a:prstGeom>
          <a:extLst>
            <a:ext uri="{C572A759-6A51-4108-AA02-DFA0A04FC94B}">
              <ma14:wrappingTextBoxFlag xmlns:ma14="http://schemas.microsoft.com/office/mac/drawingml/2011/main" val="1"/>
            </a:ext>
          </a:extLst>
        </p:spPr>
        <p:txBody>
          <a:bodyPr/>
          <a:lstStyle>
            <a:lvl1pPr marL="0" indent="0" algn="ctr">
              <a:buSzTx/>
              <a:buFontTx/>
              <a:buNone/>
              <a:defRPr sz="2700">
                <a:latin typeface="Comic Sans MS"/>
                <a:ea typeface="Comic Sans MS"/>
                <a:cs typeface="Comic Sans MS"/>
                <a:sym typeface="Comic Sans MS"/>
              </a:defRPr>
            </a:lvl1pPr>
          </a:lstStyle>
          <a:p>
            <a:pPr/>
            <a:r>
              <a:t>References</a:t>
            </a:r>
          </a:p>
        </p:txBody>
      </p:sp>
      <p:sp>
        <p:nvSpPr>
          <p:cNvPr id="353" name="Content Placeholder 3"/>
          <p:cNvSpPr txBox="1"/>
          <p:nvPr/>
        </p:nvSpPr>
        <p:spPr>
          <a:xfrm>
            <a:off x="402967" y="2230901"/>
            <a:ext cx="3986154" cy="306228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p>
            <a:pPr marL="228600" indent="-228600">
              <a:lnSpc>
                <a:spcPct val="120000"/>
              </a:lnSpc>
              <a:spcBef>
                <a:spcPts val="1000"/>
              </a:spcBef>
              <a:buSzPct val="100000"/>
              <a:buFont typeface="Arial"/>
              <a:buChar char="•"/>
              <a:defRPr sz="900">
                <a:latin typeface="Comic Sans MS"/>
                <a:ea typeface="Comic Sans MS"/>
                <a:cs typeface="Comic Sans MS"/>
                <a:sym typeface="Comic Sans MS"/>
              </a:defRPr>
            </a:pPr>
            <a:r>
              <a:t>Banks, J. (2010) Approaches to Multicultural Curriculum Refom in Beyond Heroes and Holidays:School Staff, Family and Community Development: Overview p. 37</a:t>
            </a:r>
            <a:endParaRPr>
              <a:latin typeface="+mn-lt"/>
              <a:ea typeface="+mn-ea"/>
              <a:cs typeface="+mn-cs"/>
              <a:sym typeface="Calibri"/>
            </a:endParaRPr>
          </a:p>
          <a:p>
            <a:pPr marL="228600" indent="-228600">
              <a:lnSpc>
                <a:spcPct val="120000"/>
              </a:lnSpc>
              <a:spcBef>
                <a:spcPts val="1000"/>
              </a:spcBef>
              <a:buSzPct val="100000"/>
              <a:buFont typeface="Arial"/>
              <a:buChar char="•"/>
              <a:defRPr sz="900">
                <a:latin typeface="Comic Sans MS"/>
                <a:ea typeface="Comic Sans MS"/>
                <a:cs typeface="Comic Sans MS"/>
                <a:sym typeface="Comic Sans MS"/>
              </a:defRPr>
            </a:pPr>
            <a:r>
              <a:t>Brownlee, J.L. et al. (2021) What influences teachers’ support for children’s reasoning </a:t>
            </a:r>
            <a:br/>
            <a:r>
              <a:t>about social inclusion in primary school education </a:t>
            </a:r>
            <a:br/>
            <a:r>
              <a:t>classrooms? in The Australian Educational Researcher</a:t>
            </a:r>
            <a:br/>
            <a:r>
              <a:t>https://doi.org/10.1007/s13384-021-00434-y</a:t>
            </a:r>
            <a:endParaRPr sz="3000"/>
          </a:p>
          <a:p>
            <a:pPr marL="228600" indent="-228600">
              <a:lnSpc>
                <a:spcPct val="120000"/>
              </a:lnSpc>
              <a:spcBef>
                <a:spcPts val="1000"/>
              </a:spcBef>
              <a:buSzPct val="100000"/>
              <a:buFont typeface="Arial"/>
              <a:buChar char="•"/>
              <a:defRPr sz="900">
                <a:latin typeface="Comic Sans MS"/>
                <a:ea typeface="Comic Sans MS"/>
                <a:cs typeface="Comic Sans MS"/>
                <a:sym typeface="Comic Sans MS"/>
              </a:defRPr>
            </a:pPr>
            <a:r>
              <a:t>Thompson, N. (2011) Promoting Equality: Working with Difference and Diversity.  Basingstoke: Palgrave Macmilllan.</a:t>
            </a:r>
          </a:p>
        </p:txBody>
      </p:sp>
      <p:sp>
        <p:nvSpPr>
          <p:cNvPr id="354" name="TextBox 1"/>
          <p:cNvSpPr txBox="1"/>
          <p:nvPr/>
        </p:nvSpPr>
        <p:spPr>
          <a:xfrm>
            <a:off x="5010126" y="1544625"/>
            <a:ext cx="3435532" cy="44348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marL="214313" indent="-214313">
              <a:lnSpc>
                <a:spcPct val="150000"/>
              </a:lnSpc>
              <a:buSzPct val="100000"/>
              <a:buChar char="❖"/>
              <a:defRPr sz="1300">
                <a:latin typeface="Comic Sans MS"/>
                <a:ea typeface="Comic Sans MS"/>
                <a:cs typeface="Comic Sans MS"/>
                <a:sym typeface="Comic Sans MS"/>
              </a:defRPr>
            </a:pPr>
            <a:r>
              <a:t>Mae'n iawn bod yn wahanol - It's ok to be different (Amazon)</a:t>
            </a:r>
          </a:p>
          <a:p>
            <a:pPr marL="214313" indent="-214313">
              <a:lnSpc>
                <a:spcPct val="150000"/>
              </a:lnSpc>
              <a:buSzPct val="100000"/>
              <a:buChar char="❖"/>
              <a:defRPr sz="1300">
                <a:latin typeface="Comic Sans MS"/>
                <a:ea typeface="Comic Sans MS"/>
                <a:cs typeface="Comic Sans MS"/>
                <a:sym typeface="Comic Sans MS"/>
              </a:defRPr>
            </a:pPr>
            <a:r>
              <a:t>Gyda'n gilydd - Together we can (Amazon)</a:t>
            </a:r>
          </a:p>
          <a:p>
            <a:pPr marL="214313" indent="-214313">
              <a:lnSpc>
                <a:spcPct val="150000"/>
              </a:lnSpc>
              <a:buSzPct val="100000"/>
              <a:buChar char="❖"/>
              <a:defRPr sz="1300">
                <a:latin typeface="Comic Sans MS"/>
                <a:ea typeface="Comic Sans MS"/>
                <a:cs typeface="Comic Sans MS"/>
                <a:sym typeface="Comic Sans MS"/>
              </a:defRPr>
            </a:pPr>
            <a:r>
              <a:t>Seren orau'r sér - Super Duper you (Amazon)</a:t>
            </a:r>
          </a:p>
          <a:p>
            <a:pPr marL="214313" indent="-214313">
              <a:lnSpc>
                <a:spcPct val="150000"/>
              </a:lnSpc>
              <a:buSzPct val="100000"/>
              <a:buChar char="❖"/>
              <a:defRPr sz="1300">
                <a:latin typeface="Comic Sans MS"/>
                <a:ea typeface="Comic Sans MS"/>
                <a:cs typeface="Comic Sans MS"/>
                <a:sym typeface="Comic Sans MS"/>
              </a:defRPr>
            </a:pPr>
            <a:r>
              <a:t>Dwy droed chwith - Two left feet , Jenny Sullivan (Amazon)</a:t>
            </a:r>
          </a:p>
          <a:p>
            <a:pPr marL="214313" indent="-214313">
              <a:lnSpc>
                <a:spcPct val="150000"/>
              </a:lnSpc>
              <a:buSzPct val="100000"/>
              <a:buChar char="❖"/>
              <a:defRPr sz="1300">
                <a:latin typeface="Comic Sans MS"/>
                <a:ea typeface="Comic Sans MS"/>
                <a:cs typeface="Comic Sans MS"/>
                <a:sym typeface="Comic Sans MS"/>
              </a:defRPr>
            </a:pPr>
            <a:r>
              <a:t>Anhygoel - Amazing, Steve Anthony (Amazon)</a:t>
            </a:r>
          </a:p>
          <a:p>
            <a:pPr marL="214313" indent="-214313">
              <a:lnSpc>
                <a:spcPct val="150000"/>
              </a:lnSpc>
              <a:buSzPct val="100000"/>
              <a:buChar char="❖"/>
              <a:defRPr sz="1300">
                <a:latin typeface="Comic Sans MS"/>
                <a:ea typeface="Comic Sans MS"/>
                <a:cs typeface="Comic Sans MS"/>
                <a:sym typeface="Comic Sans MS"/>
              </a:defRPr>
            </a:pPr>
            <a:r>
              <a:t>Cwmwl Cai a Ti'n siwr o dyfu Alecs (dal yn edrych am y rhain yn Saesneg)</a:t>
            </a:r>
          </a:p>
        </p:txBody>
      </p:sp>
      <p:pic>
        <p:nvPicPr>
          <p:cNvPr id="355" name="Picture 3" descr="Picture 3"/>
          <p:cNvPicPr>
            <a:picLocks noChangeAspect="1"/>
          </p:cNvPicPr>
          <p:nvPr/>
        </p:nvPicPr>
        <p:blipFill>
          <a:blip r:embed="rId2">
            <a:extLst/>
          </a:blip>
          <a:stretch>
            <a:fillRect/>
          </a:stretch>
        </p:blipFill>
        <p:spPr>
          <a:xfrm>
            <a:off x="2853960" y="132241"/>
            <a:ext cx="2129495" cy="1597122"/>
          </a:xfrm>
          <a:prstGeom prst="rect">
            <a:avLst/>
          </a:prstGeom>
          <a:ln w="76200">
            <a:solidFill>
              <a:schemeClr val="accent1"/>
            </a:solidFill>
          </a:ln>
        </p:spPr>
      </p:pic>
    </p:spTree>
  </p:cSld>
  <p:clrMapOvr>
    <a:masterClrMapping/>
  </p:clrMapOvr>
  <p:transition xmlns:p14="http://schemas.microsoft.com/office/powerpoint/2010/main" spd="med" advClick="1"/>
</p:sld>
</file>

<file path=ppt/slides/slide4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57" name="Text Placeholder 2"/>
          <p:cNvSpPr txBox="1"/>
          <p:nvPr>
            <p:ph type="body" sz="quarter" idx="1"/>
          </p:nvPr>
        </p:nvSpPr>
        <p:spPr>
          <a:xfrm>
            <a:off x="1536553" y="1105186"/>
            <a:ext cx="2901257" cy="617935"/>
          </a:xfrm>
          <a:prstGeom prst="rect">
            <a:avLst/>
          </a:prstGeom>
        </p:spPr>
        <p:txBody>
          <a:bodyPr/>
          <a:lstStyle>
            <a:lvl1pPr>
              <a:lnSpc>
                <a:spcPct val="72000"/>
              </a:lnSpc>
              <a:defRPr b="0" sz="800">
                <a:latin typeface="Comic Sans MS"/>
                <a:ea typeface="Comic Sans MS"/>
                <a:cs typeface="Comic Sans MS"/>
                <a:sym typeface="Comic Sans MS"/>
              </a:defRPr>
            </a:lvl1pPr>
          </a:lstStyle>
          <a:p>
            <a:pPr/>
            <a:r>
              <a:t>Adolygu a myfyrio ar eich dysgu eich hun</a:t>
            </a:r>
          </a:p>
        </p:txBody>
      </p:sp>
      <p:sp>
        <p:nvSpPr>
          <p:cNvPr id="358" name="Text Placeholder 4"/>
          <p:cNvSpPr/>
          <p:nvPr>
            <p:ph type="body" idx="21"/>
          </p:nvPr>
        </p:nvSpPr>
        <p:spPr>
          <a:xfrm>
            <a:off x="4705515" y="1105186"/>
            <a:ext cx="2915544" cy="617935"/>
          </a:xfrm>
          <a:prstGeom prst="rect">
            <a:avLst/>
          </a:prstGeom>
          <a:extLst>
            <a:ext uri="{C572A759-6A51-4108-AA02-DFA0A04FC94B}">
              <ma14:wrappingTextBoxFlag xmlns:ma14="http://schemas.microsoft.com/office/mac/drawingml/2011/main" val="1"/>
            </a:ext>
          </a:extLst>
        </p:spPr>
        <p:txBody>
          <a:bodyPr/>
          <a:lstStyle>
            <a:lvl1pPr marL="0" indent="0" algn="ctr">
              <a:lnSpc>
                <a:spcPct val="72000"/>
              </a:lnSpc>
              <a:buSzTx/>
              <a:buFontTx/>
              <a:buNone/>
              <a:defRPr sz="600"/>
            </a:lvl1pPr>
          </a:lstStyle>
          <a:p>
            <a:pPr/>
            <a:r>
              <a:t>Review and reflect on your own learning</a:t>
            </a:r>
          </a:p>
        </p:txBody>
      </p:sp>
      <p:pic>
        <p:nvPicPr>
          <p:cNvPr id="359" name="Picture 9" descr="Picture 9"/>
          <p:cNvPicPr>
            <a:picLocks noChangeAspect="1"/>
          </p:cNvPicPr>
          <p:nvPr/>
        </p:nvPicPr>
        <p:blipFill>
          <a:blip r:embed="rId3">
            <a:extLst/>
          </a:blip>
          <a:stretch>
            <a:fillRect/>
          </a:stretch>
        </p:blipFill>
        <p:spPr>
          <a:xfrm>
            <a:off x="2429355" y="1888836"/>
            <a:ext cx="4552321" cy="3080330"/>
          </a:xfrm>
          <a:prstGeom prst="rect">
            <a:avLst/>
          </a:prstGeom>
          <a:ln w="12700">
            <a:miter lim="400000"/>
          </a:ln>
        </p:spPr>
      </p:pic>
    </p:spTree>
  </p:cSld>
  <p:clrMapOvr>
    <a:masterClrMapping/>
  </p:clrMapOvr>
  <p:transition xmlns:p14="http://schemas.microsoft.com/office/powerpoint/2010/main" spd="med" advClick="1"/>
</p:sld>
</file>

<file path=ppt/slides/slide4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63" name="Text Placeholder 4"/>
          <p:cNvSpPr txBox="1"/>
          <p:nvPr/>
        </p:nvSpPr>
        <p:spPr>
          <a:xfrm>
            <a:off x="5380233" y="571994"/>
            <a:ext cx="2824105" cy="621412"/>
          </a:xfrm>
          <a:prstGeom prst="rect">
            <a:avLst/>
          </a:prstGeom>
          <a:ln w="12700">
            <a:miter lim="400000"/>
          </a:ln>
          <a:extLst>
            <a:ext uri="{C572A759-6A51-4108-AA02-DFA0A04FC94B}">
              <ma14:wrappingTextBoxFlag xmlns:ma14="http://schemas.microsoft.com/office/mac/drawingml/2011/main" val="1"/>
            </a:ext>
          </a:extLst>
        </p:spPr>
        <p:txBody>
          <a:bodyPr lIns="45719" rIns="45719">
            <a:normAutofit fontScale="100000" lnSpcReduction="0"/>
          </a:bodyPr>
          <a:lstStyle>
            <a:lvl1pPr marL="228600" indent="-228600" algn="ctr">
              <a:lnSpc>
                <a:spcPct val="72000"/>
              </a:lnSpc>
              <a:spcBef>
                <a:spcPts val="1000"/>
              </a:spcBef>
              <a:buSzPct val="100000"/>
              <a:buFont typeface="Arial"/>
              <a:buChar char="•"/>
              <a:defRPr sz="1400"/>
            </a:lvl1pPr>
          </a:lstStyle>
          <a:p>
            <a:pPr/>
            <a:r>
              <a:t>The Qualified Teacher Status (QTS) standards this session will help you meet</a:t>
            </a:r>
          </a:p>
        </p:txBody>
      </p:sp>
      <p:pic>
        <p:nvPicPr>
          <p:cNvPr id="364" name="Picture 3" descr="Picture 3"/>
          <p:cNvPicPr>
            <a:picLocks noChangeAspect="1"/>
          </p:cNvPicPr>
          <p:nvPr/>
        </p:nvPicPr>
        <p:blipFill>
          <a:blip r:embed="rId2">
            <a:extLst/>
          </a:blip>
          <a:srcRect l="17846" t="29174" r="53539" b="16595"/>
          <a:stretch>
            <a:fillRect/>
          </a:stretch>
        </p:blipFill>
        <p:spPr>
          <a:xfrm>
            <a:off x="438429" y="-275692"/>
            <a:ext cx="4609908" cy="5824346"/>
          </a:xfrm>
          <a:prstGeom prst="rect">
            <a:avLst/>
          </a:prstGeom>
          <a:ln w="12700">
            <a:miter lim="400000"/>
          </a:ln>
        </p:spPr>
      </p:pic>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Office Theme">
      <a:majorFont>
        <a:latin typeface="Helvetica"/>
        <a:ea typeface="Helvetica"/>
        <a:cs typeface="Helvetica"/>
      </a:majorFont>
      <a:minorFont>
        <a:latin typeface="Calibri"/>
        <a:ea typeface="Calibri"/>
        <a:cs typeface="Calibri"/>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Office Theme">
      <a:majorFont>
        <a:latin typeface="Helvetica"/>
        <a:ea typeface="Helvetica"/>
        <a:cs typeface="Helvetica"/>
      </a:majorFont>
      <a:minorFont>
        <a:latin typeface="Calibri"/>
        <a:ea typeface="Calibri"/>
        <a:cs typeface="Calibri"/>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