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2" r:id="rId2"/>
    <p:sldId id="263" r:id="rId3"/>
    <p:sldId id="264" r:id="rId4"/>
    <p:sldId id="265" r:id="rId5"/>
    <p:sldId id="266" r:id="rId6"/>
    <p:sldId id="267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21" autoAdjust="0"/>
    <p:restoredTop sz="94660"/>
  </p:normalViewPr>
  <p:slideViewPr>
    <p:cSldViewPr snapToGrid="0">
      <p:cViewPr varScale="1">
        <p:scale>
          <a:sx n="57" d="100"/>
          <a:sy n="57" d="100"/>
        </p:scale>
        <p:origin x="72" y="13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890A50-BE23-44F6-BAE2-1C1EAFD7473D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7198D0-5077-4278-9742-70D2D716EE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1593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B24CB26-9C48-43EC-A8FA-EE2E247E89C7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122882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8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786608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DA777-9A8A-4FAE-BC90-FEE52C568E47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62D66-0520-4B53-8B04-8B496F513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0500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DA777-9A8A-4FAE-BC90-FEE52C568E47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62D66-0520-4B53-8B04-8B496F513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2862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DA777-9A8A-4FAE-BC90-FEE52C568E47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62D66-0520-4B53-8B04-8B496F513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8764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DA777-9A8A-4FAE-BC90-FEE52C568E47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62D66-0520-4B53-8B04-8B496F513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751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DA777-9A8A-4FAE-BC90-FEE52C568E47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62D66-0520-4B53-8B04-8B496F513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3933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DA777-9A8A-4FAE-BC90-FEE52C568E47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62D66-0520-4B53-8B04-8B496F513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3686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DA777-9A8A-4FAE-BC90-FEE52C568E47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62D66-0520-4B53-8B04-8B496F513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209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DA777-9A8A-4FAE-BC90-FEE52C568E47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62D66-0520-4B53-8B04-8B496F513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6594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DA777-9A8A-4FAE-BC90-FEE52C568E47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62D66-0520-4B53-8B04-8B496F513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6357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DA777-9A8A-4FAE-BC90-FEE52C568E47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62D66-0520-4B53-8B04-8B496F513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1398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DA777-9A8A-4FAE-BC90-FEE52C568E47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62D66-0520-4B53-8B04-8B496F513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8910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8DA777-9A8A-4FAE-BC90-FEE52C568E47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562D66-0520-4B53-8B04-8B496F5133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751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Grp="1" noChangeArrowheads="1"/>
          </p:cNvSpPr>
          <p:nvPr>
            <p:ph type="ftr" sz="quarter" idx="4294967295"/>
          </p:nvPr>
        </p:nvSpPr>
        <p:spPr>
          <a:xfrm>
            <a:off x="4648200" y="6245225"/>
            <a:ext cx="2895600" cy="476250"/>
          </a:xfrm>
          <a:prstGeom prst="rect">
            <a:avLst/>
          </a:prstGeom>
        </p:spPr>
        <p:txBody>
          <a:bodyPr/>
          <a:lstStyle/>
          <a:p>
            <a:r>
              <a:rPr lang="en-GB" altLang="en-US"/>
              <a:t>(C) 2005 David C. Williams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4294967295"/>
          </p:nvPr>
        </p:nvSpPr>
        <p:spPr>
          <a:xfrm>
            <a:off x="8077200" y="6245225"/>
            <a:ext cx="2133600" cy="476250"/>
          </a:xfrm>
          <a:prstGeom prst="rect">
            <a:avLst/>
          </a:prstGeom>
        </p:spPr>
        <p:txBody>
          <a:bodyPr/>
          <a:lstStyle/>
          <a:p>
            <a:fld id="{666A5929-51E8-4548-A66B-DCC2EABA967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12185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Introduction to TEFL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/>
              <a:t>Session 9(B): Phonology</a:t>
            </a:r>
          </a:p>
          <a:p>
            <a:r>
              <a:rPr lang="en-GB" alt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66451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/>
              <a:t>(C) 2005 David C. Williams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68471-2FD2-464D-A1FA-A499F0EE996A}" type="slidenum">
              <a:rPr lang="en-GB" altLang="en-US"/>
              <a:pPr/>
              <a:t>2</a:t>
            </a:fld>
            <a:endParaRPr lang="en-GB" altLang="en-US"/>
          </a:p>
        </p:txBody>
      </p:sp>
      <p:sp>
        <p:nvSpPr>
          <p:cNvPr id="1239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4000"/>
              <a:t>	</a:t>
            </a:r>
            <a:br>
              <a:rPr lang="en-GB" altLang="en-US" sz="4000"/>
            </a:br>
            <a:r>
              <a:rPr lang="en-GB" altLang="en-US" sz="4000"/>
              <a:t> </a:t>
            </a:r>
            <a:r>
              <a:rPr lang="en-GB" altLang="en-US"/>
              <a:t>What is phonology ?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1239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“Phonology refers to the study of the sound system of individual languages and the nature of such systems generally. The central unit of phonology is the phoneme.”</a:t>
            </a:r>
          </a:p>
          <a:p>
            <a:endParaRPr lang="en-GB" altLang="en-US"/>
          </a:p>
          <a:p>
            <a:pPr lvl="1"/>
            <a:r>
              <a:rPr lang="en-GB" altLang="en-US"/>
              <a:t>P.H. Matthews, Professor of Linguistics at Cambridge University  </a:t>
            </a:r>
          </a:p>
        </p:txBody>
      </p:sp>
    </p:spTree>
    <p:extLst>
      <p:ext uri="{BB962C8B-B14F-4D97-AF65-F5344CB8AC3E}">
        <p14:creationId xmlns:p14="http://schemas.microsoft.com/office/powerpoint/2010/main" val="674326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/>
              <a:t>(C) 2005 David C. Williams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866CD-B714-42A5-92D8-01E04F36AA04}" type="slidenum">
              <a:rPr lang="en-GB" altLang="en-US"/>
              <a:pPr/>
              <a:t>3</a:t>
            </a:fld>
            <a:endParaRPr lang="en-GB" altLang="en-US"/>
          </a:p>
        </p:txBody>
      </p:sp>
      <p:sp>
        <p:nvSpPr>
          <p:cNvPr id="124935" name="Rectangle 7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3600"/>
              <a:t/>
            </a:r>
            <a:br>
              <a:rPr lang="en-GB" altLang="en-US" sz="3600"/>
            </a:br>
            <a:r>
              <a:rPr lang="en-GB" altLang="en-US" sz="2800"/>
              <a:t>We can design pronunciation courses based around 4 key areas:-</a:t>
            </a:r>
            <a:br>
              <a:rPr lang="en-GB" altLang="en-US" sz="2800"/>
            </a:br>
            <a:endParaRPr lang="en-GB" altLang="en-US" sz="2800"/>
          </a:p>
        </p:txBody>
      </p:sp>
      <p:sp>
        <p:nvSpPr>
          <p:cNvPr id="124942" name="Rectangle 1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en-GB" altLang="en-US" sz="2400"/>
              <a:t>The sounds, i.e. the phonemes</a:t>
            </a:r>
          </a:p>
          <a:p>
            <a:pPr lvl="1"/>
            <a:r>
              <a:rPr lang="en-GB" altLang="en-US" sz="2000"/>
              <a:t>Monothongs, dipthongs and tripthongs</a:t>
            </a:r>
          </a:p>
          <a:p>
            <a:pPr lvl="1"/>
            <a:r>
              <a:rPr lang="en-GB" altLang="en-US" sz="2000"/>
              <a:t>Elision &amp; assimilation</a:t>
            </a:r>
          </a:p>
          <a:p>
            <a:r>
              <a:rPr lang="en-GB" altLang="en-US" sz="2400"/>
              <a:t>Stress</a:t>
            </a:r>
          </a:p>
          <a:p>
            <a:pPr lvl="1"/>
            <a:r>
              <a:rPr lang="en-GB" altLang="en-US" sz="2000"/>
              <a:t>Word stress</a:t>
            </a:r>
          </a:p>
          <a:p>
            <a:pPr lvl="1"/>
            <a:r>
              <a:rPr lang="en-GB" altLang="en-US" sz="2000"/>
              <a:t>Sentence stress</a:t>
            </a:r>
          </a:p>
          <a:p>
            <a:pPr lvl="2"/>
            <a:r>
              <a:rPr lang="en-GB" altLang="en-US" sz="1800"/>
              <a:t>Contrastive stress</a:t>
            </a:r>
          </a:p>
          <a:p>
            <a:pPr lvl="2"/>
            <a:r>
              <a:rPr lang="en-GB" altLang="en-US" sz="1800"/>
              <a:t>Nuclear stress</a:t>
            </a:r>
          </a:p>
          <a:p>
            <a:pPr lvl="1"/>
            <a:endParaRPr lang="en-GB" altLang="en-US" sz="2000"/>
          </a:p>
          <a:p>
            <a:pPr lvl="1"/>
            <a:endParaRPr lang="en-GB" altLang="en-US" sz="2000"/>
          </a:p>
          <a:p>
            <a:pPr lvl="1"/>
            <a:endParaRPr lang="en-GB" altLang="en-US" sz="2000"/>
          </a:p>
        </p:txBody>
      </p:sp>
      <p:sp>
        <p:nvSpPr>
          <p:cNvPr id="124943" name="Rectangle 1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altLang="en-US" sz="2400"/>
              <a:t>Intonation</a:t>
            </a:r>
          </a:p>
          <a:p>
            <a:pPr lvl="1"/>
            <a:r>
              <a:rPr lang="en-GB" altLang="en-US" sz="2000"/>
              <a:t>WH-type</a:t>
            </a:r>
          </a:p>
          <a:p>
            <a:pPr lvl="1"/>
            <a:r>
              <a:rPr lang="en-GB" altLang="en-US" sz="2000"/>
              <a:t>Yes/No-type</a:t>
            </a:r>
          </a:p>
          <a:p>
            <a:endParaRPr lang="en-GB" altLang="en-US" sz="2400"/>
          </a:p>
          <a:p>
            <a:r>
              <a:rPr lang="en-GB" altLang="en-US" sz="2400"/>
              <a:t>Normal-connected-speech</a:t>
            </a:r>
          </a:p>
          <a:p>
            <a:pPr lvl="1"/>
            <a:r>
              <a:rPr lang="en-GB" altLang="en-US" sz="2000"/>
              <a:t>Linking</a:t>
            </a:r>
          </a:p>
          <a:p>
            <a:pPr lvl="1"/>
            <a:r>
              <a:rPr lang="en-GB" altLang="en-US" sz="2000"/>
              <a:t>Contractions</a:t>
            </a:r>
          </a:p>
          <a:p>
            <a:endParaRPr lang="en-GB" altLang="en-US" sz="2400"/>
          </a:p>
        </p:txBody>
      </p:sp>
    </p:spTree>
    <p:extLst>
      <p:ext uri="{BB962C8B-B14F-4D97-AF65-F5344CB8AC3E}">
        <p14:creationId xmlns:p14="http://schemas.microsoft.com/office/powerpoint/2010/main" val="2140108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/>
              <a:t>(C) 2005 David C. Williams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6D154-1D03-4B00-87E8-FF73C5890671}" type="slidenum">
              <a:rPr lang="en-GB" altLang="en-US"/>
              <a:pPr/>
              <a:t>4</a:t>
            </a:fld>
            <a:endParaRPr lang="en-GB" altLang="en-US"/>
          </a:p>
        </p:txBody>
      </p:sp>
      <p:sp>
        <p:nvSpPr>
          <p:cNvPr id="139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  Received Pronunciation (RP)</a:t>
            </a:r>
          </a:p>
        </p:txBody>
      </p:sp>
      <p:sp>
        <p:nvSpPr>
          <p:cNvPr id="139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557338"/>
            <a:ext cx="8229600" cy="4462462"/>
          </a:xfrm>
        </p:spPr>
        <p:txBody>
          <a:bodyPr/>
          <a:lstStyle/>
          <a:p>
            <a:r>
              <a:rPr lang="en-GB" altLang="en-US"/>
              <a:t>This refers to the model of English pronunciation a.k.a. BBC pronunciation</a:t>
            </a:r>
          </a:p>
          <a:p>
            <a:endParaRPr lang="en-GB" altLang="en-US"/>
          </a:p>
          <a:p>
            <a:r>
              <a:rPr lang="en-GB" altLang="en-US"/>
              <a:t>“The </a:t>
            </a:r>
            <a:r>
              <a:rPr lang="en-GB" altLang="en-US">
                <a:solidFill>
                  <a:schemeClr val="hlink"/>
                </a:solidFill>
              </a:rPr>
              <a:t>model</a:t>
            </a:r>
            <a:r>
              <a:rPr lang="en-GB" altLang="en-US"/>
              <a:t> chosen is BBC(RP), but the </a:t>
            </a:r>
            <a:r>
              <a:rPr lang="en-GB" altLang="en-US">
                <a:solidFill>
                  <a:schemeClr val="hlink"/>
                </a:solidFill>
              </a:rPr>
              <a:t>goal</a:t>
            </a:r>
            <a:r>
              <a:rPr lang="en-GB" altLang="en-US"/>
              <a:t> is normally to develop the learner’s pronunciation sufficiently to permit effective communication with native speakers”</a:t>
            </a:r>
          </a:p>
          <a:p>
            <a:pPr lvl="1"/>
            <a:r>
              <a:rPr lang="en-GB" altLang="en-US"/>
              <a:t>Peter Roach, Professor of Phonetics at Reading University     </a:t>
            </a:r>
          </a:p>
        </p:txBody>
      </p:sp>
    </p:spTree>
    <p:extLst>
      <p:ext uri="{BB962C8B-B14F-4D97-AF65-F5344CB8AC3E}">
        <p14:creationId xmlns:p14="http://schemas.microsoft.com/office/powerpoint/2010/main" val="3708533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/>
              <a:t>(C) 2005 David C. Williams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93EE8-55D8-4121-8525-2D1635630D5C}" type="slidenum">
              <a:rPr lang="en-GB" altLang="en-US"/>
              <a:pPr/>
              <a:t>5</a:t>
            </a:fld>
            <a:endParaRPr lang="en-GB" altLang="en-US"/>
          </a:p>
        </p:txBody>
      </p:sp>
      <p:sp>
        <p:nvSpPr>
          <p:cNvPr id="144388" name="Rectangle 4"/>
          <p:cNvSpPr>
            <a:spLocks noGrp="1" noChangeArrowheads="1"/>
          </p:cNvSpPr>
          <p:nvPr>
            <p:ph type="title"/>
          </p:nvPr>
        </p:nvSpPr>
        <p:spPr>
          <a:xfrm>
            <a:off x="1981200" y="404813"/>
            <a:ext cx="8229600" cy="647700"/>
          </a:xfrm>
        </p:spPr>
        <p:txBody>
          <a:bodyPr/>
          <a:lstStyle/>
          <a:p>
            <a:r>
              <a:rPr lang="en-GB" altLang="en-US" sz="4000"/>
              <a:t>SUMMARY OF SESSION TOPICS</a:t>
            </a:r>
          </a:p>
        </p:txBody>
      </p:sp>
      <p:sp>
        <p:nvSpPr>
          <p:cNvPr id="144389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981200" y="1412875"/>
            <a:ext cx="4038600" cy="48958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/>
              <a:t>1:Lesson planning (I)</a:t>
            </a:r>
          </a:p>
          <a:p>
            <a:pPr>
              <a:lnSpc>
                <a:spcPct val="90000"/>
              </a:lnSpc>
            </a:pPr>
            <a:endParaRPr lang="en-GB" altLang="en-US"/>
          </a:p>
          <a:p>
            <a:pPr>
              <a:lnSpc>
                <a:spcPct val="90000"/>
              </a:lnSpc>
            </a:pPr>
            <a:r>
              <a:rPr lang="en-GB" altLang="en-US"/>
              <a:t>2:Lesson planning (II) &amp; Foreign lang. lesson </a:t>
            </a:r>
          </a:p>
          <a:p>
            <a:pPr>
              <a:lnSpc>
                <a:spcPct val="90000"/>
              </a:lnSpc>
            </a:pPr>
            <a:endParaRPr lang="en-GB" altLang="en-US"/>
          </a:p>
          <a:p>
            <a:pPr>
              <a:lnSpc>
                <a:spcPct val="90000"/>
              </a:lnSpc>
            </a:pPr>
            <a:r>
              <a:rPr lang="en-GB" altLang="en-US"/>
              <a:t>3:Language learning theories &amp; Classroom management</a:t>
            </a:r>
          </a:p>
          <a:p>
            <a:pPr>
              <a:lnSpc>
                <a:spcPct val="90000"/>
              </a:lnSpc>
            </a:pPr>
            <a:endParaRPr lang="en-GB" altLang="en-US"/>
          </a:p>
          <a:p>
            <a:pPr>
              <a:lnSpc>
                <a:spcPct val="90000"/>
              </a:lnSpc>
            </a:pPr>
            <a:r>
              <a:rPr lang="en-GB" altLang="en-US"/>
              <a:t>4:Presentation skills</a:t>
            </a:r>
          </a:p>
        </p:txBody>
      </p:sp>
      <p:sp>
        <p:nvSpPr>
          <p:cNvPr id="144390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6172200" y="1484314"/>
            <a:ext cx="4038600" cy="4681537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altLang="en-US"/>
              <a:t>5: Listening skills</a:t>
            </a:r>
          </a:p>
          <a:p>
            <a:pPr>
              <a:lnSpc>
                <a:spcPct val="90000"/>
              </a:lnSpc>
            </a:pPr>
            <a:endParaRPr lang="en-GB" altLang="en-US"/>
          </a:p>
          <a:p>
            <a:pPr>
              <a:lnSpc>
                <a:spcPct val="90000"/>
              </a:lnSpc>
            </a:pPr>
            <a:r>
              <a:rPr lang="en-GB" altLang="en-US"/>
              <a:t>6: Reading skills</a:t>
            </a:r>
          </a:p>
          <a:p>
            <a:pPr>
              <a:lnSpc>
                <a:spcPct val="90000"/>
              </a:lnSpc>
            </a:pPr>
            <a:endParaRPr lang="en-GB" altLang="en-US"/>
          </a:p>
          <a:p>
            <a:pPr>
              <a:lnSpc>
                <a:spcPct val="90000"/>
              </a:lnSpc>
            </a:pPr>
            <a:r>
              <a:rPr lang="en-GB" altLang="en-US"/>
              <a:t>7: Grammar skills</a:t>
            </a:r>
          </a:p>
          <a:p>
            <a:pPr>
              <a:lnSpc>
                <a:spcPct val="90000"/>
              </a:lnSpc>
            </a:pPr>
            <a:endParaRPr lang="en-GB" altLang="en-US"/>
          </a:p>
          <a:p>
            <a:pPr>
              <a:lnSpc>
                <a:spcPct val="90000"/>
              </a:lnSpc>
            </a:pPr>
            <a:r>
              <a:rPr lang="en-GB" altLang="en-US"/>
              <a:t>8: Oral/Speaking skills &amp; Writing skills</a:t>
            </a:r>
          </a:p>
          <a:p>
            <a:pPr>
              <a:lnSpc>
                <a:spcPct val="90000"/>
              </a:lnSpc>
            </a:pPr>
            <a:endParaRPr lang="en-GB" altLang="en-US"/>
          </a:p>
          <a:p>
            <a:pPr>
              <a:lnSpc>
                <a:spcPct val="90000"/>
              </a:lnSpc>
            </a:pPr>
            <a:r>
              <a:rPr lang="en-GB" altLang="en-US"/>
              <a:t>9: Lexis &amp; Phonology </a:t>
            </a:r>
          </a:p>
        </p:txBody>
      </p:sp>
    </p:spTree>
    <p:extLst>
      <p:ext uri="{BB962C8B-B14F-4D97-AF65-F5344CB8AC3E}">
        <p14:creationId xmlns:p14="http://schemas.microsoft.com/office/powerpoint/2010/main" val="40992525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/>
              <a:t>(C) 2005 David C. Williams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9FE90-A5B2-40F8-938B-810571FE5EB2}" type="slidenum">
              <a:rPr lang="en-GB" altLang="en-US"/>
              <a:pPr/>
              <a:t>6</a:t>
            </a:fld>
            <a:endParaRPr lang="en-GB" altLang="en-US"/>
          </a:p>
        </p:txBody>
      </p:sp>
      <p:sp>
        <p:nvSpPr>
          <p:cNvPr id="146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/>
              <a:t>Thank you so much for attending this course, before you escape… !</a:t>
            </a:r>
          </a:p>
        </p:txBody>
      </p:sp>
      <p:sp>
        <p:nvSpPr>
          <p:cNvPr id="146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…let me wish you the best of luck with your studies and teaching practice</a:t>
            </a:r>
          </a:p>
          <a:p>
            <a:r>
              <a:rPr lang="en-GB" altLang="en-US"/>
              <a:t>…please check the exact spelling of your names on the register (for the attendance certificates for all of you that attended on a regular basis)</a:t>
            </a:r>
          </a:p>
          <a:p>
            <a:r>
              <a:rPr lang="en-GB" altLang="en-US"/>
              <a:t>…for my own CPD (continuing professional development)…would be patient for a few moments longer…just long enough to complete a very simple course/trainer evaluation form </a:t>
            </a:r>
          </a:p>
        </p:txBody>
      </p:sp>
    </p:spTree>
    <p:extLst>
      <p:ext uri="{BB962C8B-B14F-4D97-AF65-F5344CB8AC3E}">
        <p14:creationId xmlns:p14="http://schemas.microsoft.com/office/powerpoint/2010/main" val="5308432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322</Words>
  <Application>Microsoft Office PowerPoint</Application>
  <PresentationFormat>Widescreen</PresentationFormat>
  <Paragraphs>63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Introduction to TEFL</vt:lpstr>
      <vt:lpstr>   What is phonology ? </vt:lpstr>
      <vt:lpstr> We can design pronunciation courses based around 4 key areas:- </vt:lpstr>
      <vt:lpstr>  Received Pronunciation (RP)</vt:lpstr>
      <vt:lpstr>SUMMARY OF SESSION TOPICS</vt:lpstr>
      <vt:lpstr>Thank you so much for attending this course, before you escape… !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TEFL</dc:title>
  <dc:creator>David Charles Williams (International Centre)</dc:creator>
  <cp:lastModifiedBy>David Charles Williams (International Centre)</cp:lastModifiedBy>
  <cp:revision>3</cp:revision>
  <dcterms:created xsi:type="dcterms:W3CDTF">2017-01-19T12:13:57Z</dcterms:created>
  <dcterms:modified xsi:type="dcterms:W3CDTF">2017-01-19T12:15:11Z</dcterms:modified>
</cp:coreProperties>
</file>