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2" r:id="rId4"/>
    <p:sldId id="257" r:id="rId5"/>
    <p:sldId id="273" r:id="rId6"/>
    <p:sldId id="274" r:id="rId7"/>
    <p:sldId id="275" r:id="rId8"/>
    <p:sldId id="276" r:id="rId9"/>
    <p:sldId id="277" r:id="rId10"/>
    <p:sldId id="258" r:id="rId11"/>
    <p:sldId id="278" r:id="rId12"/>
    <p:sldId id="260" r:id="rId13"/>
    <p:sldId id="261" r:id="rId14"/>
    <p:sldId id="262" r:id="rId15"/>
    <p:sldId id="263" r:id="rId16"/>
    <p:sldId id="264" r:id="rId17"/>
    <p:sldId id="265" r:id="rId18"/>
    <p:sldId id="269" r:id="rId19"/>
    <p:sldId id="270" r:id="rId20"/>
    <p:sldId id="268" r:id="rId21"/>
    <p:sldId id="266" r:id="rId22"/>
    <p:sldId id="271" r:id="rId23"/>
    <p:sldId id="267" r:id="rId24"/>
    <p:sldId id="279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C911E-5583-44AA-A866-1231F7D8643D}" type="datetimeFigureOut">
              <a:rPr lang="en-GB" smtClean="0"/>
              <a:t>09/03/2016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6F32E-48A2-494D-8D00-1BD2C3583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5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C911E-5583-44AA-A866-1231F7D8643D}" type="datetimeFigureOut">
              <a:rPr lang="en-GB" smtClean="0"/>
              <a:t>09/03/2016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6F32E-48A2-494D-8D00-1BD2C3583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096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C911E-5583-44AA-A866-1231F7D8643D}" type="datetimeFigureOut">
              <a:rPr lang="en-GB" smtClean="0"/>
              <a:t>09/03/2016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6F32E-48A2-494D-8D00-1BD2C3583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935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C911E-5583-44AA-A866-1231F7D8643D}" type="datetimeFigureOut">
              <a:rPr lang="en-GB" smtClean="0"/>
              <a:t>09/03/2016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6F32E-48A2-494D-8D00-1BD2C3583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811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C911E-5583-44AA-A866-1231F7D8643D}" type="datetimeFigureOut">
              <a:rPr lang="en-GB" smtClean="0"/>
              <a:t>09/03/2016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6F32E-48A2-494D-8D00-1BD2C3583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289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C911E-5583-44AA-A866-1231F7D8643D}" type="datetimeFigureOut">
              <a:rPr lang="en-GB" smtClean="0"/>
              <a:t>09/03/2016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6F32E-48A2-494D-8D00-1BD2C3583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315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C911E-5583-44AA-A866-1231F7D8643D}" type="datetimeFigureOut">
              <a:rPr lang="en-GB" smtClean="0"/>
              <a:t>09/03/2016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6F32E-48A2-494D-8D00-1BD2C3583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8997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C911E-5583-44AA-A866-1231F7D8643D}" type="datetimeFigureOut">
              <a:rPr lang="en-GB" smtClean="0"/>
              <a:t>09/03/2016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6F32E-48A2-494D-8D00-1BD2C3583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25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C911E-5583-44AA-A866-1231F7D8643D}" type="datetimeFigureOut">
              <a:rPr lang="en-GB" smtClean="0"/>
              <a:t>09/03/2016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6F32E-48A2-494D-8D00-1BD2C3583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720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C911E-5583-44AA-A866-1231F7D8643D}" type="datetimeFigureOut">
              <a:rPr lang="en-GB" smtClean="0"/>
              <a:t>09/03/2016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6F32E-48A2-494D-8D00-1BD2C3583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768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C911E-5583-44AA-A866-1231F7D8643D}" type="datetimeFigureOut">
              <a:rPr lang="en-GB" smtClean="0"/>
              <a:t>09/03/2016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6F32E-48A2-494D-8D00-1BD2C3583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420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C911E-5583-44AA-A866-1231F7D8643D}" type="datetimeFigureOut">
              <a:rPr lang="en-GB" smtClean="0"/>
              <a:t>09/03/2016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6F32E-48A2-494D-8D00-1BD2C35831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729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faculty.nps.edu/jenn/Seminars/RadarFundamentals.pdf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hpages.com/home/kmath242/kmath242.htm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faculty.nps.edu/jenn/Seminars/RadarFundamentals.pdf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Using Radar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987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We Measure?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Distance (via return signal delay estimation)</a:t>
            </a:r>
          </a:p>
          <a:p>
            <a:r>
              <a:rPr lang="en-GB" dirty="0" smtClean="0"/>
              <a:t>Speed (via the Doppler frequency shift in the returned signal)</a:t>
            </a:r>
          </a:p>
          <a:p>
            <a:r>
              <a:rPr lang="en-GB" dirty="0" smtClean="0"/>
              <a:t>Direction (because our antennae are generally directional, or by using multiple receivers)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0085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Signature </a:t>
            </a:r>
            <a:r>
              <a:rPr lang="en-GB" dirty="0" smtClean="0"/>
              <a:t>Analysis </a:t>
            </a:r>
            <a:r>
              <a:rPr lang="en-GB" dirty="0"/>
              <a:t>and </a:t>
            </a:r>
            <a:r>
              <a:rPr lang="en-GB" dirty="0" smtClean="0"/>
              <a:t>Inverse Scattering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Target </a:t>
            </a:r>
            <a:r>
              <a:rPr lang="en-GB" dirty="0"/>
              <a:t>size (from magnitude of return)</a:t>
            </a:r>
          </a:p>
          <a:p>
            <a:r>
              <a:rPr lang="en-GB" dirty="0"/>
              <a:t>T</a:t>
            </a:r>
            <a:r>
              <a:rPr lang="en-GB" dirty="0" smtClean="0"/>
              <a:t>arget </a:t>
            </a:r>
            <a:r>
              <a:rPr lang="en-GB" dirty="0"/>
              <a:t>shape and components (return as a function </a:t>
            </a:r>
            <a:r>
              <a:rPr lang="en-GB" dirty="0" smtClean="0"/>
              <a:t>of direction</a:t>
            </a:r>
            <a:r>
              <a:rPr lang="en-GB" dirty="0"/>
              <a:t>)</a:t>
            </a:r>
          </a:p>
          <a:p>
            <a:r>
              <a:rPr lang="en-GB" dirty="0"/>
              <a:t>M</a:t>
            </a:r>
            <a:r>
              <a:rPr lang="en-GB" dirty="0" smtClean="0"/>
              <a:t>oving </a:t>
            </a:r>
            <a:r>
              <a:rPr lang="en-GB" dirty="0"/>
              <a:t>parts (modulation of the return)</a:t>
            </a:r>
          </a:p>
          <a:p>
            <a:r>
              <a:rPr lang="en-GB" dirty="0"/>
              <a:t>M</a:t>
            </a:r>
            <a:r>
              <a:rPr lang="en-GB" dirty="0" smtClean="0"/>
              <a:t>aterial </a:t>
            </a:r>
            <a:r>
              <a:rPr lang="en-GB" dirty="0"/>
              <a:t>composition</a:t>
            </a:r>
          </a:p>
          <a:p>
            <a:r>
              <a:rPr lang="en-GB" dirty="0" smtClean="0"/>
              <a:t>More functions, more complex radar</a:t>
            </a:r>
          </a:p>
          <a:p>
            <a:pPr lvl="1"/>
            <a:r>
              <a:rPr lang="en-GB" dirty="0" smtClean="0"/>
              <a:t>Cost and size increases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720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 Delay Range Estimation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Bistatic: round trip time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𝑟𝑡</m:t>
                        </m:r>
                      </m:sub>
                    </m:sSub>
                  </m:oMath>
                </a14:m>
                <a:endParaRPr lang="en-GB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GB" i="1">
                            <a:latin typeface="Cambria Math"/>
                          </a:rPr>
                          <m:t>𝑟𝑡</m:t>
                        </m:r>
                      </m:sub>
                    </m:sSub>
                    <m:r>
                      <a:rPr lang="en-GB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GB" i="1">
                                <a:latin typeface="Cambria Math"/>
                              </a:rPr>
                              <m:t>𝑇</m:t>
                            </m:r>
                          </m:sub>
                        </m:sSub>
                        <m:r>
                          <a:rPr lang="en-GB" i="1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en-GB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i="1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en-GB" i="1">
                                <a:latin typeface="Cambria Math"/>
                              </a:rPr>
                              <m:t>𝑅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/>
                          </a:rPr>
                          <m:t>𝑐</m:t>
                        </m:r>
                      </m:den>
                    </m:f>
                  </m:oMath>
                </a14:m>
                <a:endParaRPr lang="en-GB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𝑇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GB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𝑅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</m:t>
                    </m:r>
                    <m:r>
                      <a:rPr lang="en-GB" b="0" i="1" smtClean="0">
                        <a:latin typeface="Cambria Math"/>
                      </a:rPr>
                      <m:t>𝑐</m:t>
                    </m:r>
                    <m:sSub>
                      <m:sSubPr>
                        <m:ctrlPr>
                          <a:rPr lang="en-GB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𝑟𝑡</m:t>
                        </m:r>
                      </m:sub>
                    </m:sSub>
                  </m:oMath>
                </a14:m>
                <a:endParaRPr lang="en-GB" dirty="0" smtClean="0"/>
              </a:p>
              <a:p>
                <a:r>
                  <a:rPr lang="en-GB" dirty="0" smtClean="0"/>
                  <a:t>Monostatic:</a:t>
                </a:r>
              </a:p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/>
                      </a:rPr>
                      <m:t>𝑟</m:t>
                    </m:r>
                    <m:r>
                      <a:rPr lang="en-GB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/>
                          </a:rPr>
                          <m:t>𝑐</m:t>
                        </m:r>
                        <m:sSub>
                          <m:sSubPr>
                            <m:ctrlPr>
                              <a:rPr lang="en-GB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GB" b="0" i="1" smtClean="0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en-GB" b="0" i="1" smtClean="0">
                                <a:latin typeface="Cambria Math"/>
                              </a:rPr>
                              <m:t>𝑟𝑡</m:t>
                            </m:r>
                          </m:sub>
                        </m:sSub>
                      </m:num>
                      <m:den>
                        <m:r>
                          <a:rPr lang="en-GB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en-GB" dirty="0" smtClean="0"/>
              </a:p>
              <a:p>
                <a:pPr lvl="1"/>
                <a:r>
                  <a:rPr lang="en-GB" dirty="0" smtClean="0"/>
                  <a:t>Where c = 3x10</a:t>
                </a:r>
                <a:r>
                  <a:rPr lang="en-GB" baseline="30000" dirty="0" smtClean="0"/>
                  <a:t>8</a:t>
                </a:r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6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Arrow Connector 3"/>
          <p:cNvCxnSpPr/>
          <p:nvPr/>
        </p:nvCxnSpPr>
        <p:spPr>
          <a:xfrm flipV="1">
            <a:off x="4724400" y="3505200"/>
            <a:ext cx="1981200" cy="609600"/>
          </a:xfrm>
          <a:prstGeom prst="straightConnector1">
            <a:avLst/>
          </a:prstGeom>
          <a:ln w="254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V="1">
            <a:off x="5029200" y="3625334"/>
            <a:ext cx="1676400" cy="946666"/>
          </a:xfrm>
          <a:prstGeom prst="straightConnector1">
            <a:avLst/>
          </a:prstGeom>
          <a:ln w="25400">
            <a:headEnd type="triangl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343400" y="3968234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717635" y="4387334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410200" y="3440668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r</a:t>
            </a:r>
            <a:r>
              <a:rPr lang="en-GB" baseline="-25000" dirty="0" err="1" smtClean="0"/>
              <a:t>T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5695522" y="4167855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r</a:t>
            </a:r>
            <a:r>
              <a:rPr lang="en-GB" baseline="-25000" dirty="0" err="1" smtClean="0"/>
              <a:t>R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705600" y="3364468"/>
            <a:ext cx="15573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Object (target)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9932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Only One (Small?) Problem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Multipath reflections or multiple targets?</a:t>
            </a:r>
          </a:p>
          <a:p>
            <a:r>
              <a:rPr lang="en-GB" dirty="0" smtClean="0"/>
              <a:t>Scenario</a:t>
            </a:r>
          </a:p>
          <a:p>
            <a:pPr lvl="1"/>
            <a:r>
              <a:rPr lang="en-GB" dirty="0" smtClean="0"/>
              <a:t>Multiple pulses transmitted</a:t>
            </a:r>
          </a:p>
          <a:p>
            <a:pPr lvl="1"/>
            <a:r>
              <a:rPr lang="en-GB" dirty="0" smtClean="0"/>
              <a:t>Which one generated the return?</a:t>
            </a:r>
            <a:endParaRPr lang="en-GB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186980" y="4108391"/>
            <a:ext cx="0" cy="838200"/>
          </a:xfrm>
          <a:prstGeom prst="line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186980" y="4946591"/>
            <a:ext cx="5257800" cy="0"/>
          </a:xfrm>
          <a:prstGeom prst="line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948980" y="4527491"/>
            <a:ext cx="304800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244380" y="4527491"/>
            <a:ext cx="304800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reeform 14"/>
          <p:cNvSpPr/>
          <p:nvPr/>
        </p:nvSpPr>
        <p:spPr>
          <a:xfrm>
            <a:off x="4753425" y="4627539"/>
            <a:ext cx="470019" cy="316203"/>
          </a:xfrm>
          <a:custGeom>
            <a:avLst/>
            <a:gdLst>
              <a:gd name="connsiteX0" fmla="*/ 0 w 470019"/>
              <a:gd name="connsiteY0" fmla="*/ 307658 h 316203"/>
              <a:gd name="connsiteX1" fmla="*/ 222191 w 470019"/>
              <a:gd name="connsiteY1" fmla="*/ 9 h 316203"/>
              <a:gd name="connsiteX2" fmla="*/ 470019 w 470019"/>
              <a:gd name="connsiteY2" fmla="*/ 316203 h 316203"/>
              <a:gd name="connsiteX3" fmla="*/ 470019 w 470019"/>
              <a:gd name="connsiteY3" fmla="*/ 316203 h 316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0019" h="316203">
                <a:moveTo>
                  <a:pt x="0" y="307658"/>
                </a:moveTo>
                <a:cubicBezTo>
                  <a:pt x="71927" y="153121"/>
                  <a:pt x="143855" y="-1415"/>
                  <a:pt x="222191" y="9"/>
                </a:cubicBezTo>
                <a:cubicBezTo>
                  <a:pt x="300527" y="1433"/>
                  <a:pt x="470019" y="316203"/>
                  <a:pt x="470019" y="316203"/>
                </a:cubicBezTo>
                <a:lnTo>
                  <a:pt x="470019" y="316203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938000" y="5251391"/>
            <a:ext cx="458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</a:t>
            </a:r>
            <a:r>
              <a:rPr lang="en-GB" baseline="-25000" dirty="0" smtClean="0"/>
              <a:t>R1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930180" y="4943742"/>
            <a:ext cx="458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</a:t>
            </a:r>
            <a:r>
              <a:rPr lang="en-GB" baseline="-25000" dirty="0" smtClean="0"/>
              <a:t>R2</a:t>
            </a:r>
            <a:endParaRPr lang="en-GB" dirty="0"/>
          </a:p>
        </p:txBody>
      </p:sp>
      <p:cxnSp>
        <p:nvCxnSpPr>
          <p:cNvPr id="19" name="Straight Arrow Connector 18"/>
          <p:cNvCxnSpPr>
            <a:stCxn id="17" idx="3"/>
          </p:cNvCxnSpPr>
          <p:nvPr/>
        </p:nvCxnSpPr>
        <p:spPr>
          <a:xfrm>
            <a:off x="4388960" y="5128408"/>
            <a:ext cx="36446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17" idx="1"/>
          </p:cNvCxnSpPr>
          <p:nvPr/>
        </p:nvCxnSpPr>
        <p:spPr>
          <a:xfrm flipH="1">
            <a:off x="3244380" y="5128408"/>
            <a:ext cx="6858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6" idx="3"/>
          </p:cNvCxnSpPr>
          <p:nvPr/>
        </p:nvCxnSpPr>
        <p:spPr>
          <a:xfrm>
            <a:off x="3396780" y="5436057"/>
            <a:ext cx="135664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6" idx="1"/>
          </p:cNvCxnSpPr>
          <p:nvPr/>
        </p:nvCxnSpPr>
        <p:spPr>
          <a:xfrm flipH="1">
            <a:off x="1948980" y="5436057"/>
            <a:ext cx="9890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720380" y="4108391"/>
            <a:ext cx="853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Pulse 1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2970220" y="4108391"/>
            <a:ext cx="853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Pulse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1430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Unambiguous Range?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Only if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𝑇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𝑃</m:t>
                          </m:r>
                        </m:sub>
                      </m:sSub>
                      <m:r>
                        <a:rPr lang="en-GB" i="1" smtClean="0">
                          <a:latin typeface="Cambria Math"/>
                          <a:ea typeface="Cambria Math"/>
                        </a:rPr>
                        <m:t>≥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den>
                      </m:f>
                    </m:oMath>
                  </m:oMathPara>
                </a14:m>
                <a:endParaRPr lang="en-GB" b="0" dirty="0" smtClean="0">
                  <a:ea typeface="Cambria Math"/>
                </a:endParaRPr>
              </a:p>
              <a:p>
                <a:pPr lvl="2"/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</a:rPr>
                          <m:t>𝑇</m:t>
                        </m:r>
                      </m:e>
                      <m:sub>
                        <m:r>
                          <a:rPr lang="en-GB" i="1">
                            <a:latin typeface="Cambria Math"/>
                          </a:rPr>
                          <m:t>𝑃</m:t>
                        </m:r>
                      </m:sub>
                    </m:sSub>
                  </m:oMath>
                </a14:m>
                <a:r>
                  <a:rPr lang="en-GB" dirty="0" smtClean="0"/>
                  <a:t> = time between pulses</a:t>
                </a:r>
              </a:p>
              <a:p>
                <a:pPr lvl="2"/>
                <a:r>
                  <a:rPr lang="en-GB" dirty="0" smtClean="0"/>
                  <a:t>R = range to target</a:t>
                </a:r>
              </a:p>
              <a:p>
                <a:r>
                  <a:rPr lang="en-GB" dirty="0" smtClean="0"/>
                  <a:t>Maximum unambiguous range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𝑅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𝑢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</a:rPr>
                            <m:t>𝑐</m:t>
                          </m:r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</a:rPr>
                                <m:t>𝑃</m:t>
                              </m:r>
                            </m:sub>
                          </m:sSub>
                        </m:num>
                        <m:den>
                          <m:r>
                            <a:rPr lang="en-GB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b="0" dirty="0" smtClean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3783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Range Gates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GB" sz="9600" dirty="0" smtClean="0"/>
              <a:t>Use our knowledge of pulse propagation to create a set of sub-sets of time (gates)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sz="7200" dirty="0" smtClean="0"/>
              <a:t>Each gate is </a:t>
            </a:r>
            <a:r>
              <a:rPr lang="en-GB" sz="7200" dirty="0"/>
              <a:t>opened and </a:t>
            </a:r>
            <a:r>
              <a:rPr lang="en-GB" sz="7200" dirty="0" smtClean="0"/>
              <a:t>closed</a:t>
            </a:r>
          </a:p>
          <a:p>
            <a:r>
              <a:rPr lang="en-GB" sz="7200" dirty="0" smtClean="0"/>
              <a:t>The </a:t>
            </a:r>
            <a:r>
              <a:rPr lang="en-GB" sz="7200" dirty="0"/>
              <a:t>time each gate is </a:t>
            </a:r>
            <a:r>
              <a:rPr lang="en-GB" sz="7200" dirty="0" smtClean="0"/>
              <a:t>open is a </a:t>
            </a:r>
            <a:r>
              <a:rPr lang="en-GB" sz="7200" dirty="0"/>
              <a:t>range increment</a:t>
            </a:r>
          </a:p>
          <a:p>
            <a:r>
              <a:rPr lang="en-GB" sz="7200" dirty="0" smtClean="0"/>
              <a:t>Gates </a:t>
            </a:r>
            <a:r>
              <a:rPr lang="en-GB" sz="7200" dirty="0"/>
              <a:t>must </a:t>
            </a:r>
            <a:r>
              <a:rPr lang="en-GB" sz="7200" dirty="0" smtClean="0"/>
              <a:t>include the ranges of interest, or cover interval between pulses</a:t>
            </a:r>
            <a:endParaRPr lang="en-GB" sz="7200" dirty="0"/>
          </a:p>
          <a:p>
            <a:r>
              <a:rPr lang="en-GB" sz="7200" dirty="0" smtClean="0"/>
              <a:t>For </a:t>
            </a:r>
            <a:r>
              <a:rPr lang="en-GB" sz="7200" dirty="0"/>
              <a:t>tracking a </a:t>
            </a:r>
            <a:r>
              <a:rPr lang="en-GB" sz="7200" dirty="0" smtClean="0"/>
              <a:t>target, we acquire it in one particular gate period</a:t>
            </a:r>
          </a:p>
          <a:p>
            <a:r>
              <a:rPr lang="en-GB" sz="7200" dirty="0" smtClean="0"/>
              <a:t>We can then follow it</a:t>
            </a:r>
          </a:p>
          <a:p>
            <a:r>
              <a:rPr lang="en-GB" sz="7200" dirty="0" smtClean="0"/>
              <a:t>We know which gate period it is going into next so can continue to track</a:t>
            </a:r>
            <a:endParaRPr lang="en-GB" sz="7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895600"/>
            <a:ext cx="79248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762000" y="2743200"/>
            <a:ext cx="739140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09800" y="2368883"/>
            <a:ext cx="1804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Dwell time = N/</a:t>
            </a:r>
            <a:r>
              <a:rPr lang="en-GB" dirty="0" err="1" smtClean="0"/>
              <a:t>f</a:t>
            </a:r>
            <a:r>
              <a:rPr lang="en-GB" baseline="-25000" dirty="0" err="1" smtClean="0"/>
              <a:t>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928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Range Gates and Bins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returned signal “gates” are imaginary, a way to describe dividing time into slots according to range</a:t>
            </a:r>
          </a:p>
          <a:p>
            <a:r>
              <a:rPr lang="en-GB" dirty="0" smtClean="0"/>
              <a:t>This is all handled by the signal processing at the receiver</a:t>
            </a:r>
          </a:p>
          <a:p>
            <a:pPr lvl="1"/>
            <a:r>
              <a:rPr lang="en-GB" dirty="0" smtClean="0"/>
              <a:t>As </a:t>
            </a:r>
            <a:r>
              <a:rPr lang="en-GB" dirty="0" err="1" smtClean="0"/>
              <a:t>DSP&amp;Comms</a:t>
            </a:r>
            <a:r>
              <a:rPr lang="en-GB" dirty="0" smtClean="0"/>
              <a:t> – timing of gate open, delay intervals based on time of transmission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4358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Multipath Returns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Airborne radar</a:t>
            </a:r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066800" y="3352800"/>
            <a:ext cx="44958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5562600" y="3619500"/>
            <a:ext cx="304800" cy="38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946449" y="3581400"/>
            <a:ext cx="7646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Target</a:t>
            </a:r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066800" y="4495800"/>
            <a:ext cx="5715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066800" y="3352800"/>
            <a:ext cx="2895600" cy="1143000"/>
          </a:xfrm>
          <a:prstGeom prst="line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endCxn id="6" idx="2"/>
          </p:cNvCxnSpPr>
          <p:nvPr/>
        </p:nvCxnSpPr>
        <p:spPr>
          <a:xfrm flipV="1">
            <a:off x="3962400" y="3810000"/>
            <a:ext cx="1600200" cy="6832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24000" y="4123893"/>
            <a:ext cx="1728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Grazing angle, </a:t>
            </a:r>
            <a:r>
              <a:rPr lang="el-GR" dirty="0" smtClean="0"/>
              <a:t>ψ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122009" y="4555401"/>
            <a:ext cx="894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Ground</a:t>
            </a:r>
            <a:endParaRPr lang="en-GB" dirty="0"/>
          </a:p>
        </p:txBody>
      </p:sp>
      <p:sp>
        <p:nvSpPr>
          <p:cNvPr id="21" name="Rectangle 20"/>
          <p:cNvSpPr/>
          <p:nvPr/>
        </p:nvSpPr>
        <p:spPr>
          <a:xfrm>
            <a:off x="228600" y="3112806"/>
            <a:ext cx="990600" cy="228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Aircraft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648096" y="377730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</a:t>
            </a:r>
            <a:r>
              <a:rPr lang="en-GB" baseline="-25000" dirty="0"/>
              <a:t>A</a:t>
            </a:r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5744310" y="4049419"/>
            <a:ext cx="404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</a:t>
            </a:r>
            <a:r>
              <a:rPr lang="en-GB" baseline="-25000" dirty="0" smtClean="0"/>
              <a:t>T</a:t>
            </a:r>
            <a:endParaRPr lang="en-GB" dirty="0"/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1066800" y="3505200"/>
            <a:ext cx="0" cy="9135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5715000" y="4049419"/>
            <a:ext cx="0" cy="3693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88942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Doppler Frequency Shift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ontent Placeholder 14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Velocity has radial and tangential components, </a:t>
                </a:r>
                <a:r>
                  <a:rPr lang="en-GB" dirty="0" err="1" smtClean="0"/>
                  <a:t>v</a:t>
                </a:r>
                <a:r>
                  <a:rPr lang="en-GB" baseline="-25000" dirty="0" err="1" smtClean="0"/>
                  <a:t>r</a:t>
                </a:r>
                <a:r>
                  <a:rPr lang="en-GB" dirty="0" smtClean="0"/>
                  <a:t> and </a:t>
                </a:r>
                <a:r>
                  <a:rPr lang="en-GB" dirty="0" err="1" smtClean="0"/>
                  <a:t>v</a:t>
                </a:r>
                <a:r>
                  <a:rPr lang="en-GB" baseline="-25000" dirty="0" err="1" smtClean="0"/>
                  <a:t>t</a:t>
                </a:r>
                <a:endParaRPr lang="en-GB" baseline="-25000" dirty="0" smtClean="0"/>
              </a:p>
              <a:p>
                <a:r>
                  <a:rPr lang="en-GB" dirty="0" err="1" smtClean="0"/>
                  <a:t>V</a:t>
                </a:r>
                <a:r>
                  <a:rPr lang="en-GB" baseline="-25000" dirty="0" err="1" smtClean="0"/>
                  <a:t>r</a:t>
                </a:r>
                <a:r>
                  <a:rPr lang="en-GB" dirty="0" smtClean="0"/>
                  <a:t> is in the direction of our radar detector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𝑓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𝑑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=−2</m:t>
                      </m:r>
                      <m:sSub>
                        <m:sSub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𝑟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/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𝜆</m:t>
                      </m:r>
                    </m:oMath>
                  </m:oMathPara>
                </a14:m>
                <a:endParaRPr lang="en-GB" dirty="0" smtClean="0"/>
              </a:p>
            </p:txBody>
          </p:sp>
        </mc:Choice>
        <mc:Fallback xmlns="">
          <p:sp>
            <p:nvSpPr>
              <p:cNvPr id="15" name="Content Placeholder 1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/>
          <p:cNvCxnSpPr/>
          <p:nvPr/>
        </p:nvCxnSpPr>
        <p:spPr>
          <a:xfrm>
            <a:off x="4405527" y="5192528"/>
            <a:ext cx="1981200" cy="0"/>
          </a:xfrm>
          <a:prstGeom prst="straightConnector1">
            <a:avLst/>
          </a:prstGeom>
          <a:ln w="254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4405527" y="4582928"/>
            <a:ext cx="1981200" cy="609600"/>
          </a:xfrm>
          <a:prstGeom prst="straightConnector1">
            <a:avLst/>
          </a:prstGeom>
          <a:ln w="254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4405527" y="4582928"/>
            <a:ext cx="0" cy="609601"/>
          </a:xfrm>
          <a:prstGeom prst="straightConnector1">
            <a:avLst/>
          </a:prstGeom>
          <a:ln w="25400"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227992" y="4407425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4027145" y="4479640"/>
            <a:ext cx="34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v</a:t>
            </a:r>
            <a:r>
              <a:rPr lang="en-GB" baseline="-25000" dirty="0" err="1"/>
              <a:t>t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5344739" y="5192528"/>
            <a:ext cx="341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v</a:t>
            </a:r>
            <a:r>
              <a:rPr lang="en-GB" baseline="-25000" dirty="0" err="1"/>
              <a:t>r</a:t>
            </a:r>
            <a:endParaRPr lang="en-GB" dirty="0"/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2614472" y="5192528"/>
            <a:ext cx="1791055" cy="0"/>
          </a:xfrm>
          <a:prstGeom prst="line">
            <a:avLst/>
          </a:prstGeom>
          <a:ln w="25400">
            <a:prstDash val="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004872" y="4703062"/>
            <a:ext cx="1082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Radar Set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8154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Doppler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Our transmitted signal isn’t spectrally “pure”</a:t>
            </a:r>
          </a:p>
          <a:p>
            <a:pPr lvl="1"/>
            <a:r>
              <a:rPr lang="en-GB" dirty="0" smtClean="0"/>
              <a:t>Can we tell side bands from Doppler return?</a:t>
            </a:r>
          </a:p>
          <a:p>
            <a:pPr lvl="1"/>
            <a:r>
              <a:rPr lang="en-GB" dirty="0" smtClean="0"/>
              <a:t>Only if sufficiently high pulse repetition frequency</a:t>
            </a:r>
          </a:p>
          <a:p>
            <a:pPr lvl="1"/>
            <a:r>
              <a:rPr lang="en-GB" dirty="0" smtClean="0"/>
              <a:t>But high </a:t>
            </a:r>
            <a:r>
              <a:rPr lang="en-GB" dirty="0" err="1" smtClean="0"/>
              <a:t>f</a:t>
            </a:r>
            <a:r>
              <a:rPr lang="en-GB" baseline="-25000" dirty="0" err="1" smtClean="0"/>
              <a:t>P</a:t>
            </a:r>
            <a:r>
              <a:rPr lang="en-GB" dirty="0" smtClean="0"/>
              <a:t> = small T</a:t>
            </a:r>
            <a:r>
              <a:rPr lang="en-GB" baseline="-25000" dirty="0" smtClean="0"/>
              <a:t>P</a:t>
            </a:r>
            <a:r>
              <a:rPr lang="en-GB" dirty="0"/>
              <a:t> </a:t>
            </a:r>
            <a:r>
              <a:rPr lang="en-GB" dirty="0" smtClean="0"/>
              <a:t>, which give us problems with range ambiguity (see earlier)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57027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Radar Cross Section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12" y="1752600"/>
            <a:ext cx="6810375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200400" y="4267200"/>
                <a:ext cx="2247987" cy="6699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/>
                          <a:ea typeface="Cambria Math"/>
                        </a:rPr>
                        <m:t>𝜎</m:t>
                      </m:r>
                      <m:r>
                        <a:rPr lang="en-GB" i="1">
                          <a:latin typeface="Cambria Math"/>
                          <a:ea typeface="Cambria Math"/>
                        </a:rPr>
                        <m:t>≈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4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𝜋</m:t>
                      </m:r>
                      <m:sSup>
                        <m:sSupPr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𝐴</m:t>
                          </m:r>
                        </m:e>
                        <m:sup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/</m:t>
                      </m:r>
                      <m:sSup>
                        <m:sSupPr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𝜆</m:t>
                          </m:r>
                        </m:e>
                        <m:sup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b="0" i="1" dirty="0" smtClean="0"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i="1" smtClean="0">
                              <a:latin typeface="Cambria Math"/>
                              <a:ea typeface="Cambria Math"/>
                            </a:rPr>
                            <m:t>𝜎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𝑑𝐵𝑠𝑚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=10</m:t>
                      </m:r>
                      <m:sSub>
                        <m:sSub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𝑙𝑜𝑔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10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(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𝜎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0400" y="4267200"/>
                <a:ext cx="2247987" cy="669992"/>
              </a:xfrm>
              <a:prstGeom prst="rect">
                <a:avLst/>
              </a:prstGeom>
              <a:blipFill rotWithShape="1">
                <a:blip r:embed="rId3"/>
                <a:stretch>
                  <a:fillRect b="-27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066800" y="5791200"/>
            <a:ext cx="68512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Courtesy of </a:t>
            </a:r>
            <a:r>
              <a:rPr lang="en-GB" dirty="0" err="1" smtClean="0"/>
              <a:t>Prof.</a:t>
            </a:r>
            <a:r>
              <a:rPr lang="en-GB" dirty="0" smtClean="0"/>
              <a:t> David Jenn, Navy Postgraduate School, available from:</a:t>
            </a:r>
          </a:p>
          <a:p>
            <a:r>
              <a:rPr lang="en-GB" dirty="0" smtClean="0">
                <a:hlinkClick r:id="rId4"/>
              </a:rPr>
              <a:t>http://faculty.nps.edu/jenn/Seminars/RadarFundamentals.pdf</a:t>
            </a:r>
            <a:r>
              <a:rPr lang="en-GB" dirty="0" smtClean="0"/>
              <a:t>, </a:t>
            </a:r>
          </a:p>
          <a:p>
            <a:r>
              <a:rPr lang="en-GB" dirty="0" smtClean="0"/>
              <a:t>accessed 11.00, 04/03/16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9589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Huygens Principle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dirty="0" err="1"/>
              <a:t>wavefront</a:t>
            </a:r>
            <a:r>
              <a:rPr lang="en-GB" dirty="0"/>
              <a:t> of a propagating wave of light at any instant conforms to the envelope of spherical wavelets emanating from every point on the </a:t>
            </a:r>
            <a:r>
              <a:rPr lang="en-GB" dirty="0" err="1"/>
              <a:t>wavefront</a:t>
            </a:r>
            <a:r>
              <a:rPr lang="en-GB" dirty="0"/>
              <a:t> at the prior instant (with the understanding that the wavelets have the same speed as the overall wave).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4953000"/>
            <a:ext cx="3487994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4400" y="6324600"/>
            <a:ext cx="6000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3"/>
              </a:rPr>
              <a:t>http://</a:t>
            </a:r>
            <a:r>
              <a:rPr lang="en-GB" dirty="0" smtClean="0">
                <a:hlinkClick r:id="rId3"/>
              </a:rPr>
              <a:t>www.mathpages.com/home/kmath242/kmath242.htm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26657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Huygens Principle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Allows a decent explanation of diffraction and reflection</a:t>
            </a:r>
          </a:p>
          <a:p>
            <a:r>
              <a:rPr lang="en-GB" dirty="0" smtClean="0"/>
              <a:t>Lots of debate about the scientific value of Huygens’ work</a:t>
            </a:r>
          </a:p>
          <a:p>
            <a:r>
              <a:rPr lang="en-GB" dirty="0" smtClean="0"/>
              <a:t>It gives the right answers to some early problems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152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Shape of the Plane Wave in the Far Field Case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Far field?  Where</a:t>
            </a:r>
          </a:p>
          <a:p>
            <a:r>
              <a:rPr lang="en-GB" dirty="0" smtClean="0"/>
              <a:t>Consider a plane wave.  All points on the </a:t>
            </a:r>
            <a:r>
              <a:rPr lang="en-GB" dirty="0" err="1" smtClean="0"/>
              <a:t>wavefront</a:t>
            </a:r>
            <a:r>
              <a:rPr lang="en-GB" dirty="0" smtClean="0"/>
              <a:t> propagate at the same speed.</a:t>
            </a:r>
          </a:p>
          <a:p>
            <a:r>
              <a:rPr lang="en-GB" dirty="0" smtClean="0"/>
              <a:t>Take three imaginary “rays”</a:t>
            </a:r>
          </a:p>
          <a:p>
            <a:r>
              <a:rPr lang="en-GB" dirty="0" smtClean="0"/>
              <a:t>As the waves propagate in the x-direction, over time the front curves as shown</a:t>
            </a:r>
            <a:endParaRPr lang="en-GB" dirty="0"/>
          </a:p>
        </p:txBody>
      </p:sp>
      <p:sp>
        <p:nvSpPr>
          <p:cNvPr id="4" name="Arc 3"/>
          <p:cNvSpPr/>
          <p:nvPr/>
        </p:nvSpPr>
        <p:spPr>
          <a:xfrm>
            <a:off x="3619500" y="4909066"/>
            <a:ext cx="1447800" cy="1676400"/>
          </a:xfrm>
          <a:prstGeom prst="arc">
            <a:avLst>
              <a:gd name="adj1" fmla="val 16200000"/>
              <a:gd name="adj2" fmla="val 545596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67100" y="5747266"/>
            <a:ext cx="1066800" cy="762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3467100" y="5747266"/>
            <a:ext cx="16002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3467100" y="4985266"/>
            <a:ext cx="1143000" cy="762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343400" y="5747266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868092" y="6128266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3906192" y="5011177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06677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Far Field (</a:t>
            </a:r>
            <a:r>
              <a:rPr lang="en-GB" dirty="0" err="1" smtClean="0"/>
              <a:t>Fraunhofer</a:t>
            </a:r>
            <a:r>
              <a:rPr lang="en-GB" dirty="0" smtClean="0"/>
              <a:t> Region)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en-GB" dirty="0" smtClean="0"/>
                  <a:t>The far field starts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GB" b="0" i="1" smtClean="0">
                            <a:latin typeface="Cambria Math"/>
                          </a:rPr>
                          <m:t>𝑓𝑎𝑟</m:t>
                        </m:r>
                      </m:sub>
                    </m:sSub>
                    <m:r>
                      <a:rPr lang="en-GB" b="0" i="1" smtClean="0">
                        <a:latin typeface="Cambria Math"/>
                      </a:rPr>
                      <m:t>=2</m:t>
                    </m:r>
                    <m:sSup>
                      <m:sSupPr>
                        <m:ctrlPr>
                          <a:rPr lang="en-GB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/>
                          </a:rPr>
                          <m:t>𝐷</m:t>
                        </m:r>
                      </m:e>
                      <m:sup>
                        <m:r>
                          <a:rPr lang="en-GB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GB" b="0" i="1" smtClean="0">
                        <a:latin typeface="Cambria Math"/>
                      </a:rPr>
                      <m:t>/</m:t>
                    </m:r>
                    <m:r>
                      <a:rPr lang="en-GB" b="0" i="1" smtClean="0">
                        <a:latin typeface="Cambria Math"/>
                        <a:ea typeface="Cambria Math"/>
                      </a:rPr>
                      <m:t>𝜆</m:t>
                    </m:r>
                  </m:oMath>
                </a14:m>
                <a:r>
                  <a:rPr lang="en-GB" dirty="0" smtClean="0"/>
                  <a:t>, where D is the geometric dimension</a:t>
                </a:r>
              </a:p>
              <a:p>
                <a:r>
                  <a:rPr lang="en-GB" dirty="0" smtClean="0"/>
                  <a:t>Can also understand this as where r&gt;&gt;</a:t>
                </a:r>
                <a:r>
                  <a:rPr lang="el-GR" dirty="0" smtClean="0"/>
                  <a:t>λ</a:t>
                </a:r>
                <a:endParaRPr lang="en-GB" dirty="0" smtClean="0"/>
              </a:p>
              <a:p>
                <a:r>
                  <a:rPr lang="en-GB" dirty="0" smtClean="0"/>
                  <a:t>In this region, the shape of the wave is independent of the antenna</a:t>
                </a:r>
              </a:p>
              <a:p>
                <a:r>
                  <a:rPr lang="en-GB" dirty="0"/>
                  <a:t>H</a:t>
                </a:r>
                <a:r>
                  <a:rPr lang="en-GB" dirty="0" smtClean="0"/>
                  <a:t>ow “plane” are our plane waves?</a:t>
                </a:r>
              </a:p>
              <a:p>
                <a:pPr lvl="1"/>
                <a:r>
                  <a:rPr lang="en-GB" dirty="0" smtClean="0"/>
                  <a:t>Think about a very large sphere</a:t>
                </a:r>
              </a:p>
              <a:p>
                <a:pPr lvl="1"/>
                <a:r>
                  <a:rPr lang="en-GB" dirty="0" smtClean="0"/>
                  <a:t>For any given point on the large sphere, locally the area seems to be flat</a:t>
                </a:r>
              </a:p>
              <a:p>
                <a:pPr lvl="1"/>
                <a:r>
                  <a:rPr lang="en-GB" dirty="0" smtClean="0"/>
                  <a:t>So treat it as flat when it hits a far-away object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1" t="-29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919229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Look at Phased Arrays</a:t>
            </a:r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868681" y="1970162"/>
            <a:ext cx="762000" cy="1066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2312350" y="1970162"/>
            <a:ext cx="762000" cy="1066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444240" y="1970162"/>
            <a:ext cx="762000" cy="1066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718275" y="1970162"/>
            <a:ext cx="762000" cy="1066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099275" y="1970162"/>
            <a:ext cx="762000" cy="1066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2206952" y="3042303"/>
            <a:ext cx="87594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611809" y="3049425"/>
            <a:ext cx="87594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048713" y="3044796"/>
            <a:ext cx="87594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436478" y="3036962"/>
            <a:ext cx="87594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817478" y="3044796"/>
            <a:ext cx="87594" cy="76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1863873" y="2351162"/>
            <a:ext cx="1708803" cy="91440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868681" y="3075062"/>
            <a:ext cx="2449794" cy="124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294546" y="312633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2730825" y="3126337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7211311" y="2559959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dirty="0" smtClean="0"/>
              <a:t>θ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2117355" y="2744625"/>
            <a:ext cx="660875" cy="685800"/>
          </a:xfrm>
          <a:prstGeom prst="ellipse">
            <a:avLst/>
          </a:prstGeom>
          <a:noFill/>
          <a:ln w="127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6680675" y="2008262"/>
            <a:ext cx="762000" cy="1066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5826273" y="2340124"/>
            <a:ext cx="1708803" cy="91440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455778" y="3067584"/>
            <a:ext cx="2449794" cy="124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7444099" y="1855862"/>
            <a:ext cx="0" cy="1371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6335366" y="2808362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dirty="0" smtClean="0"/>
              <a:t>θ</a:t>
            </a:r>
            <a:endParaRPr lang="en-GB" dirty="0"/>
          </a:p>
        </p:txBody>
      </p:sp>
      <p:sp>
        <p:nvSpPr>
          <p:cNvPr id="42" name="TextBox 41"/>
          <p:cNvSpPr txBox="1"/>
          <p:nvPr/>
        </p:nvSpPr>
        <p:spPr>
          <a:xfrm>
            <a:off x="6756606" y="308191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</a:t>
            </a:r>
            <a:endParaRPr lang="en-GB" dirty="0"/>
          </a:p>
        </p:txBody>
      </p:sp>
      <p:sp>
        <p:nvSpPr>
          <p:cNvPr id="43" name="TextBox 42"/>
          <p:cNvSpPr txBox="1"/>
          <p:nvPr/>
        </p:nvSpPr>
        <p:spPr>
          <a:xfrm>
            <a:off x="6494057" y="4343400"/>
            <a:ext cx="12577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dirty="0" smtClean="0"/>
              <a:t>δ</a:t>
            </a:r>
            <a:r>
              <a:rPr lang="en-GB" dirty="0" smtClean="0"/>
              <a:t>r=</a:t>
            </a:r>
            <a:r>
              <a:rPr lang="en-GB" dirty="0" err="1" smtClean="0"/>
              <a:t>dsin</a:t>
            </a:r>
            <a:r>
              <a:rPr lang="el-GR" dirty="0"/>
              <a:t>θ</a:t>
            </a:r>
            <a:endParaRPr lang="en-GB" dirty="0"/>
          </a:p>
          <a:p>
            <a:r>
              <a:rPr lang="el-GR" dirty="0" smtClean="0"/>
              <a:t>δ</a:t>
            </a:r>
            <a:r>
              <a:rPr lang="en-GB" dirty="0" smtClean="0"/>
              <a:t>r=c</a:t>
            </a:r>
            <a:r>
              <a:rPr lang="el-GR" dirty="0" smtClean="0"/>
              <a:t>δ</a:t>
            </a:r>
            <a:r>
              <a:rPr lang="en-GB" dirty="0" smtClean="0"/>
              <a:t>t</a:t>
            </a:r>
          </a:p>
          <a:p>
            <a:r>
              <a:rPr lang="el-GR" dirty="0" smtClean="0"/>
              <a:t>δ</a:t>
            </a:r>
            <a:r>
              <a:rPr lang="en-GB" dirty="0" smtClean="0"/>
              <a:t>t=</a:t>
            </a:r>
            <a:r>
              <a:rPr lang="el-GR" dirty="0" smtClean="0"/>
              <a:t>δ</a:t>
            </a:r>
            <a:r>
              <a:rPr lang="en-GB" dirty="0" smtClean="0"/>
              <a:t>r/c</a:t>
            </a:r>
          </a:p>
          <a:p>
            <a:r>
              <a:rPr lang="en-GB" dirty="0"/>
              <a:t> </a:t>
            </a:r>
            <a:r>
              <a:rPr lang="en-GB" dirty="0" smtClean="0"/>
              <a:t>   =</a:t>
            </a:r>
            <a:r>
              <a:rPr lang="en-GB" dirty="0"/>
              <a:t> </a:t>
            </a:r>
            <a:r>
              <a:rPr lang="en-GB" dirty="0" err="1" smtClean="0"/>
              <a:t>dsin</a:t>
            </a:r>
            <a:r>
              <a:rPr lang="el-GR" dirty="0" smtClean="0"/>
              <a:t>θ</a:t>
            </a:r>
            <a:r>
              <a:rPr lang="en-GB" dirty="0" smtClean="0"/>
              <a:t>/c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909853" y="2623696"/>
            <a:ext cx="385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dirty="0" smtClean="0"/>
              <a:t>δ</a:t>
            </a:r>
            <a:r>
              <a:rPr lang="en-GB" dirty="0"/>
              <a:t>r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035465" y="3733800"/>
            <a:ext cx="716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phase difference between successive elements is how far additionally the </a:t>
            </a:r>
            <a:r>
              <a:rPr lang="en-GB" dirty="0" err="1" smtClean="0"/>
              <a:t>wavefront</a:t>
            </a:r>
            <a:r>
              <a:rPr lang="en-GB" dirty="0" smtClean="0"/>
              <a:t> has to travel to hit the next array element = </a:t>
            </a:r>
            <a:r>
              <a:rPr lang="el-GR" dirty="0"/>
              <a:t>δ</a:t>
            </a:r>
            <a:r>
              <a:rPr lang="en-GB" dirty="0" smtClean="0"/>
              <a:t>r</a:t>
            </a:r>
            <a:endParaRPr lang="en-GB" dirty="0"/>
          </a:p>
          <a:p>
            <a:endParaRPr lang="en-GB" dirty="0" smtClean="0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5422958" y="1995088"/>
            <a:ext cx="762000" cy="1066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572676" y="2008262"/>
            <a:ext cx="11693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Wavefront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219200" y="5867400"/>
            <a:ext cx="71390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This is the equation for time delay beam steering:  array separation is d, </a:t>
            </a:r>
          </a:p>
          <a:p>
            <a:r>
              <a:rPr lang="en-GB" dirty="0" smtClean="0"/>
              <a:t>pick your direction, </a:t>
            </a:r>
            <a:r>
              <a:rPr lang="el-GR" dirty="0" smtClean="0"/>
              <a:t>θ</a:t>
            </a:r>
            <a:r>
              <a:rPr lang="en-GB" dirty="0" smtClean="0"/>
              <a:t>, and calculate the time delay between elements </a:t>
            </a:r>
            <a:r>
              <a:rPr lang="el-GR" dirty="0"/>
              <a:t>δ</a:t>
            </a:r>
            <a:r>
              <a:rPr lang="en-GB" dirty="0" smtClean="0"/>
              <a:t>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84784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Phased Arrays – Phase Steering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 full cycle of wavelength </a:t>
            </a:r>
            <a:r>
              <a:rPr lang="el-GR" dirty="0"/>
              <a:t>λ </a:t>
            </a:r>
            <a:r>
              <a:rPr lang="en-GB" dirty="0" smtClean="0"/>
              <a:t>= 2</a:t>
            </a:r>
            <a:r>
              <a:rPr lang="el-GR" dirty="0" smtClean="0"/>
              <a:t>π</a:t>
            </a:r>
            <a:r>
              <a:rPr lang="en-GB" dirty="0" smtClean="0"/>
              <a:t> radians of phase</a:t>
            </a:r>
          </a:p>
          <a:p>
            <a:r>
              <a:rPr lang="el-GR" dirty="0"/>
              <a:t>δφ</a:t>
            </a:r>
            <a:r>
              <a:rPr lang="en-GB" dirty="0"/>
              <a:t>/2</a:t>
            </a:r>
            <a:r>
              <a:rPr lang="el-GR" dirty="0" smtClean="0"/>
              <a:t>π</a:t>
            </a:r>
            <a:r>
              <a:rPr lang="en-GB" dirty="0" smtClean="0"/>
              <a:t> = </a:t>
            </a:r>
            <a:r>
              <a:rPr lang="el-GR" dirty="0" smtClean="0"/>
              <a:t>δ</a:t>
            </a:r>
            <a:r>
              <a:rPr lang="en-GB" dirty="0" smtClean="0"/>
              <a:t>r/</a:t>
            </a:r>
            <a:r>
              <a:rPr lang="el-GR" dirty="0" smtClean="0"/>
              <a:t>λ</a:t>
            </a:r>
            <a:endParaRPr lang="en-GB" dirty="0" smtClean="0"/>
          </a:p>
          <a:p>
            <a:r>
              <a:rPr lang="el-GR" dirty="0"/>
              <a:t>δ</a:t>
            </a:r>
            <a:r>
              <a:rPr lang="el-GR" dirty="0" smtClean="0"/>
              <a:t>φ</a:t>
            </a:r>
            <a:r>
              <a:rPr lang="en-GB" dirty="0" smtClean="0"/>
              <a:t> = 2</a:t>
            </a:r>
            <a:r>
              <a:rPr lang="el-GR" dirty="0"/>
              <a:t>π</a:t>
            </a:r>
            <a:r>
              <a:rPr lang="el-GR" dirty="0" smtClean="0"/>
              <a:t>δ</a:t>
            </a:r>
            <a:r>
              <a:rPr lang="en-GB" dirty="0"/>
              <a:t>r/</a:t>
            </a:r>
            <a:r>
              <a:rPr lang="el-GR" dirty="0"/>
              <a:t>λ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          = 2</a:t>
            </a:r>
            <a:r>
              <a:rPr lang="el-GR" dirty="0"/>
              <a:t>π</a:t>
            </a:r>
            <a:r>
              <a:rPr lang="en-GB" dirty="0" err="1" smtClean="0"/>
              <a:t>dsin</a:t>
            </a:r>
            <a:r>
              <a:rPr lang="el-GR" dirty="0"/>
              <a:t>θ</a:t>
            </a:r>
            <a:r>
              <a:rPr lang="en-GB" dirty="0"/>
              <a:t>/</a:t>
            </a:r>
            <a:r>
              <a:rPr lang="el-GR" dirty="0" smtClean="0"/>
              <a:t>λ</a:t>
            </a:r>
            <a:endParaRPr lang="en-GB" dirty="0" smtClean="0"/>
          </a:p>
          <a:p>
            <a:r>
              <a:rPr lang="en-GB" dirty="0" smtClean="0"/>
              <a:t>There’s no reason why </a:t>
            </a:r>
            <a:r>
              <a:rPr lang="el-GR" dirty="0" smtClean="0"/>
              <a:t>δφ</a:t>
            </a:r>
            <a:r>
              <a:rPr lang="en-GB" dirty="0" smtClean="0"/>
              <a:t> should not exceed 2</a:t>
            </a:r>
            <a:r>
              <a:rPr lang="el-GR" dirty="0" smtClean="0"/>
              <a:t>π</a:t>
            </a:r>
            <a:endParaRPr lang="en-GB" dirty="0" smtClean="0"/>
          </a:p>
          <a:p>
            <a:pPr lvl="1"/>
            <a:r>
              <a:rPr lang="en-GB" dirty="0" smtClean="0"/>
              <a:t>If so, simply subtract </a:t>
            </a:r>
            <a:r>
              <a:rPr lang="en-GB" dirty="0"/>
              <a:t>2</a:t>
            </a:r>
            <a:r>
              <a:rPr lang="el-GR" dirty="0" smtClean="0"/>
              <a:t>π</a:t>
            </a:r>
            <a:r>
              <a:rPr lang="en-GB" dirty="0" smtClean="0"/>
              <a:t> to get the phase angle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69528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Phased Array Antennae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382000" cy="4525963"/>
              </a:xfrm>
            </p:spPr>
            <p:txBody>
              <a:bodyPr>
                <a:normAutofit fontScale="92500" lnSpcReduction="20000"/>
              </a:bodyPr>
              <a:lstStyle/>
              <a:p>
                <a:r>
                  <a:rPr lang="en-GB" dirty="0" smtClean="0"/>
                  <a:t>Huygens basically gives us the good news</a:t>
                </a:r>
              </a:p>
              <a:p>
                <a:r>
                  <a:rPr lang="en-GB" dirty="0" smtClean="0"/>
                  <a:t>Excite the elements in a transmitter array with the phase differences to steer the beam</a:t>
                </a:r>
              </a:p>
              <a:p>
                <a:pPr lvl="1"/>
                <a:r>
                  <a:rPr lang="en-GB" dirty="0" smtClean="0"/>
                  <a:t>Steerable with no moving parts!</a:t>
                </a:r>
              </a:p>
              <a:p>
                <a:r>
                  <a:rPr lang="en-GB" dirty="0"/>
                  <a:t>A</a:t>
                </a:r>
                <a:r>
                  <a:rPr lang="en-GB" dirty="0" smtClean="0"/>
                  <a:t>rray elements are set a distance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/>
                        <a:ea typeface="Cambria Math"/>
                      </a:rPr>
                      <m:t>𝑑</m:t>
                    </m:r>
                  </m:oMath>
                </a14:m>
                <a:r>
                  <a:rPr lang="en-GB" dirty="0" smtClean="0"/>
                  <a:t> apart</a:t>
                </a:r>
              </a:p>
              <a:p>
                <a:r>
                  <a:rPr lang="en-GB" dirty="0" smtClean="0"/>
                  <a:t>Choose </a:t>
                </a:r>
                <a:r>
                  <a:rPr lang="el-GR" dirty="0" smtClean="0"/>
                  <a:t>θ</a:t>
                </a:r>
                <a:r>
                  <a:rPr lang="en-GB" dirty="0" smtClean="0"/>
                  <a:t>, the angle we want away from broadside</a:t>
                </a:r>
              </a:p>
              <a:p>
                <a:r>
                  <a:rPr lang="en-GB" dirty="0" smtClean="0"/>
                  <a:t>Calculate </a:t>
                </a:r>
                <a:r>
                  <a:rPr lang="el-GR" dirty="0" smtClean="0"/>
                  <a:t>δφ</a:t>
                </a:r>
                <a:r>
                  <a:rPr lang="en-GB" dirty="0" smtClean="0"/>
                  <a:t> </a:t>
                </a:r>
                <a:r>
                  <a:rPr lang="en-GB" dirty="0"/>
                  <a:t>for each of </a:t>
                </a:r>
                <a:r>
                  <a:rPr lang="en-GB" dirty="0" smtClean="0"/>
                  <a:t>N </a:t>
                </a:r>
                <a:r>
                  <a:rPr lang="en-GB" dirty="0"/>
                  <a:t>array elements </a:t>
                </a:r>
                <a:r>
                  <a:rPr lang="en-GB" dirty="0" smtClean="0"/>
                  <a:t>and set phase shifters accordingly.  For element n:</a:t>
                </a:r>
                <a:endParaRPr lang="en-GB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/>
                          <a:ea typeface="Cambria Math"/>
                        </a:rPr>
                        <m:t>𝛿</m:t>
                      </m:r>
                      <m:sSub>
                        <m:sSubPr>
                          <m:ctrlPr>
                            <a:rPr lang="en-GB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GB" i="1" smtClean="0">
                              <a:latin typeface="Cambria Math"/>
                              <a:ea typeface="Cambria Math"/>
                            </a:rPr>
                            <m:t>𝜙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𝜆</m:t>
                          </m:r>
                        </m:den>
                      </m:f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𝑑𝑠𝑖𝑛</m:t>
                      </m:r>
                      <m:r>
                        <a:rPr lang="en-GB" b="0" i="1" smtClean="0">
                          <a:latin typeface="Cambria Math"/>
                          <a:ea typeface="Cambria Math"/>
                        </a:rPr>
                        <m:t>𝜃</m:t>
                      </m:r>
                    </m:oMath>
                  </m:oMathPara>
                </a14:m>
                <a:endParaRPr lang="en-GB" dirty="0" smtClean="0"/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382000" cy="4525963"/>
              </a:xfrm>
              <a:blipFill rotWithShape="1">
                <a:blip r:embed="rId2"/>
                <a:stretch>
                  <a:fillRect l="-1455" t="-3504" r="-13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923411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Corporate-fed Phased Array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2057400"/>
            <a:ext cx="653415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96958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Grating Lobes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Grating lobes occur </a:t>
                </a:r>
                <a:r>
                  <a:rPr lang="en-GB" dirty="0"/>
                  <a:t>when a phased array </a:t>
                </a:r>
                <a:r>
                  <a:rPr lang="en-GB" dirty="0" smtClean="0"/>
                  <a:t>is steered </a:t>
                </a:r>
                <a:r>
                  <a:rPr lang="en-GB" dirty="0"/>
                  <a:t>too </a:t>
                </a:r>
                <a:r>
                  <a:rPr lang="en-GB" dirty="0" smtClean="0"/>
                  <a:t>far</a:t>
                </a:r>
              </a:p>
              <a:p>
                <a:pPr lvl="1"/>
                <a:r>
                  <a:rPr lang="en-GB" dirty="0" smtClean="0"/>
                  <a:t>Main </a:t>
                </a:r>
                <a:r>
                  <a:rPr lang="en-GB" dirty="0"/>
                  <a:t>beam reappears on the wrong </a:t>
                </a:r>
                <a:r>
                  <a:rPr lang="en-GB" dirty="0" smtClean="0"/>
                  <a:t>side</a:t>
                </a:r>
              </a:p>
              <a:p>
                <a:r>
                  <a:rPr lang="en-GB" dirty="0" smtClean="0"/>
                  <a:t>Array elements </a:t>
                </a:r>
                <a:r>
                  <a:rPr lang="en-GB" dirty="0"/>
                  <a:t>must be spaced properly in order to avoid grating </a:t>
                </a:r>
                <a:r>
                  <a:rPr lang="en-GB" dirty="0" smtClean="0"/>
                  <a:t>lobes</a:t>
                </a:r>
              </a:p>
              <a:p>
                <a:pPr lvl="1"/>
                <a:r>
                  <a:rPr lang="en-GB" dirty="0" smtClean="0"/>
                  <a:t>Maximum </a:t>
                </a:r>
                <a:r>
                  <a:rPr lang="en-GB" dirty="0"/>
                  <a:t>spacing is a function of wavelength of operation </a:t>
                </a:r>
                <a:r>
                  <a:rPr lang="el-GR" dirty="0" smtClean="0"/>
                  <a:t>λ</a:t>
                </a:r>
                <a:r>
                  <a:rPr lang="en-GB" dirty="0" smtClean="0"/>
                  <a:t> and </a:t>
                </a:r>
                <a:r>
                  <a:rPr lang="en-GB" dirty="0"/>
                  <a:t>maximum look </a:t>
                </a:r>
                <a:r>
                  <a:rPr lang="en-GB" dirty="0" smtClean="0"/>
                  <a:t>angle </a:t>
                </a:r>
                <a:r>
                  <a:rPr lang="el-GR" dirty="0" smtClean="0"/>
                  <a:t>θ</a:t>
                </a:r>
                <a:endParaRPr lang="en-GB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𝑑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𝑚𝑎𝑥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𝜆</m:t>
                          </m:r>
                        </m:num>
                        <m:den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1+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𝑠𝑖𝑛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𝜃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9337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are the maximum separations of array elements for an x-band (</a:t>
            </a:r>
            <a:r>
              <a:rPr lang="el-GR" dirty="0" smtClean="0"/>
              <a:t>λ</a:t>
            </a:r>
            <a:r>
              <a:rPr lang="en-GB" dirty="0" smtClean="0"/>
              <a:t> = 3cm) radar with a maximum steer angle of (a) 60 degrees; (b) 30 degrees?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88227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Phased Array Gain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 smtClean="0"/>
                  <a:t>Gain at broadside in a phased array is a </a:t>
                </a:r>
                <a:r>
                  <a:rPr lang="en-GB" dirty="0"/>
                  <a:t>function of the individual element gain and the number of </a:t>
                </a:r>
                <a:r>
                  <a:rPr lang="en-GB" dirty="0" smtClean="0"/>
                  <a:t>elements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/>
                            </a:rPr>
                            <m:t>𝐺</m:t>
                          </m:r>
                        </m:e>
                        <m:sub>
                          <m:r>
                            <a:rPr lang="en-GB" b="0" i="1" smtClean="0">
                              <a:latin typeface="Cambria Math"/>
                            </a:rPr>
                            <m:t>𝐴</m:t>
                          </m:r>
                        </m:sub>
                      </m:sSub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/>
                            </a:rPr>
                            <m:t>4</m:t>
                          </m:r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  <m:sSub>
                            <m:sSubPr>
                              <m:ctrlP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𝑒</m:t>
                              </m:r>
                            </m:sub>
                          </m:sSub>
                          <m:r>
                            <a:rPr lang="en-GB" b="0" i="1" smtClean="0">
                              <a:latin typeface="Cambria Math"/>
                              <a:ea typeface="Cambria Math"/>
                            </a:rPr>
                            <m:t>𝜂</m:t>
                          </m:r>
                        </m:num>
                        <m:den>
                          <m:sSup>
                            <m:sSupPr>
                              <m:ctrlP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𝜆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n-GB" b="0" dirty="0" smtClean="0">
                  <a:ea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/>
                            <a:ea typeface="Cambria Math"/>
                          </a:rPr>
                          <m:t>𝐴</m:t>
                        </m:r>
                      </m:e>
                      <m:sub>
                        <m:r>
                          <a:rPr lang="en-GB" i="1">
                            <a:latin typeface="Cambria Math"/>
                            <a:ea typeface="Cambria Math"/>
                          </a:rPr>
                          <m:t>𝑒</m:t>
                        </m:r>
                      </m:sub>
                    </m:sSub>
                  </m:oMath>
                </a14:m>
                <a:r>
                  <a:rPr lang="en-GB" dirty="0" smtClean="0"/>
                  <a:t>= aperture area</a:t>
                </a:r>
              </a:p>
              <a:p>
                <a14:m>
                  <m:oMath xmlns:m="http://schemas.openxmlformats.org/officeDocument/2006/math">
                    <m:r>
                      <a:rPr lang="en-GB" i="1">
                        <a:latin typeface="Cambria Math"/>
                        <a:ea typeface="Cambria Math"/>
                      </a:rPr>
                      <m:t>𝜂</m:t>
                    </m:r>
                  </m:oMath>
                </a14:m>
                <a:r>
                  <a:rPr lang="en-GB" dirty="0" smtClean="0"/>
                  <a:t> = aperture efficiency</a:t>
                </a:r>
              </a:p>
              <a:p>
                <a:r>
                  <a:rPr lang="en-GB" dirty="0" smtClean="0"/>
                  <a:t>λ = wavelength</a:t>
                </a:r>
                <a:endParaRPr lang="en-GB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42762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Radar Block Diagram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1828800"/>
            <a:ext cx="864870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66800" y="5791200"/>
            <a:ext cx="68512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Courtesy of </a:t>
            </a:r>
            <a:r>
              <a:rPr lang="en-GB" dirty="0" err="1" smtClean="0"/>
              <a:t>Prof.</a:t>
            </a:r>
            <a:r>
              <a:rPr lang="en-GB" dirty="0" smtClean="0"/>
              <a:t> David Jenn, Navy Postgraduate School, available from:</a:t>
            </a:r>
          </a:p>
          <a:p>
            <a:r>
              <a:rPr lang="en-GB" dirty="0" smtClean="0">
                <a:hlinkClick r:id="rId3"/>
              </a:rPr>
              <a:t>http://faculty.nps.edu/jenn/Seminars/RadarFundamentals.pdf</a:t>
            </a:r>
            <a:r>
              <a:rPr lang="en-GB" dirty="0" smtClean="0"/>
              <a:t>, </a:t>
            </a:r>
          </a:p>
          <a:p>
            <a:r>
              <a:rPr lang="en-GB" dirty="0" smtClean="0"/>
              <a:t>accessed 11.00, 04/03/16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553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1143</Words>
  <Application>Microsoft Office PowerPoint</Application>
  <PresentationFormat>On-screen Show (4:3)</PresentationFormat>
  <Paragraphs>170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Using Radar</vt:lpstr>
      <vt:lpstr>What Can We Measure?</vt:lpstr>
      <vt:lpstr>Signature Analysis and Inverse Scattering</vt:lpstr>
      <vt:lpstr>Time Delay Range Estimation</vt:lpstr>
      <vt:lpstr>Only One (Small?) Problem</vt:lpstr>
      <vt:lpstr>Unambiguous Range?</vt:lpstr>
      <vt:lpstr>Range Gates</vt:lpstr>
      <vt:lpstr>Range Gates and Bins</vt:lpstr>
      <vt:lpstr>Multipath Returns</vt:lpstr>
      <vt:lpstr>Doppler Frequency Shift</vt:lpstr>
      <vt:lpstr>Doppler Issues</vt:lpstr>
      <vt:lpstr>Radar Cross Section</vt:lpstr>
      <vt:lpstr>Huygens Principle</vt:lpstr>
      <vt:lpstr>Huygens Principle</vt:lpstr>
      <vt:lpstr>Shape of the Plane Wave in the Far Field Case</vt:lpstr>
      <vt:lpstr>Far Field (Fraunhofer Region)</vt:lpstr>
      <vt:lpstr>Let’s Look at Phased Arrays</vt:lpstr>
      <vt:lpstr>Phased Arrays – Phase Steering</vt:lpstr>
      <vt:lpstr>Phased Array Antennae</vt:lpstr>
      <vt:lpstr>Corporate-fed Phased Array</vt:lpstr>
      <vt:lpstr>Grating Lobes</vt:lpstr>
      <vt:lpstr>Questions</vt:lpstr>
      <vt:lpstr>Phased Array Gain</vt:lpstr>
      <vt:lpstr>A Radar Block Diagram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Radar</dc:title>
  <dc:creator>john</dc:creator>
  <cp:lastModifiedBy>Rees, John</cp:lastModifiedBy>
  <cp:revision>27</cp:revision>
  <dcterms:created xsi:type="dcterms:W3CDTF">2016-03-04T10:28:05Z</dcterms:created>
  <dcterms:modified xsi:type="dcterms:W3CDTF">2016-03-09T15:03:43Z</dcterms:modified>
</cp:coreProperties>
</file>