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180" y="-2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317D36-EBC9-4C72-B70C-007567BBC81D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0B9E79-10D7-4B04-9E26-84FEDF8E18A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25023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576072" rtl="0" eaLnBrk="1" latinLnBrk="0" hangingPunct="1">
      <a:defRPr sz="756" kern="1200">
        <a:solidFill>
          <a:schemeClr val="tx1"/>
        </a:solidFill>
        <a:latin typeface="+mn-lt"/>
        <a:ea typeface="+mn-ea"/>
        <a:cs typeface="+mn-cs"/>
      </a:defRPr>
    </a:lvl1pPr>
    <a:lvl2pPr marL="288036" algn="l" defTabSz="576072" rtl="0" eaLnBrk="1" latinLnBrk="0" hangingPunct="1">
      <a:defRPr sz="756" kern="1200">
        <a:solidFill>
          <a:schemeClr val="tx1"/>
        </a:solidFill>
        <a:latin typeface="+mn-lt"/>
        <a:ea typeface="+mn-ea"/>
        <a:cs typeface="+mn-cs"/>
      </a:defRPr>
    </a:lvl2pPr>
    <a:lvl3pPr marL="576072" algn="l" defTabSz="576072" rtl="0" eaLnBrk="1" latinLnBrk="0" hangingPunct="1">
      <a:defRPr sz="756" kern="1200">
        <a:solidFill>
          <a:schemeClr val="tx1"/>
        </a:solidFill>
        <a:latin typeface="+mn-lt"/>
        <a:ea typeface="+mn-ea"/>
        <a:cs typeface="+mn-cs"/>
      </a:defRPr>
    </a:lvl3pPr>
    <a:lvl4pPr marL="864108" algn="l" defTabSz="576072" rtl="0" eaLnBrk="1" latinLnBrk="0" hangingPunct="1">
      <a:defRPr sz="756" kern="1200">
        <a:solidFill>
          <a:schemeClr val="tx1"/>
        </a:solidFill>
        <a:latin typeface="+mn-lt"/>
        <a:ea typeface="+mn-ea"/>
        <a:cs typeface="+mn-cs"/>
      </a:defRPr>
    </a:lvl4pPr>
    <a:lvl5pPr marL="1152144" algn="l" defTabSz="576072" rtl="0" eaLnBrk="1" latinLnBrk="0" hangingPunct="1">
      <a:defRPr sz="756" kern="1200">
        <a:solidFill>
          <a:schemeClr val="tx1"/>
        </a:solidFill>
        <a:latin typeface="+mn-lt"/>
        <a:ea typeface="+mn-ea"/>
        <a:cs typeface="+mn-cs"/>
      </a:defRPr>
    </a:lvl5pPr>
    <a:lvl6pPr marL="1440180" algn="l" defTabSz="576072" rtl="0" eaLnBrk="1" latinLnBrk="0" hangingPunct="1">
      <a:defRPr sz="756" kern="1200">
        <a:solidFill>
          <a:schemeClr val="tx1"/>
        </a:solidFill>
        <a:latin typeface="+mn-lt"/>
        <a:ea typeface="+mn-ea"/>
        <a:cs typeface="+mn-cs"/>
      </a:defRPr>
    </a:lvl6pPr>
    <a:lvl7pPr marL="1728216" algn="l" defTabSz="576072" rtl="0" eaLnBrk="1" latinLnBrk="0" hangingPunct="1">
      <a:defRPr sz="756" kern="1200">
        <a:solidFill>
          <a:schemeClr val="tx1"/>
        </a:solidFill>
        <a:latin typeface="+mn-lt"/>
        <a:ea typeface="+mn-ea"/>
        <a:cs typeface="+mn-cs"/>
      </a:defRPr>
    </a:lvl7pPr>
    <a:lvl8pPr marL="2016252" algn="l" defTabSz="576072" rtl="0" eaLnBrk="1" latinLnBrk="0" hangingPunct="1">
      <a:defRPr sz="756" kern="1200">
        <a:solidFill>
          <a:schemeClr val="tx1"/>
        </a:solidFill>
        <a:latin typeface="+mn-lt"/>
        <a:ea typeface="+mn-ea"/>
        <a:cs typeface="+mn-cs"/>
      </a:defRPr>
    </a:lvl8pPr>
    <a:lvl9pPr marL="2304288" algn="l" defTabSz="576072" rtl="0" eaLnBrk="1" latinLnBrk="0" hangingPunct="1">
      <a:defRPr sz="756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0B9E79-10D7-4B04-9E26-84FEDF8E18AB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47435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439D-E8E0-4DF5-AE1B-F731963A81EF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40C8-027B-41FF-91C6-E608FBDF3C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63655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439D-E8E0-4DF5-AE1B-F731963A81EF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40C8-027B-41FF-91C6-E608FBDF3C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77865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439D-E8E0-4DF5-AE1B-F731963A81EF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40C8-027B-41FF-91C6-E608FBDF3C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7861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439D-E8E0-4DF5-AE1B-F731963A81EF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40C8-027B-41FF-91C6-E608FBDF3C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33647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439D-E8E0-4DF5-AE1B-F731963A81EF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40C8-027B-41FF-91C6-E608FBDF3C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51295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439D-E8E0-4DF5-AE1B-F731963A81EF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40C8-027B-41FF-91C6-E608FBDF3C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299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439D-E8E0-4DF5-AE1B-F731963A81EF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40C8-027B-41FF-91C6-E608FBDF3C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40898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439D-E8E0-4DF5-AE1B-F731963A81EF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40C8-027B-41FF-91C6-E608FBDF3C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56772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439D-E8E0-4DF5-AE1B-F731963A81EF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40C8-027B-41FF-91C6-E608FBDF3C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19780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439D-E8E0-4DF5-AE1B-F731963A81EF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40C8-027B-41FF-91C6-E608FBDF3C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48286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439D-E8E0-4DF5-AE1B-F731963A81EF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40C8-027B-41FF-91C6-E608FBDF3C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21065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1370"/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DA439D-E8E0-4DF5-AE1B-F731963A81EF}" type="datetimeFigureOut">
              <a:rPr lang="en-IN" smtClean="0"/>
              <a:t>03/11/25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240C8-027B-41FF-91C6-E608FBDF3C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608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0000"/>
            <a:lum/>
          </a:blip>
          <a:srcRect/>
          <a:stretch>
            <a:fillRect t="-21000" b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F1F0E74-E88E-5DFA-F828-CEFE8A5C6F43}"/>
              </a:ext>
            </a:extLst>
          </p:cNvPr>
          <p:cNvSpPr txBox="1"/>
          <p:nvPr/>
        </p:nvSpPr>
        <p:spPr>
          <a:xfrm>
            <a:off x="124387" y="131533"/>
            <a:ext cx="12584079" cy="116063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40"/>
              </a:spcAft>
            </a:pPr>
            <a:r>
              <a:rPr lang="en-US" sz="2000" b="1" kern="100" dirty="0">
                <a:solidFill>
                  <a:schemeClr val="bg1"/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To check the effect of behavioral changes in the older age group (≥ 60 years) people with Dementia in United Kingdom: </a:t>
            </a:r>
            <a:r>
              <a:rPr lang="en-IN" sz="2000" b="1" kern="100" dirty="0">
                <a:solidFill>
                  <a:schemeClr val="bg1"/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“</a:t>
            </a:r>
            <a:r>
              <a:rPr lang="en-US" sz="2000" b="1" kern="100" dirty="0">
                <a:solidFill>
                  <a:schemeClr val="bg1"/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A Systematic </a:t>
            </a:r>
            <a:r>
              <a:rPr lang="en-IN" sz="2000" b="1" kern="100" dirty="0">
                <a:solidFill>
                  <a:schemeClr val="bg1"/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Review”</a:t>
            </a:r>
            <a:endParaRPr lang="en-US" sz="2000" b="1" kern="100" dirty="0">
              <a:solidFill>
                <a:schemeClr val="bg1"/>
              </a:solidFill>
              <a:latin typeface="Times New Roman" panose="02020603050405020304" pitchFamily="18" charset="0"/>
              <a:ea typeface="ADLaM Display" panose="02010000000000000000" pitchFamily="2" charset="0"/>
              <a:cs typeface="Times New Roman" panose="02020603050405020304" pitchFamily="18" charset="0"/>
            </a:endParaRPr>
          </a:p>
          <a:p>
            <a:pPr algn="r">
              <a:lnSpc>
                <a:spcPct val="107000"/>
              </a:lnSpc>
              <a:spcAft>
                <a:spcPts val="840"/>
              </a:spcAft>
            </a:pPr>
            <a:r>
              <a:rPr lang="en-US" sz="2000" b="1" kern="100" dirty="0">
                <a:solidFill>
                  <a:schemeClr val="bg1"/>
                </a:solidFill>
                <a:latin typeface="Times New Roman" panose="02020603050405020304" pitchFamily="18" charset="0"/>
                <a:ea typeface="ADLaM Display" panose="02010000000000000000" pitchFamily="2" charset="0"/>
                <a:cs typeface="Times New Roman" panose="02020603050405020304" pitchFamily="18" charset="0"/>
              </a:rPr>
              <a:t> Jhanvi Chaudhary   (2430968)</a:t>
            </a:r>
            <a:endParaRPr lang="en-IN" sz="2000" kern="100" dirty="0">
              <a:solidFill>
                <a:schemeClr val="bg1"/>
              </a:solidFill>
              <a:latin typeface="Times New Roman" panose="02020603050405020304" pitchFamily="18" charset="0"/>
              <a:ea typeface="ADLaM Display" panose="02010000000000000000" pitchFamily="2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0498186-98D0-B950-43E8-3F9625CEBDEB}"/>
              </a:ext>
            </a:extLst>
          </p:cNvPr>
          <p:cNvSpPr txBox="1"/>
          <p:nvPr/>
        </p:nvSpPr>
        <p:spPr>
          <a:xfrm>
            <a:off x="124386" y="1456063"/>
            <a:ext cx="4438869" cy="5526000"/>
          </a:xfrm>
          <a:prstGeom prst="rect">
            <a:avLst/>
          </a:prstGeom>
          <a:solidFill>
            <a:schemeClr val="accent4">
              <a:lumMod val="20000"/>
              <a:lumOff val="80000"/>
              <a:alpha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Introduction/ Rationale: </a:t>
            </a:r>
            <a:endParaRPr lang="en-IN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 refers to a group of conditions that impact memory, thinking, and the ability to carry out everyday activities (WHO, n.d.).</a:t>
            </a:r>
            <a:r>
              <a:rPr lang="en-US" sz="1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13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UK, dementia is a significant and expanding public health concern, especially for those over 60 (NHS, 2025).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Mild cognitive impairment and dementia may be linked to chronic depressive disorders and stress (</a:t>
            </a:r>
            <a:r>
              <a:rPr lang="en-US" sz="13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Wallensten</a:t>
            </a:r>
            <a:r>
              <a:rPr lang="en-US" sz="1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al,2023).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Aggression, sadness, and agitation are common behavioral changes associated with dementia that have a significant impact on caring and quality of life (Murray, Shaw and Macdonald,2019).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order to enhance early care and lessen the strain on families and health systems, there is an urgent need to investigate these behavioral signs (Alzheimer Society,2025), (WHO,2024). </a:t>
            </a:r>
            <a:endParaRPr lang="en-IN" sz="13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30FA65DE-A1B9-3A1F-AB8E-C01F73F34FA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2262" y="7070741"/>
            <a:ext cx="3555119" cy="23989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945EF01-FC2D-18B9-3AF5-27A32D3360E8}"/>
              </a:ext>
            </a:extLst>
          </p:cNvPr>
          <p:cNvSpPr txBox="1"/>
          <p:nvPr/>
        </p:nvSpPr>
        <p:spPr>
          <a:xfrm>
            <a:off x="8487380" y="1489684"/>
            <a:ext cx="4123070" cy="2600135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Aim/ Objectives:</a:t>
            </a:r>
          </a:p>
          <a:p>
            <a:pPr algn="just"/>
            <a:r>
              <a:rPr lang="en-IN" sz="1100" b="1" kern="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study aims to understand the role of behavioural changes in people in older age group living with dementia (60 &gt; years).</a:t>
            </a:r>
          </a:p>
          <a:p>
            <a:pPr algn="just"/>
            <a:r>
              <a:rPr lang="en-IN" sz="1100" b="1" kern="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
Kind regards,</a:t>
            </a:r>
            <a:endParaRPr lang="en-US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assess the level of </a:t>
            </a:r>
            <a:r>
              <a:rPr lang="en-IN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 changes </a:t>
            </a: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among older adults with dementia (Alzheimer Society, 2025)</a:t>
            </a:r>
            <a:endParaRPr lang="en-IN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examine the </a:t>
            </a:r>
            <a:r>
              <a:rPr lang="en-IN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 changes </a:t>
            </a: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cognitive changes(WHO, 2024) (Gilsenan et al, 2023)</a:t>
            </a:r>
            <a:endParaRPr lang="en-IN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investigate the contributing factors for dementia (NICE,2023).</a:t>
            </a:r>
            <a:endParaRPr lang="en-IN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8758F0A-0F85-1E12-B25F-5965A2876FE3}"/>
              </a:ext>
            </a:extLst>
          </p:cNvPr>
          <p:cNvSpPr txBox="1"/>
          <p:nvPr/>
        </p:nvSpPr>
        <p:spPr>
          <a:xfrm>
            <a:off x="4772262" y="5740762"/>
            <a:ext cx="3572873" cy="1166088"/>
          </a:xfrm>
          <a:prstGeom prst="rect">
            <a:avLst/>
          </a:prstGeom>
          <a:solidFill>
            <a:schemeClr val="accent5">
              <a:lumMod val="40000"/>
              <a:lumOff val="60000"/>
              <a:alpha val="50000"/>
            </a:schemeClr>
          </a:solidFill>
          <a:ln>
            <a:solidFill>
              <a:schemeClr val="accent5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Question:</a:t>
            </a:r>
          </a:p>
          <a:p>
            <a:pPr>
              <a:lnSpc>
                <a:spcPct val="150000"/>
              </a:lnSpc>
            </a:pPr>
            <a:r>
              <a:rPr lang="en-IN" sz="1200" b="1" kern="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do behavioural changes impact on the living experiences of people with dementia in older age in the UK?</a:t>
            </a:r>
            <a:endParaRPr lang="en-IN" sz="1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7395F8-2F90-A6BB-EB8C-238F47903BD3}"/>
              </a:ext>
            </a:extLst>
          </p:cNvPr>
          <p:cNvSpPr txBox="1"/>
          <p:nvPr/>
        </p:nvSpPr>
        <p:spPr>
          <a:xfrm>
            <a:off x="4772263" y="1456063"/>
            <a:ext cx="3572872" cy="4120808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Impact:</a:t>
            </a:r>
            <a:endParaRPr lang="en-IN" sz="1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research will enhance understanding of behavioral symptoms in dementia, promoting early recognition and person-centered care (NHS,2024).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findings will support training for health and social care professional to improve behavioral management and reduce caregiver strain (Dementia UK, 2025).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Moreover, the outcomes will inform evidence-based policy and service development, contributing to improved dementia care and quality of life across the UK (Public Health England, 2024) (Rapaport et al, 2018).</a:t>
            </a:r>
            <a:endParaRPr lang="en-IN" sz="1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C6A39C-BCD5-F877-E3FE-4C5F3C7C7AFA}"/>
              </a:ext>
            </a:extLst>
          </p:cNvPr>
          <p:cNvSpPr txBox="1"/>
          <p:nvPr/>
        </p:nvSpPr>
        <p:spPr>
          <a:xfrm>
            <a:off x="8554142" y="4904191"/>
            <a:ext cx="4056307" cy="4539704"/>
          </a:xfrm>
          <a:prstGeom prst="rect">
            <a:avLst/>
          </a:prstGeom>
          <a:solidFill>
            <a:schemeClr val="accent5">
              <a:lumMod val="60000"/>
              <a:lumOff val="40000"/>
              <a:alpha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endParaRPr lang="en-IN" sz="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800" b="1" dirty="0">
                <a:solidFill>
                  <a:schemeClr val="tx1"/>
                </a:solidFill>
              </a:rPr>
              <a:t>Alzheimer’s Society (2018) Optimising treatment and care for behavioural and psychological symptoms of dementia. London: Alzheimer’s Society.</a:t>
            </a:r>
          </a:p>
          <a:p>
            <a:pPr algn="just"/>
            <a:r>
              <a:rPr lang="en-IN" sz="800" b="1" dirty="0">
                <a:solidFill>
                  <a:schemeClr val="tx1"/>
                </a:solidFill>
              </a:rPr>
              <a:t>Alzheimer’s Society (2025) Behavioural and psychological symptoms of dementia: prevalence and impact. London: Alzheimer’s Society.</a:t>
            </a:r>
          </a:p>
          <a:p>
            <a:pPr algn="just"/>
            <a:r>
              <a:rPr lang="en-IN" sz="800" b="1" dirty="0">
                <a:solidFill>
                  <a:schemeClr val="tx1"/>
                </a:solidFill>
              </a:rPr>
              <a:t>Dementia UK (2025) Understanding behavioural symptoms in dementia. London: Dementia UK.</a:t>
            </a:r>
          </a:p>
          <a:p>
            <a:pPr algn="just"/>
            <a:r>
              <a:rPr lang="en-IN" sz="800" b="1" dirty="0">
                <a:solidFill>
                  <a:schemeClr val="tx1"/>
                </a:solidFill>
              </a:rPr>
              <a:t>Murray, C., Shaw, J. and </a:t>
            </a:r>
            <a:r>
              <a:rPr lang="en-IN" sz="800" b="1" dirty="0" err="1">
                <a:solidFill>
                  <a:schemeClr val="tx1"/>
                </a:solidFill>
              </a:rPr>
              <a:t>Macdonald</a:t>
            </a:r>
            <a:r>
              <a:rPr lang="en-IN" sz="800" b="1" dirty="0">
                <a:solidFill>
                  <a:schemeClr val="tx1"/>
                </a:solidFill>
              </a:rPr>
              <a:t>, L. (2019) Behavioural and psychological symptoms of dementia: effects on carers and quality of life. London: NHS England.</a:t>
            </a:r>
          </a:p>
          <a:p>
            <a:pPr algn="just"/>
            <a:br>
              <a:rPr lang="en-IN" sz="800" b="1" dirty="0">
                <a:solidFill>
                  <a:schemeClr val="tx1"/>
                </a:solidFill>
              </a:rPr>
            </a:br>
            <a:r>
              <a:rPr lang="en-IN" sz="800" b="1" dirty="0">
                <a:solidFill>
                  <a:schemeClr val="tx1"/>
                </a:solidFill>
              </a:rPr>
              <a:t>National Institute for Health and Care Excellence (NICE) (2019) Quality statement 7: supporting carers. London: NICE.</a:t>
            </a:r>
          </a:p>
          <a:p>
            <a:pPr algn="just"/>
            <a:br>
              <a:rPr lang="en-IN" sz="800" b="1" dirty="0">
                <a:solidFill>
                  <a:schemeClr val="tx1"/>
                </a:solidFill>
              </a:rPr>
            </a:br>
            <a:r>
              <a:rPr lang="en-IN" sz="800" b="1" dirty="0">
                <a:solidFill>
                  <a:schemeClr val="tx1"/>
                </a:solidFill>
              </a:rPr>
              <a:t>National Institute for Health and Care Excellence (NICE) (2023) Dementia: assessment, management and support for people living with dementia and their carers. [Online]. Available at: https://www.nice.org.uk/guidance/</a:t>
            </a:r>
            <a:r>
              <a:rPr lang="en-IN" sz="800" b="1" dirty="0" err="1">
                <a:solidFill>
                  <a:schemeClr val="tx1"/>
                </a:solidFill>
              </a:rPr>
              <a:t>ng97</a:t>
            </a:r>
            <a:r>
              <a:rPr lang="en-IN" sz="800" b="1" dirty="0">
                <a:solidFill>
                  <a:schemeClr val="tx1"/>
                </a:solidFill>
              </a:rPr>
              <a:t> (Accessed: 2 November 2025).</a:t>
            </a:r>
          </a:p>
          <a:p>
            <a:pPr algn="just"/>
            <a:br>
              <a:rPr lang="en-IN" sz="800" b="1" dirty="0">
                <a:solidFill>
                  <a:schemeClr val="tx1"/>
                </a:solidFill>
              </a:rPr>
            </a:br>
            <a:r>
              <a:rPr lang="en-IN" sz="800" b="1" dirty="0">
                <a:solidFill>
                  <a:schemeClr val="tx1"/>
                </a:solidFill>
              </a:rPr>
              <a:t>NHS (2024) Dementia in England: diagnosis and treatment statistics. London: NHS England.</a:t>
            </a:r>
          </a:p>
          <a:p>
            <a:pPr algn="just"/>
            <a:br>
              <a:rPr lang="en-IN" sz="800" b="1" dirty="0">
                <a:solidFill>
                  <a:schemeClr val="tx1"/>
                </a:solidFill>
              </a:rPr>
            </a:br>
            <a:r>
              <a:rPr lang="en-IN" sz="800" b="1" dirty="0">
                <a:solidFill>
                  <a:schemeClr val="tx1"/>
                </a:solidFill>
              </a:rPr>
              <a:t>NHS (2025) Dementia in the UK: public health overview. London: NHS England.</a:t>
            </a:r>
          </a:p>
          <a:p>
            <a:pPr algn="just"/>
            <a:br>
              <a:rPr lang="en-IN" sz="800" b="1" dirty="0">
                <a:solidFill>
                  <a:schemeClr val="tx1"/>
                </a:solidFill>
              </a:rPr>
            </a:br>
            <a:r>
              <a:rPr lang="en-IN" sz="800" b="1" dirty="0">
                <a:solidFill>
                  <a:schemeClr val="tx1"/>
                </a:solidFill>
              </a:rPr>
              <a:t>Public Health England (2024) Dementia and quality of life across the UK. London: Public Health England.</a:t>
            </a:r>
          </a:p>
          <a:p>
            <a:pPr algn="just"/>
            <a:br>
              <a:rPr lang="en-IN" sz="800" b="1" dirty="0">
                <a:solidFill>
                  <a:schemeClr val="tx1"/>
                </a:solidFill>
              </a:rPr>
            </a:br>
            <a:r>
              <a:rPr lang="en-IN" sz="800" b="1" dirty="0" err="1">
                <a:solidFill>
                  <a:schemeClr val="tx1"/>
                </a:solidFill>
              </a:rPr>
              <a:t>Rapaport</a:t>
            </a:r>
            <a:r>
              <a:rPr lang="en-IN" sz="800" b="1" dirty="0">
                <a:solidFill>
                  <a:schemeClr val="tx1"/>
                </a:solidFill>
              </a:rPr>
              <a:t>, P. et al. (2018) ‘How do home care staff understand, manage and respond to aggressive behaviour of people with dementia?’, BMJ Open, 8(e022260), pp. 1–10.</a:t>
            </a:r>
          </a:p>
          <a:p>
            <a:pPr algn="just"/>
            <a:br>
              <a:rPr lang="en-IN" sz="800" b="1" dirty="0">
                <a:solidFill>
                  <a:schemeClr val="tx1"/>
                </a:solidFill>
              </a:rPr>
            </a:br>
            <a:r>
              <a:rPr lang="en-IN" sz="800" b="1" dirty="0" err="1">
                <a:solidFill>
                  <a:schemeClr val="tx1"/>
                </a:solidFill>
              </a:rPr>
              <a:t>Wallensten</a:t>
            </a:r>
            <a:r>
              <a:rPr lang="en-IN" sz="800" b="1" dirty="0">
                <a:solidFill>
                  <a:schemeClr val="tx1"/>
                </a:solidFill>
              </a:rPr>
              <a:t>, J., et al. (2023) Cognitive impairment and depressive disorders in older adults: associations and outcomes. London: Age and Ageing.</a:t>
            </a:r>
          </a:p>
          <a:p>
            <a:pPr algn="just"/>
            <a:br>
              <a:rPr lang="en-IN" sz="800" b="1" dirty="0">
                <a:solidFill>
                  <a:schemeClr val="tx1"/>
                </a:solidFill>
              </a:rPr>
            </a:br>
            <a:r>
              <a:rPr lang="en-IN" sz="800" b="1" dirty="0">
                <a:solidFill>
                  <a:schemeClr val="tx1"/>
                </a:solidFill>
              </a:rPr>
              <a:t>World Health </a:t>
            </a:r>
            <a:r>
              <a:rPr lang="en-IN" sz="800" b="1" dirty="0" err="1">
                <a:solidFill>
                  <a:schemeClr val="tx1"/>
                </a:solidFill>
              </a:rPr>
              <a:t>Organization</a:t>
            </a:r>
            <a:r>
              <a:rPr lang="en-IN" sz="800" b="1" dirty="0">
                <a:solidFill>
                  <a:schemeClr val="tx1"/>
                </a:solidFill>
              </a:rPr>
              <a:t> (WHO) (2024) Global report on dementia and behavioural changes. Geneva: WHO.</a:t>
            </a:r>
          </a:p>
          <a:p>
            <a:pPr algn="just"/>
            <a:br>
              <a:rPr lang="en-IN" sz="800" b="1" dirty="0">
                <a:solidFill>
                  <a:schemeClr val="tx1"/>
                </a:solidFill>
              </a:rPr>
            </a:br>
            <a:r>
              <a:rPr lang="en-IN" sz="800" b="1" dirty="0">
                <a:solidFill>
                  <a:schemeClr val="tx1"/>
                </a:solidFill>
              </a:rPr>
              <a:t>World Health </a:t>
            </a:r>
            <a:r>
              <a:rPr lang="en-IN" sz="800" b="1" dirty="0" err="1">
                <a:solidFill>
                  <a:schemeClr val="tx1"/>
                </a:solidFill>
              </a:rPr>
              <a:t>Organization</a:t>
            </a:r>
            <a:r>
              <a:rPr lang="en-IN" sz="800" b="1" dirty="0">
                <a:solidFill>
                  <a:schemeClr val="tx1"/>
                </a:solidFill>
              </a:rPr>
              <a:t> (WHO) (n.d.) Dementia fact sheet. Geneva: WHO.</a:t>
            </a:r>
          </a:p>
          <a:p>
            <a:pPr algn="just"/>
            <a:endParaRPr lang="en-IN" sz="9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15272E-0ADF-990A-E4C2-B7BF465784AB}"/>
              </a:ext>
            </a:extLst>
          </p:cNvPr>
          <p:cNvSpPr txBox="1"/>
          <p:nvPr/>
        </p:nvSpPr>
        <p:spPr>
          <a:xfrm>
            <a:off x="124388" y="7145954"/>
            <a:ext cx="4438867" cy="2274149"/>
          </a:xfrm>
          <a:prstGeom prst="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Prevalence: </a:t>
            </a:r>
            <a:endParaRPr lang="en-IN" sz="1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UK, almost 944,000 individuals suffer with dementia and it affects 1 in 11 adults over 65 (NHS,2024).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are living longer, which is leading to an increase in the number of dementia suffers (NHS,2024).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a million people in UK are expected to have dementia by 2030 (NHS,2024).</a:t>
            </a:r>
            <a:endParaRPr lang="en-IN" sz="1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22255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188</TotalTime>
  <Words>804</Words>
  <Application>Microsoft Office PowerPoint</Application>
  <PresentationFormat>A3 Paper (297x420 mm)</PresentationFormat>
  <Paragraphs>43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Viren Sathwara</dc:creator>
  <cp:lastModifiedBy>jhanvi chaudhary</cp:lastModifiedBy>
  <cp:revision>20</cp:revision>
  <dcterms:created xsi:type="dcterms:W3CDTF">2025-10-29T12:37:40Z</dcterms:created>
  <dcterms:modified xsi:type="dcterms:W3CDTF">2025-11-03T23:26:14Z</dcterms:modified>
</cp:coreProperties>
</file>